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5"/>
  </p:notesMasterIdLst>
  <p:sldIdLst>
    <p:sldId id="291" r:id="rId2"/>
    <p:sldId id="335" r:id="rId3"/>
    <p:sldId id="337" r:id="rId4"/>
    <p:sldId id="340" r:id="rId5"/>
    <p:sldId id="341" r:id="rId6"/>
    <p:sldId id="342" r:id="rId7"/>
    <p:sldId id="346" r:id="rId8"/>
    <p:sldId id="347"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256" r:id="rId38"/>
    <p:sldId id="257" r:id="rId39"/>
    <p:sldId id="258" r:id="rId40"/>
    <p:sldId id="263" r:id="rId41"/>
    <p:sldId id="259" r:id="rId42"/>
    <p:sldId id="261" r:id="rId43"/>
    <p:sldId id="260" r:id="rId44"/>
    <p:sldId id="264" r:id="rId45"/>
    <p:sldId id="265" r:id="rId46"/>
    <p:sldId id="266" r:id="rId47"/>
    <p:sldId id="267" r:id="rId48"/>
    <p:sldId id="270" r:id="rId49"/>
    <p:sldId id="273" r:id="rId50"/>
    <p:sldId id="320" r:id="rId51"/>
    <p:sldId id="321" r:id="rId52"/>
    <p:sldId id="322" r:id="rId53"/>
    <p:sldId id="268" r:id="rId54"/>
    <p:sldId id="348" r:id="rId55"/>
    <p:sldId id="274" r:id="rId56"/>
    <p:sldId id="269" r:id="rId57"/>
    <p:sldId id="271" r:id="rId58"/>
    <p:sldId id="275" r:id="rId59"/>
    <p:sldId id="272" r:id="rId60"/>
    <p:sldId id="276" r:id="rId61"/>
    <p:sldId id="278" r:id="rId62"/>
    <p:sldId id="277" r:id="rId63"/>
    <p:sldId id="279" r:id="rId64"/>
    <p:sldId id="280" r:id="rId65"/>
    <p:sldId id="281" r:id="rId66"/>
    <p:sldId id="282" r:id="rId67"/>
    <p:sldId id="283" r:id="rId68"/>
    <p:sldId id="284" r:id="rId69"/>
    <p:sldId id="285" r:id="rId70"/>
    <p:sldId id="286"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288" r:id="rId8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592" autoAdjust="0"/>
  </p:normalViewPr>
  <p:slideViewPr>
    <p:cSldViewPr>
      <p:cViewPr>
        <p:scale>
          <a:sx n="66" d="100"/>
          <a:sy n="66" d="100"/>
        </p:scale>
        <p:origin x="-2032" y="-5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notesMaster" Target="notesMasters/notes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A01BA7-63DD-4A91-9A01-3015D9062C3B}" type="datetimeFigureOut">
              <a:rPr lang="en-US" smtClean="0"/>
              <a:t>8/1/15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6796BA-4486-4CAF-A9FA-E923B7B82AC0}" type="slidenum">
              <a:rPr lang="en-US" smtClean="0"/>
              <a:t>‹#›</a:t>
            </a:fld>
            <a:endParaRPr lang="en-US"/>
          </a:p>
        </p:txBody>
      </p:sp>
    </p:spTree>
    <p:extLst>
      <p:ext uri="{BB962C8B-B14F-4D97-AF65-F5344CB8AC3E}">
        <p14:creationId xmlns:p14="http://schemas.microsoft.com/office/powerpoint/2010/main" val="2948799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developer.android.com/guide/topics/resources/providing-resourc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a:t>
            </a:fld>
            <a:endParaRPr lang="en-US"/>
          </a:p>
        </p:txBody>
      </p:sp>
    </p:spTree>
    <p:extLst>
      <p:ext uri="{BB962C8B-B14F-4D97-AF65-F5344CB8AC3E}">
        <p14:creationId xmlns:p14="http://schemas.microsoft.com/office/powerpoint/2010/main" val="3115589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You can specify that an element should occupy more than one column using </a:t>
            </a:r>
            <a:r>
              <a:rPr lang="en-PH" dirty="0" err="1" smtClean="0"/>
              <a:t>android:layout_span</a:t>
            </a:r>
            <a:r>
              <a:rPr lang="en-PH" dirty="0" smtClean="0"/>
              <a:t>. This can increase the total column count as well, so if we have a row with two elements and each element has </a:t>
            </a:r>
            <a:r>
              <a:rPr lang="en-PH" dirty="0" err="1" smtClean="0"/>
              <a:t>android:layout_span</a:t>
            </a:r>
            <a:r>
              <a:rPr lang="en-PH" dirty="0" smtClean="0"/>
              <a:t>=”3″ then you will have at least six columns in your table.</a:t>
            </a:r>
          </a:p>
          <a:p>
            <a:endParaRPr lang="en-PH" dirty="0" smtClean="0"/>
          </a:p>
          <a:p>
            <a:r>
              <a:rPr lang="en-PH" dirty="0" smtClean="0"/>
              <a:t>By default, Android places each element in the first unused column in the row. You can, however, specify the column an element should occupy using </a:t>
            </a:r>
            <a:r>
              <a:rPr lang="en-PH" dirty="0" err="1" smtClean="0"/>
              <a:t>android:layout_column</a:t>
            </a:r>
            <a:r>
              <a:rPr lang="en-PH" dirty="0" smtClean="0"/>
              <a:t>.</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There are many Alternate Resource types you can use in addition to screen orientation. A more complete list can be found on developer.android.com.</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Create a folder named layout-land under the res folder and place this XML under the new folder. The XML file should have the same name it has in the layout folder.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35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default,</a:t>
            </a:r>
            <a:r>
              <a:rPr lang="en-US" baseline="0" dirty="0" smtClean="0"/>
              <a:t> new Android applications created within Eclipse implement “Hello World” whenever you create a project. </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39</a:t>
            </a:fld>
            <a:endParaRPr lang="en-US"/>
          </a:p>
        </p:txBody>
      </p:sp>
    </p:spTree>
    <p:extLst>
      <p:ext uri="{BB962C8B-B14F-4D97-AF65-F5344CB8AC3E}">
        <p14:creationId xmlns:p14="http://schemas.microsoft.com/office/powerpoint/2010/main" val="39933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right click</a:t>
            </a:r>
            <a:r>
              <a:rPr lang="en-US" baseline="0" dirty="0" smtClean="0"/>
              <a:t> on the </a:t>
            </a:r>
            <a:r>
              <a:rPr lang="en-US" b="1" baseline="0" dirty="0" smtClean="0"/>
              <a:t>\res\</a:t>
            </a:r>
            <a:r>
              <a:rPr lang="en-US" b="1" baseline="0" dirty="0" err="1" smtClean="0"/>
              <a:t>drawable-mdpi</a:t>
            </a:r>
            <a:r>
              <a:rPr lang="en-US" baseline="0" dirty="0" smtClean="0"/>
              <a:t> and select </a:t>
            </a:r>
            <a:r>
              <a:rPr lang="en-US" b="1" baseline="0" dirty="0" smtClean="0"/>
              <a:t>import</a:t>
            </a:r>
            <a:endParaRPr lang="en-US" b="1" dirty="0"/>
          </a:p>
        </p:txBody>
      </p:sp>
      <p:sp>
        <p:nvSpPr>
          <p:cNvPr id="4" name="Slide Number Placeholder 3"/>
          <p:cNvSpPr>
            <a:spLocks noGrp="1"/>
          </p:cNvSpPr>
          <p:nvPr>
            <p:ph type="sldNum" sz="quarter" idx="10"/>
          </p:nvPr>
        </p:nvSpPr>
        <p:spPr/>
        <p:txBody>
          <a:bodyPr/>
          <a:lstStyle/>
          <a:p>
            <a:fld id="{B96796BA-4486-4CAF-A9FA-E923B7B82AC0}" type="slidenum">
              <a:rPr lang="en-US" smtClean="0"/>
              <a:t>42</a:t>
            </a:fld>
            <a:endParaRPr lang="en-US"/>
          </a:p>
        </p:txBody>
      </p:sp>
    </p:spTree>
    <p:extLst>
      <p:ext uri="{BB962C8B-B14F-4D97-AF65-F5344CB8AC3E}">
        <p14:creationId xmlns:p14="http://schemas.microsoft.com/office/powerpoint/2010/main" val="907777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pieces of information in an intent are:</a:t>
            </a:r>
          </a:p>
          <a:p>
            <a:pPr lvl="1"/>
            <a:r>
              <a:rPr lang="en-US" b="1" i="1" dirty="0" smtClean="0"/>
              <a:t>action</a:t>
            </a:r>
            <a:r>
              <a:rPr lang="en-US" dirty="0" smtClean="0"/>
              <a:t> -- The general action to be performed, such as ACTION_VIEW, ACTION_EDIT, ACTION_MAIN, etc.</a:t>
            </a:r>
          </a:p>
          <a:p>
            <a:pPr lvl="1"/>
            <a:r>
              <a:rPr lang="en-US" b="1" i="1" dirty="0" smtClean="0"/>
              <a:t>data</a:t>
            </a:r>
            <a:r>
              <a:rPr lang="en-US" dirty="0" smtClean="0"/>
              <a:t> -- The data to operate on, such as a person record in the contacts database, expressed as a Uri.</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49</a:t>
            </a:fld>
            <a:endParaRPr lang="en-US"/>
          </a:p>
        </p:txBody>
      </p:sp>
    </p:spTree>
    <p:extLst>
      <p:ext uri="{BB962C8B-B14F-4D97-AF65-F5344CB8AC3E}">
        <p14:creationId xmlns:p14="http://schemas.microsoft.com/office/powerpoint/2010/main" val="165794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Intent object can contain information for the receiving component. For example if your application calls via an Intent a browser it may send the URL to the browser component. An Intent also contain information for the Android system so that the Android system can determine which component should handle the request.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50</a:t>
            </a:fld>
            <a:endParaRPr lang="en-US"/>
          </a:p>
        </p:txBody>
      </p:sp>
    </p:spTree>
    <p:extLst>
      <p:ext uri="{BB962C8B-B14F-4D97-AF65-F5344CB8AC3E}">
        <p14:creationId xmlns:p14="http://schemas.microsoft.com/office/powerpoint/2010/main" val="528303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constructing an implicit  Intent you specify the action which should be performed and optionally an URI which should be used for this action. For example you could tell the system that you want to view (action) a webpage (URI). By starting an intent for this data the system would try to find an application which is registered for this event, e.g. a browser. You can add more data to the Intent by adding "extras" to the Intent. These are key/value pairs.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51</a:t>
            </a:fld>
            <a:endParaRPr lang="en-US"/>
          </a:p>
        </p:txBody>
      </p:sp>
    </p:spTree>
    <p:extLst>
      <p:ext uri="{BB962C8B-B14F-4D97-AF65-F5344CB8AC3E}">
        <p14:creationId xmlns:p14="http://schemas.microsoft.com/office/powerpoint/2010/main" val="39999457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note</a:t>
            </a:r>
            <a:r>
              <a:rPr lang="en-US" baseline="0" dirty="0" smtClean="0"/>
              <a:t> of new Activity entry in the manifest.  All activities must be registered here for them to be visible in the app</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54</a:t>
            </a:fld>
            <a:endParaRPr lang="en-US"/>
          </a:p>
        </p:txBody>
      </p:sp>
    </p:spTree>
    <p:extLst>
      <p:ext uri="{BB962C8B-B14F-4D97-AF65-F5344CB8AC3E}">
        <p14:creationId xmlns:p14="http://schemas.microsoft.com/office/powerpoint/2010/main" val="408427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&lt;?xml version=</a:t>
            </a:r>
            <a:r>
              <a:rPr lang="en-US" sz="1200" i="1" kern="1200" dirty="0" smtClean="0">
                <a:solidFill>
                  <a:schemeClr val="tx1"/>
                </a:solidFill>
                <a:latin typeface="+mn-lt"/>
                <a:ea typeface="+mn-ea"/>
                <a:cs typeface="+mn-cs"/>
              </a:rPr>
              <a:t>"1.0" encoding="utf-8"?&gt;</a:t>
            </a:r>
          </a:p>
          <a:p>
            <a:r>
              <a:rPr lang="en-US" sz="1200" kern="1200" dirty="0" smtClean="0">
                <a:solidFill>
                  <a:schemeClr val="tx1"/>
                </a:solidFill>
                <a:latin typeface="+mn-lt"/>
                <a:ea typeface="+mn-ea"/>
                <a:cs typeface="+mn-cs"/>
              </a:rPr>
              <a:t>&lt;manifest </a:t>
            </a:r>
            <a:r>
              <a:rPr lang="en-US" sz="1200" kern="1200" dirty="0" err="1" smtClean="0">
                <a:solidFill>
                  <a:schemeClr val="tx1"/>
                </a:solidFill>
                <a:latin typeface="+mn-lt"/>
                <a:ea typeface="+mn-ea"/>
                <a:cs typeface="+mn-cs"/>
              </a:rPr>
              <a:t>xmlns:android</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"http://schemas.android.com/</a:t>
            </a:r>
            <a:r>
              <a:rPr lang="en-US" sz="1200" i="1" kern="1200" dirty="0" err="1" smtClean="0">
                <a:solidFill>
                  <a:schemeClr val="tx1"/>
                </a:solidFill>
                <a:latin typeface="+mn-lt"/>
                <a:ea typeface="+mn-ea"/>
                <a:cs typeface="+mn-cs"/>
              </a:rPr>
              <a:t>apk</a:t>
            </a:r>
            <a:r>
              <a:rPr lang="en-US" sz="1200" i="1" kern="1200" dirty="0" smtClean="0">
                <a:solidFill>
                  <a:schemeClr val="tx1"/>
                </a:solidFill>
                <a:latin typeface="+mn-lt"/>
                <a:ea typeface="+mn-ea"/>
                <a:cs typeface="+mn-cs"/>
              </a:rPr>
              <a:t>/res/android"</a:t>
            </a:r>
          </a:p>
          <a:p>
            <a:r>
              <a:rPr lang="en-US" sz="1200" kern="1200" dirty="0" smtClean="0">
                <a:solidFill>
                  <a:schemeClr val="tx1"/>
                </a:solidFill>
                <a:latin typeface="+mn-lt"/>
                <a:ea typeface="+mn-ea"/>
                <a:cs typeface="+mn-cs"/>
              </a:rPr>
              <a:t>      package=</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com.ronramos.mysplash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android:versionCode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android:versionName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"1.0"&gt;</a:t>
            </a:r>
          </a:p>
          <a:p>
            <a:r>
              <a:rPr lang="en-US" sz="1200" kern="1200" dirty="0" smtClean="0">
                <a:solidFill>
                  <a:schemeClr val="tx1"/>
                </a:solidFill>
                <a:latin typeface="+mn-lt"/>
                <a:ea typeface="+mn-ea"/>
                <a:cs typeface="+mn-cs"/>
              </a:rPr>
              <a:t>    &lt;uses-</a:t>
            </a:r>
            <a:r>
              <a:rPr lang="en-US" sz="1200" kern="1200" dirty="0" err="1" smtClean="0">
                <a:solidFill>
                  <a:schemeClr val="tx1"/>
                </a:solidFill>
                <a:latin typeface="+mn-lt"/>
                <a:ea typeface="+mn-ea"/>
                <a:cs typeface="+mn-cs"/>
              </a:rPr>
              <a:t>sdk</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android:minSdkVersion</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"8" /&gt;</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    &lt;application </a:t>
            </a:r>
            <a:r>
              <a:rPr lang="fr-FR" sz="1200" kern="1200" dirty="0" err="1" smtClean="0">
                <a:solidFill>
                  <a:schemeClr val="tx1"/>
                </a:solidFill>
                <a:latin typeface="+mn-lt"/>
                <a:ea typeface="+mn-ea"/>
                <a:cs typeface="+mn-cs"/>
              </a:rPr>
              <a:t>android:icon</a:t>
            </a:r>
            <a:r>
              <a:rPr lang="fr-FR" sz="1200" kern="1200" dirty="0" smtClean="0">
                <a:solidFill>
                  <a:schemeClr val="tx1"/>
                </a:solidFill>
                <a:latin typeface="+mn-lt"/>
                <a:ea typeface="+mn-ea"/>
                <a:cs typeface="+mn-cs"/>
              </a:rPr>
              <a:t>=</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drawable</a:t>
            </a:r>
            <a:r>
              <a:rPr lang="fr-FR" sz="1200" i="1" kern="1200" dirty="0" smtClean="0">
                <a:solidFill>
                  <a:schemeClr val="tx1"/>
                </a:solidFill>
                <a:latin typeface="+mn-lt"/>
                <a:ea typeface="+mn-ea"/>
                <a:cs typeface="+mn-cs"/>
              </a:rPr>
              <a:t>/</a:t>
            </a:r>
            <a:r>
              <a:rPr lang="fr-FR" sz="1200" i="1" kern="1200" dirty="0" err="1" smtClean="0">
                <a:solidFill>
                  <a:schemeClr val="tx1"/>
                </a:solidFill>
                <a:latin typeface="+mn-lt"/>
                <a:ea typeface="+mn-ea"/>
                <a:cs typeface="+mn-cs"/>
              </a:rPr>
              <a:t>icon</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android:label</a:t>
            </a:r>
            <a:r>
              <a:rPr lang="fr-FR" sz="1200" i="1" kern="1200" dirty="0" smtClean="0">
                <a:solidFill>
                  <a:schemeClr val="tx1"/>
                </a:solidFill>
                <a:latin typeface="+mn-lt"/>
                <a:ea typeface="+mn-ea"/>
                <a:cs typeface="+mn-cs"/>
              </a:rPr>
              <a:t>="@string/</a:t>
            </a:r>
            <a:r>
              <a:rPr lang="fr-FR" sz="1200" i="1" kern="1200" dirty="0" err="1" smtClean="0">
                <a:solidFill>
                  <a:schemeClr val="tx1"/>
                </a:solidFill>
                <a:latin typeface="+mn-lt"/>
                <a:ea typeface="+mn-ea"/>
                <a:cs typeface="+mn-cs"/>
              </a:rPr>
              <a:t>app_name</a:t>
            </a:r>
            <a:r>
              <a:rPr lang="fr-FR"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&lt;activity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MySplashActivity</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"@string/</a:t>
            </a:r>
            <a:r>
              <a:rPr lang="en-US" sz="1200" i="1" kern="1200" dirty="0" err="1" smtClean="0">
                <a:solidFill>
                  <a:schemeClr val="tx1"/>
                </a:solidFill>
                <a:latin typeface="+mn-lt"/>
                <a:ea typeface="+mn-ea"/>
                <a:cs typeface="+mn-cs"/>
              </a:rPr>
              <a:t>app_name</a:t>
            </a:r>
            <a:r>
              <a:rPr lang="en-US" sz="1200" i="1" kern="1200" dirty="0" smtClean="0">
                <a:solidFill>
                  <a:schemeClr val="tx1"/>
                </a:solidFill>
                <a:latin typeface="+mn-lt"/>
                <a:ea typeface="+mn-ea"/>
                <a:cs typeface="+mn-cs"/>
              </a:rPr>
              <a:t>"&gt;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&lt;action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android.intent.action.MAIN</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&lt;category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android.intent.category.LAUNCHER</a:t>
            </a:r>
            <a:r>
              <a:rPr lang="en-US" sz="1200" i="1" kern="1200" dirty="0" smtClean="0">
                <a:solidFill>
                  <a:schemeClr val="tx1"/>
                </a:solidFill>
                <a:latin typeface="+mn-lt"/>
                <a:ea typeface="+mn-ea"/>
                <a:cs typeface="+mn-cs"/>
              </a:rPr>
              <a:t>" /&gt;</a:t>
            </a:r>
          </a:p>
          <a:p>
            <a:r>
              <a:rPr lang="en-US" sz="1200" kern="1200" dirty="0" smtClean="0">
                <a:solidFill>
                  <a:schemeClr val="tx1"/>
                </a:solidFill>
                <a:latin typeface="+mn-lt"/>
                <a:ea typeface="+mn-ea"/>
                <a:cs typeface="+mn-cs"/>
              </a:rPr>
              <a:t>            &lt;/intent-filter&gt;</a:t>
            </a:r>
          </a:p>
          <a:p>
            <a:r>
              <a:rPr lang="en-US" sz="1200" kern="1200" dirty="0" smtClean="0">
                <a:solidFill>
                  <a:schemeClr val="tx1"/>
                </a:solidFill>
                <a:latin typeface="+mn-lt"/>
                <a:ea typeface="+mn-ea"/>
                <a:cs typeface="+mn-cs"/>
              </a:rPr>
              <a:t>        &lt;/activity&gt;</a:t>
            </a:r>
          </a:p>
          <a:p>
            <a:r>
              <a:rPr lang="en-US" sz="1200" kern="1200" dirty="0" smtClean="0">
                <a:solidFill>
                  <a:schemeClr val="tx1"/>
                </a:solidFill>
                <a:latin typeface="+mn-lt"/>
                <a:ea typeface="+mn-ea"/>
                <a:cs typeface="+mn-cs"/>
              </a:rPr>
              <a:t>        &lt;activity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android:name</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ClearSplash</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android:label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"Second Screen"&gt;</a:t>
            </a:r>
          </a:p>
          <a:p>
            <a:r>
              <a:rPr lang="en-US" sz="1200" kern="1200" dirty="0" smtClean="0">
                <a:solidFill>
                  <a:schemeClr val="tx1"/>
                </a:solidFill>
                <a:latin typeface="+mn-lt"/>
                <a:ea typeface="+mn-ea"/>
                <a:cs typeface="+mn-cs"/>
              </a:rPr>
              <a:t>        &lt;/activity&gt;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&lt;/application&gt;</a:t>
            </a:r>
          </a:p>
          <a:p>
            <a:r>
              <a:rPr lang="en-US" sz="1200" kern="1200" dirty="0" smtClean="0">
                <a:solidFill>
                  <a:schemeClr val="tx1"/>
                </a:solidFill>
                <a:latin typeface="+mn-lt"/>
                <a:ea typeface="+mn-ea"/>
                <a:cs typeface="+mn-cs"/>
              </a:rPr>
              <a:t>&lt;/manifest&gt;</a:t>
            </a: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55</a:t>
            </a:fld>
            <a:endParaRPr lang="en-US"/>
          </a:p>
        </p:txBody>
      </p:sp>
    </p:spTree>
    <p:extLst>
      <p:ext uri="{BB962C8B-B14F-4D97-AF65-F5344CB8AC3E}">
        <p14:creationId xmlns:p14="http://schemas.microsoft.com/office/powerpoint/2010/main" val="4067684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600" dirty="0" smtClean="0">
                <a:solidFill>
                  <a:schemeClr val="tx2">
                    <a:lumMod val="75000"/>
                  </a:schemeClr>
                </a:solidFill>
              </a:rPr>
              <a:t>Click ‘Create’ to make layout modifications</a:t>
            </a:r>
          </a:p>
          <a:p>
            <a:r>
              <a:rPr lang="en-US" sz="2600" dirty="0" smtClean="0">
                <a:solidFill>
                  <a:schemeClr val="tx2">
                    <a:lumMod val="75000"/>
                  </a:schemeClr>
                </a:solidFill>
              </a:rPr>
              <a:t>When in portrait mode can select ‘Portrait’ to make a res sub folder for portrait layouts</a:t>
            </a:r>
          </a:p>
          <a:p>
            <a:pPr lvl="1"/>
            <a:r>
              <a:rPr lang="en-US" sz="2200" dirty="0" smtClean="0">
                <a:solidFill>
                  <a:schemeClr val="tx2">
                    <a:lumMod val="75000"/>
                  </a:schemeClr>
                </a:solidFill>
              </a:rPr>
              <a:t>Likewise for Landscape layouts while in landscape mode</a:t>
            </a:r>
          </a:p>
          <a:p>
            <a:pPr lvl="1"/>
            <a:r>
              <a:rPr lang="en-US" sz="2200" dirty="0" smtClean="0">
                <a:solidFill>
                  <a:schemeClr val="tx2">
                    <a:lumMod val="75000"/>
                  </a:schemeClr>
                </a:solidFill>
              </a:rPr>
              <a:t>Will create folders titled ‘layout-port’ and ‘layout-land’</a:t>
            </a:r>
          </a:p>
          <a:p>
            <a:r>
              <a:rPr lang="en-US" sz="2600" dirty="0" smtClean="0">
                <a:solidFill>
                  <a:schemeClr val="tx2">
                    <a:lumMod val="75000"/>
                  </a:schemeClr>
                </a:solidFill>
              </a:rPr>
              <a:t>Note: these ‘port’ and ‘land’ folders are examples of ‘alternate layouts’, see here for more info</a:t>
            </a:r>
          </a:p>
          <a:p>
            <a:pPr lvl="1"/>
            <a:r>
              <a:rPr lang="en-US" sz="1600" dirty="0" smtClean="0">
                <a:solidFill>
                  <a:schemeClr val="tx2">
                    <a:lumMod val="75000"/>
                  </a:schemeClr>
                </a:solidFill>
                <a:hlinkClick r:id="rId3"/>
              </a:rPr>
              <a:t>http://developer.android.com/guide/topics/resources/providing-resources.html</a:t>
            </a:r>
            <a:r>
              <a:rPr lang="en-US" sz="1600" dirty="0" smtClean="0">
                <a:solidFill>
                  <a:schemeClr val="tx2">
                    <a:lumMod val="75000"/>
                  </a:schemeClr>
                </a:solidFill>
              </a:rPr>
              <a:t> </a:t>
            </a:r>
          </a:p>
          <a:p>
            <a:r>
              <a:rPr lang="en-US" sz="2600" dirty="0" smtClean="0">
                <a:solidFill>
                  <a:schemeClr val="tx2">
                    <a:lumMod val="75000"/>
                  </a:schemeClr>
                </a:solidFill>
              </a:rPr>
              <a:t>Avoid errors by making sure components have the same id in both orientations, and that you’ve tested each orientation thoroughly</a:t>
            </a:r>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a:t>
            </a:fld>
            <a:endParaRPr lang="en-US"/>
          </a:p>
        </p:txBody>
      </p:sp>
    </p:spTree>
    <p:extLst>
      <p:ext uri="{BB962C8B-B14F-4D97-AF65-F5344CB8AC3E}">
        <p14:creationId xmlns:p14="http://schemas.microsoft.com/office/powerpoint/2010/main" val="26983486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code above is inserted after </a:t>
            </a:r>
            <a:r>
              <a:rPr lang="en-US" b="1" i="1" baseline="0" dirty="0" err="1" smtClean="0"/>
              <a:t>setContentView</a:t>
            </a:r>
            <a:r>
              <a:rPr lang="en-US" b="1" i="1" baseline="0" dirty="0" smtClean="0"/>
              <a:t>()</a:t>
            </a:r>
            <a:r>
              <a:rPr lang="en-US" b="0" i="0" baseline="0" dirty="0" smtClean="0"/>
              <a:t> inside the </a:t>
            </a:r>
            <a:r>
              <a:rPr lang="en-US" b="1" i="1" baseline="0" dirty="0" err="1" smtClean="0"/>
              <a:t>onCreate</a:t>
            </a:r>
            <a:r>
              <a:rPr lang="en-US" b="1" i="1" baseline="0" dirty="0" smtClean="0"/>
              <a:t>() </a:t>
            </a:r>
            <a:r>
              <a:rPr lang="en-US" b="0" i="0" baseline="0" dirty="0" smtClean="0"/>
              <a:t>function.</a:t>
            </a:r>
          </a:p>
          <a:p>
            <a:endParaRPr lang="en-US" b="0" i="0" baseline="0" dirty="0" smtClean="0"/>
          </a:p>
          <a:p>
            <a:r>
              <a:rPr lang="en-US" b="0" i="0" baseline="0" dirty="0" smtClean="0"/>
              <a:t>Also add the following code before the </a:t>
            </a:r>
            <a:r>
              <a:rPr lang="en-US" b="1" i="1" baseline="0" dirty="0" err="1" smtClean="0"/>
              <a:t>onCreate</a:t>
            </a:r>
            <a:r>
              <a:rPr lang="en-US" b="1" i="1" baseline="0" dirty="0" smtClean="0"/>
              <a:t>() </a:t>
            </a:r>
            <a:r>
              <a:rPr lang="en-US" b="0" i="0" baseline="0" dirty="0" smtClean="0"/>
              <a:t>function:</a:t>
            </a:r>
          </a:p>
          <a:p>
            <a:r>
              <a:rPr lang="en-US" sz="1200" b="1" kern="1200" dirty="0" smtClean="0">
                <a:solidFill>
                  <a:schemeClr val="tx1"/>
                </a:solidFill>
                <a:latin typeface="+mn-lt"/>
                <a:ea typeface="+mn-ea"/>
                <a:cs typeface="+mn-cs"/>
              </a:rPr>
              <a:t>long </a:t>
            </a:r>
            <a:r>
              <a:rPr lang="en-US" sz="1200" b="1" kern="1200" dirty="0" err="1" smtClean="0">
                <a:solidFill>
                  <a:schemeClr val="tx1"/>
                </a:solidFill>
                <a:latin typeface="+mn-lt"/>
                <a:ea typeface="+mn-ea"/>
                <a:cs typeface="+mn-cs"/>
              </a:rPr>
              <a:t>splashTime</a:t>
            </a:r>
            <a:r>
              <a:rPr lang="en-US" sz="1200" b="1" kern="1200" dirty="0" smtClean="0">
                <a:solidFill>
                  <a:schemeClr val="tx1"/>
                </a:solidFill>
                <a:latin typeface="+mn-lt"/>
                <a:ea typeface="+mn-ea"/>
                <a:cs typeface="+mn-cs"/>
              </a:rPr>
              <a:t> = 3000;</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paused = false;</a:t>
            </a:r>
          </a:p>
          <a:p>
            <a:r>
              <a:rPr lang="en-US" sz="1200" b="1" kern="1200" dirty="0" err="1" smtClean="0">
                <a:solidFill>
                  <a:schemeClr val="tx1"/>
                </a:solidFill>
                <a:latin typeface="+mn-lt"/>
                <a:ea typeface="+mn-ea"/>
                <a:cs typeface="+mn-cs"/>
              </a:rPr>
              <a:t>boolean</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splashActive</a:t>
            </a:r>
            <a:r>
              <a:rPr lang="en-US" sz="1200" b="1" kern="1200" dirty="0" smtClean="0">
                <a:solidFill>
                  <a:schemeClr val="tx1"/>
                </a:solidFill>
                <a:latin typeface="+mn-lt"/>
                <a:ea typeface="+mn-ea"/>
                <a:cs typeface="+mn-cs"/>
              </a:rPr>
              <a:t> = true;</a:t>
            </a:r>
            <a:endParaRPr lang="en-US" b="1" i="0" dirty="0"/>
          </a:p>
        </p:txBody>
      </p:sp>
      <p:sp>
        <p:nvSpPr>
          <p:cNvPr id="4" name="Slide Number Placeholder 3"/>
          <p:cNvSpPr>
            <a:spLocks noGrp="1"/>
          </p:cNvSpPr>
          <p:nvPr>
            <p:ph type="sldNum" sz="quarter" idx="10"/>
          </p:nvPr>
        </p:nvSpPr>
        <p:spPr/>
        <p:txBody>
          <a:bodyPr/>
          <a:lstStyle/>
          <a:p>
            <a:fld id="{B96796BA-4486-4CAF-A9FA-E923B7B82AC0}" type="slidenum">
              <a:rPr lang="en-US" smtClean="0"/>
              <a:t>57</a:t>
            </a:fld>
            <a:endParaRPr lang="en-US"/>
          </a:p>
        </p:txBody>
      </p:sp>
    </p:spTree>
    <p:extLst>
      <p:ext uri="{BB962C8B-B14F-4D97-AF65-F5344CB8AC3E}">
        <p14:creationId xmlns:p14="http://schemas.microsoft.com/office/powerpoint/2010/main" val="121183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Splash screen appears.  Note the label on</a:t>
            </a:r>
            <a:r>
              <a:rPr lang="en-US" baseline="0" dirty="0" smtClean="0"/>
              <a:t> top says </a:t>
            </a:r>
            <a:r>
              <a:rPr lang="en-US" baseline="0" dirty="0" err="1" smtClean="0"/>
              <a:t>MySplash</a:t>
            </a:r>
            <a:endParaRPr lang="en-US" baseline="0" dirty="0" smtClean="0"/>
          </a:p>
          <a:p>
            <a:pPr marL="228600" indent="-228600">
              <a:buAutoNum type="arabicPeriod"/>
            </a:pPr>
            <a:r>
              <a:rPr lang="en-US" baseline="0" dirty="0" smtClean="0"/>
              <a:t>After a few seconds second window appears.  Note the label says Second Screen</a:t>
            </a:r>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62</a:t>
            </a:fld>
            <a:endParaRPr lang="en-US"/>
          </a:p>
        </p:txBody>
      </p:sp>
    </p:spTree>
    <p:extLst>
      <p:ext uri="{BB962C8B-B14F-4D97-AF65-F5344CB8AC3E}">
        <p14:creationId xmlns:p14="http://schemas.microsoft.com/office/powerpoint/2010/main" val="28391862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buttons will take them to the corresponding screens.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96796BA-4486-4CAF-A9FA-E923B7B82AC0}" type="slidenum">
              <a:rPr lang="en-US" smtClean="0"/>
              <a:t>70</a:t>
            </a:fld>
            <a:endParaRPr lang="en-US"/>
          </a:p>
        </p:txBody>
      </p:sp>
    </p:spTree>
    <p:extLst>
      <p:ext uri="{BB962C8B-B14F-4D97-AF65-F5344CB8AC3E}">
        <p14:creationId xmlns:p14="http://schemas.microsoft.com/office/powerpoint/2010/main" val="2596441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following creates an example project for calling several implicit intent. The Android system is asked to display a URI and chooses the corresponding application for the right URI. Create a new Android application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72</a:t>
            </a:fld>
            <a:endParaRPr lang="en-US"/>
          </a:p>
        </p:txBody>
      </p:sp>
    </p:spTree>
    <p:extLst>
      <p:ext uri="{BB962C8B-B14F-4D97-AF65-F5344CB8AC3E}">
        <p14:creationId xmlns:p14="http://schemas.microsoft.com/office/powerpoint/2010/main" val="2240642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Create the following view layout:</a:t>
            </a:r>
          </a:p>
          <a:p>
            <a:endParaRPr lang="en-US" dirty="0" smtClean="0"/>
          </a:p>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endParaRPr lang="en-US" dirty="0" smtClean="0"/>
          </a:p>
          <a:p>
            <a:r>
              <a:rPr lang="en-US" dirty="0" smtClean="0"/>
              <a:t>	&lt;Button </a:t>
            </a:r>
            <a:r>
              <a:rPr lang="en-US" dirty="0" err="1" smtClean="0"/>
              <a:t>android:id</a:t>
            </a:r>
            <a:r>
              <a:rPr lang="en-US" dirty="0" smtClean="0"/>
              <a:t>="@+id/Button01"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browser"</a:t>
            </a:r>
          </a:p>
          <a:p>
            <a:r>
              <a:rPr lang="en-US" dirty="0" smtClean="0"/>
              <a:t>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="@+id/Button02"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="Call Someone"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="@+id/Button03"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="Dial"</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="@+id/Button04"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="@+id/Button05"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="Search on Map"</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="@+id/Button06"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="Take picture"</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="@+id/Button07"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="Show contacts"</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r>
              <a:rPr lang="en-US" dirty="0" smtClean="0"/>
              <a:t>	&lt;Button </a:t>
            </a:r>
            <a:r>
              <a:rPr lang="en-US" dirty="0" err="1" smtClean="0"/>
              <a:t>android:id</a:t>
            </a:r>
            <a:r>
              <a:rPr lang="en-US" dirty="0" smtClean="0"/>
              <a:t>="@+id/Button08"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 </a:t>
            </a:r>
            <a:r>
              <a:rPr lang="en-US" dirty="0" err="1" smtClean="0"/>
              <a:t>android:text</a:t>
            </a:r>
            <a:r>
              <a:rPr lang="en-US" dirty="0" smtClean="0"/>
              <a:t>="Edit first contact"</a:t>
            </a:r>
          </a:p>
          <a:p>
            <a:r>
              <a:rPr lang="en-US" dirty="0" smtClean="0"/>
              <a:t>		</a:t>
            </a:r>
            <a:r>
              <a:rPr lang="en-US" dirty="0" err="1" smtClean="0"/>
              <a:t>android:width</a:t>
            </a:r>
            <a:r>
              <a:rPr lang="en-US" dirty="0" smtClean="0"/>
              <a:t>="100px" </a:t>
            </a:r>
            <a:r>
              <a:rPr lang="en-US" dirty="0" err="1" smtClean="0"/>
              <a:t>android:onClick</a:t>
            </a:r>
            <a:r>
              <a:rPr lang="en-US" dirty="0" smtClean="0"/>
              <a:t>="</a:t>
            </a:r>
            <a:r>
              <a:rPr lang="en-US" dirty="0" err="1" smtClean="0"/>
              <a:t>callIntent</a:t>
            </a:r>
            <a:r>
              <a:rPr lang="en-US" dirty="0" smtClean="0"/>
              <a:t>"&gt;&lt;/Button&gt;</a:t>
            </a:r>
          </a:p>
          <a:p>
            <a:endParaRPr lang="en-US" dirty="0" smtClean="0"/>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73</a:t>
            </a:fld>
            <a:endParaRPr lang="en-US"/>
          </a:p>
        </p:txBody>
      </p:sp>
    </p:spTree>
    <p:extLst>
      <p:ext uri="{BB962C8B-B14F-4D97-AF65-F5344CB8AC3E}">
        <p14:creationId xmlns:p14="http://schemas.microsoft.com/office/powerpoint/2010/main" val="1734320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 able to use certain intents you need to register then for your application. Maintain the following "AndroidManifest.xml". </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74</a:t>
            </a:fld>
            <a:endParaRPr lang="en-US"/>
          </a:p>
        </p:txBody>
      </p:sp>
    </p:spTree>
    <p:extLst>
      <p:ext uri="{BB962C8B-B14F-4D97-AF65-F5344CB8AC3E}">
        <p14:creationId xmlns:p14="http://schemas.microsoft.com/office/powerpoint/2010/main" val="12484169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Change your activity to the following. We will start the new intent with the method </a:t>
            </a:r>
            <a:r>
              <a:rPr lang="en-US" dirty="0" err="1" smtClean="0"/>
              <a:t>startActivityForResult</a:t>
            </a:r>
            <a:r>
              <a:rPr lang="en-US" dirty="0" smtClean="0"/>
              <a:t>() which allow us to specify a desired result code. Once the intent is finished the method </a:t>
            </a:r>
            <a:r>
              <a:rPr lang="en-US" dirty="0" err="1" smtClean="0"/>
              <a:t>onActivityResult</a:t>
            </a:r>
            <a:r>
              <a:rPr lang="en-US" dirty="0" smtClean="0"/>
              <a:t>() is called and you can perform actions based on the result of the activity. </a:t>
            </a:r>
          </a:p>
          <a:p>
            <a:endParaRPr lang="en-US" dirty="0" smtClean="0"/>
          </a:p>
          <a:p>
            <a:r>
              <a:rPr lang="en-US" dirty="0" smtClean="0"/>
              <a:t>If you start your application you should see an list of buttons and if you press the button, different activities should be performed. Note that you do not specify any specific application. </a:t>
            </a:r>
          </a:p>
          <a:p>
            <a:endParaRPr lang="en-US" dirty="0" smtClean="0"/>
          </a:p>
          <a:p>
            <a:endParaRPr lang="en-US" dirty="0" smtClean="0"/>
          </a:p>
          <a:p>
            <a:r>
              <a:rPr lang="en-US" dirty="0" smtClean="0"/>
              <a:t>Code:</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android.content.Intent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android.net.Uri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CallIntents</a:t>
            </a:r>
            <a:r>
              <a:rPr lang="en-US" sz="1200" b="1" kern="1200" dirty="0" smtClean="0">
                <a:solidFill>
                  <a:schemeClr val="tx1"/>
                </a:solidFill>
                <a:latin typeface="+mn-lt"/>
                <a:ea typeface="+mn-ea"/>
                <a:cs typeface="+mn-cs"/>
              </a:rPr>
              <a:t> extends Activity {</a:t>
            </a:r>
          </a:p>
          <a:p>
            <a:r>
              <a:rPr lang="en-US" sz="1200" b="1" kern="1200" dirty="0" smtClean="0">
                <a:solidFill>
                  <a:schemeClr val="tx1"/>
                </a:solidFill>
                <a:latin typeface="+mn-lt"/>
                <a:ea typeface="+mn-ea"/>
                <a:cs typeface="+mn-cs"/>
              </a:rPr>
              <a:t>    /** Called when the activity is first created.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setContentView</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R.layout.main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callIntent</a:t>
            </a:r>
            <a:r>
              <a:rPr lang="en-US" sz="1200" b="1" kern="1200" dirty="0" smtClean="0">
                <a:solidFill>
                  <a:schemeClr val="tx1"/>
                </a:solidFill>
                <a:latin typeface="+mn-lt"/>
                <a:ea typeface="+mn-ea"/>
                <a:cs typeface="+mn-cs"/>
              </a:rPr>
              <a:t>(View view) {</a:t>
            </a:r>
          </a:p>
          <a:p>
            <a:r>
              <a:rPr lang="en-US" sz="1200" b="1" kern="1200" dirty="0" smtClean="0">
                <a:solidFill>
                  <a:schemeClr val="tx1"/>
                </a:solidFill>
                <a:latin typeface="+mn-lt"/>
                <a:ea typeface="+mn-ea"/>
                <a:cs typeface="+mn-cs"/>
              </a:rPr>
              <a:t>		Intent </a:t>
            </a:r>
            <a:r>
              <a:rPr lang="en-US" sz="1200" b="1" kern="1200" dirty="0" err="1" smtClean="0">
                <a:solidFill>
                  <a:schemeClr val="tx1"/>
                </a:solidFill>
                <a:latin typeface="+mn-lt"/>
                <a:ea typeface="+mn-ea"/>
                <a:cs typeface="+mn-cs"/>
              </a:rPr>
              <a:t>intent</a:t>
            </a:r>
            <a:r>
              <a:rPr lang="en-US" sz="1200" b="1" kern="1200" dirty="0" smtClean="0">
                <a:solidFill>
                  <a:schemeClr val="tx1"/>
                </a:solidFill>
                <a:latin typeface="+mn-lt"/>
                <a:ea typeface="+mn-ea"/>
                <a:cs typeface="+mn-cs"/>
              </a:rPr>
              <a:t> = null;</a:t>
            </a:r>
          </a:p>
          <a:p>
            <a:r>
              <a:rPr lang="en-US" sz="1200" b="1" kern="1200" dirty="0" smtClean="0">
                <a:solidFill>
                  <a:schemeClr val="tx1"/>
                </a:solidFill>
                <a:latin typeface="+mn-lt"/>
                <a:ea typeface="+mn-ea"/>
                <a:cs typeface="+mn-cs"/>
              </a:rPr>
              <a:t>		switch (</a:t>
            </a:r>
            <a:r>
              <a:rPr lang="en-US" sz="1200" b="1" kern="1200" dirty="0" err="1" smtClean="0">
                <a:solidFill>
                  <a:schemeClr val="tx1"/>
                </a:solidFill>
                <a:latin typeface="+mn-lt"/>
                <a:ea typeface="+mn-ea"/>
                <a:cs typeface="+mn-cs"/>
              </a:rPr>
              <a:t>view.getId</a:t>
            </a:r>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case R.id.Button01:</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("http://www.ronaldramos.info"));</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R.id.Button02:</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Intent.ACTION_CALL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:(+49)12345789"));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R.id.Button03:</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Intent.ACTION_DIAL</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tel</a:t>
            </a:r>
            <a:r>
              <a:rPr lang="en-US" sz="1200" b="1" kern="1200" dirty="0" smtClean="0">
                <a:solidFill>
                  <a:schemeClr val="tx1"/>
                </a:solidFill>
                <a:latin typeface="+mn-lt"/>
                <a:ea typeface="+mn-ea"/>
                <a:cs typeface="+mn-cs"/>
              </a:rPr>
              <a:t>:(+63)25113175"));</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R.id.Button04:</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("geo:50.123,7.1434?z=19"));</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R.id.Button05:</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("geo:0,0?q=query"));</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R.id.Button06:</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android.media.action.IMAGE_CAPTURE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startActivityForResult</a:t>
            </a:r>
            <a:r>
              <a:rPr lang="en-US" sz="1200" b="1" kern="1200" dirty="0" smtClean="0">
                <a:solidFill>
                  <a:schemeClr val="tx1"/>
                </a:solidFill>
                <a:latin typeface="+mn-lt"/>
                <a:ea typeface="+mn-ea"/>
                <a:cs typeface="+mn-cs"/>
              </a:rPr>
              <a:t>(intent, 0);</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R.id.Button07:</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Intent.ACTION_VIEW</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case R.id.Button08:</a:t>
            </a:r>
          </a:p>
          <a:p>
            <a:r>
              <a:rPr lang="en-US" sz="1200" b="1" kern="1200" dirty="0" smtClean="0">
                <a:solidFill>
                  <a:schemeClr val="tx1"/>
                </a:solidFill>
                <a:latin typeface="+mn-lt"/>
                <a:ea typeface="+mn-ea"/>
                <a:cs typeface="+mn-cs"/>
              </a:rPr>
              <a:t>			intent = new Intent(</a:t>
            </a:r>
            <a:r>
              <a:rPr lang="en-US" sz="1200" b="1" kern="1200" dirty="0" err="1" smtClean="0">
                <a:solidFill>
                  <a:schemeClr val="tx1"/>
                </a:solidFill>
                <a:latin typeface="+mn-lt"/>
                <a:ea typeface="+mn-ea"/>
                <a:cs typeface="+mn-cs"/>
              </a:rPr>
              <a:t>Intent.ACTION_EDIT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Uri.parse</a:t>
            </a:r>
            <a:r>
              <a:rPr lang="en-US" sz="1200" b="1" kern="1200" dirty="0" smtClean="0">
                <a:solidFill>
                  <a:schemeClr val="tx1"/>
                </a:solidFill>
                <a:latin typeface="+mn-lt"/>
                <a:ea typeface="+mn-ea"/>
                <a:cs typeface="+mn-cs"/>
              </a:rPr>
              <a:t>("content://contacts/people/1"));</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startActivity</a:t>
            </a:r>
            <a:r>
              <a:rPr lang="en-US" sz="1200" b="1" kern="1200" dirty="0" smtClean="0">
                <a:solidFill>
                  <a:schemeClr val="tx1"/>
                </a:solidFill>
                <a:latin typeface="+mn-lt"/>
                <a:ea typeface="+mn-ea"/>
                <a:cs typeface="+mn-cs"/>
              </a:rPr>
              <a:t>(intent);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default:</a:t>
            </a:r>
          </a:p>
          <a:p>
            <a:r>
              <a:rPr lang="en-US" sz="1200" b="1" kern="1200" dirty="0" smtClean="0">
                <a:solidFill>
                  <a:schemeClr val="tx1"/>
                </a:solidFill>
                <a:latin typeface="+mn-lt"/>
                <a:ea typeface="+mn-ea"/>
                <a:cs typeface="+mn-cs"/>
              </a:rPr>
              <a:t>			break;</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@Override</a:t>
            </a:r>
          </a:p>
          <a:p>
            <a:r>
              <a:rPr lang="en-US" sz="1200" b="1" kern="1200" dirty="0" smtClean="0">
                <a:solidFill>
                  <a:schemeClr val="tx1"/>
                </a:solidFill>
                <a:latin typeface="+mn-lt"/>
                <a:ea typeface="+mn-ea"/>
                <a:cs typeface="+mn-cs"/>
              </a:rPr>
              <a:t>	public void </a:t>
            </a:r>
            <a:r>
              <a:rPr lang="en-US" sz="1200" b="1" kern="1200" dirty="0" err="1" smtClean="0">
                <a:solidFill>
                  <a:schemeClr val="tx1"/>
                </a:solidFill>
                <a:latin typeface="+mn-lt"/>
                <a:ea typeface="+mn-ea"/>
                <a:cs typeface="+mn-cs"/>
              </a:rPr>
              <a:t>onActivityResult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Intent data) {</a:t>
            </a:r>
          </a:p>
          <a:p>
            <a:r>
              <a:rPr lang="en-US" sz="1200" b="1" kern="1200" dirty="0" smtClean="0">
                <a:solidFill>
                  <a:schemeClr val="tx1"/>
                </a:solidFill>
                <a:latin typeface="+mn-lt"/>
                <a:ea typeface="+mn-ea"/>
                <a:cs typeface="+mn-cs"/>
              </a:rPr>
              <a:t>	  if (</a:t>
            </a:r>
            <a:r>
              <a:rPr lang="en-US" sz="1200" b="1" kern="1200" dirty="0" err="1" smtClean="0">
                <a:solidFill>
                  <a:schemeClr val="tx1"/>
                </a:solidFill>
                <a:latin typeface="+mn-lt"/>
                <a:ea typeface="+mn-ea"/>
                <a:cs typeface="+mn-cs"/>
              </a:rPr>
              <a:t>resultCode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Activity.RESULT_OK</a:t>
            </a:r>
            <a:r>
              <a:rPr lang="en-US" sz="1200" b="1" kern="1200" dirty="0" smtClean="0">
                <a:solidFill>
                  <a:schemeClr val="tx1"/>
                </a:solidFill>
                <a:latin typeface="+mn-lt"/>
                <a:ea typeface="+mn-ea"/>
                <a:cs typeface="+mn-cs"/>
              </a:rPr>
              <a:t> &amp;&amp; </a:t>
            </a:r>
            <a:r>
              <a:rPr lang="en-US" sz="1200" b="1" kern="1200" dirty="0" err="1" smtClean="0">
                <a:solidFill>
                  <a:schemeClr val="tx1"/>
                </a:solidFill>
                <a:latin typeface="+mn-lt"/>
                <a:ea typeface="+mn-ea"/>
                <a:cs typeface="+mn-cs"/>
              </a:rPr>
              <a:t>requestCode</a:t>
            </a:r>
            <a:r>
              <a:rPr lang="en-US" sz="1200" b="1" kern="1200" dirty="0" smtClean="0">
                <a:solidFill>
                  <a:schemeClr val="tx1"/>
                </a:solidFill>
                <a:latin typeface="+mn-lt"/>
                <a:ea typeface="+mn-ea"/>
                <a:cs typeface="+mn-cs"/>
              </a:rPr>
              <a:t> == 0) {</a:t>
            </a:r>
          </a:p>
          <a:p>
            <a:r>
              <a:rPr lang="en-US" sz="1200" b="1" kern="1200" dirty="0" smtClean="0">
                <a:solidFill>
                  <a:schemeClr val="tx1"/>
                </a:solidFill>
                <a:latin typeface="+mn-lt"/>
                <a:ea typeface="+mn-ea"/>
                <a:cs typeface="+mn-cs"/>
              </a:rPr>
              <a:t>	    String result = </a:t>
            </a:r>
            <a:r>
              <a:rPr lang="en-US" sz="1200" b="1" kern="1200" dirty="0" err="1" smtClean="0">
                <a:solidFill>
                  <a:schemeClr val="tx1"/>
                </a:solidFill>
                <a:latin typeface="+mn-lt"/>
                <a:ea typeface="+mn-ea"/>
                <a:cs typeface="+mn-cs"/>
              </a:rPr>
              <a:t>data.toURI</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Toast.makeText</a:t>
            </a:r>
            <a:r>
              <a:rPr lang="en-US" sz="1200" b="1" kern="1200" dirty="0" smtClean="0">
                <a:solidFill>
                  <a:schemeClr val="tx1"/>
                </a:solidFill>
                <a:latin typeface="+mn-lt"/>
                <a:ea typeface="+mn-ea"/>
                <a:cs typeface="+mn-cs"/>
              </a:rPr>
              <a:t>(this, result, </a:t>
            </a:r>
            <a:r>
              <a:rPr lang="en-US" sz="1200" b="1" kern="1200" dirty="0" err="1" smtClean="0">
                <a:solidFill>
                  <a:schemeClr val="tx1"/>
                </a:solidFill>
                <a:latin typeface="+mn-lt"/>
                <a:ea typeface="+mn-ea"/>
                <a:cs typeface="+mn-cs"/>
              </a:rPr>
              <a:t>Toast.LENGTH_LONG</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	}</a:t>
            </a:r>
          </a:p>
          <a:p>
            <a:r>
              <a:rPr lang="en-US" sz="1200" b="1"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DC491254-916C-4146-ABD8-B13121D2860E}" type="slidenum">
              <a:rPr lang="en-US" smtClean="0"/>
              <a:t>75</a:t>
            </a:fld>
            <a:endParaRPr lang="en-US"/>
          </a:p>
        </p:txBody>
      </p:sp>
    </p:spTree>
    <p:extLst>
      <p:ext uri="{BB962C8B-B14F-4D97-AF65-F5344CB8AC3E}">
        <p14:creationId xmlns:p14="http://schemas.microsoft.com/office/powerpoint/2010/main" val="3704267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Consider what happens if a control needs to be added to the UI. You would have to change the position of every single element that is shifted by the new control.</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Note how each element has </a:t>
            </a:r>
            <a:r>
              <a:rPr lang="en-PH" dirty="0" err="1" smtClean="0"/>
              <a:t>android:layout_x</a:t>
            </a:r>
            <a:r>
              <a:rPr lang="en-PH" dirty="0" smtClean="0"/>
              <a:t> and </a:t>
            </a:r>
            <a:r>
              <a:rPr lang="en-PH" dirty="0" err="1" smtClean="0"/>
              <a:t>android:layout_y</a:t>
            </a:r>
            <a:r>
              <a:rPr lang="en-PH" dirty="0" smtClean="0"/>
              <a:t> specified.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Android defines the top left of the screen as (0,0) so the </a:t>
            </a:r>
            <a:r>
              <a:rPr lang="en-PH" dirty="0" err="1" smtClean="0"/>
              <a:t>layout_x</a:t>
            </a:r>
            <a:r>
              <a:rPr lang="en-PH" dirty="0" smtClean="0"/>
              <a:t> value will move the control to the right, and the </a:t>
            </a:r>
            <a:r>
              <a:rPr lang="en-PH" dirty="0" err="1" smtClean="0"/>
              <a:t>layout_y</a:t>
            </a:r>
            <a:r>
              <a:rPr lang="en-PH" dirty="0" smtClean="0"/>
              <a:t> value will move the control down. </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err="1" smtClean="0"/>
              <a:t>FrameLayout</a:t>
            </a:r>
            <a:r>
              <a:rPr lang="en-PH" dirty="0" smtClean="0"/>
              <a:t> can become more useful when elements are hidden and displayed programmatically. You can use the attribute </a:t>
            </a:r>
            <a:r>
              <a:rPr lang="en-PH" dirty="0" err="1" smtClean="0"/>
              <a:t>android:visibility</a:t>
            </a:r>
            <a:r>
              <a:rPr lang="en-PH" dirty="0" smtClean="0"/>
              <a:t> in the XML to hide specific elements. You can call </a:t>
            </a:r>
            <a:r>
              <a:rPr lang="en-PH" dirty="0" err="1" smtClean="0"/>
              <a:t>setVisibility</a:t>
            </a:r>
            <a:r>
              <a:rPr lang="en-PH" dirty="0" smtClean="0"/>
              <a:t> from the code to accomplish the same thing. The three available visibility values are visible, invisible (does not display, but still takes up space in the layout), and gone (does not display, and does not take space in the layout).</a:t>
            </a:r>
          </a:p>
          <a:p>
            <a:endParaRPr lang="en-PH" dirty="0" smtClean="0"/>
          </a:p>
          <a:p>
            <a:r>
              <a:rPr lang="en-PH" dirty="0" smtClean="0"/>
              <a:t>So you could, for example, have a game in a </a:t>
            </a:r>
            <a:r>
              <a:rPr lang="en-PH" dirty="0" err="1" smtClean="0"/>
              <a:t>FrameView</a:t>
            </a:r>
            <a:r>
              <a:rPr lang="en-PH" dirty="0" smtClean="0"/>
              <a:t> where text displayed to the user is visible in the middle of the screen at appropriate times (e.g. “Game Over”).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As you can see we have a Vertical </a:t>
            </a:r>
            <a:r>
              <a:rPr lang="en-PH" dirty="0" err="1"/>
              <a:t>LinearLayout</a:t>
            </a:r>
            <a:r>
              <a:rPr lang="en-PH" dirty="0"/>
              <a:t> whose children are a button, and two horizontal </a:t>
            </a:r>
            <a:r>
              <a:rPr lang="en-PH" dirty="0" err="1"/>
              <a:t>LinearLayouts</a:t>
            </a:r>
            <a:r>
              <a:rPr lang="en-PH" dirty="0"/>
              <a:t>. </a:t>
            </a:r>
          </a:p>
          <a:p>
            <a:r>
              <a:rPr lang="en-PH" dirty="0"/>
              <a:t>Each horizontal </a:t>
            </a:r>
            <a:r>
              <a:rPr lang="en-PH" dirty="0" err="1"/>
              <a:t>LinearLayout</a:t>
            </a:r>
            <a:r>
              <a:rPr lang="en-PH" dirty="0"/>
              <a:t> has two child controls. You should note that in the child </a:t>
            </a:r>
            <a:r>
              <a:rPr lang="en-PH" dirty="0" err="1"/>
              <a:t>LinearLayout</a:t>
            </a:r>
            <a:r>
              <a:rPr lang="en-PH" dirty="0"/>
              <a:t> elements you use </a:t>
            </a:r>
            <a:r>
              <a:rPr lang="en-PH" dirty="0" err="1"/>
              <a:t>android:layout_height</a:t>
            </a:r>
            <a:r>
              <a:rPr lang="en-PH" dirty="0"/>
              <a:t>=”</a:t>
            </a:r>
            <a:r>
              <a:rPr lang="en-PH" dirty="0" err="1"/>
              <a:t>wrap_content</a:t>
            </a:r>
            <a:r>
              <a:rPr lang="en-PH" dirty="0"/>
              <a:t>” instead of </a:t>
            </a:r>
            <a:r>
              <a:rPr lang="en-PH" dirty="0" err="1"/>
              <a:t>fill_parent</a:t>
            </a:r>
            <a:r>
              <a:rPr lang="en-PH" dirty="0"/>
              <a:t>. If you use </a:t>
            </a:r>
            <a:r>
              <a:rPr lang="en-PH" dirty="0" err="1"/>
              <a:t>fill_parent</a:t>
            </a:r>
            <a:r>
              <a:rPr lang="en-PH" dirty="0"/>
              <a:t> the first name </a:t>
            </a:r>
            <a:r>
              <a:rPr lang="en-PH" dirty="0" err="1"/>
              <a:t>TextView</a:t>
            </a:r>
            <a:r>
              <a:rPr lang="en-PH" dirty="0"/>
              <a:t> and </a:t>
            </a:r>
            <a:r>
              <a:rPr lang="en-PH" dirty="0" err="1"/>
              <a:t>EditView</a:t>
            </a:r>
            <a:r>
              <a:rPr lang="en-PH" dirty="0"/>
              <a:t> would have taken all of the available space on the screen, and the Last Name would not be displayed.</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Android only reads the Layout XML one time so it doesn’t know that an </a:t>
            </a:r>
            <a:r>
              <a:rPr lang="en-PH" dirty="0" err="1"/>
              <a:t>EditView</a:t>
            </a:r>
            <a:r>
              <a:rPr lang="en-PH" dirty="0"/>
              <a:t> is the next item and doesn’t plan for it. So when the </a:t>
            </a:r>
            <a:r>
              <a:rPr lang="en-PH" dirty="0" err="1"/>
              <a:t>EditView</a:t>
            </a:r>
            <a:r>
              <a:rPr lang="en-PH" dirty="0"/>
              <a:t> is drawn to the right of the </a:t>
            </a:r>
            <a:r>
              <a:rPr lang="en-PH" dirty="0" err="1"/>
              <a:t>TextView</a:t>
            </a:r>
            <a:r>
              <a:rPr lang="en-PH" dirty="0"/>
              <a:t> it only has the height of the </a:t>
            </a:r>
            <a:r>
              <a:rPr lang="en-PH" dirty="0" err="1"/>
              <a:t>TextView</a:t>
            </a:r>
            <a:r>
              <a:rPr lang="en-PH" dirty="0"/>
              <a:t> to work with so it overlaps the </a:t>
            </a:r>
            <a:r>
              <a:rPr lang="en-PH" dirty="0" err="1"/>
              <a:t>EditView</a:t>
            </a:r>
            <a:r>
              <a:rPr lang="en-PH" dirty="0"/>
              <a:t> above it. Here is the Layout XML I wrote to create the form the way it should look.</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a:t>Here is the updated </a:t>
            </a:r>
            <a:r>
              <a:rPr lang="en-PH" dirty="0" err="1"/>
              <a:t>RelativeLayout</a:t>
            </a:r>
            <a:r>
              <a:rPr lang="en-PH" dirty="0"/>
              <a:t>. Elements had to be rearranged in the XML since you cannot reference an element that has not already been laid out. </a:t>
            </a:r>
          </a:p>
        </p:txBody>
      </p:sp>
      <p:sp>
        <p:nvSpPr>
          <p:cNvPr id="4" name="Slide Number Placeholder 3"/>
          <p:cNvSpPr>
            <a:spLocks noGrp="1"/>
          </p:cNvSpPr>
          <p:nvPr>
            <p:ph type="sldNum" sz="quarter" idx="10"/>
          </p:nvPr>
        </p:nvSpPr>
        <p:spPr/>
        <p:txBody>
          <a:bodyPr/>
          <a:lstStyle/>
          <a:p>
            <a:fld id="{6012D927-9298-4598-88BA-9A5115939DFB}" type="slidenum">
              <a:rPr lang="en-US" smtClean="0"/>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5F2EB399-91AD-4033-9E8C-FDDE5981C668}" type="datetimeFigureOut">
              <a:rPr lang="en-US" smtClean="0"/>
              <a:t>8/1/15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D1D2A08-DF9B-4032-A1CA-3631931B4F9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2EB399-91AD-4033-9E8C-FDDE5981C668}"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6"/>
        <p:cNvGrpSpPr/>
        <p:nvPr/>
      </p:nvGrpSpPr>
      <p:grpSpPr>
        <a:xfrm>
          <a:off x="0" y="0"/>
          <a:ext cx="0" cy="0"/>
          <a:chOff x="0" y="0"/>
          <a:chExt cx="0" cy="0"/>
        </a:xfrm>
      </p:grpSpPr>
      <p:sp>
        <p:nvSpPr>
          <p:cNvPr id="22" name="Shape 22"/>
          <p:cNvSpPr txBox="1">
            <a:spLocks noGrp="1"/>
          </p:cNvSpPr>
          <p:nvPr>
            <p:ph type="body" idx="1"/>
          </p:nvPr>
        </p:nvSpPr>
        <p:spPr>
          <a:xfrm>
            <a:off x="854948" y="1579562"/>
            <a:ext cx="7831799" cy="4988100"/>
          </a:xfrm>
          <a:prstGeom prst="rect">
            <a:avLst/>
          </a:prstGeom>
          <a:noFill/>
          <a:ln>
            <a:noFill/>
          </a:ln>
        </p:spPr>
        <p:txBody>
          <a:bodyPr lIns="91425" tIns="91425" rIns="91425" bIns="91425" anchor="t" anchorCtr="0"/>
          <a:lstStyle>
            <a:lvl1pPr marL="457200" indent="-457200" rtl="0">
              <a:defRPr>
                <a:solidFill>
                  <a:schemeClr val="lt2"/>
                </a:solidFill>
              </a:defRPr>
            </a:lvl1pPr>
            <a:lvl2pPr marL="800100" indent="-342900" rtl="0">
              <a:defRPr>
                <a:solidFill>
                  <a:schemeClr val="lt2"/>
                </a:solidFill>
              </a:defRPr>
            </a:lvl2pPr>
            <a:lvl3pPr marL="1257300" indent="-342900" rtl="0">
              <a:defRPr>
                <a:solidFill>
                  <a:schemeClr val="lt2"/>
                </a:solidFill>
              </a:defRPr>
            </a:lvl3pPr>
            <a:lvl4pPr marL="1657350" indent="-285750" rtl="0">
              <a:defRPr>
                <a:solidFill>
                  <a:schemeClr val="lt2"/>
                </a:solidFill>
              </a:defRPr>
            </a:lvl4pPr>
            <a:lvl5pPr marL="2114550" indent="-285750" rtl="0">
              <a:defRPr sz="1800">
                <a:solidFill>
                  <a:schemeClr val="lt2"/>
                </a:solidFill>
              </a:defRPr>
            </a:lvl5pPr>
            <a:lvl6pPr marL="2571750" indent="-285750" rtl="0">
              <a:defRPr sz="1800">
                <a:solidFill>
                  <a:schemeClr val="lt2"/>
                </a:solidFill>
              </a:defRPr>
            </a:lvl6pPr>
            <a:lvl7pPr marL="3028950" indent="-285750" rtl="0">
              <a:defRPr sz="1800">
                <a:solidFill>
                  <a:schemeClr val="lt2"/>
                </a:solidFill>
              </a:defRPr>
            </a:lvl7pPr>
            <a:lvl8pPr marL="3486150" indent="-285750" rtl="0">
              <a:defRPr sz="1800">
                <a:solidFill>
                  <a:schemeClr val="lt2"/>
                </a:solidFill>
              </a:defRPr>
            </a:lvl8pPr>
            <a:lvl9pPr marL="3943350" indent="-285750" rtl="0">
              <a:defRPr sz="1800">
                <a:solidFill>
                  <a:schemeClr val="lt2"/>
                </a:solidFill>
              </a:defRPr>
            </a:lvl9pPr>
          </a:lstStyle>
          <a:p>
            <a:endParaRPr/>
          </a:p>
        </p:txBody>
      </p:sp>
      <p:sp>
        <p:nvSpPr>
          <p:cNvPr id="23" name="Shape 23"/>
          <p:cNvSpPr txBox="1">
            <a:spLocks noGrp="1"/>
          </p:cNvSpPr>
          <p:nvPr>
            <p:ph type="title"/>
          </p:nvPr>
        </p:nvSpPr>
        <p:spPr>
          <a:xfrm>
            <a:off x="854948" y="216537"/>
            <a:ext cx="7831799"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accent1"/>
                </a:solidFill>
                <a:latin typeface="Arial"/>
                <a:ea typeface="Arial"/>
                <a:cs typeface="Arial"/>
                <a:sym typeface="Arial"/>
              </a:defRPr>
            </a:lvl1pPr>
            <a:lvl2pPr algn="l" rtl="0">
              <a:spcBef>
                <a:spcPts val="0"/>
              </a:spcBef>
              <a:buSzPct val="100000"/>
              <a:buFont typeface="Arial"/>
              <a:buNone/>
              <a:defRPr sz="3600" b="1">
                <a:solidFill>
                  <a:schemeClr val="accent1"/>
                </a:solidFill>
                <a:latin typeface="Arial"/>
                <a:ea typeface="Arial"/>
                <a:cs typeface="Arial"/>
                <a:sym typeface="Arial"/>
              </a:defRPr>
            </a:lvl2pPr>
            <a:lvl3pPr algn="l" rtl="0">
              <a:spcBef>
                <a:spcPts val="0"/>
              </a:spcBef>
              <a:buSzPct val="100000"/>
              <a:buFont typeface="Arial"/>
              <a:buNone/>
              <a:defRPr sz="3600" b="1">
                <a:solidFill>
                  <a:schemeClr val="accent1"/>
                </a:solidFill>
                <a:latin typeface="Arial"/>
                <a:ea typeface="Arial"/>
                <a:cs typeface="Arial"/>
                <a:sym typeface="Arial"/>
              </a:defRPr>
            </a:lvl3pPr>
            <a:lvl4pPr algn="l" rtl="0">
              <a:spcBef>
                <a:spcPts val="0"/>
              </a:spcBef>
              <a:buSzPct val="100000"/>
              <a:buFont typeface="Arial"/>
              <a:buNone/>
              <a:defRPr sz="3600" b="1">
                <a:solidFill>
                  <a:schemeClr val="accent1"/>
                </a:solidFill>
                <a:latin typeface="Arial"/>
                <a:ea typeface="Arial"/>
                <a:cs typeface="Arial"/>
                <a:sym typeface="Arial"/>
              </a:defRPr>
            </a:lvl4pPr>
            <a:lvl5pPr algn="l" rtl="0">
              <a:spcBef>
                <a:spcPts val="0"/>
              </a:spcBef>
              <a:buSzPct val="100000"/>
              <a:buFont typeface="Arial"/>
              <a:buNone/>
              <a:defRPr sz="3600" b="1">
                <a:solidFill>
                  <a:schemeClr val="accent1"/>
                </a:solidFill>
                <a:latin typeface="Arial"/>
                <a:ea typeface="Arial"/>
                <a:cs typeface="Arial"/>
                <a:sym typeface="Arial"/>
              </a:defRPr>
            </a:lvl5pPr>
            <a:lvl6pPr algn="l" rtl="0">
              <a:spcBef>
                <a:spcPts val="0"/>
              </a:spcBef>
              <a:buSzPct val="100000"/>
              <a:buFont typeface="Arial"/>
              <a:buNone/>
              <a:defRPr sz="3600" b="1">
                <a:solidFill>
                  <a:schemeClr val="accent1"/>
                </a:solidFill>
                <a:latin typeface="Arial"/>
                <a:ea typeface="Arial"/>
                <a:cs typeface="Arial"/>
                <a:sym typeface="Arial"/>
              </a:defRPr>
            </a:lvl6pPr>
            <a:lvl7pPr algn="l" rtl="0">
              <a:spcBef>
                <a:spcPts val="0"/>
              </a:spcBef>
              <a:buSzPct val="100000"/>
              <a:buFont typeface="Arial"/>
              <a:buNone/>
              <a:defRPr sz="3600" b="1">
                <a:solidFill>
                  <a:schemeClr val="accent1"/>
                </a:solidFill>
                <a:latin typeface="Arial"/>
                <a:ea typeface="Arial"/>
                <a:cs typeface="Arial"/>
                <a:sym typeface="Arial"/>
              </a:defRPr>
            </a:lvl7pPr>
            <a:lvl8pPr algn="l" rtl="0">
              <a:spcBef>
                <a:spcPts val="0"/>
              </a:spcBef>
              <a:buSzPct val="100000"/>
              <a:buFont typeface="Arial"/>
              <a:buNone/>
              <a:defRPr sz="3600" b="1">
                <a:solidFill>
                  <a:schemeClr val="accent1"/>
                </a:solidFill>
                <a:latin typeface="Arial"/>
                <a:ea typeface="Arial"/>
                <a:cs typeface="Arial"/>
                <a:sym typeface="Arial"/>
              </a:defRPr>
            </a:lvl8pPr>
            <a:lvl9pPr algn="l" rtl="0">
              <a:spcBef>
                <a:spcPts val="0"/>
              </a:spcBef>
              <a:buSzPct val="100000"/>
              <a:buFont typeface="Arial"/>
              <a:buNone/>
              <a:defRPr sz="3600" b="1">
                <a:solidFill>
                  <a:schemeClr val="accent1"/>
                </a:solidFill>
                <a:latin typeface="Arial"/>
                <a:ea typeface="Arial"/>
                <a:cs typeface="Arial"/>
                <a:sym typeface="Arial"/>
              </a:defRPr>
            </a:lvl9pPr>
          </a:lstStyle>
          <a:p>
            <a:endParaRPr/>
          </a:p>
        </p:txBody>
      </p:sp>
    </p:spTree>
    <p:extLst>
      <p:ext uri="{BB962C8B-B14F-4D97-AF65-F5344CB8AC3E}">
        <p14:creationId xmlns:p14="http://schemas.microsoft.com/office/powerpoint/2010/main" val="705166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F2EB399-91AD-4033-9E8C-FDDE5981C668}"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2EB399-91AD-4033-9E8C-FDDE5981C668}" type="datetimeFigureOut">
              <a:rPr lang="en-US" smtClean="0"/>
              <a:t>8/1/15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8/1/15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2EB399-91AD-4033-9E8C-FDDE5981C668}" type="datetimeFigureOut">
              <a:rPr lang="en-US" smtClean="0"/>
              <a:t>8/1/15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2EB399-91AD-4033-9E8C-FDDE5981C668}" type="datetimeFigureOut">
              <a:rPr lang="en-US" smtClean="0"/>
              <a:t>8/1/15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EB399-91AD-4033-9E8C-FDDE5981C668}" type="datetimeFigureOut">
              <a:rPr lang="en-US" smtClean="0"/>
              <a:t>8/1/15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5F2EB399-91AD-4033-9E8C-FDDE5981C668}" type="datetimeFigureOut">
              <a:rPr lang="en-US" smtClean="0"/>
              <a:t>8/1/15</a:t>
            </a:fld>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2EB399-91AD-4033-9E8C-FDDE5981C668}" type="datetimeFigureOut">
              <a:rPr lang="en-US" smtClean="0"/>
              <a:t>8/1/15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D1D2A08-DF9B-4032-A1CA-3631931B4F9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5F2EB399-91AD-4033-9E8C-FDDE5981C668}" type="datetimeFigureOut">
              <a:rPr lang="en-US" smtClean="0"/>
              <a:t>8/1/15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D1D2A08-DF9B-4032-A1CA-3631931B4F98}" type="slidenum">
              <a:rPr lang="en-US" smtClean="0"/>
              <a:t>‹#›</a:t>
            </a:fld>
            <a:endParaRPr lang="en-US"/>
          </a:p>
        </p:txBody>
      </p:sp>
      <p:pic>
        <p:nvPicPr>
          <p:cNvPr id="62" name="Picture 61" descr="1484682_10153096163141352_5849169508272546172_n.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57200" y="6019800"/>
            <a:ext cx="838200" cy="8382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3.jpg"/><Relationship Id="rId1" Type="http://schemas.openxmlformats.org/officeDocument/2006/relationships/slideLayout" Target="../slideLayouts/slideLayout5.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png"/><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jpg"/></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g"/><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g"/><Relationship Id="rId3" Type="http://schemas.openxmlformats.org/officeDocument/2006/relationships/image" Target="../media/image2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 Id="rId3" Type="http://schemas.openxmlformats.org/officeDocument/2006/relationships/image" Target="../media/image30.png"/></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jpg"/><Relationship Id="rId3" Type="http://schemas.openxmlformats.org/officeDocument/2006/relationships/image" Target="../media/image3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jpg"/><Relationship Id="rId4" Type="http://schemas.openxmlformats.org/officeDocument/2006/relationships/image" Target="../media/image37.jpg"/><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9.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4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2800" dirty="0" smtClean="0"/>
              <a:t>Project Components, Layouts, Activities &amp; Intents</a:t>
            </a:r>
            <a:endParaRPr lang="en-US" sz="2800" dirty="0"/>
          </a:p>
        </p:txBody>
      </p:sp>
      <p:sp>
        <p:nvSpPr>
          <p:cNvPr id="3" name="Subtitle 2"/>
          <p:cNvSpPr>
            <a:spLocks noGrp="1"/>
          </p:cNvSpPr>
          <p:nvPr>
            <p:ph type="subTitle" idx="1"/>
          </p:nvPr>
        </p:nvSpPr>
        <p:spPr/>
        <p:txBody>
          <a:bodyPr/>
          <a:lstStyle/>
          <a:p>
            <a:r>
              <a:rPr lang="en-US" dirty="0" smtClean="0"/>
              <a:t>Ronald L. Ramos</a:t>
            </a:r>
          </a:p>
          <a:p>
            <a:r>
              <a:rPr lang="en-US" dirty="0" smtClean="0"/>
              <a:t>Android Development </a:t>
            </a:r>
            <a:r>
              <a:rPr lang="en-US" dirty="0" err="1" smtClean="0"/>
              <a:t>Bootcamp</a:t>
            </a:r>
            <a:r>
              <a:rPr lang="en-US" dirty="0" smtClean="0"/>
              <a:t> Day 2</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5" name="Picture 4" descr="1484682_10153096163141352_5849169508272546172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590800"/>
            <a:ext cx="2209800" cy="2209800"/>
          </a:xfrm>
          <a:prstGeom prst="rect">
            <a:avLst/>
          </a:prstGeom>
        </p:spPr>
      </p:pic>
    </p:spTree>
    <p:extLst>
      <p:ext uri="{BB962C8B-B14F-4D97-AF65-F5344CB8AC3E}">
        <p14:creationId xmlns:p14="http://schemas.microsoft.com/office/powerpoint/2010/main" val="178339115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Layouts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An Android layout is a class that handles arranging the way its children appear on the screen.  </a:t>
            </a:r>
          </a:p>
          <a:p>
            <a:r>
              <a:rPr lang="en-PH" dirty="0" smtClean="0"/>
              <a:t>Anything that is a View (or inherits from View) can be a child of a layout. </a:t>
            </a:r>
          </a:p>
          <a:p>
            <a:r>
              <a:rPr lang="en-PH" dirty="0" smtClean="0"/>
              <a:t>All of the layouts inherit from </a:t>
            </a:r>
            <a:r>
              <a:rPr lang="en-PH" dirty="0" err="1" smtClean="0"/>
              <a:t>ViewGroup</a:t>
            </a:r>
            <a:r>
              <a:rPr lang="en-PH" dirty="0" smtClean="0"/>
              <a:t> (which inherits from View) so you can nest layouts.  </a:t>
            </a:r>
          </a:p>
          <a:p>
            <a:r>
              <a:rPr lang="en-PH" dirty="0" smtClean="0"/>
              <a:t>You could also create your own custom layout by making a class that inherits from </a:t>
            </a:r>
            <a:r>
              <a:rPr lang="en-PH" dirty="0" err="1" smtClean="0"/>
              <a:t>ViewGroup</a:t>
            </a:r>
            <a:r>
              <a:rPr lang="en-PH" dirty="0" smtClean="0"/>
              <a:t>.</a:t>
            </a:r>
            <a:endParaRPr lang="en-PH" dirty="0"/>
          </a:p>
        </p:txBody>
      </p:sp>
    </p:spTree>
    <p:extLst>
      <p:ext uri="{BB962C8B-B14F-4D97-AF65-F5344CB8AC3E}">
        <p14:creationId xmlns:p14="http://schemas.microsoft.com/office/powerpoint/2010/main" val="18891082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Standard Layouts</a:t>
            </a:r>
            <a:endParaRPr lang="en-PH" dirty="0"/>
          </a:p>
        </p:txBody>
      </p:sp>
      <p:sp>
        <p:nvSpPr>
          <p:cNvPr id="3" name="Content Placeholder 2"/>
          <p:cNvSpPr>
            <a:spLocks noGrp="1"/>
          </p:cNvSpPr>
          <p:nvPr>
            <p:ph idx="1"/>
          </p:nvPr>
        </p:nvSpPr>
        <p:spPr/>
        <p:txBody>
          <a:bodyPr/>
          <a:lstStyle/>
          <a:p>
            <a:r>
              <a:rPr lang="en-PH" dirty="0" smtClean="0"/>
              <a:t>The standard Layouts are:</a:t>
            </a:r>
          </a:p>
          <a:p>
            <a:pPr lvl="1"/>
            <a:r>
              <a:rPr lang="en-PH" dirty="0" err="1" smtClean="0"/>
              <a:t>AbsoluteLayout</a:t>
            </a:r>
            <a:endParaRPr lang="en-PH" dirty="0" smtClean="0"/>
          </a:p>
          <a:p>
            <a:pPr lvl="1"/>
            <a:r>
              <a:rPr lang="en-PH" dirty="0" err="1" smtClean="0"/>
              <a:t>FrameLayout</a:t>
            </a:r>
            <a:endParaRPr lang="en-PH" dirty="0" smtClean="0"/>
          </a:p>
          <a:p>
            <a:pPr lvl="1"/>
            <a:r>
              <a:rPr lang="en-PH" dirty="0" err="1" smtClean="0"/>
              <a:t>LinearLayout</a:t>
            </a:r>
            <a:endParaRPr lang="en-PH" dirty="0" smtClean="0"/>
          </a:p>
          <a:p>
            <a:pPr lvl="1"/>
            <a:r>
              <a:rPr lang="en-PH" dirty="0" err="1" smtClean="0"/>
              <a:t>RelativeLayout</a:t>
            </a:r>
            <a:endParaRPr lang="en-PH" dirty="0" smtClean="0"/>
          </a:p>
          <a:p>
            <a:pPr lvl="1"/>
            <a:r>
              <a:rPr lang="en-PH" dirty="0" err="1" smtClean="0"/>
              <a:t>TableLayout</a:t>
            </a:r>
            <a:endParaRPr lang="en-PH" dirty="0"/>
          </a:p>
        </p:txBody>
      </p:sp>
    </p:spTree>
    <p:extLst>
      <p:ext uri="{BB962C8B-B14F-4D97-AF65-F5344CB8AC3E}">
        <p14:creationId xmlns:p14="http://schemas.microsoft.com/office/powerpoint/2010/main" val="18387353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AbsoluteLayout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AbsoluteLayout</a:t>
            </a:r>
            <a:r>
              <a:rPr lang="en-PH" dirty="0" smtClean="0"/>
              <a:t> is based on the simple idea of placing each control at an absolute position.  </a:t>
            </a:r>
          </a:p>
          <a:p>
            <a:pPr lvl="1"/>
            <a:r>
              <a:rPr lang="en-PH" dirty="0" smtClean="0"/>
              <a:t>You specify the exact x and y coordinates on the screen for each control.  </a:t>
            </a:r>
          </a:p>
          <a:p>
            <a:r>
              <a:rPr lang="en-PH" dirty="0" smtClean="0"/>
              <a:t>This is not recommended for most UI development (in fact </a:t>
            </a:r>
            <a:r>
              <a:rPr lang="en-PH" dirty="0" err="1" smtClean="0"/>
              <a:t>AbsoluteLayout</a:t>
            </a:r>
            <a:r>
              <a:rPr lang="en-PH" dirty="0" smtClean="0"/>
              <a:t> is currently deprecated) since absolutely positioning every element on the screen makes an inflexible UI that is much more difficult to maintain.  </a:t>
            </a:r>
            <a:endParaRPr lang="en-PH" dirty="0"/>
          </a:p>
        </p:txBody>
      </p:sp>
    </p:spTree>
    <p:extLst>
      <p:ext uri="{BB962C8B-B14F-4D97-AF65-F5344CB8AC3E}">
        <p14:creationId xmlns:p14="http://schemas.microsoft.com/office/powerpoint/2010/main" val="191172110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3657600" cy="1524000"/>
          </a:xfrm>
        </p:spPr>
        <p:txBody>
          <a:bodyPr>
            <a:normAutofit/>
          </a:bodyPr>
          <a:lstStyle/>
          <a:p>
            <a:r>
              <a:rPr lang="en-PH" dirty="0" smtClean="0"/>
              <a:t>Absolute Layout XML</a:t>
            </a:r>
            <a:endParaRPr lang="en-PH" dirty="0"/>
          </a:p>
        </p:txBody>
      </p:sp>
      <p:sp>
        <p:nvSpPr>
          <p:cNvPr id="3" name="Content Placeholder 2"/>
          <p:cNvSpPr>
            <a:spLocks noGrp="1"/>
          </p:cNvSpPr>
          <p:nvPr>
            <p:ph idx="1"/>
          </p:nvPr>
        </p:nvSpPr>
        <p:spPr>
          <a:xfrm>
            <a:off x="4267200" y="838200"/>
            <a:ext cx="3376108" cy="5181600"/>
          </a:xfrm>
        </p:spPr>
        <p:txBody>
          <a:bodyPr>
            <a:noAutofit/>
          </a:bodyPr>
          <a:lstStyle/>
          <a:p>
            <a:pPr>
              <a:buNone/>
            </a:pPr>
            <a:r>
              <a:rPr lang="en-PH" sz="800" dirty="0" smtClean="0"/>
              <a:t>&lt;</a:t>
            </a:r>
            <a:r>
              <a:rPr lang="en-PH" sz="800" dirty="0" err="1" smtClean="0"/>
              <a:t>AbsoluteLayout</a:t>
            </a:r>
            <a:r>
              <a:rPr lang="en-PH" sz="800" dirty="0" smtClean="0"/>
              <a:t> </a:t>
            </a:r>
            <a:r>
              <a:rPr lang="en-PH" sz="800" dirty="0" err="1" smtClean="0"/>
              <a:t>xmlns:android</a:t>
            </a:r>
            <a:r>
              <a:rPr lang="en-PH" sz="800" dirty="0" smtClean="0"/>
              <a:t>="http://schemas.android.com/apk/res/android"</a:t>
            </a:r>
          </a:p>
          <a:p>
            <a:pPr>
              <a:buNone/>
            </a:pPr>
            <a:r>
              <a:rPr lang="en-PH" sz="800" dirty="0" smtClean="0"/>
              <a:t>    </a:t>
            </a:r>
            <a:r>
              <a:rPr lang="en-PH" sz="800" dirty="0" err="1" smtClean="0"/>
              <a:t>android:layout_width</a:t>
            </a:r>
            <a:r>
              <a:rPr lang="en-PH" sz="800" dirty="0" smtClean="0"/>
              <a:t>="</a:t>
            </a:r>
            <a:r>
              <a:rPr lang="en-PH" sz="800" dirty="0" err="1" smtClean="0"/>
              <a:t>fill_parent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fill_parent</a:t>
            </a:r>
            <a:r>
              <a:rPr lang="en-PH" sz="800" dirty="0" smtClean="0"/>
              <a:t>"&gt;</a:t>
            </a:r>
          </a:p>
          <a:p>
            <a:pPr>
              <a:buNone/>
            </a:pPr>
            <a:r>
              <a:rPr lang="en-PH" sz="800" dirty="0" smtClean="0"/>
              <a:t>    &lt;Button </a:t>
            </a:r>
          </a:p>
          <a:p>
            <a:pPr>
              <a:buNone/>
            </a:pPr>
            <a:r>
              <a:rPr lang="en-PH" sz="800" dirty="0" smtClean="0"/>
              <a:t>    	</a:t>
            </a:r>
            <a:r>
              <a:rPr lang="en-PH" sz="800" dirty="0" err="1" smtClean="0"/>
              <a:t>android:id</a:t>
            </a:r>
            <a:r>
              <a:rPr lang="en-PH" sz="800" dirty="0" smtClean="0"/>
              <a:t>="@+id/</a:t>
            </a:r>
            <a:r>
              <a:rPr lang="en-PH" sz="800" dirty="0" err="1" smtClean="0"/>
              <a:t>backbutton</a:t>
            </a:r>
            <a:r>
              <a:rPr lang="en-PH" sz="800" dirty="0" smtClean="0"/>
              <a:t>"</a:t>
            </a:r>
          </a:p>
          <a:p>
            <a:pPr>
              <a:buNone/>
            </a:pPr>
            <a:r>
              <a:rPr lang="en-PH" sz="800" dirty="0" smtClean="0"/>
              <a:t>    	</a:t>
            </a:r>
            <a:r>
              <a:rPr lang="en-PH" sz="800" dirty="0" err="1" smtClean="0"/>
              <a:t>android:text</a:t>
            </a:r>
            <a:r>
              <a:rPr lang="en-PH" sz="800" dirty="0" smtClean="0"/>
              <a:t>="Back"</a:t>
            </a:r>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="5px"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="110px"</a:t>
            </a:r>
          </a:p>
          <a:p>
            <a:pPr>
              <a:buNone/>
            </a:pPr>
            <a:r>
              <a:rPr lang="en-PH" sz="800" dirty="0" smtClean="0"/>
              <a:t>    	</a:t>
            </a:r>
            <a:r>
              <a:rPr lang="en-PH" sz="800" dirty="0" err="1" smtClean="0"/>
              <a:t>android:text</a:t>
            </a:r>
            <a:r>
              <a:rPr lang="en-PH" sz="800" dirty="0" smtClean="0"/>
              <a:t>="First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="100px"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TextView</a:t>
            </a:r>
            <a:endParaRPr lang="en-PH" sz="800" dirty="0" smtClean="0"/>
          </a:p>
          <a:p>
            <a:pPr>
              <a:buNone/>
            </a:pPr>
            <a:r>
              <a:rPr lang="en-PH" sz="800" dirty="0" smtClean="0"/>
              <a:t>    	</a:t>
            </a:r>
            <a:r>
              <a:rPr lang="en-PH" sz="800" dirty="0" err="1" smtClean="0"/>
              <a:t>android:layout_x</a:t>
            </a:r>
            <a:r>
              <a:rPr lang="en-PH" sz="800" dirty="0" smtClean="0"/>
              <a:t>="10px"</a:t>
            </a:r>
          </a:p>
          <a:p>
            <a:pPr>
              <a:buNone/>
            </a:pPr>
            <a:r>
              <a:rPr lang="en-PH" sz="800" dirty="0" smtClean="0"/>
              <a:t>    	</a:t>
            </a:r>
            <a:r>
              <a:rPr lang="en-PH" sz="800" dirty="0" err="1" smtClean="0"/>
              <a:t>android:layout_y</a:t>
            </a:r>
            <a:r>
              <a:rPr lang="en-PH" sz="800" dirty="0" smtClean="0"/>
              <a:t>="160px"</a:t>
            </a:r>
          </a:p>
          <a:p>
            <a:pPr>
              <a:buNone/>
            </a:pPr>
            <a:r>
              <a:rPr lang="en-PH" sz="800" dirty="0" smtClean="0"/>
              <a:t>    	</a:t>
            </a:r>
            <a:r>
              <a:rPr lang="en-PH" sz="800" dirty="0" err="1" smtClean="0"/>
              <a:t>android:text</a:t>
            </a:r>
            <a:r>
              <a:rPr lang="en-PH" sz="800" dirty="0" smtClean="0"/>
              <a:t>="Last Name"</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    	&lt;</a:t>
            </a:r>
            <a:r>
              <a:rPr lang="en-PH" sz="800" dirty="0" err="1" smtClean="0"/>
              <a:t>EditText</a:t>
            </a:r>
            <a:endParaRPr lang="en-PH" sz="800" dirty="0" smtClean="0"/>
          </a:p>
          <a:p>
            <a:pPr>
              <a:buNone/>
            </a:pPr>
            <a:r>
              <a:rPr lang="en-PH" sz="800" dirty="0" smtClean="0"/>
              <a:t>    	</a:t>
            </a:r>
            <a:r>
              <a:rPr lang="en-PH" sz="800" dirty="0" err="1" smtClean="0"/>
              <a:t>android:layout_x</a:t>
            </a:r>
            <a:r>
              <a:rPr lang="en-PH" sz="800" dirty="0" smtClean="0"/>
              <a:t>="150px"</a:t>
            </a:r>
          </a:p>
          <a:p>
            <a:pPr>
              <a:buNone/>
            </a:pPr>
            <a:r>
              <a:rPr lang="en-PH" sz="800" dirty="0" smtClean="0"/>
              <a:t>    	</a:t>
            </a:r>
            <a:r>
              <a:rPr lang="en-PH" sz="800" dirty="0" err="1" smtClean="0"/>
              <a:t>android:layout_y</a:t>
            </a:r>
            <a:r>
              <a:rPr lang="en-PH" sz="800" dirty="0" smtClean="0"/>
              <a:t>="150px"</a:t>
            </a:r>
          </a:p>
          <a:p>
            <a:pPr>
              <a:buNone/>
            </a:pPr>
            <a:r>
              <a:rPr lang="en-PH" sz="800" dirty="0" smtClean="0"/>
              <a:t>    	</a:t>
            </a:r>
            <a:r>
              <a:rPr lang="en-PH" sz="800" dirty="0" err="1" smtClean="0"/>
              <a:t>android:width</a:t>
            </a:r>
            <a:r>
              <a:rPr lang="en-PH" sz="800" dirty="0" smtClean="0"/>
              <a:t>="100px"</a:t>
            </a:r>
          </a:p>
          <a:p>
            <a:pPr>
              <a:buNone/>
            </a:pPr>
            <a:r>
              <a:rPr lang="en-PH" sz="800" dirty="0" smtClean="0"/>
              <a:t>    	</a:t>
            </a:r>
            <a:r>
              <a:rPr lang="en-PH" sz="800" dirty="0" err="1" smtClean="0"/>
              <a:t>android:layout_width</a:t>
            </a:r>
            <a:r>
              <a:rPr lang="en-PH" sz="800" dirty="0" smtClean="0"/>
              <a:t>="</a:t>
            </a:r>
            <a:r>
              <a:rPr lang="en-PH" sz="800" dirty="0" err="1" smtClean="0"/>
              <a:t>wrap_content</a:t>
            </a:r>
            <a:r>
              <a:rPr lang="en-PH" sz="800" dirty="0" smtClean="0"/>
              <a:t>"</a:t>
            </a:r>
          </a:p>
          <a:p>
            <a:pPr>
              <a:buNone/>
            </a:pPr>
            <a:r>
              <a:rPr lang="en-PH" sz="800" dirty="0" smtClean="0"/>
              <a:t>    	</a:t>
            </a:r>
            <a:r>
              <a:rPr lang="en-PH" sz="800" dirty="0" err="1" smtClean="0"/>
              <a:t>android:layout_height</a:t>
            </a:r>
            <a:r>
              <a:rPr lang="en-PH" sz="800" dirty="0" smtClean="0"/>
              <a:t>="</a:t>
            </a:r>
            <a:r>
              <a:rPr lang="en-PH" sz="800" dirty="0" err="1" smtClean="0"/>
              <a:t>wrap_content</a:t>
            </a:r>
            <a:r>
              <a:rPr lang="en-PH" sz="800" dirty="0" smtClean="0"/>
              <a:t>" /&gt;</a:t>
            </a:r>
          </a:p>
          <a:p>
            <a:pPr>
              <a:buNone/>
            </a:pPr>
            <a:r>
              <a:rPr lang="en-PH" sz="800" dirty="0" smtClean="0"/>
              <a:t>&lt;/</a:t>
            </a:r>
            <a:r>
              <a:rPr lang="en-PH" sz="800" dirty="0" err="1" smtClean="0"/>
              <a:t>AbsoluteLayout</a:t>
            </a:r>
            <a:endParaRPr lang="en-PH" sz="800" dirty="0"/>
          </a:p>
        </p:txBody>
      </p:sp>
    </p:spTree>
    <p:extLst>
      <p:ext uri="{BB962C8B-B14F-4D97-AF65-F5344CB8AC3E}">
        <p14:creationId xmlns:p14="http://schemas.microsoft.com/office/powerpoint/2010/main" val="4984491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Absolute Layout </a:t>
            </a:r>
            <a:r>
              <a:rPr lang="en-PH" dirty="0" err="1" smtClean="0"/>
              <a:t>Screenshoot</a:t>
            </a:r>
            <a:endParaRPr lang="en-PH" dirty="0"/>
          </a:p>
        </p:txBody>
      </p:sp>
      <p:pic>
        <p:nvPicPr>
          <p:cNvPr id="4" name="Content Placeholder 3" descr="AbsoluteLayout.png"/>
          <p:cNvPicPr>
            <a:picLocks noGrp="1" noChangeAspect="1"/>
          </p:cNvPicPr>
          <p:nvPr>
            <p:ph sz="quarter" idx="13"/>
          </p:nvPr>
        </p:nvPicPr>
        <p:blipFill>
          <a:blip r:embed="rId3" cstate="print"/>
          <a:stretch>
            <a:fillRect/>
          </a:stretch>
        </p:blipFill>
        <p:spPr>
          <a:xfrm>
            <a:off x="1565310" y="2312988"/>
            <a:ext cx="2374831"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t>Here is a screenshot of the layout produced by the XML.</a:t>
            </a:r>
            <a:endParaRPr lang="en-PH" dirty="0"/>
          </a:p>
        </p:txBody>
      </p:sp>
    </p:spTree>
    <p:extLst>
      <p:ext uri="{BB962C8B-B14F-4D97-AF65-F5344CB8AC3E}">
        <p14:creationId xmlns:p14="http://schemas.microsoft.com/office/powerpoint/2010/main" val="9932013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FrameLayout</a:t>
            </a:r>
            <a:endParaRPr lang="en-PH" dirty="0"/>
          </a:p>
        </p:txBody>
      </p:sp>
      <p:sp>
        <p:nvSpPr>
          <p:cNvPr id="6" name="Content Placeholder 5"/>
          <p:cNvSpPr>
            <a:spLocks noGrp="1"/>
          </p:cNvSpPr>
          <p:nvPr>
            <p:ph idx="1"/>
          </p:nvPr>
        </p:nvSpPr>
        <p:spPr/>
        <p:txBody>
          <a:bodyPr>
            <a:normAutofit/>
          </a:bodyPr>
          <a:lstStyle/>
          <a:p>
            <a:r>
              <a:rPr lang="en-PH" dirty="0" err="1" smtClean="0"/>
              <a:t>FrameLayout</a:t>
            </a:r>
            <a:r>
              <a:rPr lang="en-PH" dirty="0" smtClean="0"/>
              <a:t> is designed to display a single item at a time. </a:t>
            </a:r>
          </a:p>
          <a:p>
            <a:r>
              <a:rPr lang="en-PH" dirty="0" smtClean="0"/>
              <a:t>You can have multiple elements within a </a:t>
            </a:r>
            <a:r>
              <a:rPr lang="en-PH" dirty="0" err="1" smtClean="0"/>
              <a:t>FrameLayout</a:t>
            </a:r>
            <a:r>
              <a:rPr lang="en-PH" dirty="0" smtClean="0"/>
              <a:t> but each element will be positioned based on the top left of the screen. </a:t>
            </a:r>
          </a:p>
          <a:p>
            <a:r>
              <a:rPr lang="en-PH" dirty="0" smtClean="0"/>
              <a:t>Elements that overlap will be displayed overlapping.</a:t>
            </a:r>
            <a:endParaRPr lang="en-PH" dirty="0"/>
          </a:p>
        </p:txBody>
      </p:sp>
    </p:spTree>
    <p:extLst>
      <p:ext uri="{BB962C8B-B14F-4D97-AF65-F5344CB8AC3E}">
        <p14:creationId xmlns:p14="http://schemas.microsoft.com/office/powerpoint/2010/main" val="688017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XML</a:t>
            </a:r>
            <a:endParaRPr lang="en-PH" dirty="0"/>
          </a:p>
        </p:txBody>
      </p:sp>
      <p:sp>
        <p:nvSpPr>
          <p:cNvPr id="5" name="Content Placeholder 4"/>
          <p:cNvSpPr>
            <a:spLocks noGrp="1"/>
          </p:cNvSpPr>
          <p:nvPr>
            <p:ph idx="1"/>
          </p:nvPr>
        </p:nvSpPr>
        <p:spPr/>
        <p:txBody>
          <a:bodyPr>
            <a:normAutofit fontScale="55000" lnSpcReduction="20000"/>
          </a:bodyPr>
          <a:lstStyle/>
          <a:p>
            <a:pPr>
              <a:buNone/>
            </a:pPr>
            <a:r>
              <a:rPr lang="en-PH" dirty="0" smtClean="0"/>
              <a:t>&lt;</a:t>
            </a:r>
            <a:r>
              <a:rPr lang="en-PH" dirty="0" err="1" smtClean="0"/>
              <a:t>FrameLayout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ImageView</a:t>
            </a:r>
            <a:r>
              <a:rPr lang="en-PH" dirty="0" smtClean="0"/>
              <a:t> </a:t>
            </a:r>
          </a:p>
          <a:p>
            <a:pPr>
              <a:buNone/>
            </a:pPr>
            <a:r>
              <a:rPr lang="en-PH" dirty="0" smtClean="0"/>
              <a:t>		</a:t>
            </a:r>
            <a:r>
              <a:rPr lang="en-PH" dirty="0" err="1" smtClean="0"/>
              <a:t>android:src</a:t>
            </a:r>
            <a:r>
              <a:rPr lang="en-PH" dirty="0" smtClean="0"/>
              <a:t>="@</a:t>
            </a:r>
            <a:r>
              <a:rPr lang="en-PH" dirty="0" err="1" smtClean="0"/>
              <a:t>drawable</a:t>
            </a:r>
            <a:r>
              <a:rPr lang="en-PH" dirty="0" smtClean="0"/>
              <a:t>/icon"</a:t>
            </a:r>
          </a:p>
          <a:p>
            <a:pPr>
              <a:buNone/>
            </a:pPr>
            <a:r>
              <a:rPr lang="en-PH" dirty="0" smtClean="0"/>
              <a:t>		</a:t>
            </a:r>
            <a:r>
              <a:rPr lang="en-PH" dirty="0" err="1" smtClean="0"/>
              <a:t>android:scaleType</a:t>
            </a:r>
            <a:r>
              <a:rPr lang="en-PH" dirty="0" smtClean="0"/>
              <a:t>="</a:t>
            </a:r>
            <a:r>
              <a:rPr lang="en-PH" dirty="0" err="1" smtClean="0"/>
              <a:t>fitCenter</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="Learn-Android.com"</a:t>
            </a:r>
          </a:p>
          <a:p>
            <a:pPr>
              <a:buNone/>
            </a:pPr>
            <a:r>
              <a:rPr lang="en-PH" dirty="0" smtClean="0"/>
              <a:t>		</a:t>
            </a:r>
            <a:r>
              <a:rPr lang="en-PH" dirty="0" err="1" smtClean="0"/>
              <a:t>android:textSize</a:t>
            </a:r>
            <a:r>
              <a:rPr lang="en-PH" dirty="0" smtClean="0"/>
              <a:t>="24sp"</a:t>
            </a:r>
          </a:p>
          <a:p>
            <a:pPr>
              <a:buNone/>
            </a:pPr>
            <a:r>
              <a:rPr lang="en-PH" dirty="0" smtClean="0"/>
              <a:t>		</a:t>
            </a:r>
            <a:r>
              <a:rPr lang="en-PH" dirty="0" err="1" smtClean="0"/>
              <a:t>android:textColor</a:t>
            </a:r>
            <a:r>
              <a:rPr lang="en-PH" dirty="0" smtClean="0"/>
              <a:t>="#000000"</a:t>
            </a:r>
          </a:p>
          <a:p>
            <a:pPr>
              <a:buNone/>
            </a:pPr>
            <a:r>
              <a:rPr lang="en-PH" dirty="0" smtClean="0"/>
              <a:t>		</a:t>
            </a:r>
            <a:r>
              <a:rPr lang="en-PH" dirty="0" err="1" smtClean="0"/>
              <a:t>android:layout_height</a:t>
            </a:r>
            <a:r>
              <a:rPr lang="en-PH" dirty="0" smtClean="0"/>
              <a:t>="</a:t>
            </a:r>
            <a:r>
              <a:rPr lang="en-PH" dirty="0" err="1" smtClean="0"/>
              <a:t>fill_parent</a:t>
            </a:r>
            <a:r>
              <a:rPr lang="en-PH" dirty="0" smtClean="0"/>
              <a:t>"</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android:gravity</a:t>
            </a:r>
            <a:r>
              <a:rPr lang="en-PH" dirty="0" smtClean="0"/>
              <a:t>="</a:t>
            </a:r>
            <a:r>
              <a:rPr lang="en-PH" dirty="0" err="1" smtClean="0"/>
              <a:t>center</a:t>
            </a:r>
            <a:r>
              <a:rPr lang="en-PH" dirty="0" smtClean="0"/>
              <a:t>"/&gt;</a:t>
            </a:r>
          </a:p>
          <a:p>
            <a:pPr>
              <a:buNone/>
            </a:pPr>
            <a:r>
              <a:rPr lang="en-PH" dirty="0" smtClean="0"/>
              <a:t>&lt;/</a:t>
            </a:r>
            <a:r>
              <a:rPr lang="en-PH" dirty="0" err="1" smtClean="0"/>
              <a:t>FrameLayout</a:t>
            </a:r>
            <a:r>
              <a:rPr lang="en-PH" dirty="0" smtClean="0"/>
              <a:t>&gt;</a:t>
            </a:r>
            <a:endParaRPr lang="en-PH" dirty="0"/>
          </a:p>
        </p:txBody>
      </p:sp>
    </p:spTree>
    <p:extLst>
      <p:ext uri="{BB962C8B-B14F-4D97-AF65-F5344CB8AC3E}">
        <p14:creationId xmlns:p14="http://schemas.microsoft.com/office/powerpoint/2010/main" val="173046923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Frame Layout Screenshot</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normAutofit fontScale="85000" lnSpcReduction="20000"/>
          </a:bodyPr>
          <a:lstStyle/>
          <a:p>
            <a:r>
              <a:rPr lang="en-PH" dirty="0" smtClean="0"/>
              <a:t>You can see both the </a:t>
            </a:r>
            <a:r>
              <a:rPr lang="en-PH" dirty="0" err="1" smtClean="0"/>
              <a:t>ImageView</a:t>
            </a:r>
            <a:r>
              <a:rPr lang="en-PH" dirty="0" smtClean="0"/>
              <a:t> and </a:t>
            </a:r>
            <a:r>
              <a:rPr lang="en-PH" dirty="0" err="1" smtClean="0"/>
              <a:t>TextView</a:t>
            </a:r>
            <a:r>
              <a:rPr lang="en-PH" dirty="0" smtClean="0"/>
              <a:t> fill the parent in both horizontal and vertical layout. </a:t>
            </a:r>
          </a:p>
          <a:p>
            <a:r>
              <a:rPr lang="en-PH" dirty="0" smtClean="0"/>
              <a:t>Gravity specifies where the text appears within its container, so it was  set to </a:t>
            </a:r>
            <a:r>
              <a:rPr lang="en-PH" dirty="0" err="1" smtClean="0"/>
              <a:t>center</a:t>
            </a:r>
            <a:r>
              <a:rPr lang="en-PH" dirty="0" smtClean="0"/>
              <a:t>. </a:t>
            </a:r>
          </a:p>
          <a:p>
            <a:r>
              <a:rPr lang="en-PH" dirty="0" smtClean="0"/>
              <a:t>If gravity was not set the text would have appeared at the top left of the screen.</a:t>
            </a:r>
          </a:p>
          <a:p>
            <a:endParaRPr lang="en-PH" dirty="0"/>
          </a:p>
        </p:txBody>
      </p:sp>
      <p:pic>
        <p:nvPicPr>
          <p:cNvPr id="5" name="Content Placeholder 4" descr="FrameLayout.png"/>
          <p:cNvPicPr>
            <a:picLocks noGrp="1" noChangeAspect="1"/>
          </p:cNvPicPr>
          <p:nvPr>
            <p:ph sz="quarter" idx="14"/>
          </p:nvPr>
        </p:nvPicPr>
        <p:blipFill>
          <a:blip r:embed="rId3" cstate="print"/>
          <a:stretch>
            <a:fillRect/>
          </a:stretch>
        </p:blipFill>
        <p:spPr>
          <a:xfrm>
            <a:off x="5175688" y="2312988"/>
            <a:ext cx="2358149" cy="3494087"/>
          </a:xfrm>
          <a:prstGeom prst="rect">
            <a:avLst/>
          </a:prstGeom>
        </p:spPr>
      </p:pic>
    </p:spTree>
    <p:extLst>
      <p:ext uri="{BB962C8B-B14F-4D97-AF65-F5344CB8AC3E}">
        <p14:creationId xmlns:p14="http://schemas.microsoft.com/office/powerpoint/2010/main" val="8009232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LinearLayout</a:t>
            </a:r>
            <a:endParaRPr lang="en-PH" dirty="0"/>
          </a:p>
        </p:txBody>
      </p:sp>
      <p:sp>
        <p:nvSpPr>
          <p:cNvPr id="6" name="Content Placeholder 5"/>
          <p:cNvSpPr>
            <a:spLocks noGrp="1"/>
          </p:cNvSpPr>
          <p:nvPr>
            <p:ph idx="1"/>
          </p:nvPr>
        </p:nvSpPr>
        <p:spPr/>
        <p:txBody>
          <a:bodyPr/>
          <a:lstStyle/>
          <a:p>
            <a:r>
              <a:rPr lang="en-PH" dirty="0" err="1" smtClean="0"/>
              <a:t>LinearLayout</a:t>
            </a:r>
            <a:r>
              <a:rPr lang="en-PH" dirty="0" smtClean="0"/>
              <a:t> organizes elements along a single line. </a:t>
            </a:r>
          </a:p>
          <a:p>
            <a:r>
              <a:rPr lang="en-PH" dirty="0" smtClean="0"/>
              <a:t>You specify whether that line is </a:t>
            </a:r>
            <a:r>
              <a:rPr lang="en-PH" dirty="0" err="1" smtClean="0"/>
              <a:t>verticle</a:t>
            </a:r>
            <a:r>
              <a:rPr lang="en-PH" dirty="0" smtClean="0"/>
              <a:t> or horizontal using </a:t>
            </a:r>
            <a:r>
              <a:rPr lang="en-PH" dirty="0" err="1" smtClean="0"/>
              <a:t>android:orientation</a:t>
            </a:r>
            <a:r>
              <a:rPr lang="en-PH" dirty="0" smtClean="0"/>
              <a:t>.</a:t>
            </a:r>
            <a:endParaRPr lang="en-PH"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4019550"/>
            <a:ext cx="3308349" cy="2481262"/>
          </a:xfrm>
          <a:prstGeom prst="rect">
            <a:avLst/>
          </a:prstGeom>
        </p:spPr>
      </p:pic>
    </p:spTree>
    <p:extLst>
      <p:ext uri="{BB962C8B-B14F-4D97-AF65-F5344CB8AC3E}">
        <p14:creationId xmlns:p14="http://schemas.microsoft.com/office/powerpoint/2010/main" val="27476954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5562600"/>
            <a:ext cx="4671510" cy="722864"/>
          </a:xfrm>
          <a:ln>
            <a:solidFill>
              <a:schemeClr val="accent1"/>
            </a:solidFill>
          </a:ln>
        </p:spPr>
        <p:txBody>
          <a:bodyPr>
            <a:normAutofit/>
          </a:bodyPr>
          <a:lstStyle/>
          <a:p>
            <a:r>
              <a:rPr lang="en-PH" dirty="0" smtClean="0"/>
              <a:t>Linear Layout XML </a:t>
            </a:r>
            <a:endParaRPr lang="en-PH" dirty="0"/>
          </a:p>
        </p:txBody>
      </p:sp>
      <p:sp>
        <p:nvSpPr>
          <p:cNvPr id="5" name="Content Placeholder 4"/>
          <p:cNvSpPr>
            <a:spLocks noGrp="1"/>
          </p:cNvSpPr>
          <p:nvPr>
            <p:ph idx="1"/>
          </p:nvPr>
        </p:nvSpPr>
        <p:spPr>
          <a:xfrm>
            <a:off x="1043492" y="914400"/>
            <a:ext cx="4671507" cy="5257800"/>
          </a:xfrm>
        </p:spPr>
        <p:txBody>
          <a:bodyPr>
            <a:normAutofit fontScale="475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71027448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Android Project Components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73383711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Linear Layout Screenshots</a:t>
            </a:r>
            <a:endParaRPr lang="en-PH" dirty="0"/>
          </a:p>
        </p:txBody>
      </p:sp>
      <p:sp>
        <p:nvSpPr>
          <p:cNvPr id="8" name="Text Placeholder 7"/>
          <p:cNvSpPr>
            <a:spLocks noGrp="1"/>
          </p:cNvSpPr>
          <p:nvPr>
            <p:ph type="body" idx="1"/>
          </p:nvPr>
        </p:nvSpPr>
        <p:spPr/>
        <p:txBody>
          <a:bodyPr/>
          <a:lstStyle/>
          <a:p>
            <a:r>
              <a:rPr lang="en-PH" dirty="0" smtClean="0"/>
              <a:t>Vertical Align</a:t>
            </a:r>
            <a:endParaRPr lang="en-PH" dirty="0"/>
          </a:p>
        </p:txBody>
      </p:sp>
      <p:pic>
        <p:nvPicPr>
          <p:cNvPr id="12" name="Content Placeholder 11" descr="LinearLayout.png"/>
          <p:cNvPicPr>
            <a:picLocks noGrp="1" noChangeAspect="1"/>
          </p:cNvPicPr>
          <p:nvPr>
            <p:ph sz="half" idx="2"/>
          </p:nvPr>
        </p:nvPicPr>
        <p:blipFill>
          <a:blip r:embed="rId2" cstate="print"/>
          <a:stretch>
            <a:fillRect/>
          </a:stretch>
        </p:blipFill>
        <p:spPr>
          <a:xfrm>
            <a:off x="1798299" y="2974975"/>
            <a:ext cx="1905676" cy="2835275"/>
          </a:xfrm>
        </p:spPr>
      </p:pic>
      <p:sp>
        <p:nvSpPr>
          <p:cNvPr id="10" name="Text Placeholder 9"/>
          <p:cNvSpPr>
            <a:spLocks noGrp="1"/>
          </p:cNvSpPr>
          <p:nvPr>
            <p:ph type="body" sz="quarter" idx="3"/>
          </p:nvPr>
        </p:nvSpPr>
        <p:spPr/>
        <p:txBody>
          <a:bodyPr/>
          <a:lstStyle/>
          <a:p>
            <a:r>
              <a:rPr lang="en-PH" dirty="0" smtClean="0"/>
              <a:t>Horizontal Align</a:t>
            </a:r>
            <a:endParaRPr lang="en-PH" dirty="0"/>
          </a:p>
        </p:txBody>
      </p:sp>
      <p:pic>
        <p:nvPicPr>
          <p:cNvPr id="13" name="Content Placeholder 12" descr="LinearLayout2.png"/>
          <p:cNvPicPr>
            <a:picLocks noGrp="1" noChangeAspect="1"/>
          </p:cNvPicPr>
          <p:nvPr>
            <p:ph sz="quarter" idx="4"/>
          </p:nvPr>
        </p:nvPicPr>
        <p:blipFill>
          <a:blip r:embed="rId3" cstate="print"/>
          <a:stretch>
            <a:fillRect/>
          </a:stretch>
        </p:blipFill>
        <p:spPr>
          <a:xfrm>
            <a:off x="5401026" y="2974975"/>
            <a:ext cx="1907472" cy="2835275"/>
          </a:xfr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255" y="5638800"/>
            <a:ext cx="1233487" cy="923925"/>
          </a:xfrm>
          <a:prstGeom prst="rect">
            <a:avLst/>
          </a:prstGeom>
        </p:spPr>
      </p:pic>
    </p:spTree>
    <p:extLst>
      <p:ext uri="{BB962C8B-B14F-4D97-AF65-F5344CB8AC3E}">
        <p14:creationId xmlns:p14="http://schemas.microsoft.com/office/powerpoint/2010/main" val="413432187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0200" y="2971800"/>
            <a:ext cx="2438400" cy="2057400"/>
          </a:xfrm>
          <a:ln>
            <a:solidFill>
              <a:schemeClr val="accent1">
                <a:lumMod val="50000"/>
              </a:schemeClr>
            </a:solidFill>
          </a:ln>
        </p:spPr>
        <p:txBody>
          <a:bodyPr>
            <a:normAutofit/>
          </a:bodyPr>
          <a:lstStyle/>
          <a:p>
            <a:r>
              <a:rPr lang="en-PH" dirty="0" smtClean="0"/>
              <a:t>Nested Linear Layouts</a:t>
            </a:r>
            <a:endParaRPr lang="en-PH" dirty="0"/>
          </a:p>
        </p:txBody>
      </p:sp>
      <p:sp>
        <p:nvSpPr>
          <p:cNvPr id="5" name="Content Placeholder 4"/>
          <p:cNvSpPr>
            <a:spLocks noGrp="1"/>
          </p:cNvSpPr>
          <p:nvPr>
            <p:ph idx="1"/>
          </p:nvPr>
        </p:nvSpPr>
        <p:spPr>
          <a:xfrm>
            <a:off x="1043492" y="762000"/>
            <a:ext cx="6424108" cy="5638800"/>
          </a:xfrm>
        </p:spPr>
        <p:txBody>
          <a:bodyPr>
            <a:normAutofit fontScale="40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="vertical"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LinearLayout</a:t>
            </a:r>
            <a:r>
              <a:rPr lang="en-PH" dirty="0" smtClean="0"/>
              <a:t>&gt;</a:t>
            </a:r>
          </a:p>
          <a:p>
            <a:pPr>
              <a:buNone/>
            </a:pPr>
            <a:r>
              <a:rPr lang="en-PH" dirty="0" smtClean="0"/>
              <a:t>    &lt;</a:t>
            </a:r>
            <a:r>
              <a:rPr lang="en-PH" dirty="0" err="1" smtClean="0"/>
              <a:t>LinearLayout</a:t>
            </a:r>
            <a:endParaRPr lang="en-PH" dirty="0" smtClean="0"/>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"&gt;    </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LinearLayout</a:t>
            </a:r>
            <a:r>
              <a:rPr lang="en-PH" dirty="0" smtClean="0"/>
              <a:t>&gt;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34433856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Nested Linear Layouts Screenshots</a:t>
            </a:r>
            <a:endParaRPr lang="en-PH" dirty="0"/>
          </a:p>
        </p:txBody>
      </p:sp>
      <p:sp>
        <p:nvSpPr>
          <p:cNvPr id="3" name="Content Placeholder 2"/>
          <p:cNvSpPr>
            <a:spLocks noGrp="1"/>
          </p:cNvSpPr>
          <p:nvPr>
            <p:ph sz="quarter" idx="13"/>
          </p:nvPr>
        </p:nvSpPr>
        <p:spPr>
          <a:xfrm>
            <a:off x="1042416" y="2313432"/>
            <a:ext cx="3419856" cy="3493008"/>
          </a:xfrm>
          <a:prstGeom prst="rect">
            <a:avLst/>
          </a:prstGeom>
        </p:spPr>
        <p:txBody>
          <a:bodyPr/>
          <a:lstStyle/>
          <a:p>
            <a:r>
              <a:rPr lang="en-PH" dirty="0" smtClean="0"/>
              <a:t>Nested Layouts do not have to be of one type.</a:t>
            </a:r>
          </a:p>
          <a:p>
            <a:r>
              <a:rPr lang="en-PH" dirty="0" smtClean="0"/>
              <a:t>You  could, for example, have a </a:t>
            </a:r>
            <a:r>
              <a:rPr lang="en-PH" dirty="0" err="1" smtClean="0"/>
              <a:t>LinearLayout</a:t>
            </a:r>
            <a:r>
              <a:rPr lang="en-PH" dirty="0" smtClean="0"/>
              <a:t> as one of the children in a </a:t>
            </a:r>
            <a:r>
              <a:rPr lang="en-PH" dirty="0" err="1" smtClean="0"/>
              <a:t>FrameLayout</a:t>
            </a:r>
            <a:r>
              <a:rPr lang="en-PH" dirty="0" smtClean="0"/>
              <a:t>.</a:t>
            </a:r>
            <a:endParaRPr lang="en-PH" dirty="0"/>
          </a:p>
        </p:txBody>
      </p:sp>
      <p:pic>
        <p:nvPicPr>
          <p:cNvPr id="5" name="Content Placeholder 4" descr="LinearNested.png"/>
          <p:cNvPicPr>
            <a:picLocks noGrp="1" noChangeAspect="1"/>
          </p:cNvPicPr>
          <p:nvPr>
            <p:ph sz="quarter" idx="14"/>
          </p:nvPr>
        </p:nvPicPr>
        <p:blipFill>
          <a:blip r:embed="rId2" cstate="print"/>
          <a:stretch>
            <a:fillRect/>
          </a:stretch>
        </p:blipFill>
        <p:spPr>
          <a:xfrm>
            <a:off x="5190067" y="2312988"/>
            <a:ext cx="2329391" cy="3494087"/>
          </a:xfrm>
          <a:prstGeom prst="rect">
            <a:avLst/>
          </a:prstGeom>
        </p:spPr>
      </p:pic>
    </p:spTree>
    <p:extLst>
      <p:ext uri="{BB962C8B-B14F-4D97-AF65-F5344CB8AC3E}">
        <p14:creationId xmlns:p14="http://schemas.microsoft.com/office/powerpoint/2010/main" val="36149988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PH" dirty="0" err="1" smtClean="0"/>
              <a:t>RelativeLayout</a:t>
            </a:r>
            <a:endParaRPr lang="en-PH" dirty="0"/>
          </a:p>
        </p:txBody>
      </p:sp>
      <p:sp>
        <p:nvSpPr>
          <p:cNvPr id="6" name="Content Placeholder 5"/>
          <p:cNvSpPr>
            <a:spLocks noGrp="1"/>
          </p:cNvSpPr>
          <p:nvPr>
            <p:ph idx="1"/>
          </p:nvPr>
        </p:nvSpPr>
        <p:spPr/>
        <p:txBody>
          <a:bodyPr/>
          <a:lstStyle/>
          <a:p>
            <a:r>
              <a:rPr lang="en-PH" dirty="0" err="1" smtClean="0"/>
              <a:t>RelativeLayout</a:t>
            </a:r>
            <a:r>
              <a:rPr lang="en-PH" dirty="0" smtClean="0"/>
              <a:t> lays out elements based on their relationships with one another, and with the parent container. </a:t>
            </a:r>
          </a:p>
          <a:p>
            <a:r>
              <a:rPr lang="en-PH" dirty="0" smtClean="0"/>
              <a:t>This is arguably the most complicated layout, and we need several properties to actually get the layout we want</a:t>
            </a:r>
            <a:endParaRPr lang="en-PH" dirty="0"/>
          </a:p>
        </p:txBody>
      </p:sp>
    </p:spTree>
    <p:extLst>
      <p:ext uri="{BB962C8B-B14F-4D97-AF65-F5344CB8AC3E}">
        <p14:creationId xmlns:p14="http://schemas.microsoft.com/office/powerpoint/2010/main" val="37384197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Container</a:t>
            </a:r>
            <a:endParaRPr lang="en-PH" dirty="0"/>
          </a:p>
        </p:txBody>
      </p:sp>
      <p:sp>
        <p:nvSpPr>
          <p:cNvPr id="3" name="Content Placeholder 2"/>
          <p:cNvSpPr>
            <a:spLocks noGrp="1"/>
          </p:cNvSpPr>
          <p:nvPr>
            <p:ph idx="1"/>
          </p:nvPr>
        </p:nvSpPr>
        <p:spPr/>
        <p:txBody>
          <a:bodyPr>
            <a:normAutofit fontScale="70000" lnSpcReduction="20000"/>
          </a:bodyPr>
          <a:lstStyle/>
          <a:p>
            <a:r>
              <a:rPr lang="en-PH" dirty="0" smtClean="0"/>
              <a:t>These properties will layout elements relative to the parent container:</a:t>
            </a:r>
          </a:p>
          <a:p>
            <a:pPr lvl="1"/>
            <a:r>
              <a:rPr lang="en-PH" b="1" dirty="0" err="1" smtClean="0"/>
              <a:t>android:layout_alignParentBottom</a:t>
            </a:r>
            <a:r>
              <a:rPr lang="en-PH" dirty="0" smtClean="0"/>
              <a:t> – Places the bottom of the element on the bottom of the container</a:t>
            </a:r>
          </a:p>
          <a:p>
            <a:pPr lvl="1"/>
            <a:r>
              <a:rPr lang="en-PH" b="1" dirty="0" err="1" smtClean="0"/>
              <a:t>android:layout_alignParentLeft</a:t>
            </a:r>
            <a:r>
              <a:rPr lang="en-PH" b="1" dirty="0" smtClean="0"/>
              <a:t> </a:t>
            </a:r>
            <a:r>
              <a:rPr lang="en-PH" dirty="0" smtClean="0"/>
              <a:t>– Places the left of the element on the left side of the container</a:t>
            </a:r>
          </a:p>
          <a:p>
            <a:pPr lvl="1"/>
            <a:r>
              <a:rPr lang="en-PH" b="1" dirty="0" err="1" smtClean="0"/>
              <a:t>android:layout_alignParentRight</a:t>
            </a:r>
            <a:r>
              <a:rPr lang="en-PH" b="1" dirty="0" smtClean="0"/>
              <a:t> </a:t>
            </a:r>
            <a:r>
              <a:rPr lang="en-PH" dirty="0" smtClean="0"/>
              <a:t>– Places the right of the element on the right side of the container</a:t>
            </a:r>
          </a:p>
          <a:p>
            <a:pPr lvl="1"/>
            <a:r>
              <a:rPr lang="en-PH" b="1" dirty="0" err="1" smtClean="0"/>
              <a:t>android:layout_alignParentTop</a:t>
            </a:r>
            <a:r>
              <a:rPr lang="en-PH" dirty="0" smtClean="0"/>
              <a:t> – Places the element at the top of the container</a:t>
            </a:r>
          </a:p>
          <a:p>
            <a:pPr lvl="1"/>
            <a:r>
              <a:rPr lang="en-PH" b="1" dirty="0" err="1" smtClean="0"/>
              <a:t>android:layout_centerHorizontal</a:t>
            </a:r>
            <a:r>
              <a:rPr lang="en-PH" b="1" dirty="0" smtClean="0"/>
              <a:t> </a:t>
            </a:r>
            <a:r>
              <a:rPr lang="en-PH" dirty="0" smtClean="0"/>
              <a:t>– </a:t>
            </a:r>
            <a:r>
              <a:rPr lang="en-PH" dirty="0" err="1" smtClean="0"/>
              <a:t>Centers</a:t>
            </a:r>
            <a:r>
              <a:rPr lang="en-PH" dirty="0" smtClean="0"/>
              <a:t> the element horizontally within its parent container</a:t>
            </a:r>
          </a:p>
          <a:p>
            <a:pPr lvl="1"/>
            <a:r>
              <a:rPr lang="en-PH" b="1" dirty="0" err="1" smtClean="0"/>
              <a:t>android:layout_centerInParent</a:t>
            </a:r>
            <a:r>
              <a:rPr lang="en-PH" b="1" dirty="0" smtClean="0"/>
              <a:t> </a:t>
            </a:r>
            <a:r>
              <a:rPr lang="en-PH" dirty="0" smtClean="0"/>
              <a:t>– </a:t>
            </a:r>
            <a:r>
              <a:rPr lang="en-PH" dirty="0" err="1" smtClean="0"/>
              <a:t>Centers</a:t>
            </a:r>
            <a:r>
              <a:rPr lang="en-PH" dirty="0" smtClean="0"/>
              <a:t> the element both horizontally and vertically within its container</a:t>
            </a:r>
          </a:p>
          <a:p>
            <a:pPr lvl="1"/>
            <a:r>
              <a:rPr lang="en-PH" b="1" dirty="0" err="1" smtClean="0"/>
              <a:t>android:layout_centerVertical</a:t>
            </a:r>
            <a:r>
              <a:rPr lang="en-PH" b="1" dirty="0" smtClean="0"/>
              <a:t> </a:t>
            </a:r>
            <a:r>
              <a:rPr lang="en-PH" dirty="0" smtClean="0"/>
              <a:t>– </a:t>
            </a:r>
            <a:r>
              <a:rPr lang="en-PH" dirty="0" err="1" smtClean="0"/>
              <a:t>Centers</a:t>
            </a:r>
            <a:r>
              <a:rPr lang="en-PH" dirty="0" smtClean="0"/>
              <a:t> the element vertically within its parent container</a:t>
            </a:r>
            <a:endParaRPr lang="en-PH" dirty="0"/>
          </a:p>
        </p:txBody>
      </p:sp>
    </p:spTree>
    <p:extLst>
      <p:ext uri="{BB962C8B-B14F-4D97-AF65-F5344CB8AC3E}">
        <p14:creationId xmlns:p14="http://schemas.microsoft.com/office/powerpoint/2010/main" val="401459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Relative To Other Elements</a:t>
            </a:r>
            <a:endParaRPr lang="en-PH" dirty="0"/>
          </a:p>
        </p:txBody>
      </p:sp>
      <p:sp>
        <p:nvSpPr>
          <p:cNvPr id="3" name="Content Placeholder 2"/>
          <p:cNvSpPr>
            <a:spLocks noGrp="1"/>
          </p:cNvSpPr>
          <p:nvPr>
            <p:ph idx="1"/>
          </p:nvPr>
        </p:nvSpPr>
        <p:spPr/>
        <p:txBody>
          <a:bodyPr>
            <a:normAutofit fontScale="62500" lnSpcReduction="20000"/>
          </a:bodyPr>
          <a:lstStyle/>
          <a:p>
            <a:r>
              <a:rPr lang="en-PH" dirty="0" smtClean="0"/>
              <a:t>These properties allow you to layout elements relative to other elements on screen. </a:t>
            </a:r>
          </a:p>
          <a:p>
            <a:r>
              <a:rPr lang="en-PH" dirty="0" smtClean="0"/>
              <a:t>The value for each of these elements is the id of the element you are using to layout the new element. Each element that is used in this way must have an ID defined using </a:t>
            </a:r>
            <a:r>
              <a:rPr lang="en-PH" dirty="0" err="1" smtClean="0"/>
              <a:t>android:id</a:t>
            </a:r>
            <a:r>
              <a:rPr lang="en-PH" dirty="0" smtClean="0"/>
              <a:t>=”@+id/XXXXX” where XXXXX is replaced with the desired id. You use “@id/XXXXX” to reference an element by its id. </a:t>
            </a:r>
          </a:p>
          <a:p>
            <a:r>
              <a:rPr lang="en-PH" dirty="0" smtClean="0"/>
              <a:t>One thing to remember is that referencing an element before it has been declared will produce an error.</a:t>
            </a:r>
          </a:p>
          <a:p>
            <a:pPr lvl="1"/>
            <a:r>
              <a:rPr lang="en-PH" dirty="0" err="1" smtClean="0"/>
              <a:t>android:layout_above</a:t>
            </a:r>
            <a:r>
              <a:rPr lang="en-PH" dirty="0" smtClean="0"/>
              <a:t> – Places the element above the specified element</a:t>
            </a:r>
          </a:p>
          <a:p>
            <a:pPr lvl="1"/>
            <a:r>
              <a:rPr lang="en-PH" dirty="0" err="1" smtClean="0"/>
              <a:t>android:layout_below</a:t>
            </a:r>
            <a:r>
              <a:rPr lang="en-PH" dirty="0" smtClean="0"/>
              <a:t> – Places the element below the specified element</a:t>
            </a:r>
          </a:p>
          <a:p>
            <a:pPr lvl="1"/>
            <a:r>
              <a:rPr lang="en-PH" dirty="0" err="1" smtClean="0"/>
              <a:t>android:layout_toLeftOf</a:t>
            </a:r>
            <a:r>
              <a:rPr lang="en-PH" dirty="0" smtClean="0"/>
              <a:t> – Places the element to the left of the specified element</a:t>
            </a:r>
          </a:p>
          <a:p>
            <a:pPr lvl="1"/>
            <a:r>
              <a:rPr lang="en-PH" dirty="0" err="1" smtClean="0"/>
              <a:t>android:layout_toRightOf</a:t>
            </a:r>
            <a:r>
              <a:rPr lang="en-PH" dirty="0" smtClean="0"/>
              <a:t> – Places the element to the right of the specified element</a:t>
            </a:r>
            <a:endParaRPr lang="en-PH" dirty="0"/>
          </a:p>
        </p:txBody>
      </p:sp>
    </p:spTree>
    <p:extLst>
      <p:ext uri="{BB962C8B-B14F-4D97-AF65-F5344CB8AC3E}">
        <p14:creationId xmlns:p14="http://schemas.microsoft.com/office/powerpoint/2010/main" val="27665256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Alignment With Other Elements</a:t>
            </a:r>
            <a:endParaRPr lang="en-PH" dirty="0"/>
          </a:p>
        </p:txBody>
      </p:sp>
      <p:sp>
        <p:nvSpPr>
          <p:cNvPr id="3" name="Content Placeholder 2"/>
          <p:cNvSpPr>
            <a:spLocks noGrp="1"/>
          </p:cNvSpPr>
          <p:nvPr>
            <p:ph idx="1"/>
          </p:nvPr>
        </p:nvSpPr>
        <p:spPr/>
        <p:txBody>
          <a:bodyPr>
            <a:normAutofit fontScale="77500" lnSpcReduction="20000"/>
          </a:bodyPr>
          <a:lstStyle/>
          <a:p>
            <a:r>
              <a:rPr lang="en-PH" dirty="0" smtClean="0"/>
              <a:t>These properties allow you to specify how elements are aligned in relation to other elements.</a:t>
            </a:r>
          </a:p>
          <a:p>
            <a:pPr lvl="1"/>
            <a:r>
              <a:rPr lang="en-PH" dirty="0" err="1" smtClean="0"/>
              <a:t>android:layout_alignBaseline</a:t>
            </a:r>
            <a:r>
              <a:rPr lang="en-PH" dirty="0" smtClean="0"/>
              <a:t> – Aligns baseline of the new element with the baseline of the specified element</a:t>
            </a:r>
          </a:p>
          <a:p>
            <a:pPr lvl="1"/>
            <a:r>
              <a:rPr lang="en-PH" dirty="0" err="1" smtClean="0"/>
              <a:t>android:layout_alignBottom</a:t>
            </a:r>
            <a:r>
              <a:rPr lang="en-PH" dirty="0" smtClean="0"/>
              <a:t> – Aligns the bottom of new element in with the bottom of the specified element</a:t>
            </a:r>
          </a:p>
          <a:p>
            <a:pPr lvl="1"/>
            <a:r>
              <a:rPr lang="en-PH" dirty="0" err="1" smtClean="0"/>
              <a:t>android:layout_alignLeft</a:t>
            </a:r>
            <a:r>
              <a:rPr lang="en-PH" dirty="0" smtClean="0"/>
              <a:t> – Aligns left edge of the new element with the left edge of the specified element</a:t>
            </a:r>
          </a:p>
          <a:p>
            <a:pPr lvl="1"/>
            <a:r>
              <a:rPr lang="en-PH" dirty="0" err="1" smtClean="0"/>
              <a:t>android:layout_alignRight</a:t>
            </a:r>
            <a:r>
              <a:rPr lang="en-PH" dirty="0" smtClean="0"/>
              <a:t> – Aligns right edge of the new element with the right edge of the specified element</a:t>
            </a:r>
          </a:p>
          <a:p>
            <a:pPr lvl="1"/>
            <a:r>
              <a:rPr lang="en-PH" dirty="0" err="1" smtClean="0"/>
              <a:t>android:layout_alignTop</a:t>
            </a:r>
            <a:r>
              <a:rPr lang="en-PH" dirty="0" smtClean="0"/>
              <a:t> – Places top of the new element in alignment with the top of the specified element</a:t>
            </a:r>
          </a:p>
          <a:p>
            <a:endParaRPr lang="en-PH" dirty="0"/>
          </a:p>
        </p:txBody>
      </p:sp>
    </p:spTree>
    <p:extLst>
      <p:ext uri="{BB962C8B-B14F-4D97-AF65-F5344CB8AC3E}">
        <p14:creationId xmlns:p14="http://schemas.microsoft.com/office/powerpoint/2010/main" val="367085238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353234" cy="2782336"/>
          </a:xfrm>
          <a:ln>
            <a:solidFill>
              <a:schemeClr val="accent3">
                <a:lumMod val="75000"/>
              </a:schemeClr>
            </a:solidFill>
          </a:ln>
        </p:spPr>
        <p:txBody>
          <a:bodyPr>
            <a:normAutofit/>
          </a:bodyPr>
          <a:lstStyle/>
          <a:p>
            <a:r>
              <a:rPr lang="en-PH" dirty="0" smtClean="0"/>
              <a:t>Relative Layout XML</a:t>
            </a:r>
            <a:endParaRPr lang="en-PH" dirty="0"/>
          </a:p>
        </p:txBody>
      </p:sp>
      <p:sp>
        <p:nvSpPr>
          <p:cNvPr id="3" name="Content Placeholder 2"/>
          <p:cNvSpPr>
            <a:spLocks noGrp="1"/>
          </p:cNvSpPr>
          <p:nvPr>
            <p:ph idx="1"/>
          </p:nvPr>
        </p:nvSpPr>
        <p:spPr>
          <a:xfrm>
            <a:off x="3200400" y="685800"/>
            <a:ext cx="6777317" cy="5791200"/>
          </a:xfrm>
        </p:spPr>
        <p:txBody>
          <a:bodyPr>
            <a:normAutofit fontScale="475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firstName</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firstName</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lastName</a:t>
            </a:r>
            <a:r>
              <a:rPr lang="en-PH" dirty="0" smtClean="0"/>
              <a:t>"</a:t>
            </a:r>
          </a:p>
          <a:p>
            <a:pPr>
              <a:buNone/>
            </a:pPr>
            <a:r>
              <a:rPr lang="en-PH" dirty="0" smtClean="0"/>
              <a:t>		</a:t>
            </a:r>
            <a:r>
              <a:rPr lang="en-PH" dirty="0" err="1" smtClean="0"/>
              <a:t>android:layout_alignBaseline</a:t>
            </a:r>
            <a:r>
              <a:rPr lang="en-PH" dirty="0" smtClean="0"/>
              <a:t>="@id/</a:t>
            </a:r>
            <a:r>
              <a:rPr lang="en-PH" dirty="0" err="1" smtClean="0"/>
              <a:t>lastName</a:t>
            </a:r>
            <a:r>
              <a:rPr lang="en-PH" dirty="0" smtClean="0"/>
              <a:t>" /&gt;</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5557245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endParaRPr lang="en-PH" dirty="0"/>
          </a:p>
        </p:txBody>
      </p:sp>
      <p:pic>
        <p:nvPicPr>
          <p:cNvPr id="6" name="Content Placeholder 5" descr="Relative1.png"/>
          <p:cNvPicPr>
            <a:picLocks noGrp="1" noChangeAspect="1"/>
          </p:cNvPicPr>
          <p:nvPr>
            <p:ph sz="quarter" idx="13"/>
          </p:nvPr>
        </p:nvPicPr>
        <p:blipFill>
          <a:blip r:embed="rId3" cstate="print"/>
          <a:stretch>
            <a:fillRect/>
          </a:stretch>
        </p:blipFill>
        <p:spPr>
          <a:xfrm>
            <a:off x="1574983" y="2312988"/>
            <a:ext cx="2355484"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normAutofit/>
          </a:bodyPr>
          <a:lstStyle/>
          <a:p>
            <a:r>
              <a:rPr lang="en-PH" dirty="0" smtClean="0">
                <a:solidFill>
                  <a:schemeClr val="tx1"/>
                </a:solidFill>
              </a:rPr>
              <a:t>The problem here is that when Android draws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lastName</a:t>
            </a:r>
            <a:r>
              <a:rPr lang="en-PH" dirty="0" smtClean="0">
                <a:solidFill>
                  <a:schemeClr val="tx1"/>
                </a:solidFill>
              </a:rPr>
              <a:t> below the </a:t>
            </a:r>
            <a:r>
              <a:rPr lang="en-PH" dirty="0" err="1" smtClean="0">
                <a:solidFill>
                  <a:schemeClr val="tx1"/>
                </a:solidFill>
              </a:rPr>
              <a:t>TextView</a:t>
            </a:r>
            <a:r>
              <a:rPr lang="en-PH" dirty="0" smtClean="0">
                <a:solidFill>
                  <a:schemeClr val="tx1"/>
                </a:solidFill>
              </a:rPr>
              <a:t> </a:t>
            </a:r>
            <a:r>
              <a:rPr lang="en-PH" dirty="0" err="1" smtClean="0">
                <a:solidFill>
                  <a:schemeClr val="tx1"/>
                </a:solidFill>
              </a:rPr>
              <a:t>firstName</a:t>
            </a:r>
            <a:r>
              <a:rPr lang="en-PH" dirty="0" smtClean="0">
                <a:solidFill>
                  <a:schemeClr val="tx1"/>
                </a:solidFill>
              </a:rPr>
              <a:t> it only sets aside the space it needs for the </a:t>
            </a:r>
            <a:r>
              <a:rPr lang="en-PH" dirty="0" err="1" smtClean="0">
                <a:solidFill>
                  <a:schemeClr val="tx1"/>
                </a:solidFill>
              </a:rPr>
              <a:t>TextView</a:t>
            </a:r>
            <a:r>
              <a:rPr lang="en-PH" dirty="0" smtClean="0">
                <a:solidFill>
                  <a:schemeClr val="tx1"/>
                </a:solidFill>
              </a:rPr>
              <a:t>. </a:t>
            </a:r>
            <a:endParaRPr lang="en-PH" dirty="0"/>
          </a:p>
        </p:txBody>
      </p:sp>
    </p:spTree>
    <p:extLst>
      <p:ext uri="{BB962C8B-B14F-4D97-AF65-F5344CB8AC3E}">
        <p14:creationId xmlns:p14="http://schemas.microsoft.com/office/powerpoint/2010/main" val="412334031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90600"/>
            <a:ext cx="2743200" cy="2782336"/>
          </a:xfrm>
          <a:ln>
            <a:solidFill>
              <a:schemeClr val="accent3">
                <a:lumMod val="75000"/>
              </a:schemeClr>
            </a:solidFill>
          </a:ln>
        </p:spPr>
        <p:txBody>
          <a:bodyPr>
            <a:normAutofit/>
          </a:bodyPr>
          <a:lstStyle/>
          <a:p>
            <a:r>
              <a:rPr lang="en-PH" dirty="0" smtClean="0"/>
              <a:t>Corrected Relative Layout XML</a:t>
            </a:r>
            <a:endParaRPr lang="en-PH" dirty="0"/>
          </a:p>
        </p:txBody>
      </p:sp>
      <p:sp>
        <p:nvSpPr>
          <p:cNvPr id="3" name="Content Placeholder 2"/>
          <p:cNvSpPr>
            <a:spLocks noGrp="1"/>
          </p:cNvSpPr>
          <p:nvPr>
            <p:ph idx="1"/>
          </p:nvPr>
        </p:nvSpPr>
        <p:spPr>
          <a:xfrm>
            <a:off x="3581400" y="685800"/>
            <a:ext cx="5334000" cy="5791200"/>
          </a:xfrm>
        </p:spPr>
        <p:txBody>
          <a:bodyPr>
            <a:normAutofit fontScale="40000" lnSpcReduction="20000"/>
          </a:bodyPr>
          <a:lstStyle/>
          <a:p>
            <a:pPr>
              <a:buNone/>
            </a:pPr>
            <a:r>
              <a:rPr lang="en-PH" dirty="0" smtClean="0"/>
              <a:t>&lt;</a:t>
            </a:r>
            <a:r>
              <a:rPr lang="en-PH" dirty="0" err="1" smtClean="0"/>
              <a:t>RelativeLayout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firstName</a:t>
            </a:r>
            <a:r>
              <a:rPr lang="en-PH" dirty="0" smtClean="0"/>
              <a:t>"</a:t>
            </a:r>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editFirstName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android:layout_toRightOf</a:t>
            </a:r>
            <a:r>
              <a:rPr lang="en-PH" dirty="0" smtClean="0"/>
              <a:t>="@id/</a:t>
            </a:r>
            <a:r>
              <a:rPr lang="en-PH" dirty="0" err="1" smtClean="0"/>
              <a:t>firstName</a:t>
            </a:r>
            <a:r>
              <a:rPr lang="en-PH" dirty="0" smtClean="0"/>
              <a:t>"</a:t>
            </a:r>
          </a:p>
          <a:p>
            <a:pPr>
              <a:buNone/>
            </a:pPr>
            <a:r>
              <a:rPr lang="en-PH" dirty="0" smtClean="0"/>
              <a:t>		</a:t>
            </a:r>
            <a:r>
              <a:rPr lang="en-PH" dirty="0" err="1" smtClean="0"/>
              <a:t>android:layout_below</a:t>
            </a:r>
            <a:r>
              <a:rPr lang="en-PH" dirty="0" smtClean="0"/>
              <a:t>="@id/</a:t>
            </a:r>
            <a:r>
              <a:rPr lang="en-PH" dirty="0" err="1" smtClean="0"/>
              <a:t>backbutton</a:t>
            </a:r>
            <a:r>
              <a:rPr lang="en-PH" dirty="0" smtClean="0"/>
              <a:t>"/&gt;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android:id</a:t>
            </a:r>
            <a:r>
              <a:rPr lang="en-PH" dirty="0" smtClean="0"/>
              <a:t>="@+id/</a:t>
            </a:r>
            <a:r>
              <a:rPr lang="en-PH" dirty="0" err="1" smtClean="0"/>
              <a:t>editLastName</a:t>
            </a:r>
            <a:r>
              <a:rPr lang="en-PH" dirty="0" smtClean="0"/>
              <a:t>"</a:t>
            </a:r>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a:t>
            </a:r>
          </a:p>
          <a:p>
            <a:pPr>
              <a:buNone/>
            </a:pPr>
            <a:r>
              <a:rPr lang="en-PH" dirty="0" smtClean="0"/>
              <a:t>		</a:t>
            </a:r>
            <a:r>
              <a:rPr lang="en-PH" dirty="0" err="1" smtClean="0"/>
              <a:t>android:layout_alignLeft</a:t>
            </a:r>
            <a:r>
              <a:rPr lang="en-PH" dirty="0" smtClean="0"/>
              <a:t>="@id/</a:t>
            </a:r>
            <a:r>
              <a:rPr lang="en-PH" dirty="0" err="1" smtClean="0"/>
              <a:t>editFirstName</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android:id</a:t>
            </a:r>
            <a:r>
              <a:rPr lang="en-PH" dirty="0" smtClean="0"/>
              <a:t>="@+id/</a:t>
            </a:r>
            <a:r>
              <a:rPr lang="en-PH" dirty="0" err="1" smtClean="0"/>
              <a:t>lastName</a:t>
            </a:r>
            <a:r>
              <a:rPr lang="en-PH" dirty="0" smtClean="0"/>
              <a:t>"</a:t>
            </a:r>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android:layout_toLeftOf</a:t>
            </a:r>
            <a:r>
              <a:rPr lang="en-PH" dirty="0" smtClean="0"/>
              <a:t>="@id/</a:t>
            </a:r>
            <a:r>
              <a:rPr lang="en-PH" dirty="0" err="1" smtClean="0"/>
              <a:t>editLastName</a:t>
            </a:r>
            <a:r>
              <a:rPr lang="en-PH" dirty="0" smtClean="0"/>
              <a:t>"</a:t>
            </a:r>
          </a:p>
          <a:p>
            <a:pPr>
              <a:buNone/>
            </a:pPr>
            <a:r>
              <a:rPr lang="en-PH" dirty="0" smtClean="0"/>
              <a:t>		</a:t>
            </a:r>
            <a:r>
              <a:rPr lang="en-PH" dirty="0" err="1" smtClean="0"/>
              <a:t>android:layout_below</a:t>
            </a:r>
            <a:r>
              <a:rPr lang="en-PH" dirty="0" smtClean="0"/>
              <a:t>="@id/</a:t>
            </a:r>
            <a:r>
              <a:rPr lang="en-PH" dirty="0" err="1" smtClean="0"/>
              <a:t>editFirstName</a:t>
            </a:r>
            <a:r>
              <a:rPr lang="en-PH" dirty="0" smtClean="0"/>
              <a:t>" /&gt;	</a:t>
            </a:r>
          </a:p>
          <a:p>
            <a:pPr>
              <a:buNone/>
            </a:pPr>
            <a:r>
              <a:rPr lang="en-PH" dirty="0" smtClean="0"/>
              <a:t>&lt;/</a:t>
            </a:r>
            <a:r>
              <a:rPr lang="en-PH" dirty="0" err="1" smtClean="0"/>
              <a:t>RelativeLayout</a:t>
            </a:r>
            <a:r>
              <a:rPr lang="en-PH" dirty="0" smtClean="0"/>
              <a:t>&gt;</a:t>
            </a:r>
            <a:endParaRPr lang="en-PH" dirty="0"/>
          </a:p>
        </p:txBody>
      </p:sp>
    </p:spTree>
    <p:extLst>
      <p:ext uri="{BB962C8B-B14F-4D97-AF65-F5344CB8AC3E}">
        <p14:creationId xmlns:p14="http://schemas.microsoft.com/office/powerpoint/2010/main" val="279701362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8895"/>
            <a:ext cx="7450799" cy="773088"/>
          </a:xfrm>
        </p:spPr>
        <p:txBody>
          <a:bodyPr>
            <a:normAutofit/>
          </a:bodyPr>
          <a:lstStyle/>
          <a:p>
            <a:r>
              <a:rPr lang="en-US" dirty="0" smtClean="0"/>
              <a:t>Project Components</a:t>
            </a:r>
            <a:endParaRPr lang="en-SG"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914400" y="1828800"/>
            <a:ext cx="7315200" cy="4001975"/>
            <a:chOff x="1828800" y="1789225"/>
            <a:chExt cx="7315200" cy="4001975"/>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1789225"/>
              <a:ext cx="5065000" cy="4001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981200" y="2209800"/>
              <a:ext cx="4800600" cy="6858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1981200" y="2895600"/>
              <a:ext cx="4800600" cy="914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1905000" y="3810000"/>
              <a:ext cx="4953000" cy="1676400"/>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6914078" y="2438400"/>
              <a:ext cx="2229922" cy="369332"/>
            </a:xfrm>
            <a:prstGeom prst="rect">
              <a:avLst/>
            </a:prstGeom>
            <a:noFill/>
          </p:spPr>
          <p:txBody>
            <a:bodyPr wrap="none" rtlCol="0">
              <a:spAutoFit/>
            </a:bodyPr>
            <a:lstStyle/>
            <a:p>
              <a:r>
                <a:rPr lang="en-US" dirty="0" smtClean="0"/>
                <a:t>Configuration Files</a:t>
              </a:r>
              <a:endParaRPr lang="en-US" dirty="0"/>
            </a:p>
          </p:txBody>
        </p:sp>
        <p:sp>
          <p:nvSpPr>
            <p:cNvPr id="9" name="TextBox 8"/>
            <p:cNvSpPr txBox="1"/>
            <p:nvPr/>
          </p:nvSpPr>
          <p:spPr>
            <a:xfrm>
              <a:off x="6837878" y="2983468"/>
              <a:ext cx="1613505" cy="369332"/>
            </a:xfrm>
            <a:prstGeom prst="rect">
              <a:avLst/>
            </a:prstGeom>
            <a:noFill/>
          </p:spPr>
          <p:txBody>
            <a:bodyPr wrap="none" rtlCol="0">
              <a:spAutoFit/>
            </a:bodyPr>
            <a:lstStyle/>
            <a:p>
              <a:r>
                <a:rPr lang="en-US" dirty="0" smtClean="0"/>
                <a:t>Java Classes</a:t>
              </a:r>
              <a:endParaRPr lang="en-US" dirty="0"/>
            </a:p>
          </p:txBody>
        </p:sp>
        <p:sp>
          <p:nvSpPr>
            <p:cNvPr id="10" name="TextBox 9"/>
            <p:cNvSpPr txBox="1"/>
            <p:nvPr/>
          </p:nvSpPr>
          <p:spPr>
            <a:xfrm>
              <a:off x="7010400" y="3810000"/>
              <a:ext cx="1312679" cy="369332"/>
            </a:xfrm>
            <a:prstGeom prst="rect">
              <a:avLst/>
            </a:prstGeom>
            <a:noFill/>
          </p:spPr>
          <p:txBody>
            <a:bodyPr wrap="none" rtlCol="0">
              <a:spAutoFit/>
            </a:bodyPr>
            <a:lstStyle/>
            <a:p>
              <a:r>
                <a:rPr lang="en-US" dirty="0" smtClean="0"/>
                <a:t>Resources</a:t>
              </a:r>
              <a:endParaRPr lang="en-US" dirty="0"/>
            </a:p>
          </p:txBody>
        </p:sp>
      </p:grpSp>
    </p:spTree>
    <p:extLst>
      <p:ext uri="{BB962C8B-B14F-4D97-AF65-F5344CB8AC3E}">
        <p14:creationId xmlns:p14="http://schemas.microsoft.com/office/powerpoint/2010/main" val="389016533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Relative Layout </a:t>
            </a:r>
            <a:r>
              <a:rPr lang="en-PH" dirty="0" err="1" smtClean="0"/>
              <a:t>Screenshoot</a:t>
            </a:r>
            <a:r>
              <a:rPr lang="en-PH" dirty="0" smtClean="0"/>
              <a:t> (Corrected)</a:t>
            </a:r>
            <a:endParaRPr lang="en-PH" dirty="0"/>
          </a:p>
        </p:txBody>
      </p:sp>
      <p:pic>
        <p:nvPicPr>
          <p:cNvPr id="6" name="Content Placeholder 5" descr="Relative2.png"/>
          <p:cNvPicPr>
            <a:picLocks noGrp="1" noChangeAspect="1"/>
          </p:cNvPicPr>
          <p:nvPr>
            <p:ph sz="quarter" idx="13"/>
          </p:nvPr>
        </p:nvPicPr>
        <p:blipFill>
          <a:blip r:embed="rId2" cstate="print"/>
          <a:stretch>
            <a:fillRect/>
          </a:stretch>
        </p:blipFill>
        <p:spPr>
          <a:xfrm>
            <a:off x="1582099" y="2312988"/>
            <a:ext cx="2341252" cy="3494087"/>
          </a:xfrm>
          <a:prstGeom prst="rect">
            <a:avLst/>
          </a:prstGeom>
        </p:spPr>
      </p:pic>
      <p:sp>
        <p:nvSpPr>
          <p:cNvPr id="5" name="Content Placeholder 4"/>
          <p:cNvSpPr>
            <a:spLocks noGrp="1"/>
          </p:cNvSpPr>
          <p:nvPr>
            <p:ph sz="quarter" idx="14"/>
          </p:nvPr>
        </p:nvSpPr>
        <p:spPr>
          <a:xfrm>
            <a:off x="4645152" y="2313431"/>
            <a:ext cx="3419856" cy="3493008"/>
          </a:xfrm>
          <a:prstGeom prst="rect">
            <a:avLst/>
          </a:prstGeom>
        </p:spPr>
        <p:txBody>
          <a:bodyPr/>
          <a:lstStyle/>
          <a:p>
            <a:r>
              <a:rPr lang="en-PH" dirty="0" smtClean="0"/>
              <a:t>Looks like a proper form now</a:t>
            </a:r>
            <a:endParaRPr lang="en-PH" dirty="0"/>
          </a:p>
        </p:txBody>
      </p:sp>
    </p:spTree>
    <p:extLst>
      <p:ext uri="{BB962C8B-B14F-4D97-AF65-F5344CB8AC3E}">
        <p14:creationId xmlns:p14="http://schemas.microsoft.com/office/powerpoint/2010/main" val="85350144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err="1" smtClean="0"/>
              <a:t>TableLayout</a:t>
            </a:r>
            <a:endParaRPr lang="en-PH" dirty="0"/>
          </a:p>
        </p:txBody>
      </p:sp>
      <p:sp>
        <p:nvSpPr>
          <p:cNvPr id="3" name="Content Placeholder 2"/>
          <p:cNvSpPr>
            <a:spLocks noGrp="1"/>
          </p:cNvSpPr>
          <p:nvPr>
            <p:ph idx="1"/>
          </p:nvPr>
        </p:nvSpPr>
        <p:spPr/>
        <p:txBody>
          <a:bodyPr>
            <a:normAutofit fontScale="92500" lnSpcReduction="10000"/>
          </a:bodyPr>
          <a:lstStyle/>
          <a:p>
            <a:r>
              <a:rPr lang="en-PH" dirty="0" err="1" smtClean="0"/>
              <a:t>TableLayout</a:t>
            </a:r>
            <a:r>
              <a:rPr lang="en-PH" dirty="0" smtClean="0"/>
              <a:t> organizes content into rows and columns. </a:t>
            </a:r>
          </a:p>
          <a:p>
            <a:pPr lvl="1"/>
            <a:r>
              <a:rPr lang="en-PH" dirty="0" smtClean="0"/>
              <a:t>The rows are defined in the layout XML, and the columns are determined automatically by Android. </a:t>
            </a:r>
          </a:p>
          <a:p>
            <a:r>
              <a:rPr lang="en-PH" dirty="0" smtClean="0"/>
              <a:t>This is done by creating at least one column for each element. </a:t>
            </a:r>
          </a:p>
          <a:p>
            <a:pPr lvl="1"/>
            <a:r>
              <a:rPr lang="en-PH" dirty="0" smtClean="0"/>
              <a:t>So, for example, if you had a row with two elements and a row with five elements then you would have a layout with two rows and five columns.</a:t>
            </a:r>
          </a:p>
          <a:p>
            <a:endParaRPr lang="en-PH" dirty="0" smtClean="0"/>
          </a:p>
        </p:txBody>
      </p:sp>
    </p:spTree>
    <p:extLst>
      <p:ext uri="{BB962C8B-B14F-4D97-AF65-F5344CB8AC3E}">
        <p14:creationId xmlns:p14="http://schemas.microsoft.com/office/powerpoint/2010/main" val="382668686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7800" y="1219200"/>
            <a:ext cx="3200400" cy="2438400"/>
          </a:xfrm>
          <a:ln>
            <a:solidFill>
              <a:schemeClr val="accent3">
                <a:lumMod val="75000"/>
              </a:schemeClr>
            </a:solidFill>
          </a:ln>
        </p:spPr>
        <p:txBody>
          <a:bodyPr>
            <a:normAutofit/>
          </a:bodyPr>
          <a:lstStyle/>
          <a:p>
            <a:r>
              <a:rPr lang="en-PH" dirty="0" smtClean="0"/>
              <a:t>Table Layout XML</a:t>
            </a:r>
            <a:endParaRPr lang="en-PH" dirty="0"/>
          </a:p>
        </p:txBody>
      </p:sp>
      <p:sp>
        <p:nvSpPr>
          <p:cNvPr id="3" name="Content Placeholder 2"/>
          <p:cNvSpPr>
            <a:spLocks noGrp="1"/>
          </p:cNvSpPr>
          <p:nvPr>
            <p:ph idx="1"/>
          </p:nvPr>
        </p:nvSpPr>
        <p:spPr>
          <a:xfrm>
            <a:off x="609600" y="838200"/>
            <a:ext cx="5052507" cy="5562600"/>
          </a:xfrm>
        </p:spPr>
        <p:txBody>
          <a:bodyPr>
            <a:normAutofit fontScale="40000" lnSpcReduction="20000"/>
          </a:bodyPr>
          <a:lstStyle/>
          <a:p>
            <a:pPr>
              <a:buNone/>
            </a:pPr>
            <a:r>
              <a:rPr lang="en-PH" dirty="0" smtClean="0"/>
              <a:t>&lt;</a:t>
            </a:r>
            <a:r>
              <a:rPr lang="en-PH" dirty="0" err="1" smtClean="0"/>
              <a:t>TableLayout</a:t>
            </a:r>
            <a:r>
              <a:rPr lang="en-PH" dirty="0" smtClean="0"/>
              <a:t> </a:t>
            </a:r>
          </a:p>
          <a:p>
            <a:pPr>
              <a:buNone/>
            </a:pPr>
            <a:r>
              <a:rPr lang="en-PH" dirty="0" smtClean="0"/>
              <a:t>	</a:t>
            </a:r>
            <a:r>
              <a:rPr lang="en-PH" dirty="0" err="1" smtClean="0"/>
              <a:t>android:layout_width</a:t>
            </a:r>
            <a:r>
              <a:rPr lang="en-PH" dirty="0" smtClean="0"/>
              <a:t>="</a:t>
            </a:r>
            <a:r>
              <a:rPr lang="en-PH" dirty="0" err="1" smtClean="0"/>
              <a:t>fill_parent</a:t>
            </a:r>
            <a:r>
              <a:rPr lang="en-PH" dirty="0" smtClean="0"/>
              <a:t>" </a:t>
            </a:r>
          </a:p>
          <a:p>
            <a:pPr>
              <a:buNone/>
            </a:pPr>
            <a:r>
              <a:rPr lang="en-PH" dirty="0" smtClean="0"/>
              <a:t>	</a:t>
            </a:r>
            <a:r>
              <a:rPr lang="en-PH" dirty="0" err="1" smtClean="0"/>
              <a:t>android:layout_height</a:t>
            </a:r>
            <a:r>
              <a:rPr lang="en-PH" dirty="0" smtClean="0"/>
              <a:t>="</a:t>
            </a:r>
            <a:r>
              <a:rPr lang="en-PH" dirty="0" err="1" smtClean="0"/>
              <a:t>fill_parent</a:t>
            </a:r>
            <a:r>
              <a:rPr lang="en-PH" dirty="0" smtClean="0"/>
              <a:t>" </a:t>
            </a:r>
          </a:p>
          <a:p>
            <a:pPr>
              <a:buNone/>
            </a:pPr>
            <a:r>
              <a:rPr lang="en-PH" dirty="0" smtClean="0"/>
              <a:t>	</a:t>
            </a:r>
            <a:r>
              <a:rPr lang="en-PH" dirty="0" err="1" smtClean="0"/>
              <a:t>xmlns:android</a:t>
            </a:r>
            <a:r>
              <a:rPr lang="en-PH" dirty="0" smtClean="0"/>
              <a:t>="http://schemas.android.com/apk/res/android"&gt;</a:t>
            </a:r>
          </a:p>
          <a:p>
            <a:pPr>
              <a:buNone/>
            </a:pPr>
            <a:r>
              <a:rPr lang="en-PH" dirty="0" smtClean="0"/>
              <a:t>	&lt;</a:t>
            </a:r>
            <a:r>
              <a:rPr lang="en-PH" dirty="0" err="1" smtClean="0"/>
              <a:t>TableRow</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TableRow</a:t>
            </a:r>
            <a:r>
              <a:rPr lang="en-PH" dirty="0" smtClean="0"/>
              <a:t>&gt;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a:t>
            </a:r>
          </a:p>
          <a:p>
            <a:pPr>
              <a:buNone/>
            </a:pPr>
            <a:r>
              <a:rPr lang="en-PH" dirty="0" smtClean="0"/>
              <a:t>	    	</a:t>
            </a:r>
            <a:r>
              <a:rPr lang="en-PH" dirty="0" err="1" smtClean="0"/>
              <a:t>android:layout_column</a:t>
            </a:r>
            <a:r>
              <a:rPr lang="en-PH" dirty="0" smtClean="0"/>
              <a:t>="1"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	&lt;/</a:t>
            </a:r>
            <a:r>
              <a:rPr lang="en-PH" dirty="0" err="1" smtClean="0"/>
              <a:t>TableRow</a:t>
            </a:r>
            <a:r>
              <a:rPr lang="en-PH" dirty="0" smtClean="0"/>
              <a:t>&gt;</a:t>
            </a:r>
          </a:p>
          <a:p>
            <a:pPr>
              <a:buNone/>
            </a:pPr>
            <a:r>
              <a:rPr lang="en-PH" dirty="0" smtClean="0"/>
              <a:t>&lt;/</a:t>
            </a:r>
            <a:r>
              <a:rPr lang="en-PH" dirty="0" err="1" smtClean="0"/>
              <a:t>TableLayout</a:t>
            </a:r>
            <a:r>
              <a:rPr lang="en-PH" dirty="0" smtClean="0"/>
              <a:t>&gt;</a:t>
            </a:r>
            <a:endParaRPr lang="en-PH" dirty="0"/>
          </a:p>
        </p:txBody>
      </p:sp>
    </p:spTree>
    <p:extLst>
      <p:ext uri="{BB962C8B-B14F-4D97-AF65-F5344CB8AC3E}">
        <p14:creationId xmlns:p14="http://schemas.microsoft.com/office/powerpoint/2010/main" val="337677141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Table Layout Screenshot</a:t>
            </a:r>
            <a:endParaRPr lang="en-PH" dirty="0"/>
          </a:p>
        </p:txBody>
      </p:sp>
      <p:sp>
        <p:nvSpPr>
          <p:cNvPr id="4" name="Content Placeholder 3"/>
          <p:cNvSpPr>
            <a:spLocks noGrp="1"/>
          </p:cNvSpPr>
          <p:nvPr>
            <p:ph sz="quarter" idx="13"/>
          </p:nvPr>
        </p:nvSpPr>
        <p:spPr>
          <a:xfrm>
            <a:off x="1042416" y="2313432"/>
            <a:ext cx="3419856" cy="3493008"/>
          </a:xfrm>
          <a:prstGeom prst="rect">
            <a:avLst/>
          </a:prstGeom>
        </p:spPr>
        <p:txBody>
          <a:bodyPr/>
          <a:lstStyle/>
          <a:p>
            <a:r>
              <a:rPr lang="en-PH" dirty="0" smtClean="0"/>
              <a:t>This is the result of that XML.</a:t>
            </a:r>
            <a:endParaRPr lang="en-PH" dirty="0"/>
          </a:p>
        </p:txBody>
      </p:sp>
      <p:pic>
        <p:nvPicPr>
          <p:cNvPr id="6" name="Content Placeholder 5" descr="TableLayout.png"/>
          <p:cNvPicPr>
            <a:picLocks noGrp="1" noChangeAspect="1"/>
          </p:cNvPicPr>
          <p:nvPr>
            <p:ph sz="quarter" idx="14"/>
          </p:nvPr>
        </p:nvPicPr>
        <p:blipFill>
          <a:blip r:embed="rId2" cstate="print"/>
          <a:stretch>
            <a:fillRect/>
          </a:stretch>
        </p:blipFill>
        <p:spPr>
          <a:xfrm>
            <a:off x="5180578" y="2312988"/>
            <a:ext cx="2348368" cy="3494087"/>
          </a:xfrm>
          <a:prstGeom prst="rect">
            <a:avLst/>
          </a:prstGeom>
        </p:spPr>
      </p:pic>
    </p:spTree>
    <p:extLst>
      <p:ext uri="{BB962C8B-B14F-4D97-AF65-F5344CB8AC3E}">
        <p14:creationId xmlns:p14="http://schemas.microsoft.com/office/powerpoint/2010/main" val="25366011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PH" dirty="0" smtClean="0"/>
              <a:t>Alternate Layouts</a:t>
            </a:r>
            <a:endParaRPr lang="en-PH" dirty="0"/>
          </a:p>
        </p:txBody>
      </p:sp>
      <p:sp>
        <p:nvSpPr>
          <p:cNvPr id="3" name="Content Placeholder 2"/>
          <p:cNvSpPr>
            <a:spLocks noGrp="1"/>
          </p:cNvSpPr>
          <p:nvPr>
            <p:ph idx="1"/>
          </p:nvPr>
        </p:nvSpPr>
        <p:spPr>
          <a:xfrm>
            <a:off x="1043492" y="2323652"/>
            <a:ext cx="6777317" cy="3848548"/>
          </a:xfrm>
        </p:spPr>
        <p:txBody>
          <a:bodyPr>
            <a:normAutofit fontScale="77500" lnSpcReduction="20000"/>
          </a:bodyPr>
          <a:lstStyle/>
          <a:p>
            <a:r>
              <a:rPr lang="en-PH" dirty="0" smtClean="0"/>
              <a:t>Android will shrink elements when they don’t all fit on the screen. You can reduce the need for this by </a:t>
            </a:r>
            <a:r>
              <a:rPr lang="en-PH" b="1" dirty="0" smtClean="0"/>
              <a:t>using alternate layouts for different screen orientations</a:t>
            </a:r>
            <a:r>
              <a:rPr lang="en-PH" dirty="0" smtClean="0"/>
              <a:t>. </a:t>
            </a:r>
          </a:p>
          <a:p>
            <a:pPr lvl="1"/>
            <a:r>
              <a:rPr lang="en-PH" dirty="0" smtClean="0"/>
              <a:t>So, for example, you have a </a:t>
            </a:r>
            <a:r>
              <a:rPr lang="en-PH" dirty="0" err="1" smtClean="0"/>
              <a:t>LinearLayout</a:t>
            </a:r>
            <a:r>
              <a:rPr lang="en-PH" dirty="0" smtClean="0"/>
              <a:t> that looks pretty good in Landscape but does not have the room it needs in Portrait mode. </a:t>
            </a:r>
          </a:p>
          <a:p>
            <a:pPr lvl="1"/>
            <a:r>
              <a:rPr lang="en-PH" dirty="0" smtClean="0"/>
              <a:t>Before looking in the res/layout folder for your layout XML Android will check for one of these alternate layouts.</a:t>
            </a:r>
          </a:p>
          <a:p>
            <a:endParaRPr lang="en-PH" dirty="0" smtClean="0"/>
          </a:p>
          <a:p>
            <a:r>
              <a:rPr lang="en-PH" dirty="0" smtClean="0"/>
              <a:t>res/layout-land – The alternate layout for a landscape UI</a:t>
            </a:r>
          </a:p>
          <a:p>
            <a:r>
              <a:rPr lang="en-PH" dirty="0" smtClean="0"/>
              <a:t>res/layout-port – The alternate layout for a portrait UI</a:t>
            </a:r>
          </a:p>
          <a:p>
            <a:r>
              <a:rPr lang="en-PH" dirty="0" smtClean="0"/>
              <a:t>res/layout-square – The alternate layout for a square UI</a:t>
            </a:r>
          </a:p>
        </p:txBody>
      </p:sp>
    </p:spTree>
    <p:extLst>
      <p:ext uri="{BB962C8B-B14F-4D97-AF65-F5344CB8AC3E}">
        <p14:creationId xmlns:p14="http://schemas.microsoft.com/office/powerpoint/2010/main" val="424469314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0" y="4953000"/>
            <a:ext cx="3376110" cy="722864"/>
          </a:xfrm>
          <a:ln>
            <a:solidFill>
              <a:schemeClr val="accent5">
                <a:lumMod val="60000"/>
                <a:lumOff val="40000"/>
              </a:schemeClr>
            </a:solidFill>
          </a:ln>
        </p:spPr>
        <p:txBody>
          <a:bodyPr>
            <a:normAutofit/>
          </a:bodyPr>
          <a:lstStyle/>
          <a:p>
            <a:r>
              <a:rPr lang="en-PH" dirty="0" smtClean="0"/>
              <a:t>Sample XML</a:t>
            </a:r>
            <a:endParaRPr lang="en-PH" dirty="0"/>
          </a:p>
        </p:txBody>
      </p:sp>
      <p:sp>
        <p:nvSpPr>
          <p:cNvPr id="3" name="Content Placeholder 2"/>
          <p:cNvSpPr>
            <a:spLocks noGrp="1"/>
          </p:cNvSpPr>
          <p:nvPr>
            <p:ph idx="1"/>
          </p:nvPr>
        </p:nvSpPr>
        <p:spPr>
          <a:xfrm>
            <a:off x="1043492" y="914400"/>
            <a:ext cx="6424108" cy="5486400"/>
          </a:xfrm>
        </p:spPr>
        <p:txBody>
          <a:bodyPr>
            <a:normAutofit fontScale="55000" lnSpcReduction="20000"/>
          </a:bodyPr>
          <a:lstStyle/>
          <a:p>
            <a:pPr>
              <a:buNone/>
            </a:pPr>
            <a:r>
              <a:rPr lang="en-PH" dirty="0" smtClean="0"/>
              <a:t>&lt;</a:t>
            </a:r>
            <a:r>
              <a:rPr lang="en-PH" dirty="0" err="1" smtClean="0"/>
              <a:t>LinearLayout</a:t>
            </a:r>
            <a:r>
              <a:rPr lang="en-PH" dirty="0" smtClean="0"/>
              <a:t> </a:t>
            </a:r>
            <a:r>
              <a:rPr lang="en-PH" dirty="0" err="1" smtClean="0"/>
              <a:t>xmlns:android</a:t>
            </a:r>
            <a:r>
              <a:rPr lang="en-PH" dirty="0" smtClean="0"/>
              <a:t>="http://schemas.android.com/apk/res/android"</a:t>
            </a:r>
          </a:p>
          <a:p>
            <a:pPr>
              <a:buNone/>
            </a:pPr>
            <a:r>
              <a:rPr lang="en-PH" dirty="0" smtClean="0"/>
              <a:t>	</a:t>
            </a:r>
            <a:r>
              <a:rPr lang="en-PH" dirty="0" err="1" smtClean="0"/>
              <a:t>android:orientation</a:t>
            </a:r>
            <a:r>
              <a:rPr lang="en-PH" dirty="0" smtClean="0"/>
              <a:t>="horizontal"</a:t>
            </a:r>
          </a:p>
          <a:p>
            <a:pPr>
              <a:buNone/>
            </a:pPr>
            <a:r>
              <a:rPr lang="en-PH" dirty="0" smtClean="0"/>
              <a:t>	</a:t>
            </a:r>
            <a:r>
              <a:rPr lang="en-PH" dirty="0" err="1" smtClean="0"/>
              <a:t>android:layout_width</a:t>
            </a:r>
            <a:r>
              <a:rPr lang="en-PH" dirty="0" smtClean="0"/>
              <a:t>="</a:t>
            </a:r>
            <a:r>
              <a:rPr lang="en-PH" dirty="0" err="1" smtClean="0"/>
              <a:t>fill_parent</a:t>
            </a:r>
            <a:r>
              <a:rPr lang="en-PH" dirty="0" smtClean="0"/>
              <a:t>"</a:t>
            </a:r>
          </a:p>
          <a:p>
            <a:pPr>
              <a:buNone/>
            </a:pPr>
            <a:r>
              <a:rPr lang="en-PH" dirty="0" smtClean="0"/>
              <a:t>    </a:t>
            </a:r>
            <a:r>
              <a:rPr lang="en-PH" dirty="0" err="1" smtClean="0"/>
              <a:t>android:layout_height</a:t>
            </a:r>
            <a:r>
              <a:rPr lang="en-PH" dirty="0" smtClean="0"/>
              <a:t>="</a:t>
            </a:r>
            <a:r>
              <a:rPr lang="en-PH" dirty="0" err="1" smtClean="0"/>
              <a:t>fill_parent</a:t>
            </a:r>
            <a:r>
              <a:rPr lang="en-PH" dirty="0" smtClean="0"/>
              <a:t>"&gt;</a:t>
            </a:r>
          </a:p>
          <a:p>
            <a:pPr>
              <a:buNone/>
            </a:pPr>
            <a:r>
              <a:rPr lang="en-PH" dirty="0" smtClean="0"/>
              <a:t>     &lt;Button </a:t>
            </a:r>
          </a:p>
          <a:p>
            <a:pPr>
              <a:buNone/>
            </a:pPr>
            <a:r>
              <a:rPr lang="en-PH" dirty="0" smtClean="0"/>
              <a:t>    	</a:t>
            </a:r>
            <a:r>
              <a:rPr lang="en-PH" dirty="0" err="1" smtClean="0"/>
              <a:t>android:id</a:t>
            </a:r>
            <a:r>
              <a:rPr lang="en-PH" dirty="0" smtClean="0"/>
              <a:t>="@+id/</a:t>
            </a:r>
            <a:r>
              <a:rPr lang="en-PH" dirty="0" err="1" smtClean="0"/>
              <a:t>backbutton</a:t>
            </a:r>
            <a:r>
              <a:rPr lang="en-PH" dirty="0" smtClean="0"/>
              <a:t>"</a:t>
            </a:r>
          </a:p>
          <a:p>
            <a:pPr>
              <a:buNone/>
            </a:pPr>
            <a:r>
              <a:rPr lang="en-PH" dirty="0" smtClean="0"/>
              <a:t>    	</a:t>
            </a:r>
            <a:r>
              <a:rPr lang="en-PH" dirty="0" err="1" smtClean="0"/>
              <a:t>android:text</a:t>
            </a:r>
            <a:r>
              <a:rPr lang="en-PH" dirty="0" smtClean="0"/>
              <a:t>="Back"</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="First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TextView</a:t>
            </a:r>
            <a:endParaRPr lang="en-PH" dirty="0" smtClean="0"/>
          </a:p>
          <a:p>
            <a:pPr>
              <a:buNone/>
            </a:pPr>
            <a:r>
              <a:rPr lang="en-PH" dirty="0" smtClean="0"/>
              <a:t>    	</a:t>
            </a:r>
            <a:r>
              <a:rPr lang="en-PH" dirty="0" err="1" smtClean="0"/>
              <a:t>android:text</a:t>
            </a:r>
            <a:r>
              <a:rPr lang="en-PH" dirty="0" smtClean="0"/>
              <a:t>="Last Name"</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a:t>
            </a:r>
          </a:p>
          <a:p>
            <a:pPr>
              <a:buNone/>
            </a:pPr>
            <a:r>
              <a:rPr lang="en-PH" dirty="0" smtClean="0"/>
              <a:t>    &lt;</a:t>
            </a:r>
            <a:r>
              <a:rPr lang="en-PH" dirty="0" err="1" smtClean="0"/>
              <a:t>EditText</a:t>
            </a:r>
            <a:endParaRPr lang="en-PH" dirty="0" smtClean="0"/>
          </a:p>
          <a:p>
            <a:pPr>
              <a:buNone/>
            </a:pPr>
            <a:r>
              <a:rPr lang="en-PH" dirty="0" smtClean="0"/>
              <a:t>    	</a:t>
            </a:r>
            <a:r>
              <a:rPr lang="en-PH" dirty="0" err="1" smtClean="0"/>
              <a:t>android:width</a:t>
            </a:r>
            <a:r>
              <a:rPr lang="en-PH" dirty="0" smtClean="0"/>
              <a:t>="100px"</a:t>
            </a:r>
          </a:p>
          <a:p>
            <a:pPr>
              <a:buNone/>
            </a:pPr>
            <a:r>
              <a:rPr lang="en-PH" dirty="0" smtClean="0"/>
              <a:t>    	</a:t>
            </a:r>
            <a:r>
              <a:rPr lang="en-PH" dirty="0" err="1" smtClean="0"/>
              <a:t>android:layout_width</a:t>
            </a:r>
            <a:r>
              <a:rPr lang="en-PH" dirty="0" smtClean="0"/>
              <a:t>="</a:t>
            </a:r>
            <a:r>
              <a:rPr lang="en-PH" dirty="0" err="1" smtClean="0"/>
              <a:t>wrap_content</a:t>
            </a:r>
            <a:r>
              <a:rPr lang="en-PH" dirty="0" smtClean="0"/>
              <a:t>"</a:t>
            </a:r>
          </a:p>
          <a:p>
            <a:pPr>
              <a:buNone/>
            </a:pPr>
            <a:r>
              <a:rPr lang="en-PH" dirty="0" smtClean="0"/>
              <a:t>    	</a:t>
            </a:r>
            <a:r>
              <a:rPr lang="en-PH" dirty="0" err="1" smtClean="0"/>
              <a:t>android:layout_height</a:t>
            </a:r>
            <a:r>
              <a:rPr lang="en-PH" dirty="0" smtClean="0"/>
              <a:t>="</a:t>
            </a:r>
            <a:r>
              <a:rPr lang="en-PH" dirty="0" err="1" smtClean="0"/>
              <a:t>wrap_content</a:t>
            </a:r>
            <a:r>
              <a:rPr lang="en-PH" dirty="0" smtClean="0"/>
              <a:t>" /&gt; </a:t>
            </a:r>
          </a:p>
          <a:p>
            <a:pPr>
              <a:buNone/>
            </a:pPr>
            <a:r>
              <a:rPr lang="en-PH" dirty="0" smtClean="0"/>
              <a:t>&lt;/</a:t>
            </a:r>
            <a:r>
              <a:rPr lang="en-PH" dirty="0" err="1" smtClean="0"/>
              <a:t>LinearLayout</a:t>
            </a:r>
            <a:r>
              <a:rPr lang="en-PH" dirty="0" smtClean="0"/>
              <a:t>&gt;</a:t>
            </a:r>
            <a:endParaRPr lang="en-PH" dirty="0"/>
          </a:p>
        </p:txBody>
      </p:sp>
    </p:spTree>
    <p:extLst>
      <p:ext uri="{BB962C8B-B14F-4D97-AF65-F5344CB8AC3E}">
        <p14:creationId xmlns:p14="http://schemas.microsoft.com/office/powerpoint/2010/main" val="11725228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Alternate Layout screenshot</a:t>
            </a:r>
            <a:endParaRPr lang="en-PH" dirty="0"/>
          </a:p>
        </p:txBody>
      </p:sp>
      <p:pic>
        <p:nvPicPr>
          <p:cNvPr id="7" name="Content Placeholder 6" descr="LinearLandscape.png"/>
          <p:cNvPicPr>
            <a:picLocks noGrp="1" noChangeAspect="1"/>
          </p:cNvPicPr>
          <p:nvPr>
            <p:ph sz="quarter" idx="13"/>
          </p:nvPr>
        </p:nvPicPr>
        <p:blipFill>
          <a:blip r:embed="rId2" cstate="print"/>
          <a:stretch>
            <a:fillRect/>
          </a:stretch>
        </p:blipFill>
        <p:spPr>
          <a:xfrm>
            <a:off x="1042988" y="2921360"/>
            <a:ext cx="3419475" cy="2277343"/>
          </a:xfrm>
          <a:prstGeom prst="rect">
            <a:avLst/>
          </a:prstGeom>
        </p:spPr>
      </p:pic>
      <p:sp>
        <p:nvSpPr>
          <p:cNvPr id="6" name="Content Placeholder 5"/>
          <p:cNvSpPr>
            <a:spLocks noGrp="1"/>
          </p:cNvSpPr>
          <p:nvPr>
            <p:ph sz="quarter" idx="14"/>
          </p:nvPr>
        </p:nvSpPr>
        <p:spPr>
          <a:xfrm>
            <a:off x="4645152" y="2313431"/>
            <a:ext cx="3419856" cy="3493008"/>
          </a:xfrm>
          <a:prstGeom prst="rect">
            <a:avLst/>
          </a:prstGeom>
        </p:spPr>
        <p:txBody>
          <a:bodyPr>
            <a:normAutofit fontScale="92500" lnSpcReduction="10000"/>
          </a:bodyPr>
          <a:lstStyle/>
          <a:p>
            <a:r>
              <a:rPr lang="en-PH" dirty="0" smtClean="0"/>
              <a:t>In the Emulator you can press 7 on your </a:t>
            </a:r>
            <a:r>
              <a:rPr lang="en-PH" dirty="0" err="1" smtClean="0"/>
              <a:t>numberpad</a:t>
            </a:r>
            <a:r>
              <a:rPr lang="en-PH" dirty="0" smtClean="0"/>
              <a:t> to change between Landscape and Portrait orientations. </a:t>
            </a:r>
          </a:p>
          <a:p>
            <a:r>
              <a:rPr lang="en-PH" dirty="0" smtClean="0"/>
              <a:t>When you switch to landscape I see the Layout from the layout-land folder.</a:t>
            </a:r>
            <a:endParaRPr lang="en-PH" dirty="0"/>
          </a:p>
        </p:txBody>
      </p:sp>
    </p:spTree>
    <p:extLst>
      <p:ext uri="{BB962C8B-B14F-4D97-AF65-F5344CB8AC3E}">
        <p14:creationId xmlns:p14="http://schemas.microsoft.com/office/powerpoint/2010/main" val="54425265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Activities and Intents</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spTree>
    <p:extLst>
      <p:ext uri="{BB962C8B-B14F-4D97-AF65-F5344CB8AC3E}">
        <p14:creationId xmlns:p14="http://schemas.microsoft.com/office/powerpoint/2010/main" val="37295060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Activities</a:t>
            </a:r>
            <a:endParaRPr lang="en-US" dirty="0"/>
          </a:p>
        </p:txBody>
      </p:sp>
      <p:sp>
        <p:nvSpPr>
          <p:cNvPr id="5" name="Text Placeholder 4"/>
          <p:cNvSpPr>
            <a:spLocks noGrp="1"/>
          </p:cNvSpPr>
          <p:nvPr>
            <p:ph type="body" idx="1"/>
          </p:nvPr>
        </p:nvSpPr>
        <p:spPr/>
        <p:txBody>
          <a:bodyPr/>
          <a:lstStyle/>
          <a:p>
            <a:r>
              <a:rPr lang="en-US" dirty="0" smtClean="0"/>
              <a:t>How Android interacts with the outside world</a:t>
            </a:r>
            <a:endParaRPr lang="en-US" dirty="0"/>
          </a:p>
        </p:txBody>
      </p:sp>
    </p:spTree>
    <p:extLst>
      <p:ext uri="{BB962C8B-B14F-4D97-AF65-F5344CB8AC3E}">
        <p14:creationId xmlns:p14="http://schemas.microsoft.com/office/powerpoint/2010/main" val="31599250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sp>
        <p:nvSpPr>
          <p:cNvPr id="3" name="Content Placeholder 2"/>
          <p:cNvSpPr>
            <a:spLocks noGrp="1"/>
          </p:cNvSpPr>
          <p:nvPr>
            <p:ph idx="1"/>
          </p:nvPr>
        </p:nvSpPr>
        <p:spPr/>
        <p:txBody>
          <a:bodyPr>
            <a:normAutofit fontScale="92500"/>
          </a:bodyPr>
          <a:lstStyle/>
          <a:p>
            <a:r>
              <a:rPr lang="en-US" dirty="0" smtClean="0"/>
              <a:t>Uses a series of functions to interact with the user or the phone</a:t>
            </a:r>
          </a:p>
          <a:p>
            <a:r>
              <a:rPr lang="en-US" dirty="0" smtClean="0"/>
              <a:t>At its base you must override  the function: </a:t>
            </a:r>
          </a:p>
          <a:p>
            <a:pPr lvl="1"/>
            <a:r>
              <a:rPr lang="en-US" dirty="0" smtClean="0"/>
              <a:t> </a:t>
            </a:r>
            <a:r>
              <a:rPr lang="en-US" b="1" dirty="0" err="1" smtClean="0"/>
              <a:t>onCreate</a:t>
            </a:r>
            <a:r>
              <a:rPr lang="en-US" b="1" dirty="0" smtClean="0"/>
              <a:t>()</a:t>
            </a:r>
          </a:p>
          <a:p>
            <a:r>
              <a:rPr lang="en-US" dirty="0" smtClean="0"/>
              <a:t>Other methods you can override:</a:t>
            </a:r>
          </a:p>
          <a:p>
            <a:pPr lvl="1"/>
            <a:r>
              <a:rPr lang="en-US" b="1" dirty="0" err="1" smtClean="0"/>
              <a:t>onStop</a:t>
            </a:r>
            <a:r>
              <a:rPr lang="en-US" b="1" dirty="0" smtClean="0"/>
              <a:t>()</a:t>
            </a:r>
          </a:p>
          <a:p>
            <a:pPr lvl="1"/>
            <a:r>
              <a:rPr lang="en-US" b="1" dirty="0" err="1" smtClean="0"/>
              <a:t>onPause</a:t>
            </a:r>
            <a:r>
              <a:rPr lang="en-US" b="1" dirty="0" smtClean="0"/>
              <a:t>()</a:t>
            </a:r>
          </a:p>
          <a:p>
            <a:pPr lvl="1"/>
            <a:r>
              <a:rPr lang="en-US" b="1" dirty="0" err="1" smtClean="0"/>
              <a:t>onResume</a:t>
            </a:r>
            <a:r>
              <a:rPr lang="en-US" b="1" dirty="0" smtClean="0"/>
              <a:t>()</a:t>
            </a:r>
          </a:p>
          <a:p>
            <a:pPr lvl="1"/>
            <a:r>
              <a:rPr lang="en-US" b="1" dirty="0" err="1" smtClean="0"/>
              <a:t>onKeyDown</a:t>
            </a:r>
            <a:r>
              <a:rPr lang="en-US" b="1" dirty="0" smtClean="0"/>
              <a:t>()</a:t>
            </a:r>
            <a:endParaRPr lang="en-US" b="1" dirty="0"/>
          </a:p>
        </p:txBody>
      </p:sp>
    </p:spTree>
    <p:extLst>
      <p:ext uri="{BB962C8B-B14F-4D97-AF65-F5344CB8AC3E}">
        <p14:creationId xmlns:p14="http://schemas.microsoft.com/office/powerpoint/2010/main" val="38652754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Drawables</a:t>
            </a:r>
            <a:endParaRPr lang="en-SG" dirty="0"/>
          </a:p>
        </p:txBody>
      </p:sp>
      <p:sp>
        <p:nvSpPr>
          <p:cNvPr id="2" name="Content Placeholder 1"/>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4039447" y="1533550"/>
            <a:ext cx="4836427" cy="3952850"/>
          </a:xfrm>
          <a:prstGeom prst="rect">
            <a:avLst/>
          </a:prstGeom>
          <a:noFill/>
          <a:ln w="9525">
            <a:noFill/>
            <a:miter lim="800000"/>
            <a:headEnd/>
            <a:tailEnd/>
          </a:ln>
        </p:spPr>
      </p:pic>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635628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Getting familiar with Activities</a:t>
            </a:r>
            <a:endParaRPr lang="en-US" dirty="0"/>
          </a:p>
        </p:txBody>
      </p:sp>
      <p:sp>
        <p:nvSpPr>
          <p:cNvPr id="5" name="Text Placeholder 4"/>
          <p:cNvSpPr>
            <a:spLocks noGrp="1"/>
          </p:cNvSpPr>
          <p:nvPr>
            <p:ph type="body" idx="1"/>
          </p:nvPr>
        </p:nvSpPr>
        <p:spPr/>
        <p:txBody>
          <a:bodyPr/>
          <a:lstStyle/>
          <a:p>
            <a:r>
              <a:rPr lang="en-US" dirty="0" smtClean="0"/>
              <a:t>Get your hands dirty…</a:t>
            </a:r>
            <a:endParaRPr lang="en-US" dirty="0"/>
          </a:p>
        </p:txBody>
      </p:sp>
    </p:spTree>
    <p:extLst>
      <p:ext uri="{BB962C8B-B14F-4D97-AF65-F5344CB8AC3E}">
        <p14:creationId xmlns:p14="http://schemas.microsoft.com/office/powerpoint/2010/main" val="347309457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Start a new project</a:t>
            </a:r>
            <a:endParaRPr lang="en-US"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6183" y="2312988"/>
            <a:ext cx="2393085" cy="3494087"/>
          </a:xfrm>
        </p:spPr>
      </p:pic>
      <p:sp>
        <p:nvSpPr>
          <p:cNvPr id="6" name="Content Placeholder 5"/>
          <p:cNvSpPr>
            <a:spLocks noGrp="1"/>
          </p:cNvSpPr>
          <p:nvPr>
            <p:ph sz="quarter" idx="14"/>
          </p:nvPr>
        </p:nvSpPr>
        <p:spPr/>
        <p:txBody>
          <a:bodyPr>
            <a:normAutofit fontScale="92500" lnSpcReduction="10000"/>
          </a:bodyPr>
          <a:lstStyle/>
          <a:p>
            <a:r>
              <a:rPr lang="en-US" dirty="0" smtClean="0"/>
              <a:t>Create a new android project with the specified items shown in the picture</a:t>
            </a:r>
          </a:p>
          <a:p>
            <a:r>
              <a:rPr lang="en-US" dirty="0" smtClean="0"/>
              <a:t>Don’t forget to replace </a:t>
            </a:r>
            <a:r>
              <a:rPr lang="en-US" b="1" i="1" dirty="0" smtClean="0"/>
              <a:t>“</a:t>
            </a:r>
            <a:r>
              <a:rPr lang="en-US" b="1" i="1" dirty="0" err="1" smtClean="0"/>
              <a:t>com.ronramos.splashy</a:t>
            </a:r>
            <a:r>
              <a:rPr lang="en-US" b="1" i="1" dirty="0" smtClean="0"/>
              <a:t>”</a:t>
            </a:r>
            <a:r>
              <a:rPr lang="en-US" dirty="0" smtClean="0"/>
              <a:t> with </a:t>
            </a:r>
            <a:r>
              <a:rPr lang="en-US" b="1" i="1" dirty="0" smtClean="0"/>
              <a:t>“com.&lt;</a:t>
            </a:r>
            <a:r>
              <a:rPr lang="en-US" b="1" i="1" dirty="0" err="1" smtClean="0"/>
              <a:t>yourname</a:t>
            </a:r>
            <a:r>
              <a:rPr lang="en-US" b="1" i="1" dirty="0" smtClean="0"/>
              <a:t>&gt;.splashy”</a:t>
            </a:r>
            <a:endParaRPr lang="en-US" b="1" i="1" dirty="0"/>
          </a:p>
        </p:txBody>
      </p:sp>
    </p:spTree>
    <p:extLst>
      <p:ext uri="{BB962C8B-B14F-4D97-AF65-F5344CB8AC3E}">
        <p14:creationId xmlns:p14="http://schemas.microsoft.com/office/powerpoint/2010/main" val="276486585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graphic resource</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355783"/>
            <a:ext cx="3419475" cy="3408497"/>
          </a:xfrm>
        </p:spPr>
      </p:pic>
      <p:pic>
        <p:nvPicPr>
          <p:cNvPr id="6" name="Content Placeholder 5"/>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5183187" y="2631281"/>
            <a:ext cx="2343150" cy="2857500"/>
          </a:xfrm>
        </p:spPr>
      </p:pic>
      <p:sp>
        <p:nvSpPr>
          <p:cNvPr id="7" name="Right Arrow 6"/>
          <p:cNvSpPr/>
          <p:nvPr/>
        </p:nvSpPr>
        <p:spPr>
          <a:xfrm>
            <a:off x="4038600" y="4876800"/>
            <a:ext cx="990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42110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Check if R.java was updated</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2400" y="3505200"/>
            <a:ext cx="4447981" cy="2590799"/>
          </a:xfrm>
        </p:spPr>
      </p:pic>
      <p:sp>
        <p:nvSpPr>
          <p:cNvPr id="6" name="Content Placeholder 5"/>
          <p:cNvSpPr>
            <a:spLocks noGrp="1"/>
          </p:cNvSpPr>
          <p:nvPr>
            <p:ph sz="quarter" idx="14"/>
          </p:nvPr>
        </p:nvSpPr>
        <p:spPr/>
        <p:txBody>
          <a:bodyPr>
            <a:normAutofit/>
          </a:bodyPr>
          <a:lstStyle/>
          <a:p>
            <a:r>
              <a:rPr lang="en-US" dirty="0" smtClean="0"/>
              <a:t>Remember that R.java is </a:t>
            </a:r>
            <a:r>
              <a:rPr lang="en-US" dirty="0" err="1" smtClean="0"/>
              <a:t>autogenerated</a:t>
            </a:r>
            <a:r>
              <a:rPr lang="en-US" dirty="0" smtClean="0"/>
              <a:t> by Eclipse</a:t>
            </a:r>
          </a:p>
          <a:p>
            <a:r>
              <a:rPr lang="en-US" b="1" dirty="0" smtClean="0"/>
              <a:t>DO NOT MODIFY R.JAVA BY YOURSELF</a:t>
            </a:r>
          </a:p>
        </p:txBody>
      </p:sp>
    </p:spTree>
    <p:extLst>
      <p:ext uri="{BB962C8B-B14F-4D97-AF65-F5344CB8AC3E}">
        <p14:creationId xmlns:p14="http://schemas.microsoft.com/office/powerpoint/2010/main" val="2867026799"/>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 new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802133"/>
            <a:ext cx="3419475" cy="2515796"/>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724506" y="2312988"/>
            <a:ext cx="3260512" cy="3494087"/>
          </a:xfrm>
        </p:spPr>
      </p:pic>
      <p:sp>
        <p:nvSpPr>
          <p:cNvPr id="7" name="Right Arrow 6"/>
          <p:cNvSpPr/>
          <p:nvPr/>
        </p:nvSpPr>
        <p:spPr>
          <a:xfrm>
            <a:off x="3810000" y="3581400"/>
            <a:ext cx="1371600" cy="838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03152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Xml for splashy.xml layout</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90574" y="2312988"/>
            <a:ext cx="3124302" cy="3494087"/>
          </a:xfrm>
        </p:spPr>
      </p:pic>
      <p:sp>
        <p:nvSpPr>
          <p:cNvPr id="4" name="Content Placeholder 3"/>
          <p:cNvSpPr>
            <a:spLocks noGrp="1"/>
          </p:cNvSpPr>
          <p:nvPr>
            <p:ph sz="quarter" idx="14"/>
          </p:nvPr>
        </p:nvSpPr>
        <p:spPr/>
        <p:txBody>
          <a:bodyPr>
            <a:normAutofit fontScale="47500" lnSpcReduction="20000"/>
          </a:bodyPr>
          <a:lstStyle/>
          <a:p>
            <a:pPr marL="68580" indent="0">
              <a:buNone/>
            </a:pPr>
            <a:r>
              <a:rPr lang="en-US" dirty="0">
                <a:latin typeface="Courier" pitchFamily="49" charset="0"/>
              </a:rPr>
              <a:t>&lt;?xml version=</a:t>
            </a:r>
            <a:r>
              <a:rPr lang="en-US" i="1" dirty="0">
                <a:latin typeface="Courier" pitchFamily="49" charset="0"/>
              </a:rPr>
              <a:t>"1.0" encoding="utf-8"?&gt;</a:t>
            </a:r>
          </a:p>
          <a:p>
            <a:pPr marL="68580" indent="0">
              <a:buNone/>
            </a:pPr>
            <a:r>
              <a:rPr lang="en-US" dirty="0">
                <a:latin typeface="Courier" pitchFamily="49" charset="0"/>
              </a:rPr>
              <a:t>&lt;</a:t>
            </a:r>
            <a:r>
              <a:rPr lang="en-US" dirty="0" err="1">
                <a:latin typeface="Courier" pitchFamily="49" charset="0"/>
              </a:rPr>
              <a:t>LinearLayout</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xmlns:android</a:t>
            </a:r>
            <a:r>
              <a:rPr lang="en-US" dirty="0">
                <a:latin typeface="Courier" pitchFamily="49" charset="0"/>
              </a:rPr>
              <a:t>=</a:t>
            </a:r>
            <a:r>
              <a:rPr lang="en-US" i="1" dirty="0">
                <a:latin typeface="Courier" pitchFamily="49" charset="0"/>
              </a:rPr>
              <a:t>"http://schemas.android.com/</a:t>
            </a:r>
            <a:r>
              <a:rPr lang="en-US" i="1" dirty="0" err="1">
                <a:latin typeface="Courier" pitchFamily="49" charset="0"/>
              </a:rPr>
              <a:t>apk</a:t>
            </a:r>
            <a:r>
              <a:rPr lang="en-US" i="1" dirty="0">
                <a:latin typeface="Courier" pitchFamily="49" charset="0"/>
              </a:rPr>
              <a:t>/res/android"</a:t>
            </a:r>
          </a:p>
          <a:p>
            <a:pPr marL="68580" indent="0">
              <a:buNone/>
            </a:pPr>
            <a:r>
              <a:rPr lang="en-US" dirty="0">
                <a:latin typeface="Courier" pitchFamily="49" charset="0"/>
              </a:rPr>
              <a:t>  </a:t>
            </a:r>
            <a:r>
              <a:rPr lang="en-US" dirty="0" err="1">
                <a:latin typeface="Courier" pitchFamily="49" charset="0"/>
              </a:rPr>
              <a:t>android:orientation</a:t>
            </a:r>
            <a:r>
              <a:rPr lang="en-US" dirty="0">
                <a:latin typeface="Courier" pitchFamily="49" charset="0"/>
              </a:rPr>
              <a:t>=</a:t>
            </a:r>
            <a:r>
              <a:rPr lang="en-US" i="1" dirty="0">
                <a:latin typeface="Courier" pitchFamily="49" charset="0"/>
              </a:rPr>
              <a:t>"vertical"</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match_parent</a:t>
            </a:r>
            <a:r>
              <a:rPr lang="en-US" i="1"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  &lt;</a:t>
            </a:r>
            <a:r>
              <a:rPr lang="en-US" dirty="0" err="1">
                <a:latin typeface="Courier" pitchFamily="49" charset="0"/>
              </a:rPr>
              <a:t>ImageView</a:t>
            </a:r>
            <a:endParaRPr lang="en-US" dirty="0">
              <a:latin typeface="Courier" pitchFamily="49" charset="0"/>
            </a:endParaRPr>
          </a:p>
          <a:p>
            <a:pPr marL="68580" indent="0">
              <a:buNone/>
            </a:pPr>
            <a:r>
              <a:rPr lang="en-US" dirty="0">
                <a:latin typeface="Courier" pitchFamily="49" charset="0"/>
              </a:rPr>
              <a:t>  </a:t>
            </a:r>
            <a:r>
              <a:rPr lang="en-US" dirty="0" err="1">
                <a:latin typeface="Courier" pitchFamily="49" charset="0"/>
              </a:rPr>
              <a:t>android:src</a:t>
            </a:r>
            <a:r>
              <a:rPr lang="en-US" dirty="0">
                <a:latin typeface="Courier" pitchFamily="49" charset="0"/>
              </a:rPr>
              <a:t>=</a:t>
            </a:r>
            <a:r>
              <a:rPr lang="en-US" i="1" dirty="0">
                <a:latin typeface="Courier" pitchFamily="49" charset="0"/>
              </a:rPr>
              <a:t>"@</a:t>
            </a:r>
            <a:r>
              <a:rPr lang="en-US" i="1" dirty="0" err="1">
                <a:latin typeface="Courier" pitchFamily="49" charset="0"/>
              </a:rPr>
              <a:t>drawable</a:t>
            </a:r>
            <a:r>
              <a:rPr lang="en-US" i="1" dirty="0">
                <a:latin typeface="Courier" pitchFamily="49" charset="0"/>
              </a:rPr>
              <a:t>/</a:t>
            </a:r>
            <a:r>
              <a:rPr lang="en-US" i="1" dirty="0" err="1">
                <a:latin typeface="Courier" pitchFamily="49" charset="0"/>
              </a:rPr>
              <a:t>gl_kyle</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android:layout_width</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a:t>
            </a:r>
          </a:p>
          <a:p>
            <a:pPr marL="68580" indent="0">
              <a:buNone/>
            </a:pPr>
            <a:r>
              <a:rPr lang="en-US" dirty="0">
                <a:latin typeface="Courier" pitchFamily="49" charset="0"/>
              </a:rPr>
              <a:t>  </a:t>
            </a:r>
            <a:r>
              <a:rPr lang="en-US" dirty="0" err="1">
                <a:latin typeface="Courier" pitchFamily="49" charset="0"/>
              </a:rPr>
              <a:t>android:layout_height</a:t>
            </a:r>
            <a:r>
              <a:rPr lang="en-US" dirty="0">
                <a:latin typeface="Courier" pitchFamily="49" charset="0"/>
              </a:rPr>
              <a:t>=</a:t>
            </a:r>
            <a:r>
              <a:rPr lang="en-US" i="1" dirty="0">
                <a:latin typeface="Courier" pitchFamily="49" charset="0"/>
              </a:rPr>
              <a:t>"</a:t>
            </a:r>
            <a:r>
              <a:rPr lang="en-US" i="1" dirty="0" err="1">
                <a:latin typeface="Courier" pitchFamily="49" charset="0"/>
              </a:rPr>
              <a:t>fill_parent</a:t>
            </a:r>
            <a:r>
              <a:rPr lang="en-US" i="1" dirty="0">
                <a:latin typeface="Courier" pitchFamily="49" charset="0"/>
              </a:rPr>
              <a:t>"&gt;</a:t>
            </a:r>
          </a:p>
          <a:p>
            <a:pPr marL="68580" indent="0">
              <a:buNone/>
            </a:pPr>
            <a:r>
              <a:rPr lang="en-US" dirty="0">
                <a:latin typeface="Courier" pitchFamily="49" charset="0"/>
              </a:rPr>
              <a:t>  &lt;/</a:t>
            </a:r>
            <a:r>
              <a:rPr lang="en-US" dirty="0" err="1">
                <a:latin typeface="Courier" pitchFamily="49" charset="0"/>
              </a:rPr>
              <a:t>ImageView</a:t>
            </a:r>
            <a:r>
              <a:rPr lang="en-US" dirty="0">
                <a:latin typeface="Courier" pitchFamily="49" charset="0"/>
              </a:rPr>
              <a:t>&gt;</a:t>
            </a:r>
          </a:p>
          <a:p>
            <a:pPr marL="68580" indent="0">
              <a:buNone/>
            </a:pPr>
            <a:r>
              <a:rPr lang="en-US" dirty="0">
                <a:latin typeface="Courier" pitchFamily="49" charset="0"/>
              </a:rPr>
              <a:t>    </a:t>
            </a:r>
          </a:p>
          <a:p>
            <a:pPr marL="68580" indent="0">
              <a:buNone/>
            </a:pPr>
            <a:r>
              <a:rPr lang="en-US" dirty="0">
                <a:latin typeface="Courier" pitchFamily="49" charset="0"/>
              </a:rPr>
              <a:t>&lt;/</a:t>
            </a:r>
            <a:r>
              <a:rPr lang="en-US" dirty="0" err="1">
                <a:latin typeface="Courier" pitchFamily="49" charset="0"/>
              </a:rPr>
              <a:t>LinearLayout</a:t>
            </a:r>
            <a:r>
              <a:rPr lang="en-US" dirty="0">
                <a:latin typeface="Courier" pitchFamily="49" charset="0"/>
              </a:rPr>
              <a:t>&gt;</a:t>
            </a:r>
          </a:p>
        </p:txBody>
      </p:sp>
    </p:spTree>
    <p:extLst>
      <p:ext uri="{BB962C8B-B14F-4D97-AF65-F5344CB8AC3E}">
        <p14:creationId xmlns:p14="http://schemas.microsoft.com/office/powerpoint/2010/main" val="5246867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err="1" smtClean="0"/>
              <a:t>MySplashActivity’s</a:t>
            </a:r>
            <a:r>
              <a:rPr lang="en-US" dirty="0" smtClean="0"/>
              <a:t> </a:t>
            </a:r>
            <a:r>
              <a:rPr lang="en-US" dirty="0" err="1" smtClean="0"/>
              <a:t>onCreate</a:t>
            </a:r>
            <a:r>
              <a:rPr lang="en-US" dirty="0" smtClean="0"/>
              <a:t> function</a:t>
            </a:r>
            <a:endParaRPr lang="en-US" dirty="0"/>
          </a:p>
        </p:txBody>
      </p:sp>
      <p:sp>
        <p:nvSpPr>
          <p:cNvPr id="6" name="Content Placeholder 5"/>
          <p:cNvSpPr>
            <a:spLocks noGrp="1"/>
          </p:cNvSpPr>
          <p:nvPr>
            <p:ph sz="quarter" idx="13"/>
          </p:nvPr>
        </p:nvSpPr>
        <p:spPr>
          <a:xfrm>
            <a:off x="1042416" y="2313432"/>
            <a:ext cx="3910584" cy="3493008"/>
          </a:xfrm>
          <a:ln>
            <a:solidFill>
              <a:srgbClr val="FF0000"/>
            </a:solidFill>
          </a:ln>
        </p:spPr>
        <p:txBody>
          <a:bodyPr>
            <a:normAutofit fontScale="92500" lnSpcReduction="10000"/>
          </a:bodyPr>
          <a:lstStyle/>
          <a:p>
            <a:pPr marL="68580" indent="0">
              <a:buNone/>
            </a:pPr>
            <a:r>
              <a:rPr lang="en-US" sz="1400" dirty="0">
                <a:latin typeface="Courier" pitchFamily="49" charset="0"/>
              </a:rPr>
              <a:t>import </a:t>
            </a:r>
            <a:r>
              <a:rPr lang="en-US" sz="1400" dirty="0" err="1">
                <a:latin typeface="Courier" pitchFamily="49" charset="0"/>
              </a:rPr>
              <a:t>android.app.Activity</a:t>
            </a:r>
            <a:r>
              <a:rPr lang="en-US" sz="1400" dirty="0">
                <a:latin typeface="Courier" pitchFamily="49" charset="0"/>
              </a:rPr>
              <a:t>;</a:t>
            </a:r>
          </a:p>
          <a:p>
            <a:pPr marL="68580" indent="0">
              <a:buNone/>
            </a:pPr>
            <a:r>
              <a:rPr lang="en-US" sz="1400" dirty="0">
                <a:latin typeface="Courier" pitchFamily="49" charset="0"/>
              </a:rPr>
              <a:t>import </a:t>
            </a:r>
            <a:r>
              <a:rPr lang="en-US" sz="1400" dirty="0" err="1">
                <a:latin typeface="Courier" pitchFamily="49" charset="0"/>
              </a:rPr>
              <a:t>android.os.Bundle</a:t>
            </a:r>
            <a:r>
              <a:rPr lang="en-US" sz="1400" dirty="0">
                <a:latin typeface="Courier" pitchFamily="49" charset="0"/>
              </a:rPr>
              <a:t>;</a:t>
            </a:r>
          </a:p>
          <a:p>
            <a:pPr marL="68580" indent="0">
              <a:buNone/>
            </a:pPr>
            <a:endParaRPr lang="en-US" sz="1400" dirty="0">
              <a:latin typeface="Courier" pitchFamily="49" charset="0"/>
            </a:endParaRPr>
          </a:p>
          <a:p>
            <a:pPr marL="68580" indent="0">
              <a:buNone/>
            </a:pPr>
            <a:r>
              <a:rPr lang="en-US" sz="1400" dirty="0">
                <a:latin typeface="Courier" pitchFamily="49" charset="0"/>
              </a:rPr>
              <a:t>public class </a:t>
            </a:r>
            <a:r>
              <a:rPr lang="en-US" sz="1400" dirty="0" err="1">
                <a:latin typeface="Courier" pitchFamily="49" charset="0"/>
              </a:rPr>
              <a:t>MySplashActivity</a:t>
            </a:r>
            <a:r>
              <a:rPr lang="en-US" sz="1400" dirty="0">
                <a:latin typeface="Courier" pitchFamily="49" charset="0"/>
              </a:rPr>
              <a:t> extends Activity {</a:t>
            </a:r>
          </a:p>
          <a:p>
            <a:pPr marL="68580" indent="0">
              <a:buNone/>
            </a:pPr>
            <a:r>
              <a:rPr lang="en-US" sz="1400" dirty="0">
                <a:latin typeface="Courier" pitchFamily="49" charset="0"/>
              </a:rPr>
              <a:t>    /** Called when the activity is first created. */</a:t>
            </a:r>
          </a:p>
          <a:p>
            <a:pPr marL="68580" indent="0">
              <a:buNone/>
            </a:pPr>
            <a:r>
              <a:rPr lang="en-US" sz="1400" dirty="0">
                <a:latin typeface="Courier" pitchFamily="49" charset="0"/>
              </a:rPr>
              <a:t>    @Override</a:t>
            </a:r>
          </a:p>
          <a:p>
            <a:pPr marL="68580" indent="0">
              <a:buNone/>
            </a:pPr>
            <a:r>
              <a:rPr lang="en-US" sz="1400" dirty="0">
                <a:latin typeface="Courier" pitchFamily="49" charset="0"/>
              </a:rPr>
              <a:t>    public void </a:t>
            </a:r>
            <a:r>
              <a:rPr lang="en-US" sz="1400" dirty="0" err="1">
                <a:latin typeface="Courier" pitchFamily="49" charset="0"/>
              </a:rPr>
              <a:t>onCreate</a:t>
            </a:r>
            <a:r>
              <a:rPr lang="en-US" sz="1400" dirty="0">
                <a:latin typeface="Courier" pitchFamily="49" charset="0"/>
              </a:rPr>
              <a:t>(Bundle </a:t>
            </a:r>
            <a:r>
              <a:rPr lang="en-US" sz="1400" dirty="0" err="1">
                <a:latin typeface="Courier" pitchFamily="49" charset="0"/>
              </a:rPr>
              <a:t>savedInstanceState</a:t>
            </a:r>
            <a:r>
              <a:rPr lang="en-US" sz="1400" dirty="0">
                <a:latin typeface="Courier" pitchFamily="49" charset="0"/>
              </a:rPr>
              <a:t>) {</a:t>
            </a:r>
          </a:p>
          <a:p>
            <a:pPr marL="68580" indent="0">
              <a:buNone/>
            </a:pPr>
            <a:r>
              <a:rPr lang="en-US" sz="1400" dirty="0">
                <a:latin typeface="Courier" pitchFamily="49" charset="0"/>
              </a:rPr>
              <a:t>        </a:t>
            </a:r>
            <a:r>
              <a:rPr lang="en-US" sz="1400" dirty="0" err="1">
                <a:latin typeface="Courier" pitchFamily="49" charset="0"/>
              </a:rPr>
              <a:t>super.onCreate</a:t>
            </a:r>
            <a:r>
              <a:rPr lang="en-US" sz="1400" dirty="0">
                <a:latin typeface="Courier" pitchFamily="49" charset="0"/>
              </a:rPr>
              <a:t>(</a:t>
            </a:r>
            <a:r>
              <a:rPr lang="en-US" sz="1400" dirty="0" err="1">
                <a:latin typeface="Courier" pitchFamily="49" charset="0"/>
              </a:rPr>
              <a:t>savedInstanceState</a:t>
            </a:r>
            <a:r>
              <a:rPr lang="en-US" sz="1400" dirty="0">
                <a:latin typeface="Courier" pitchFamily="49" charset="0"/>
              </a:rPr>
              <a:t>);</a:t>
            </a:r>
          </a:p>
          <a:p>
            <a:pPr marL="68580" indent="0">
              <a:buNone/>
            </a:pPr>
            <a:r>
              <a:rPr lang="en-US" sz="1400" dirty="0">
                <a:latin typeface="Courier" pitchFamily="49" charset="0"/>
              </a:rPr>
              <a:t>        </a:t>
            </a:r>
            <a:r>
              <a:rPr lang="en-US" sz="1400" dirty="0" err="1">
                <a:latin typeface="Courier" pitchFamily="49" charset="0"/>
              </a:rPr>
              <a:t>setContentView</a:t>
            </a:r>
            <a:r>
              <a:rPr lang="en-US" sz="1400" dirty="0">
                <a:latin typeface="Courier" pitchFamily="49" charset="0"/>
              </a:rPr>
              <a:t>(</a:t>
            </a:r>
            <a:r>
              <a:rPr lang="en-US" sz="1400" dirty="0" err="1">
                <a:latin typeface="Courier" pitchFamily="49" charset="0"/>
              </a:rPr>
              <a:t>R.layout.splashy</a:t>
            </a:r>
            <a:r>
              <a:rPr lang="en-US" sz="1400" dirty="0">
                <a:latin typeface="Courier" pitchFamily="49" charset="0"/>
              </a:rPr>
              <a:t>);</a:t>
            </a:r>
          </a:p>
          <a:p>
            <a:pPr marL="68580" indent="0">
              <a:buNone/>
            </a:pPr>
            <a:r>
              <a:rPr lang="en-US" sz="1400" dirty="0">
                <a:latin typeface="Courier" pitchFamily="49" charset="0"/>
              </a:rPr>
              <a:t>    }</a:t>
            </a:r>
          </a:p>
          <a:p>
            <a:pPr marL="68580" indent="0">
              <a:buNone/>
            </a:pPr>
            <a:r>
              <a:rPr lang="en-US" sz="1400" dirty="0">
                <a:latin typeface="Courier" pitchFamily="49" charset="0"/>
              </a:rPr>
              <a:t>}</a:t>
            </a:r>
          </a:p>
        </p:txBody>
      </p:sp>
      <p:pic>
        <p:nvPicPr>
          <p:cNvPr id="8" name="Content Placeholder 7"/>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105400" y="2286000"/>
            <a:ext cx="3419475" cy="1955886"/>
          </a:xfrm>
        </p:spPr>
      </p:pic>
    </p:spTree>
    <p:extLst>
      <p:ext uri="{BB962C8B-B14F-4D97-AF65-F5344CB8AC3E}">
        <p14:creationId xmlns:p14="http://schemas.microsoft.com/office/powerpoint/2010/main" val="33492992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Running the app</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9901" y="2324100"/>
            <a:ext cx="4843211" cy="3508375"/>
          </a:xfrm>
        </p:spPr>
      </p:pic>
    </p:spTree>
    <p:extLst>
      <p:ext uri="{BB962C8B-B14F-4D97-AF65-F5344CB8AC3E}">
        <p14:creationId xmlns:p14="http://schemas.microsoft.com/office/powerpoint/2010/main" val="3308327993"/>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Text Placeholder 4"/>
          <p:cNvSpPr>
            <a:spLocks noGrp="1"/>
          </p:cNvSpPr>
          <p:nvPr>
            <p:ph type="body" idx="1"/>
          </p:nvPr>
        </p:nvSpPr>
        <p:spPr/>
        <p:txBody>
          <a:bodyPr/>
          <a:lstStyle/>
          <a:p>
            <a:r>
              <a:rPr lang="en-US" dirty="0" smtClean="0"/>
              <a:t>INTENTS – Android’s glue</a:t>
            </a:r>
            <a:endParaRPr lang="en-US" dirty="0"/>
          </a:p>
        </p:txBody>
      </p:sp>
    </p:spTree>
    <p:extLst>
      <p:ext uri="{BB962C8B-B14F-4D97-AF65-F5344CB8AC3E}">
        <p14:creationId xmlns:p14="http://schemas.microsoft.com/office/powerpoint/2010/main" val="7263345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Intents</a:t>
            </a:r>
            <a:endParaRPr lang="en-US" dirty="0"/>
          </a:p>
        </p:txBody>
      </p:sp>
      <p:sp>
        <p:nvSpPr>
          <p:cNvPr id="5" name="Content Placeholder 4"/>
          <p:cNvSpPr>
            <a:spLocks noGrp="1"/>
          </p:cNvSpPr>
          <p:nvPr>
            <p:ph idx="1"/>
          </p:nvPr>
        </p:nvSpPr>
        <p:spPr/>
        <p:txBody>
          <a:bodyPr>
            <a:normAutofit fontScale="70000" lnSpcReduction="20000"/>
          </a:bodyPr>
          <a:lstStyle/>
          <a:p>
            <a:r>
              <a:rPr lang="en-US" dirty="0"/>
              <a:t>An </a:t>
            </a:r>
            <a:r>
              <a:rPr lang="en-US" b="1" i="1" dirty="0"/>
              <a:t>intent </a:t>
            </a:r>
            <a:r>
              <a:rPr lang="en-US" dirty="0"/>
              <a:t>is an abstract description of an operation to be performed. </a:t>
            </a:r>
            <a:endParaRPr lang="en-US" dirty="0" smtClean="0"/>
          </a:p>
          <a:p>
            <a:pPr lvl="1"/>
            <a:r>
              <a:rPr lang="en-US" dirty="0" smtClean="0"/>
              <a:t>It </a:t>
            </a:r>
            <a:r>
              <a:rPr lang="en-US" dirty="0"/>
              <a:t>can be used with </a:t>
            </a:r>
            <a:r>
              <a:rPr lang="en-US" b="1" i="1" dirty="0" err="1"/>
              <a:t>startActivity</a:t>
            </a:r>
            <a:r>
              <a:rPr lang="en-US" dirty="0"/>
              <a:t> to launch an Activity, </a:t>
            </a:r>
            <a:endParaRPr lang="en-US" dirty="0" smtClean="0"/>
          </a:p>
          <a:p>
            <a:pPr lvl="1"/>
            <a:r>
              <a:rPr lang="en-US" b="1" i="1" dirty="0" err="1" smtClean="0"/>
              <a:t>broadcastIntent</a:t>
            </a:r>
            <a:r>
              <a:rPr lang="en-US" dirty="0" smtClean="0"/>
              <a:t> </a:t>
            </a:r>
            <a:r>
              <a:rPr lang="en-US" dirty="0"/>
              <a:t>to send it to any interested </a:t>
            </a:r>
            <a:r>
              <a:rPr lang="en-US" b="1" i="1" dirty="0" err="1"/>
              <a:t>BroadcastReceiver</a:t>
            </a:r>
            <a:r>
              <a:rPr lang="en-US" dirty="0"/>
              <a:t> components, </a:t>
            </a:r>
            <a:endParaRPr lang="en-US" dirty="0" smtClean="0"/>
          </a:p>
          <a:p>
            <a:pPr lvl="1"/>
            <a:r>
              <a:rPr lang="en-US" dirty="0" smtClean="0"/>
              <a:t>and </a:t>
            </a:r>
            <a:r>
              <a:rPr lang="en-US" b="1" i="1" dirty="0" err="1"/>
              <a:t>startService</a:t>
            </a:r>
            <a:r>
              <a:rPr lang="en-US" b="1" i="1" dirty="0"/>
              <a:t>(Intent)</a:t>
            </a:r>
            <a:r>
              <a:rPr lang="en-US" dirty="0"/>
              <a:t> or </a:t>
            </a:r>
            <a:r>
              <a:rPr lang="en-US" b="1" i="1" dirty="0" err="1"/>
              <a:t>bindService</a:t>
            </a:r>
            <a:r>
              <a:rPr lang="en-US" b="1" i="1" dirty="0"/>
              <a:t>(Intent, </a:t>
            </a:r>
            <a:r>
              <a:rPr lang="en-US" b="1" i="1" dirty="0" err="1"/>
              <a:t>ServiceConnection</a:t>
            </a:r>
            <a:r>
              <a:rPr lang="en-US" b="1" i="1" dirty="0"/>
              <a:t>, </a:t>
            </a:r>
            <a:r>
              <a:rPr lang="en-US" b="1" i="1" dirty="0" err="1"/>
              <a:t>int</a:t>
            </a:r>
            <a:r>
              <a:rPr lang="en-US" b="1" i="1" dirty="0"/>
              <a:t>)</a:t>
            </a:r>
            <a:r>
              <a:rPr lang="en-US" dirty="0"/>
              <a:t> to communicate with a background Service</a:t>
            </a:r>
            <a:r>
              <a:rPr lang="en-US" dirty="0" smtClean="0"/>
              <a:t>.</a:t>
            </a:r>
          </a:p>
          <a:p>
            <a:r>
              <a:rPr lang="en-US" dirty="0"/>
              <a:t>An Intent provides a facility for performing late runtime binding between the code in different applications. </a:t>
            </a:r>
            <a:endParaRPr lang="en-US" dirty="0" smtClean="0"/>
          </a:p>
          <a:p>
            <a:r>
              <a:rPr lang="en-US" b="1" i="1" dirty="0" smtClean="0"/>
              <a:t>Its </a:t>
            </a:r>
            <a:r>
              <a:rPr lang="en-US" b="1" i="1" dirty="0"/>
              <a:t>most significant use is in the launching of activities</a:t>
            </a:r>
            <a:r>
              <a:rPr lang="en-US" dirty="0"/>
              <a:t>, where it can be thought of as the glue between activities</a:t>
            </a:r>
            <a:r>
              <a:rPr lang="en-US" dirty="0" smtClean="0"/>
              <a:t>.</a:t>
            </a:r>
          </a:p>
          <a:p>
            <a:r>
              <a:rPr lang="en-US" dirty="0" smtClean="0"/>
              <a:t> </a:t>
            </a:r>
            <a:r>
              <a:rPr lang="en-US" dirty="0"/>
              <a:t>It is basically a passive data structure holding an abstract description of an action to be performed.</a:t>
            </a:r>
          </a:p>
          <a:p>
            <a:endParaRPr lang="en-US" dirty="0"/>
          </a:p>
        </p:txBody>
      </p:sp>
    </p:spTree>
    <p:extLst>
      <p:ext uri="{BB962C8B-B14F-4D97-AF65-F5344CB8AC3E}">
        <p14:creationId xmlns:p14="http://schemas.microsoft.com/office/powerpoint/2010/main" val="4435589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Layouts</a:t>
            </a:r>
            <a:endParaRPr lang="en-SG" dirty="0"/>
          </a:p>
        </p:txBody>
      </p:sp>
      <p:sp>
        <p:nvSpPr>
          <p:cNvPr id="4" name="Rectangle 3"/>
          <p:cNvSpPr>
            <a:spLocks noGrp="1" noChangeArrowheads="1"/>
          </p:cNvSpPr>
          <p:nvPr>
            <p:ph idx="1"/>
          </p:nvPr>
        </p:nvSpPr>
        <p:spPr/>
        <p:txBody>
          <a:bodyPr/>
          <a:lstStyle/>
          <a:p>
            <a:r>
              <a:rPr lang="en-US" dirty="0">
                <a:solidFill>
                  <a:schemeClr val="tx2">
                    <a:lumMod val="75000"/>
                  </a:schemeClr>
                </a:solidFill>
              </a:rPr>
              <a:t>Eclipse has a </a:t>
            </a:r>
            <a:r>
              <a:rPr lang="en-US" dirty="0" smtClean="0">
                <a:solidFill>
                  <a:schemeClr val="tx2">
                    <a:lumMod val="75000"/>
                  </a:schemeClr>
                </a:solidFill>
              </a:rPr>
              <a:t>visual </a:t>
            </a:r>
            <a:r>
              <a:rPr lang="en-US" dirty="0">
                <a:solidFill>
                  <a:schemeClr val="tx2">
                    <a:lumMod val="75000"/>
                  </a:schemeClr>
                </a:solidFill>
              </a:rPr>
              <a:t>UI creator</a:t>
            </a:r>
          </a:p>
          <a:p>
            <a:pPr lvl="1"/>
            <a:r>
              <a:rPr lang="en-US" dirty="0">
                <a:solidFill>
                  <a:schemeClr val="tx2">
                    <a:lumMod val="75000"/>
                  </a:schemeClr>
                </a:solidFill>
              </a:rPr>
              <a:t>Generates the XML for you</a:t>
            </a:r>
          </a:p>
          <a:p>
            <a:r>
              <a:rPr lang="en-US" dirty="0">
                <a:solidFill>
                  <a:schemeClr val="tx2">
                    <a:lumMod val="75000"/>
                  </a:schemeClr>
                </a:solidFill>
              </a:rPr>
              <a:t>Composed of </a:t>
            </a:r>
            <a:r>
              <a:rPr lang="en-US" i="1" dirty="0">
                <a:solidFill>
                  <a:schemeClr val="tx2">
                    <a:lumMod val="75000"/>
                  </a:schemeClr>
                </a:solidFill>
              </a:rPr>
              <a:t>View</a:t>
            </a:r>
            <a:r>
              <a:rPr lang="en-US" dirty="0">
                <a:solidFill>
                  <a:schemeClr val="tx2">
                    <a:lumMod val="75000"/>
                  </a:schemeClr>
                </a:solidFill>
              </a:rPr>
              <a:t> objects</a:t>
            </a:r>
          </a:p>
          <a:p>
            <a:r>
              <a:rPr lang="en-US" dirty="0">
                <a:solidFill>
                  <a:schemeClr val="tx2">
                    <a:lumMod val="75000"/>
                  </a:schemeClr>
                </a:solidFill>
              </a:rPr>
              <a:t>Can be specified for portrait and landscape mode</a:t>
            </a:r>
          </a:p>
          <a:p>
            <a:pPr lvl="1"/>
            <a:r>
              <a:rPr lang="en-US" dirty="0">
                <a:solidFill>
                  <a:schemeClr val="tx2">
                    <a:lumMod val="75000"/>
                  </a:schemeClr>
                </a:solidFill>
              </a:rPr>
              <a:t>Use same file name, so can make completely different UIs for the orientations without modifying any code</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966495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Objects of type "</a:t>
            </a:r>
            <a:r>
              <a:rPr lang="en-US" dirty="0" err="1"/>
              <a:t>android.content.Intent</a:t>
            </a:r>
            <a:r>
              <a:rPr lang="en-US" dirty="0"/>
              <a:t>" are used to send asynchronous messages within your application or between applications. </a:t>
            </a:r>
            <a:endParaRPr lang="en-US" dirty="0" smtClean="0"/>
          </a:p>
          <a:p>
            <a:pPr lvl="1"/>
            <a:r>
              <a:rPr lang="en-US" dirty="0" smtClean="0"/>
              <a:t>Intents </a:t>
            </a:r>
            <a:r>
              <a:rPr lang="en-US" dirty="0"/>
              <a:t>allow to send or receive data from and to other activities or services. They also allow to broadcast that a certain event has occurred</a:t>
            </a:r>
            <a:r>
              <a:rPr lang="en-US" dirty="0" smtClean="0"/>
              <a:t>.</a:t>
            </a:r>
            <a:endParaRPr lang="en-US" dirty="0"/>
          </a:p>
          <a:p>
            <a:r>
              <a:rPr lang="en-US" dirty="0"/>
              <a:t>Intents are a powerful concept as they allow the creation of loosely coupled </a:t>
            </a:r>
            <a:r>
              <a:rPr lang="en-US" dirty="0" smtClean="0"/>
              <a:t>applications.</a:t>
            </a:r>
          </a:p>
          <a:p>
            <a:pPr lvl="1"/>
            <a:r>
              <a:rPr lang="en-US" dirty="0" smtClean="0"/>
              <a:t>Intents </a:t>
            </a:r>
            <a:r>
              <a:rPr lang="en-US" dirty="0"/>
              <a:t>can be used to communicate between any installed application component on the device</a:t>
            </a:r>
            <a:r>
              <a:rPr lang="en-US" dirty="0" smtClean="0"/>
              <a:t>.</a:t>
            </a:r>
            <a:endParaRPr lang="en-US" dirty="0"/>
          </a:p>
        </p:txBody>
      </p:sp>
    </p:spTree>
    <p:extLst>
      <p:ext uri="{BB962C8B-B14F-4D97-AF65-F5344CB8AC3E}">
        <p14:creationId xmlns:p14="http://schemas.microsoft.com/office/powerpoint/2010/main" val="303116223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Explicit vs. Implicit Intents</a:t>
            </a:r>
            <a:endParaRPr lang="en-US" dirty="0"/>
          </a:p>
        </p:txBody>
      </p:sp>
      <p:sp>
        <p:nvSpPr>
          <p:cNvPr id="3" name="Content Placeholder 2"/>
          <p:cNvSpPr>
            <a:spLocks noGrp="1"/>
          </p:cNvSpPr>
          <p:nvPr>
            <p:ph idx="1"/>
          </p:nvPr>
        </p:nvSpPr>
        <p:spPr/>
        <p:txBody>
          <a:bodyPr>
            <a:normAutofit/>
          </a:bodyPr>
          <a:lstStyle/>
          <a:p>
            <a:r>
              <a:rPr lang="en-US" dirty="0"/>
              <a:t>Android supports explicit intents and implicit intents. </a:t>
            </a:r>
            <a:endParaRPr lang="en-US" dirty="0" smtClean="0"/>
          </a:p>
          <a:p>
            <a:r>
              <a:rPr lang="en-US" b="1" i="1" dirty="0" smtClean="0"/>
              <a:t>Explicit intents</a:t>
            </a:r>
            <a:r>
              <a:rPr lang="en-US" dirty="0" smtClean="0"/>
              <a:t> name </a:t>
            </a:r>
            <a:r>
              <a:rPr lang="en-US" dirty="0"/>
              <a:t>the component, e.g. the Java class which should be called. </a:t>
            </a:r>
          </a:p>
          <a:p>
            <a:r>
              <a:rPr lang="en-US" b="1" i="1" dirty="0"/>
              <a:t>Implicit intents</a:t>
            </a:r>
            <a:r>
              <a:rPr lang="en-US" dirty="0"/>
              <a:t> </a:t>
            </a:r>
            <a:r>
              <a:rPr lang="en-US" dirty="0" smtClean="0"/>
              <a:t>ask the </a:t>
            </a:r>
            <a:r>
              <a:rPr lang="en-US" dirty="0"/>
              <a:t>system to perform a service without telling the system which Java class should do this service. </a:t>
            </a:r>
          </a:p>
        </p:txBody>
      </p:sp>
    </p:spTree>
    <p:extLst>
      <p:ext uri="{BB962C8B-B14F-4D97-AF65-F5344CB8AC3E}">
        <p14:creationId xmlns:p14="http://schemas.microsoft.com/office/powerpoint/2010/main" val="397310618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Explicit Intents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25156441"/>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 a new class of type Activity</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4800" y="2301257"/>
            <a:ext cx="5419042" cy="1417287"/>
          </a:xfrm>
        </p:spPr>
      </p:pic>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5257800" y="3886200"/>
            <a:ext cx="3451778" cy="2430919"/>
          </a:xfrm>
        </p:spPr>
      </p:pic>
      <p:sp>
        <p:nvSpPr>
          <p:cNvPr id="8" name="Curved Up Arrow 7"/>
          <p:cNvSpPr/>
          <p:nvPr/>
        </p:nvSpPr>
        <p:spPr>
          <a:xfrm rot="2552138">
            <a:off x="3327793" y="3814856"/>
            <a:ext cx="27432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854492606"/>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Manifest changes</a:t>
            </a:r>
            <a:br>
              <a:rPr lang="en-US" dirty="0" smtClean="0"/>
            </a:br>
            <a:r>
              <a:rPr lang="en-US" dirty="0" smtClean="0"/>
              <a:t>when adding an activity</a:t>
            </a:r>
            <a:endParaRPr lang="en-US" dirty="0"/>
          </a:p>
        </p:txBody>
      </p:sp>
      <p:pic>
        <p:nvPicPr>
          <p:cNvPr id="5" name="Content Placeholder 4" descr="Screen Shot 2015-06-29 at 10.26.00 AM.png"/>
          <p:cNvPicPr>
            <a:picLocks noGrp="1" noChangeAspect="1"/>
          </p:cNvPicPr>
          <p:nvPr>
            <p:ph sz="quarter" idx="13"/>
          </p:nvPr>
        </p:nvPicPr>
        <p:blipFill>
          <a:blip r:embed="rId3">
            <a:extLst>
              <a:ext uri="{28A0092B-C50C-407E-A947-70E740481C1C}">
                <a14:useLocalDpi xmlns:a14="http://schemas.microsoft.com/office/drawing/2010/main" val="0"/>
              </a:ext>
            </a:extLst>
          </a:blip>
          <a:srcRect t="-37766" b="-37766"/>
          <a:stretch>
            <a:fillRect/>
          </a:stretch>
        </p:blipFill>
        <p:spPr>
          <a:xfrm>
            <a:off x="152399" y="1600200"/>
            <a:ext cx="4401647" cy="4495800"/>
          </a:xfrm>
        </p:spPr>
      </p:pic>
      <p:pic>
        <p:nvPicPr>
          <p:cNvPr id="6" name="Content Placeholder 5" descr="Screen Shot 2015-06-29 at 10.27.51 AM.png"/>
          <p:cNvPicPr>
            <a:picLocks noGrp="1" noChangeAspect="1"/>
          </p:cNvPicPr>
          <p:nvPr>
            <p:ph sz="quarter" idx="14"/>
          </p:nvPr>
        </p:nvPicPr>
        <p:blipFill>
          <a:blip r:embed="rId4">
            <a:extLst>
              <a:ext uri="{28A0092B-C50C-407E-A947-70E740481C1C}">
                <a14:useLocalDpi xmlns:a14="http://schemas.microsoft.com/office/drawing/2010/main" val="0"/>
              </a:ext>
            </a:extLst>
          </a:blip>
          <a:srcRect t="-24630" b="-24630"/>
          <a:stretch>
            <a:fillRect/>
          </a:stretch>
        </p:blipFill>
        <p:spPr>
          <a:xfrm>
            <a:off x="4645152" y="1828800"/>
            <a:ext cx="4346448" cy="4439420"/>
          </a:xfrm>
        </p:spPr>
      </p:pic>
      <p:sp>
        <p:nvSpPr>
          <p:cNvPr id="7" name="Rectangle 6"/>
          <p:cNvSpPr/>
          <p:nvPr/>
        </p:nvSpPr>
        <p:spPr>
          <a:xfrm>
            <a:off x="4648200" y="4572000"/>
            <a:ext cx="2590800" cy="609600"/>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413733"/>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Modified AndroidManifest.xml</a:t>
            </a:r>
            <a:endParaRPr lang="en-US" dirty="0"/>
          </a:p>
        </p:txBody>
      </p:sp>
      <p:sp>
        <p:nvSpPr>
          <p:cNvPr id="3" name="Content Placeholder 2"/>
          <p:cNvSpPr>
            <a:spLocks noGrp="1"/>
          </p:cNvSpPr>
          <p:nvPr>
            <p:ph idx="1"/>
          </p:nvPr>
        </p:nvSpPr>
        <p:spPr>
          <a:xfrm>
            <a:off x="1043492" y="2323652"/>
            <a:ext cx="7580346" cy="3924748"/>
          </a:xfrm>
        </p:spPr>
        <p:txBody>
          <a:bodyPr>
            <a:normAutofit fontScale="47500" lnSpcReduction="20000"/>
          </a:bodyPr>
          <a:lstStyle/>
          <a:p>
            <a:pPr marL="68580" indent="0">
              <a:buNone/>
            </a:pPr>
            <a:r>
              <a:rPr lang="en-US" dirty="0"/>
              <a:t>&lt;?xml version=</a:t>
            </a:r>
            <a:r>
              <a:rPr lang="en-US" i="1" dirty="0"/>
              <a:t>"1.0" encoding="utf-8"?&gt;</a:t>
            </a:r>
          </a:p>
          <a:p>
            <a:pPr marL="68580" indent="0">
              <a:buNone/>
            </a:pPr>
            <a:r>
              <a:rPr lang="en-US" dirty="0"/>
              <a:t>&lt;manifest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a:t>      package=</a:t>
            </a:r>
            <a:r>
              <a:rPr lang="en-US" i="1" dirty="0"/>
              <a:t>"</a:t>
            </a:r>
            <a:r>
              <a:rPr lang="en-US" i="1" dirty="0" err="1"/>
              <a:t>com.ronramos.mysplash</a:t>
            </a:r>
            <a:r>
              <a:rPr lang="en-US" i="1" dirty="0"/>
              <a:t>"</a:t>
            </a:r>
          </a:p>
          <a:p>
            <a:pPr marL="68580" indent="0">
              <a:buNone/>
            </a:pPr>
            <a:r>
              <a:rPr lang="en-US" dirty="0"/>
              <a:t>      </a:t>
            </a:r>
            <a:r>
              <a:rPr lang="en-US" dirty="0" err="1"/>
              <a:t>android:versionCode</a:t>
            </a:r>
            <a:r>
              <a:rPr lang="en-US" dirty="0"/>
              <a:t>=</a:t>
            </a:r>
            <a:r>
              <a:rPr lang="en-US" i="1" dirty="0"/>
              <a:t>"1"</a:t>
            </a:r>
          </a:p>
          <a:p>
            <a:pPr marL="68580" indent="0">
              <a:buNone/>
            </a:pPr>
            <a:r>
              <a:rPr lang="en-US" dirty="0"/>
              <a:t>      </a:t>
            </a:r>
            <a:r>
              <a:rPr lang="en-US" dirty="0" err="1"/>
              <a:t>android:versionName</a:t>
            </a:r>
            <a:r>
              <a:rPr lang="en-US" dirty="0"/>
              <a:t>=</a:t>
            </a:r>
            <a:r>
              <a:rPr lang="en-US" i="1" dirty="0"/>
              <a:t>"1.0"&gt;</a:t>
            </a:r>
          </a:p>
          <a:p>
            <a:pPr marL="68580" indent="0">
              <a:buNone/>
            </a:pPr>
            <a:r>
              <a:rPr lang="en-US" dirty="0"/>
              <a:t>    &lt;uses-</a:t>
            </a:r>
            <a:r>
              <a:rPr lang="en-US" dirty="0" err="1"/>
              <a:t>sdk</a:t>
            </a:r>
            <a:r>
              <a:rPr lang="en-US" dirty="0"/>
              <a:t> </a:t>
            </a:r>
            <a:r>
              <a:rPr lang="en-US" dirty="0" err="1"/>
              <a:t>android:minSdkVersion</a:t>
            </a:r>
            <a:r>
              <a:rPr lang="en-US" dirty="0"/>
              <a:t>=</a:t>
            </a:r>
            <a:r>
              <a:rPr lang="en-US" i="1" dirty="0"/>
              <a:t>"8" /&gt;</a:t>
            </a:r>
          </a:p>
          <a:p>
            <a:pPr marL="68580" indent="0">
              <a:buNone/>
            </a:pPr>
            <a:endParaRPr lang="en-US" dirty="0"/>
          </a:p>
          <a:p>
            <a:pPr marL="68580" indent="0">
              <a:buNone/>
            </a:pPr>
            <a:r>
              <a:rPr lang="fr-FR" dirty="0"/>
              <a:t>    &lt;application </a:t>
            </a:r>
            <a:r>
              <a:rPr lang="fr-FR" dirty="0" err="1"/>
              <a:t>android:icon</a:t>
            </a:r>
            <a:r>
              <a:rPr lang="fr-FR" dirty="0"/>
              <a:t>=</a:t>
            </a:r>
            <a:r>
              <a:rPr lang="fr-FR" i="1" dirty="0"/>
              <a:t>"@</a:t>
            </a:r>
            <a:r>
              <a:rPr lang="fr-FR" i="1" dirty="0" err="1"/>
              <a:t>drawable</a:t>
            </a:r>
            <a:r>
              <a:rPr lang="fr-FR" i="1" dirty="0"/>
              <a:t>/</a:t>
            </a:r>
            <a:r>
              <a:rPr lang="fr-FR" i="1" dirty="0" err="1"/>
              <a:t>icon</a:t>
            </a:r>
            <a:r>
              <a:rPr lang="fr-FR" i="1" dirty="0"/>
              <a:t>" </a:t>
            </a:r>
            <a:r>
              <a:rPr lang="fr-FR" i="1" dirty="0" err="1"/>
              <a:t>android:label</a:t>
            </a:r>
            <a:r>
              <a:rPr lang="fr-FR" i="1" dirty="0"/>
              <a:t>="@string/</a:t>
            </a:r>
            <a:r>
              <a:rPr lang="fr-FR" i="1" dirty="0" err="1"/>
              <a:t>app_name</a:t>
            </a:r>
            <a:r>
              <a:rPr lang="fr-FR" i="1" dirty="0"/>
              <a:t>"&gt;</a:t>
            </a:r>
          </a:p>
          <a:p>
            <a:pPr marL="68580" indent="0">
              <a:buNone/>
            </a:pPr>
            <a:r>
              <a:rPr lang="en-US" dirty="0"/>
              <a:t>        &lt;activity </a:t>
            </a:r>
            <a:r>
              <a:rPr lang="en-US" dirty="0" err="1"/>
              <a:t>android:name</a:t>
            </a:r>
            <a:r>
              <a:rPr lang="en-US" dirty="0"/>
              <a:t>=</a:t>
            </a:r>
            <a:r>
              <a:rPr lang="en-US" i="1" dirty="0"/>
              <a:t>".</a:t>
            </a:r>
            <a:r>
              <a:rPr lang="en-US" i="1" dirty="0" err="1"/>
              <a:t>MySplashActivity</a:t>
            </a:r>
            <a:r>
              <a:rPr lang="en-US" i="1" dirty="0"/>
              <a:t>"</a:t>
            </a:r>
          </a:p>
          <a:p>
            <a:pPr marL="68580" indent="0">
              <a:buNone/>
            </a:pPr>
            <a:r>
              <a:rPr lang="en-US" dirty="0"/>
              <a:t>                  </a:t>
            </a:r>
            <a:r>
              <a:rPr lang="en-US" dirty="0" err="1"/>
              <a:t>android:label</a:t>
            </a:r>
            <a:r>
              <a:rPr lang="en-US" dirty="0"/>
              <a:t>=</a:t>
            </a:r>
            <a:r>
              <a:rPr lang="en-US" i="1" dirty="0"/>
              <a:t>"@string/</a:t>
            </a:r>
            <a:r>
              <a:rPr lang="en-US" i="1" dirty="0" err="1"/>
              <a:t>app_name</a:t>
            </a:r>
            <a:r>
              <a:rPr lang="en-US" i="1" dirty="0"/>
              <a:t>"&gt;</a:t>
            </a:r>
          </a:p>
          <a:p>
            <a:pPr marL="68580" indent="0">
              <a:buNone/>
            </a:pPr>
            <a:r>
              <a:rPr lang="en-US" dirty="0"/>
              <a:t>            &lt;intent-filter&gt;</a:t>
            </a:r>
          </a:p>
          <a:p>
            <a:pPr marL="68580" indent="0">
              <a:buNone/>
            </a:pPr>
            <a:r>
              <a:rPr lang="en-US" dirty="0"/>
              <a:t>                &lt;action </a:t>
            </a:r>
            <a:r>
              <a:rPr lang="en-US" dirty="0" err="1"/>
              <a:t>android:name</a:t>
            </a:r>
            <a:r>
              <a:rPr lang="en-US" dirty="0"/>
              <a:t>=</a:t>
            </a:r>
            <a:r>
              <a:rPr lang="en-US" i="1" dirty="0"/>
              <a:t>"</a:t>
            </a:r>
            <a:r>
              <a:rPr lang="en-US" i="1" dirty="0" err="1"/>
              <a:t>android.intent.action.MAIN</a:t>
            </a:r>
            <a:r>
              <a:rPr lang="en-US" i="1" dirty="0"/>
              <a:t>" /&gt;</a:t>
            </a:r>
          </a:p>
          <a:p>
            <a:pPr marL="68580" indent="0">
              <a:buNone/>
            </a:pPr>
            <a:r>
              <a:rPr lang="en-US" dirty="0"/>
              <a:t>                &lt;category </a:t>
            </a:r>
            <a:r>
              <a:rPr lang="en-US" dirty="0" err="1"/>
              <a:t>android:name</a:t>
            </a:r>
            <a:r>
              <a:rPr lang="en-US" dirty="0"/>
              <a:t>=</a:t>
            </a:r>
            <a:r>
              <a:rPr lang="en-US" i="1" dirty="0"/>
              <a:t>"</a:t>
            </a:r>
            <a:r>
              <a:rPr lang="en-US" i="1" dirty="0" err="1"/>
              <a:t>android.intent.category.LAUNCHER</a:t>
            </a:r>
            <a:r>
              <a:rPr lang="en-US" i="1" dirty="0"/>
              <a:t>" /&gt;</a:t>
            </a:r>
          </a:p>
          <a:p>
            <a:pPr marL="68580" indent="0">
              <a:buNone/>
            </a:pPr>
            <a:r>
              <a:rPr lang="en-US" dirty="0"/>
              <a:t>            &lt;/intent-filter&gt;</a:t>
            </a:r>
          </a:p>
          <a:p>
            <a:pPr marL="68580" indent="0">
              <a:buNone/>
            </a:pPr>
            <a:r>
              <a:rPr lang="en-US" dirty="0"/>
              <a:t>        &lt;/activity&gt;</a:t>
            </a:r>
          </a:p>
          <a:p>
            <a:pPr marL="68580" indent="0">
              <a:buNone/>
            </a:pPr>
            <a:r>
              <a:rPr lang="en-US" b="1" dirty="0">
                <a:solidFill>
                  <a:srgbClr val="FF0000"/>
                </a:solidFill>
              </a:rPr>
              <a:t>        &lt;activity </a:t>
            </a:r>
          </a:p>
          <a:p>
            <a:pPr marL="68580" indent="0">
              <a:buNone/>
            </a:pPr>
            <a:r>
              <a:rPr lang="en-US" b="1" dirty="0">
                <a:solidFill>
                  <a:srgbClr val="FF0000"/>
                </a:solidFill>
              </a:rPr>
              <a:t>        </a:t>
            </a:r>
            <a:r>
              <a:rPr lang="en-US" b="1" dirty="0" err="1">
                <a:solidFill>
                  <a:srgbClr val="FF0000"/>
                </a:solidFill>
              </a:rPr>
              <a:t>android:name</a:t>
            </a:r>
            <a:r>
              <a:rPr lang="en-US" b="1" dirty="0">
                <a:solidFill>
                  <a:srgbClr val="FF0000"/>
                </a:solidFill>
              </a:rPr>
              <a:t>=</a:t>
            </a:r>
            <a:r>
              <a:rPr lang="en-US" b="1" i="1" dirty="0">
                <a:solidFill>
                  <a:srgbClr val="FF0000"/>
                </a:solidFill>
              </a:rPr>
              <a:t>".</a:t>
            </a:r>
            <a:r>
              <a:rPr lang="en-US" b="1" i="1" dirty="0" err="1">
                <a:solidFill>
                  <a:srgbClr val="FF0000"/>
                </a:solidFill>
              </a:rPr>
              <a:t>ClearSplash</a:t>
            </a:r>
            <a:r>
              <a:rPr lang="en-US" b="1" i="1" dirty="0">
                <a:solidFill>
                  <a:srgbClr val="FF0000"/>
                </a:solidFill>
              </a:rPr>
              <a:t>"</a:t>
            </a:r>
          </a:p>
          <a:p>
            <a:pPr marL="68580" indent="0">
              <a:buNone/>
            </a:pPr>
            <a:r>
              <a:rPr lang="en-US" b="1" dirty="0">
                <a:solidFill>
                  <a:srgbClr val="FF0000"/>
                </a:solidFill>
              </a:rPr>
              <a:t>        </a:t>
            </a:r>
            <a:r>
              <a:rPr lang="en-US" b="1" dirty="0" err="1">
                <a:solidFill>
                  <a:srgbClr val="FF0000"/>
                </a:solidFill>
              </a:rPr>
              <a:t>android:label</a:t>
            </a:r>
            <a:r>
              <a:rPr lang="en-US" b="1" dirty="0">
                <a:solidFill>
                  <a:srgbClr val="FF0000"/>
                </a:solidFill>
              </a:rPr>
              <a:t>=</a:t>
            </a:r>
            <a:r>
              <a:rPr lang="en-US" b="1" i="1" dirty="0">
                <a:solidFill>
                  <a:srgbClr val="FF0000"/>
                </a:solidFill>
              </a:rPr>
              <a:t>"Second Screen"&gt;</a:t>
            </a:r>
          </a:p>
          <a:p>
            <a:pPr marL="68580" indent="0">
              <a:buNone/>
            </a:pPr>
            <a:r>
              <a:rPr lang="en-US" b="1" dirty="0">
                <a:solidFill>
                  <a:srgbClr val="FF0000"/>
                </a:solidFill>
              </a:rPr>
              <a:t>        &lt;/activity&gt;</a:t>
            </a:r>
          </a:p>
          <a:p>
            <a:pPr marL="68580" indent="0">
              <a:buNone/>
            </a:pPr>
            <a:endParaRPr lang="en-US" dirty="0"/>
          </a:p>
          <a:p>
            <a:pPr marL="68580" indent="0">
              <a:buNone/>
            </a:pPr>
            <a:r>
              <a:rPr lang="en-US" dirty="0"/>
              <a:t>    &lt;/application&gt;</a:t>
            </a:r>
          </a:p>
          <a:p>
            <a:pPr marL="68580" indent="0">
              <a:buNone/>
            </a:pPr>
            <a:r>
              <a:rPr lang="en-US" dirty="0"/>
              <a:t>&lt;/manifest&gt;</a:t>
            </a:r>
          </a:p>
        </p:txBody>
      </p:sp>
    </p:spTree>
    <p:extLst>
      <p:ext uri="{BB962C8B-B14F-4D97-AF65-F5344CB8AC3E}">
        <p14:creationId xmlns:p14="http://schemas.microsoft.com/office/powerpoint/2010/main" val="2797661843"/>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ClearSplash.java code</a:t>
            </a:r>
            <a:endParaRPr lang="en-US" dirty="0"/>
          </a:p>
        </p:txBody>
      </p:sp>
      <p:sp>
        <p:nvSpPr>
          <p:cNvPr id="3" name="Content Placeholder 2"/>
          <p:cNvSpPr>
            <a:spLocks noGrp="1"/>
          </p:cNvSpPr>
          <p:nvPr>
            <p:ph idx="1"/>
          </p:nvPr>
        </p:nvSpPr>
        <p:spPr/>
        <p:txBody>
          <a:bodyPr>
            <a:normAutofit fontScale="77500" lnSpcReduction="20000"/>
          </a:bodyPr>
          <a:lstStyle/>
          <a:p>
            <a:pPr marL="68580" indent="0">
              <a:buNone/>
            </a:pPr>
            <a:r>
              <a:rPr lang="en-US" dirty="0">
                <a:latin typeface="Courier" pitchFamily="49" charset="0"/>
              </a:rPr>
              <a:t>import </a:t>
            </a:r>
            <a:r>
              <a:rPr lang="en-US" dirty="0" err="1">
                <a:latin typeface="Courier" pitchFamily="49" charset="0"/>
              </a:rPr>
              <a:t>android.app.Activity</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android.os.Bundle</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ClearSplash</a:t>
            </a:r>
            <a:r>
              <a:rPr lang="en-US" dirty="0">
                <a:latin typeface="Courier" pitchFamily="49" charset="0"/>
              </a:rPr>
              <a:t> extends Activity {</a:t>
            </a:r>
          </a:p>
          <a:p>
            <a:pPr marL="68580" indent="0">
              <a:buNone/>
            </a:pPr>
            <a:r>
              <a:rPr lang="en-US" dirty="0">
                <a:latin typeface="Courier" pitchFamily="49" charset="0"/>
              </a:rPr>
              <a:t>    public void </a:t>
            </a:r>
            <a:r>
              <a:rPr lang="en-US" dirty="0" err="1">
                <a:latin typeface="Courier" pitchFamily="49" charset="0"/>
              </a:rPr>
              <a:t>onCreate</a:t>
            </a:r>
            <a:r>
              <a:rPr lang="en-US" dirty="0">
                <a:latin typeface="Courier" pitchFamily="49" charset="0"/>
              </a:rPr>
              <a:t>(Bundle </a:t>
            </a:r>
            <a:r>
              <a:rPr lang="en-US" dirty="0" err="1">
                <a:latin typeface="Courier" pitchFamily="49" charset="0"/>
              </a:rPr>
              <a:t>savedInstanceState</a:t>
            </a: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super.onCreate</a:t>
            </a:r>
            <a:r>
              <a:rPr lang="en-US" dirty="0">
                <a:latin typeface="Courier" pitchFamily="49" charset="0"/>
              </a:rPr>
              <a:t>(</a:t>
            </a:r>
            <a:r>
              <a:rPr lang="en-US" dirty="0" err="1">
                <a:latin typeface="Courier" pitchFamily="49" charset="0"/>
              </a:rPr>
              <a:t>savedInstanceState</a:t>
            </a:r>
            <a:r>
              <a:rPr lang="en-US" dirty="0">
                <a:latin typeface="Courier" pitchFamily="49" charset="0"/>
              </a:rPr>
              <a:t>);</a:t>
            </a:r>
          </a:p>
          <a:p>
            <a:pPr marL="68580" indent="0">
              <a:buNone/>
            </a:pPr>
            <a:r>
              <a:rPr lang="en-US" dirty="0">
                <a:latin typeface="Courier" pitchFamily="49" charset="0"/>
              </a:rPr>
              <a:t>        //Draw splash screen</a:t>
            </a:r>
          </a:p>
          <a:p>
            <a:pPr marL="68580" indent="0">
              <a:buNone/>
            </a:pPr>
            <a:r>
              <a:rPr lang="en-US" dirty="0">
                <a:latin typeface="Courier" pitchFamily="49" charset="0"/>
              </a:rPr>
              <a:t>        </a:t>
            </a:r>
            <a:r>
              <a:rPr lang="en-US" dirty="0" err="1">
                <a:latin typeface="Courier" pitchFamily="49" charset="0"/>
              </a:rPr>
              <a:t>setContentView</a:t>
            </a:r>
            <a:r>
              <a:rPr lang="en-US" dirty="0">
                <a:latin typeface="Courier" pitchFamily="49" charset="0"/>
              </a:rPr>
              <a:t>(</a:t>
            </a:r>
            <a:r>
              <a:rPr lang="en-US" dirty="0" err="1">
                <a:latin typeface="Courier" pitchFamily="49" charset="0"/>
              </a:rPr>
              <a:t>R.layout.main</a:t>
            </a:r>
            <a:r>
              <a:rPr lang="en-US" dirty="0">
                <a:latin typeface="Courier" pitchFamily="49" charset="0"/>
              </a:rPr>
              <a:t>);</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3918129080"/>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7024744" cy="722864"/>
          </a:xfrm>
        </p:spPr>
        <p:txBody>
          <a:bodyPr>
            <a:normAutofit fontScale="90000"/>
          </a:bodyPr>
          <a:lstStyle/>
          <a:p>
            <a:r>
              <a:rPr lang="en-US" dirty="0" smtClean="0"/>
              <a:t>Modify MySplashActivity.java</a:t>
            </a:r>
            <a:endParaRPr lang="en-US" dirty="0"/>
          </a:p>
        </p:txBody>
      </p:sp>
      <p:sp>
        <p:nvSpPr>
          <p:cNvPr id="3" name="Content Placeholder 2"/>
          <p:cNvSpPr>
            <a:spLocks noGrp="1"/>
          </p:cNvSpPr>
          <p:nvPr>
            <p:ph idx="1"/>
          </p:nvPr>
        </p:nvSpPr>
        <p:spPr>
          <a:xfrm>
            <a:off x="465937" y="1447800"/>
            <a:ext cx="8830463" cy="5410200"/>
          </a:xfrm>
        </p:spPr>
        <p:txBody>
          <a:bodyPr>
            <a:noAutofit/>
          </a:bodyPr>
          <a:lstStyle/>
          <a:p>
            <a:pPr marL="68580" indent="0">
              <a:buNone/>
            </a:pPr>
            <a:r>
              <a:rPr lang="en-US" sz="1100" b="1" dirty="0">
                <a:latin typeface="Courier" pitchFamily="49" charset="0"/>
              </a:rPr>
              <a:t>//Simple timer thread</a:t>
            </a:r>
          </a:p>
          <a:p>
            <a:pPr marL="68580" indent="0">
              <a:buNone/>
            </a:pPr>
            <a:r>
              <a:rPr lang="en-US" sz="1100" b="1" dirty="0">
                <a:latin typeface="Courier" pitchFamily="49" charset="0"/>
              </a:rPr>
              <a:t>Thread </a:t>
            </a:r>
            <a:r>
              <a:rPr lang="en-US" sz="1100" b="1" dirty="0" err="1">
                <a:latin typeface="Courier New" pitchFamily="49" charset="0"/>
                <a:cs typeface="Courier New" pitchFamily="49" charset="0"/>
              </a:rPr>
              <a:t>splashTimer</a:t>
            </a:r>
            <a:r>
              <a:rPr lang="en-US" sz="1100" b="1" dirty="0">
                <a:latin typeface="Courier" pitchFamily="49" charset="0"/>
              </a:rPr>
              <a:t> = new Thread(){</a:t>
            </a:r>
          </a:p>
          <a:p>
            <a:pPr marL="68580" indent="0">
              <a:buNone/>
            </a:pPr>
            <a:r>
              <a:rPr lang="en-US" sz="1100" b="1" dirty="0">
                <a:latin typeface="Courier" pitchFamily="49" charset="0"/>
              </a:rPr>
              <a:t>	public void run(){</a:t>
            </a:r>
          </a:p>
          <a:p>
            <a:pPr marL="68580" indent="0">
              <a:buNone/>
            </a:pPr>
            <a:r>
              <a:rPr lang="en-US" sz="1100" b="1" dirty="0">
                <a:latin typeface="Courier" pitchFamily="49" charset="0"/>
              </a:rPr>
              <a:t>    	try{</a:t>
            </a:r>
          </a:p>
          <a:p>
            <a:pPr marL="68580" indent="0">
              <a:buNone/>
            </a:pPr>
            <a:r>
              <a:rPr lang="en-US" sz="1100" b="1" dirty="0">
                <a:latin typeface="Courier" pitchFamily="49" charset="0"/>
              </a:rPr>
              <a:t>    		//Wait loop</a:t>
            </a:r>
          </a:p>
          <a:p>
            <a:pPr marL="68580" indent="0">
              <a:buNone/>
            </a:pPr>
            <a:r>
              <a:rPr lang="en-US" sz="1100" b="1" dirty="0">
                <a:latin typeface="Courier" pitchFamily="49" charset="0"/>
              </a:rPr>
              <a:t>    		long </a:t>
            </a:r>
            <a:r>
              <a:rPr lang="en-US" sz="1100" b="1" dirty="0" err="1">
                <a:latin typeface="Courier" pitchFamily="49" charset="0"/>
              </a:rPr>
              <a:t>ms</a:t>
            </a:r>
            <a:r>
              <a:rPr lang="en-US" sz="1100" b="1" dirty="0">
                <a:latin typeface="Courier" pitchFamily="49" charset="0"/>
              </a:rPr>
              <a:t> = 0;</a:t>
            </a:r>
          </a:p>
          <a:p>
            <a:pPr marL="68580" indent="0">
              <a:buNone/>
            </a:pPr>
            <a:r>
              <a:rPr lang="en-US" sz="1100" b="1" dirty="0">
                <a:latin typeface="Courier" pitchFamily="49" charset="0"/>
              </a:rPr>
              <a:t>    		while(</a:t>
            </a:r>
            <a:r>
              <a:rPr lang="en-US" sz="1100" b="1" dirty="0" err="1">
                <a:latin typeface="Courier" pitchFamily="49" charset="0"/>
              </a:rPr>
              <a:t>splashActive</a:t>
            </a:r>
            <a:r>
              <a:rPr lang="en-US" sz="1100" b="1" dirty="0">
                <a:latin typeface="Courier" pitchFamily="49" charset="0"/>
              </a:rPr>
              <a:t> &amp;&amp; </a:t>
            </a:r>
            <a:r>
              <a:rPr lang="en-US" sz="1100" b="1" dirty="0" err="1">
                <a:latin typeface="Courier" pitchFamily="49" charset="0"/>
              </a:rPr>
              <a:t>ms</a:t>
            </a:r>
            <a:r>
              <a:rPr lang="en-US" sz="1100" b="1" dirty="0">
                <a:latin typeface="Courier" pitchFamily="49" charset="0"/>
              </a:rPr>
              <a:t> &lt; </a:t>
            </a:r>
            <a:r>
              <a:rPr lang="en-US" sz="1100" b="1" dirty="0" err="1">
                <a:latin typeface="Courier" pitchFamily="49" charset="0"/>
              </a:rPr>
              <a:t>splashTime</a:t>
            </a:r>
            <a:r>
              <a:rPr lang="en-US" sz="1100" b="1" dirty="0">
                <a:latin typeface="Courier" pitchFamily="49" charset="0"/>
              </a:rPr>
              <a:t>){</a:t>
            </a:r>
          </a:p>
          <a:p>
            <a:pPr marL="68580" indent="0">
              <a:buNone/>
            </a:pPr>
            <a:r>
              <a:rPr lang="en-US" sz="1100" b="1" dirty="0">
                <a:latin typeface="Courier" pitchFamily="49" charset="0"/>
              </a:rPr>
              <a:t>    			sleep(100);</a:t>
            </a:r>
          </a:p>
          <a:p>
            <a:pPr marL="68580" indent="0">
              <a:buNone/>
            </a:pPr>
            <a:r>
              <a:rPr lang="en-US" sz="1100" b="1" dirty="0">
                <a:latin typeface="Courier" pitchFamily="49" charset="0"/>
              </a:rPr>
              <a:t>    			if(!paused){</a:t>
            </a:r>
          </a:p>
          <a:p>
            <a:pPr marL="68580" indent="0">
              <a:buNone/>
            </a:pPr>
            <a:r>
              <a:rPr lang="en-US" sz="1100" b="1" dirty="0">
                <a:latin typeface="Courier" pitchFamily="49" charset="0"/>
              </a:rPr>
              <a:t>    				</a:t>
            </a:r>
            <a:r>
              <a:rPr lang="en-US" sz="1100" b="1" dirty="0" err="1">
                <a:latin typeface="Courier" pitchFamily="49" charset="0"/>
              </a:rPr>
              <a:t>ms</a:t>
            </a:r>
            <a:r>
              <a:rPr lang="en-US" sz="1100" b="1" dirty="0">
                <a:latin typeface="Courier" pitchFamily="49" charset="0"/>
              </a:rPr>
              <a:t> += 100;</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    		Intent </a:t>
            </a:r>
            <a:r>
              <a:rPr lang="en-US" sz="1100" b="1" dirty="0" err="1">
                <a:latin typeface="Courier" pitchFamily="49" charset="0"/>
              </a:rPr>
              <a:t>intent</a:t>
            </a:r>
            <a:r>
              <a:rPr lang="en-US" sz="1100" b="1" dirty="0">
                <a:latin typeface="Courier" pitchFamily="49" charset="0"/>
              </a:rPr>
              <a:t> = new Intent(</a:t>
            </a:r>
            <a:r>
              <a:rPr lang="en-US" sz="1100" b="1" dirty="0" err="1">
                <a:latin typeface="Courier" pitchFamily="49" charset="0"/>
              </a:rPr>
              <a:t>MySplashActivity.this</a:t>
            </a:r>
            <a:r>
              <a:rPr lang="en-US" sz="1100" b="1" dirty="0">
                <a:latin typeface="Courier" pitchFamily="49" charset="0"/>
              </a:rPr>
              <a:t>, </a:t>
            </a:r>
            <a:r>
              <a:rPr lang="en-US" sz="1100" b="1" dirty="0" err="1">
                <a:latin typeface="Courier" pitchFamily="49" charset="0"/>
              </a:rPr>
              <a:t>ClearSplash.class</a:t>
            </a:r>
            <a:r>
              <a:rPr lang="en-US" sz="1100" b="1" dirty="0">
                <a:latin typeface="Courier" pitchFamily="49" charset="0"/>
              </a:rPr>
              <a:t>);</a:t>
            </a:r>
          </a:p>
          <a:p>
            <a:pPr marL="68580" indent="0">
              <a:buNone/>
            </a:pPr>
            <a:r>
              <a:rPr lang="en-US" sz="1100" b="1" dirty="0">
                <a:latin typeface="Courier" pitchFamily="49" charset="0"/>
              </a:rPr>
              <a:t>    		</a:t>
            </a:r>
            <a:r>
              <a:rPr lang="en-US" sz="1100" b="1" dirty="0" err="1">
                <a:latin typeface="Courier" pitchFamily="49" charset="0"/>
              </a:rPr>
              <a:t>startActivity</a:t>
            </a:r>
            <a:r>
              <a:rPr lang="en-US" sz="1100" b="1" dirty="0">
                <a:latin typeface="Courier" pitchFamily="49" charset="0"/>
              </a:rPr>
              <a:t>(intent);</a:t>
            </a:r>
          </a:p>
          <a:p>
            <a:pPr marL="68580" indent="0">
              <a:buNone/>
            </a:pPr>
            <a:r>
              <a:rPr lang="en-US" sz="1100" b="1" dirty="0">
                <a:latin typeface="Courier" pitchFamily="49" charset="0"/>
              </a:rPr>
              <a:t>    	}</a:t>
            </a:r>
          </a:p>
          <a:p>
            <a:pPr marL="68580" indent="0">
              <a:buNone/>
            </a:pPr>
            <a:r>
              <a:rPr lang="en-US" sz="1100" b="1" dirty="0">
                <a:latin typeface="Courier" pitchFamily="49" charset="0"/>
              </a:rPr>
              <a:t>    	catch(Exception e){</a:t>
            </a:r>
          </a:p>
          <a:p>
            <a:pPr marL="68580" indent="0">
              <a:buNone/>
            </a:pPr>
            <a:r>
              <a:rPr lang="en-US" sz="1100" b="1" dirty="0">
                <a:latin typeface="Courier" pitchFamily="49" charset="0"/>
              </a:rPr>
              <a:t>    		</a:t>
            </a:r>
            <a:r>
              <a:rPr lang="en-US" sz="1100" b="1" dirty="0" err="1">
                <a:latin typeface="Courier" pitchFamily="49" charset="0"/>
              </a:rPr>
              <a:t>Log.e</a:t>
            </a:r>
            <a:r>
              <a:rPr lang="en-US" sz="1100" b="1" dirty="0">
                <a:latin typeface="Courier" pitchFamily="49" charset="0"/>
              </a:rPr>
              <a:t>("Splash", </a:t>
            </a:r>
            <a:r>
              <a:rPr lang="en-US" sz="1100" b="1" dirty="0" err="1">
                <a:latin typeface="Courier" pitchFamily="49" charset="0"/>
              </a:rPr>
              <a:t>e.toString</a:t>
            </a:r>
            <a:r>
              <a:rPr lang="en-US" sz="1100" b="1" dirty="0">
                <a:latin typeface="Courier" pitchFamily="49" charset="0"/>
              </a:rPr>
              <a:t>());</a:t>
            </a:r>
          </a:p>
          <a:p>
            <a:pPr marL="68580" indent="0">
              <a:buNone/>
            </a:pPr>
            <a:r>
              <a:rPr lang="en-US" sz="1100" b="1" dirty="0">
                <a:latin typeface="Courier" pitchFamily="49" charset="0"/>
              </a:rPr>
              <a:t>    	}</a:t>
            </a:r>
          </a:p>
          <a:p>
            <a:pPr marL="68580" indent="0">
              <a:buNone/>
            </a:pPr>
            <a:r>
              <a:rPr lang="en-US" sz="1100" b="1" dirty="0">
                <a:latin typeface="Courier" pitchFamily="49" charset="0"/>
              </a:rPr>
              <a:t>    	finally{</a:t>
            </a:r>
          </a:p>
          <a:p>
            <a:pPr marL="68580" indent="0">
              <a:buNone/>
            </a:pPr>
            <a:r>
              <a:rPr lang="en-US" sz="1100" b="1" dirty="0">
                <a:latin typeface="Courier" pitchFamily="49" charset="0"/>
              </a:rPr>
              <a:t>    		finish();</a:t>
            </a:r>
          </a:p>
          <a:p>
            <a:pPr marL="68580" indent="0">
              <a:buNone/>
            </a:pPr>
            <a:r>
              <a:rPr lang="en-US" sz="1100" b="1" dirty="0">
                <a:latin typeface="Courier" pitchFamily="49" charset="0"/>
              </a:rPr>
              <a:t>    	}</a:t>
            </a:r>
          </a:p>
          <a:p>
            <a:pPr marL="68580" indent="0">
              <a:buNone/>
            </a:pPr>
            <a:r>
              <a:rPr lang="en-US" sz="1100" b="1" dirty="0">
                <a:latin typeface="Courier" pitchFamily="49" charset="0"/>
              </a:rPr>
              <a:t>	}</a:t>
            </a:r>
          </a:p>
          <a:p>
            <a:pPr marL="68580" indent="0">
              <a:buNone/>
            </a:pPr>
            <a:r>
              <a:rPr lang="en-US" sz="1100" b="1" dirty="0">
                <a:latin typeface="Courier" pitchFamily="49" charset="0"/>
              </a:rPr>
              <a:t>};</a:t>
            </a:r>
          </a:p>
          <a:p>
            <a:pPr marL="68580" indent="0">
              <a:buNone/>
            </a:pPr>
            <a:r>
              <a:rPr lang="en-US" sz="1100" b="1" dirty="0" err="1">
                <a:latin typeface="Courier" pitchFamily="49" charset="0"/>
              </a:rPr>
              <a:t>splashTimer.start</a:t>
            </a:r>
            <a:r>
              <a:rPr lang="en-US" sz="1100" b="1" dirty="0">
                <a:latin typeface="Courier" pitchFamily="49" charset="0"/>
              </a:rPr>
              <a:t>();</a:t>
            </a:r>
          </a:p>
        </p:txBody>
      </p:sp>
    </p:spTree>
    <p:extLst>
      <p:ext uri="{BB962C8B-B14F-4D97-AF65-F5344CB8AC3E}">
        <p14:creationId xmlns:p14="http://schemas.microsoft.com/office/powerpoint/2010/main" val="3081569532"/>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Modify MySplashActivity.java</a:t>
            </a:r>
            <a:endParaRPr lang="en-US"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5800" y="2209800"/>
            <a:ext cx="3419475" cy="2045509"/>
          </a:xfrm>
        </p:spPr>
      </p:pic>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038600" y="3200400"/>
            <a:ext cx="4490265" cy="3287879"/>
          </a:xfrm>
        </p:spPr>
      </p:pic>
      <p:sp>
        <p:nvSpPr>
          <p:cNvPr id="8" name="Right Arrow 7"/>
          <p:cNvSpPr/>
          <p:nvPr/>
        </p:nvSpPr>
        <p:spPr>
          <a:xfrm rot="2083258">
            <a:off x="2568295" y="3986892"/>
            <a:ext cx="18288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66800" y="2057400"/>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19600" y="3034862"/>
            <a:ext cx="17526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977892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57783740"/>
              </p:ext>
            </p:extLst>
          </p:nvPr>
        </p:nvGraphicFramePr>
        <p:xfrm>
          <a:off x="1042988" y="2324100"/>
          <a:ext cx="6777038" cy="3484879"/>
        </p:xfrm>
        <a:graphic>
          <a:graphicData uri="http://schemas.openxmlformats.org/drawingml/2006/table">
            <a:tbl>
              <a:tblPr firstRow="1" bandRow="1">
                <a:tableStyleId>{5C22544A-7EE6-4342-B048-85BDC9FD1C3A}</a:tableStyleId>
              </a:tblPr>
              <a:tblGrid>
                <a:gridCol w="3388519"/>
                <a:gridCol w="3388519"/>
              </a:tblGrid>
              <a:tr h="370840">
                <a:tc>
                  <a:txBody>
                    <a:bodyPr/>
                    <a:lstStyle/>
                    <a:p>
                      <a:r>
                        <a:rPr lang="en-US" dirty="0" smtClean="0"/>
                        <a:t>Code</a:t>
                      </a:r>
                      <a:endParaRPr lang="en-US" dirty="0"/>
                    </a:p>
                  </a:txBody>
                  <a:tcPr/>
                </a:tc>
                <a:tc>
                  <a:txBody>
                    <a:bodyPr/>
                    <a:lstStyle/>
                    <a:p>
                      <a:r>
                        <a:rPr lang="en-US" dirty="0" smtClean="0"/>
                        <a:t>Explanation</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Thread </a:t>
                      </a:r>
                      <a:r>
                        <a:rPr lang="en-US" sz="1800" b="1" dirty="0" err="1" smtClean="0">
                          <a:latin typeface="Courier New" pitchFamily="49" charset="0"/>
                          <a:cs typeface="Courier New" pitchFamily="49" charset="0"/>
                        </a:rPr>
                        <a:t>splashTimer</a:t>
                      </a:r>
                      <a:r>
                        <a:rPr lang="en-US" sz="1800" b="1" dirty="0" smtClean="0">
                          <a:latin typeface="Courier" pitchFamily="49" charset="0"/>
                        </a:rPr>
                        <a:t> = new Thread(){</a:t>
                      </a:r>
                    </a:p>
                  </a:txBody>
                  <a:tcPr/>
                </a:tc>
                <a:tc>
                  <a:txBody>
                    <a:bodyPr/>
                    <a:lstStyle/>
                    <a:p>
                      <a:r>
                        <a:rPr lang="en-US" dirty="0" smtClean="0"/>
                        <a:t>Creates a new thread;</a:t>
                      </a:r>
                      <a:r>
                        <a:rPr lang="en-US" baseline="0" dirty="0" smtClean="0"/>
                        <a:t> most new threads occur in their own thread</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ourier" pitchFamily="49" charset="0"/>
                        </a:rPr>
                        <a:t>sleep(100);</a:t>
                      </a:r>
                    </a:p>
                  </a:txBody>
                  <a:tcPr/>
                </a:tc>
                <a:tc>
                  <a:txBody>
                    <a:bodyPr/>
                    <a:lstStyle/>
                    <a:p>
                      <a:r>
                        <a:rPr lang="en-US" dirty="0" smtClean="0"/>
                        <a:t>Pauses the activity</a:t>
                      </a:r>
                      <a:r>
                        <a:rPr lang="en-US" baseline="0" dirty="0" smtClean="0"/>
                        <a:t> for 100 milliseconds</a:t>
                      </a:r>
                      <a:endParaRPr lang="en-US" dirty="0"/>
                    </a:p>
                  </a:txBody>
                  <a:tcPr/>
                </a:tc>
              </a:tr>
              <a:tr h="370840">
                <a:tc>
                  <a:txBody>
                    <a:bodyPr/>
                    <a:lstStyle/>
                    <a:p>
                      <a:r>
                        <a:rPr lang="en-US" sz="1800" b="1" dirty="0" smtClean="0">
                          <a:latin typeface="Courier" pitchFamily="49" charset="0"/>
                        </a:rPr>
                        <a:t>Intent </a:t>
                      </a:r>
                      <a:r>
                        <a:rPr lang="en-US" sz="1800" b="1" dirty="0" err="1" smtClean="0">
                          <a:latin typeface="Courier" pitchFamily="49" charset="0"/>
                        </a:rPr>
                        <a:t>intent</a:t>
                      </a:r>
                      <a:r>
                        <a:rPr lang="en-US" sz="1800" b="1" dirty="0" smtClean="0">
                          <a:latin typeface="Courier" pitchFamily="49" charset="0"/>
                        </a:rPr>
                        <a:t> = new Intent(</a:t>
                      </a:r>
                      <a:r>
                        <a:rPr lang="en-US" sz="1800" b="1" dirty="0" err="1" smtClean="0">
                          <a:latin typeface="Courier" pitchFamily="49" charset="0"/>
                        </a:rPr>
                        <a:t>MySplashActivity.this</a:t>
                      </a:r>
                      <a:r>
                        <a:rPr lang="en-US" sz="1800" b="1" dirty="0" smtClean="0">
                          <a:latin typeface="Courier" pitchFamily="49" charset="0"/>
                        </a:rPr>
                        <a:t>, </a:t>
                      </a:r>
                      <a:r>
                        <a:rPr lang="en-US" sz="1800" b="1" dirty="0" err="1" smtClean="0">
                          <a:latin typeface="Courier" pitchFamily="49" charset="0"/>
                        </a:rPr>
                        <a:t>ClearSplash.class</a:t>
                      </a:r>
                      <a:r>
                        <a:rPr lang="en-US" sz="1800" b="1" dirty="0" smtClean="0">
                          <a:latin typeface="Courier" pitchFamily="49" charset="0"/>
                        </a:rPr>
                        <a:t>);</a:t>
                      </a:r>
                      <a:endParaRPr lang="en-US" dirty="0"/>
                    </a:p>
                  </a:txBody>
                  <a:tcPr/>
                </a:tc>
                <a:tc>
                  <a:txBody>
                    <a:bodyPr/>
                    <a:lstStyle/>
                    <a:p>
                      <a:r>
                        <a:rPr lang="en-US" dirty="0" smtClean="0"/>
                        <a:t>Set-ups</a:t>
                      </a:r>
                      <a:r>
                        <a:rPr lang="en-US" baseline="0" dirty="0" smtClean="0"/>
                        <a:t> activity to call</a:t>
                      </a:r>
                      <a:endParaRPr lang="en-US" dirty="0"/>
                    </a:p>
                  </a:txBody>
                  <a:tcPr/>
                </a:tc>
              </a:tr>
              <a:tr h="370840">
                <a:tc>
                  <a:txBody>
                    <a:bodyPr/>
                    <a:lstStyle/>
                    <a:p>
                      <a:r>
                        <a:rPr lang="en-US" sz="1800" b="1" dirty="0" err="1" smtClean="0">
                          <a:latin typeface="Courier" pitchFamily="49" charset="0"/>
                        </a:rPr>
                        <a:t>startActivity</a:t>
                      </a:r>
                      <a:r>
                        <a:rPr lang="en-US" sz="1800" b="1" dirty="0" smtClean="0">
                          <a:latin typeface="Courier" pitchFamily="49" charset="0"/>
                        </a:rPr>
                        <a:t>(intent)</a:t>
                      </a:r>
                      <a:endParaRPr lang="en-US" dirty="0"/>
                    </a:p>
                  </a:txBody>
                  <a:tcPr/>
                </a:tc>
                <a:tc>
                  <a:txBody>
                    <a:bodyPr/>
                    <a:lstStyle/>
                    <a:p>
                      <a:r>
                        <a:rPr lang="en-US" dirty="0" smtClean="0"/>
                        <a:t>Starts the second activity</a:t>
                      </a:r>
                      <a:endParaRPr lang="en-US" dirty="0"/>
                    </a:p>
                  </a:txBody>
                  <a:tcPr/>
                </a:tc>
              </a:tr>
            </a:tbl>
          </a:graphicData>
        </a:graphic>
      </p:graphicFrame>
    </p:spTree>
    <p:extLst>
      <p:ext uri="{BB962C8B-B14F-4D97-AF65-F5344CB8AC3E}">
        <p14:creationId xmlns:p14="http://schemas.microsoft.com/office/powerpoint/2010/main" val="417643787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LayoutS</a:t>
            </a:r>
            <a:endParaRPr lang="en-SG" dirty="0"/>
          </a:p>
        </p:txBody>
      </p:sp>
      <p:sp>
        <p:nvSpPr>
          <p:cNvPr id="2" name="Content Placeholder 1"/>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1600" y="2362200"/>
            <a:ext cx="6191238" cy="3292106"/>
          </a:xfrm>
          <a:prstGeom prst="rect">
            <a:avLst/>
          </a:prstGeom>
          <a:noFill/>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1172478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Modify AndroidManifest.xml</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9925" y="2324100"/>
            <a:ext cx="5463163" cy="3508375"/>
          </a:xfrm>
        </p:spPr>
      </p:pic>
    </p:spTree>
    <p:extLst>
      <p:ext uri="{BB962C8B-B14F-4D97-AF65-F5344CB8AC3E}">
        <p14:creationId xmlns:p14="http://schemas.microsoft.com/office/powerpoint/2010/main" val="70496832"/>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Some explanations</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2592932348"/>
              </p:ext>
            </p:extLst>
          </p:nvPr>
        </p:nvGraphicFramePr>
        <p:xfrm>
          <a:off x="1042988" y="2324100"/>
          <a:ext cx="7491412" cy="3437080"/>
        </p:xfrm>
        <a:graphic>
          <a:graphicData uri="http://schemas.openxmlformats.org/drawingml/2006/table">
            <a:tbl>
              <a:tblPr firstRow="1" bandRow="1">
                <a:tableStyleId>{5C22544A-7EE6-4342-B048-85BDC9FD1C3A}</a:tableStyleId>
              </a:tblPr>
              <a:tblGrid>
                <a:gridCol w="3732544"/>
                <a:gridCol w="3758868"/>
              </a:tblGrid>
              <a:tr h="623515">
                <a:tc>
                  <a:txBody>
                    <a:bodyPr/>
                    <a:lstStyle/>
                    <a:p>
                      <a:r>
                        <a:rPr lang="en-US" dirty="0" smtClean="0"/>
                        <a:t>Code</a:t>
                      </a:r>
                      <a:endParaRPr lang="en-US" dirty="0"/>
                    </a:p>
                  </a:txBody>
                  <a:tcPr/>
                </a:tc>
                <a:tc>
                  <a:txBody>
                    <a:bodyPr/>
                    <a:lstStyle/>
                    <a:p>
                      <a:r>
                        <a:rPr lang="en-US" dirty="0" smtClean="0"/>
                        <a:t>Explanation</a:t>
                      </a:r>
                      <a:endParaRPr lang="en-US" dirty="0"/>
                    </a:p>
                  </a:txBody>
                  <a:tcPr/>
                </a:tc>
              </a:tr>
              <a:tr h="1691179">
                <a:tc>
                  <a:txBody>
                    <a:bodyPr/>
                    <a:lstStyle/>
                    <a:p>
                      <a:r>
                        <a:rPr lang="en-US" sz="1800" b="1" kern="1200" dirty="0" smtClean="0">
                          <a:solidFill>
                            <a:schemeClr val="dk1"/>
                          </a:solidFill>
                          <a:latin typeface="+mn-lt"/>
                          <a:ea typeface="+mn-ea"/>
                          <a:cs typeface="+mn-cs"/>
                        </a:rPr>
                        <a:t> &lt;activity         	</a:t>
                      </a:r>
                      <a:r>
                        <a:rPr lang="en-US" sz="1800" b="1" kern="1200" dirty="0" err="1" smtClean="0">
                          <a:solidFill>
                            <a:schemeClr val="dk1"/>
                          </a:solidFill>
                          <a:latin typeface="+mn-lt"/>
                          <a:ea typeface="+mn-ea"/>
                          <a:cs typeface="+mn-cs"/>
                        </a:rPr>
                        <a:t>android:name</a:t>
                      </a:r>
                      <a:r>
                        <a:rPr lang="en-US" sz="1800" b="1" kern="1200" dirty="0" smtClean="0">
                          <a:solidFill>
                            <a:schemeClr val="dk1"/>
                          </a:solidFill>
                          <a:latin typeface="+mn-lt"/>
                          <a:ea typeface="+mn-ea"/>
                          <a:cs typeface="+mn-cs"/>
                        </a:rPr>
                        <a:t>=".</a:t>
                      </a:r>
                      <a:r>
                        <a:rPr lang="en-US" sz="1800" b="1" kern="1200" dirty="0" err="1" smtClean="0">
                          <a:solidFill>
                            <a:schemeClr val="dk1"/>
                          </a:solidFill>
                          <a:latin typeface="+mn-lt"/>
                          <a:ea typeface="+mn-ea"/>
                          <a:cs typeface="+mn-cs"/>
                        </a:rPr>
                        <a:t>ClearSplash</a:t>
                      </a:r>
                      <a:r>
                        <a:rPr lang="en-US" sz="1800" b="1" kern="1200" dirty="0" smtClean="0">
                          <a:solidFill>
                            <a:schemeClr val="dk1"/>
                          </a:solidFill>
                          <a:latin typeface="+mn-lt"/>
                          <a:ea typeface="+mn-ea"/>
                          <a:cs typeface="+mn-cs"/>
                        </a:rPr>
                        <a:t>"        	</a:t>
                      </a:r>
                      <a:r>
                        <a:rPr lang="en-US" sz="1800" b="1" kern="1200" dirty="0" err="1" smtClean="0">
                          <a:solidFill>
                            <a:schemeClr val="dk1"/>
                          </a:solidFill>
                          <a:latin typeface="+mn-lt"/>
                          <a:ea typeface="+mn-ea"/>
                          <a:cs typeface="+mn-cs"/>
                        </a:rPr>
                        <a:t>android:label</a:t>
                      </a:r>
                      <a:r>
                        <a:rPr lang="en-US" sz="1800" b="1" kern="1200" dirty="0" smtClean="0">
                          <a:solidFill>
                            <a:schemeClr val="dk1"/>
                          </a:solidFill>
                          <a:latin typeface="+mn-lt"/>
                          <a:ea typeface="+mn-ea"/>
                          <a:cs typeface="+mn-cs"/>
                        </a:rPr>
                        <a:t>="Second Screen"&gt;</a:t>
                      </a:r>
                    </a:p>
                    <a:p>
                      <a:r>
                        <a:rPr lang="en-US" sz="1800" b="1" kern="1200" dirty="0" smtClean="0">
                          <a:solidFill>
                            <a:schemeClr val="dk1"/>
                          </a:solidFill>
                          <a:latin typeface="+mn-lt"/>
                          <a:ea typeface="+mn-ea"/>
                          <a:cs typeface="+mn-cs"/>
                        </a:rPr>
                        <a:t>        &lt;/activity&gt;</a:t>
                      </a:r>
                      <a:endParaRPr lang="en-US" sz="1800" b="1" dirty="0" smtClean="0">
                        <a:latin typeface="Courier" pitchFamily="49" charset="0"/>
                      </a:endParaRPr>
                    </a:p>
                  </a:txBody>
                  <a:tcPr/>
                </a:tc>
                <a:tc>
                  <a:txBody>
                    <a:bodyPr/>
                    <a:lstStyle/>
                    <a:p>
                      <a:r>
                        <a:rPr lang="en-US" dirty="0" smtClean="0"/>
                        <a:t>Allows</a:t>
                      </a:r>
                      <a:r>
                        <a:rPr lang="en-US" baseline="0" dirty="0" smtClean="0"/>
                        <a:t> other activities to call </a:t>
                      </a:r>
                      <a:r>
                        <a:rPr lang="en-US" baseline="0" dirty="0" err="1" smtClean="0"/>
                        <a:t>ClearSplash</a:t>
                      </a:r>
                      <a:endParaRPr lang="en-US" dirty="0"/>
                    </a:p>
                  </a:txBody>
                  <a:tcPr/>
                </a:tc>
              </a:tr>
              <a:tr h="1076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err="1" smtClean="0">
                          <a:solidFill>
                            <a:schemeClr val="dk1"/>
                          </a:solidFill>
                          <a:latin typeface="+mn-lt"/>
                          <a:ea typeface="+mn-ea"/>
                          <a:cs typeface="+mn-cs"/>
                        </a:rPr>
                        <a:t>android:name</a:t>
                      </a:r>
                      <a:r>
                        <a:rPr lang="en-US" sz="1600" b="1" kern="1200" dirty="0" smtClean="0">
                          <a:solidFill>
                            <a:schemeClr val="dk1"/>
                          </a:solidFill>
                          <a:latin typeface="+mn-lt"/>
                          <a:ea typeface="+mn-ea"/>
                          <a:cs typeface="+mn-cs"/>
                        </a:rPr>
                        <a:t>=".</a:t>
                      </a:r>
                      <a:r>
                        <a:rPr lang="en-US" sz="1600" b="1" kern="1200" dirty="0" err="1" smtClean="0">
                          <a:solidFill>
                            <a:schemeClr val="dk1"/>
                          </a:solidFill>
                          <a:latin typeface="+mn-lt"/>
                          <a:ea typeface="+mn-ea"/>
                          <a:cs typeface="+mn-cs"/>
                        </a:rPr>
                        <a:t>ClearSplash</a:t>
                      </a:r>
                      <a:r>
                        <a:rPr lang="en-US" sz="1600" b="1" kern="1200" dirty="0" smtClean="0">
                          <a:solidFill>
                            <a:schemeClr val="dk1"/>
                          </a:solidFill>
                          <a:latin typeface="+mn-lt"/>
                          <a:ea typeface="+mn-ea"/>
                          <a:cs typeface="+mn-cs"/>
                        </a:rPr>
                        <a:t>"</a:t>
                      </a:r>
                      <a:endParaRPr lang="en-US" sz="1600" b="1" dirty="0" smtClean="0">
                        <a:latin typeface="Courier" pitchFamily="49" charset="0"/>
                      </a:endParaRPr>
                    </a:p>
                  </a:txBody>
                  <a:tcPr/>
                </a:tc>
                <a:tc>
                  <a:txBody>
                    <a:bodyPr/>
                    <a:lstStyle/>
                    <a:p>
                      <a:r>
                        <a:rPr lang="en-US" b="1" i="1" dirty="0" smtClean="0"/>
                        <a:t>.</a:t>
                      </a:r>
                      <a:r>
                        <a:rPr lang="en-US" b="1" i="1" dirty="0" err="1" smtClean="0"/>
                        <a:t>ClearSplash</a:t>
                      </a:r>
                      <a:r>
                        <a:rPr lang="en-US" baseline="0" dirty="0" smtClean="0"/>
                        <a:t> is a shortcut for </a:t>
                      </a:r>
                      <a:r>
                        <a:rPr lang="en-US" b="1" i="1" baseline="0" dirty="0" err="1" smtClean="0"/>
                        <a:t>com.ronramos.ClearSplash</a:t>
                      </a:r>
                      <a:endParaRPr lang="en-US" b="1" i="1" dirty="0"/>
                    </a:p>
                  </a:txBody>
                  <a:tcPr/>
                </a:tc>
              </a:tr>
            </a:tbl>
          </a:graphicData>
        </a:graphic>
      </p:graphicFrame>
    </p:spTree>
    <p:extLst>
      <p:ext uri="{BB962C8B-B14F-4D97-AF65-F5344CB8AC3E}">
        <p14:creationId xmlns:p14="http://schemas.microsoft.com/office/powerpoint/2010/main" val="3211900833"/>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modified app</a:t>
            </a:r>
            <a:endParaRPr lang="en-US"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4645025" y="2448672"/>
            <a:ext cx="3419475" cy="3222719"/>
          </a:xfrm>
        </p:spPr>
      </p:pic>
      <p:sp>
        <p:nvSpPr>
          <p:cNvPr id="8" name="Right Arrow 7"/>
          <p:cNvSpPr/>
          <p:nvPr/>
        </p:nvSpPr>
        <p:spPr>
          <a:xfrm>
            <a:off x="3429000" y="4038600"/>
            <a:ext cx="2057400"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159833"/>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Seatwork</a:t>
            </a:r>
            <a:endParaRPr lang="en-US" dirty="0"/>
          </a:p>
        </p:txBody>
      </p:sp>
      <p:sp>
        <p:nvSpPr>
          <p:cNvPr id="6" name="Text Placeholder 5"/>
          <p:cNvSpPr>
            <a:spLocks noGrp="1"/>
          </p:cNvSpPr>
          <p:nvPr>
            <p:ph type="body" idx="1"/>
          </p:nvPr>
        </p:nvSpPr>
        <p:spPr/>
        <p:txBody>
          <a:bodyPr/>
          <a:lstStyle/>
          <a:p>
            <a:r>
              <a:rPr lang="en-US" dirty="0" smtClean="0"/>
              <a:t>Simple Intents</a:t>
            </a:r>
            <a:endParaRPr lang="en-US" dirty="0"/>
          </a:p>
        </p:txBody>
      </p:sp>
    </p:spTree>
    <p:extLst>
      <p:ext uri="{BB962C8B-B14F-4D97-AF65-F5344CB8AC3E}">
        <p14:creationId xmlns:p14="http://schemas.microsoft.com/office/powerpoint/2010/main" val="3897112007"/>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Create a new android project</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Make sure you follow the specified values</a:t>
            </a:r>
          </a:p>
          <a:p>
            <a:pPr lvl="1"/>
            <a:r>
              <a:rPr lang="en-US" b="1" i="1" dirty="0" smtClean="0"/>
              <a:t>Project name:</a:t>
            </a:r>
          </a:p>
          <a:p>
            <a:pPr lvl="2"/>
            <a:r>
              <a:rPr lang="en-US" b="1" i="1" dirty="0" err="1" smtClean="0"/>
              <a:t>MyIntentSeatWork</a:t>
            </a:r>
            <a:endParaRPr lang="en-US" b="1" i="1" dirty="0" smtClean="0"/>
          </a:p>
          <a:p>
            <a:pPr lvl="1"/>
            <a:r>
              <a:rPr lang="en-US" b="1" i="1" dirty="0" smtClean="0"/>
              <a:t>Application Name:</a:t>
            </a:r>
          </a:p>
          <a:p>
            <a:pPr lvl="2"/>
            <a:r>
              <a:rPr lang="en-US" b="1" i="1" dirty="0" smtClean="0"/>
              <a:t>My Intent Seatwork</a:t>
            </a:r>
          </a:p>
          <a:p>
            <a:pPr lvl="1"/>
            <a:r>
              <a:rPr lang="en-US" b="1" i="1" dirty="0" smtClean="0"/>
              <a:t>Package name:</a:t>
            </a:r>
          </a:p>
          <a:p>
            <a:pPr lvl="2"/>
            <a:r>
              <a:rPr lang="en-US" b="1" i="1" dirty="0" err="1" smtClean="0"/>
              <a:t>com.FirstnameLastName.myintentseatwork</a:t>
            </a:r>
            <a:endParaRPr lang="en-US" b="1" i="1" dirty="0" smtClean="0"/>
          </a:p>
          <a:p>
            <a:pPr lvl="1"/>
            <a:r>
              <a:rPr lang="en-US" b="1" i="1" dirty="0" smtClean="0"/>
              <a:t>Activity Name:</a:t>
            </a:r>
          </a:p>
          <a:p>
            <a:pPr lvl="2"/>
            <a:r>
              <a:rPr lang="en-US" b="1" i="1" dirty="0" err="1" smtClean="0"/>
              <a:t>MyIntentSeatWork</a:t>
            </a:r>
            <a:endParaRPr lang="en-US" b="1" i="1" dirty="0" smtClean="0"/>
          </a:p>
          <a:p>
            <a:pPr lvl="1"/>
            <a:r>
              <a:rPr lang="en-US" b="1" i="1" dirty="0" smtClean="0"/>
              <a:t>Android 4.03</a:t>
            </a:r>
            <a:endParaRPr lang="en-US" b="1" i="1" dirty="0"/>
          </a:p>
        </p:txBody>
      </p:sp>
    </p:spTree>
    <p:extLst>
      <p:ext uri="{BB962C8B-B14F-4D97-AF65-F5344CB8AC3E}">
        <p14:creationId xmlns:p14="http://schemas.microsoft.com/office/powerpoint/2010/main" val="289960050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main.xml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85938" y="2459831"/>
            <a:ext cx="1933575" cy="3200400"/>
          </a:xfrm>
        </p:spPr>
      </p:pic>
      <p:sp>
        <p:nvSpPr>
          <p:cNvPr id="4" name="Content Placeholder 3"/>
          <p:cNvSpPr>
            <a:spLocks noGrp="1"/>
          </p:cNvSpPr>
          <p:nvPr>
            <p:ph sz="quarter" idx="14"/>
          </p:nvPr>
        </p:nvSpPr>
        <p:spPr/>
        <p:txBody>
          <a:bodyPr/>
          <a:lstStyle/>
          <a:p>
            <a:r>
              <a:rPr lang="en-US" dirty="0" smtClean="0"/>
              <a:t>Contains two buttons</a:t>
            </a:r>
          </a:p>
          <a:p>
            <a:r>
              <a:rPr lang="en-US" dirty="0" smtClean="0"/>
              <a:t>Start work will display the work window</a:t>
            </a:r>
          </a:p>
          <a:p>
            <a:r>
              <a:rPr lang="en-US" dirty="0" smtClean="0"/>
              <a:t>About will display the about page</a:t>
            </a:r>
            <a:endParaRPr lang="en-US" dirty="0"/>
          </a:p>
        </p:txBody>
      </p:sp>
    </p:spTree>
    <p:extLst>
      <p:ext uri="{BB962C8B-B14F-4D97-AF65-F5344CB8AC3E}">
        <p14:creationId xmlns:p14="http://schemas.microsoft.com/office/powerpoint/2010/main" val="305567240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about.xml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0700" y="2464594"/>
            <a:ext cx="1924050" cy="3190875"/>
          </a:xfrm>
        </p:spPr>
      </p:pic>
      <p:sp>
        <p:nvSpPr>
          <p:cNvPr id="4" name="Content Placeholder 3"/>
          <p:cNvSpPr>
            <a:spLocks noGrp="1"/>
          </p:cNvSpPr>
          <p:nvPr>
            <p:ph sz="quarter" idx="14"/>
          </p:nvPr>
        </p:nvSpPr>
        <p:spPr/>
        <p:txBody>
          <a:bodyPr/>
          <a:lstStyle/>
          <a:p>
            <a:r>
              <a:rPr lang="en-US" dirty="0" smtClean="0"/>
              <a:t>About screen for application</a:t>
            </a:r>
          </a:p>
          <a:p>
            <a:r>
              <a:rPr lang="en-US" dirty="0" smtClean="0"/>
              <a:t>Called from clicking about button</a:t>
            </a:r>
          </a:p>
        </p:txBody>
      </p:sp>
    </p:spTree>
    <p:extLst>
      <p:ext uri="{BB962C8B-B14F-4D97-AF65-F5344CB8AC3E}">
        <p14:creationId xmlns:p14="http://schemas.microsoft.com/office/powerpoint/2010/main" val="234144656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work.xml</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463" y="2478881"/>
            <a:ext cx="1914525" cy="3162300"/>
          </a:xfrm>
        </p:spPr>
      </p:pic>
      <p:sp>
        <p:nvSpPr>
          <p:cNvPr id="4" name="Content Placeholder 3"/>
          <p:cNvSpPr>
            <a:spLocks noGrp="1"/>
          </p:cNvSpPr>
          <p:nvPr>
            <p:ph sz="quarter" idx="14"/>
          </p:nvPr>
        </p:nvSpPr>
        <p:spPr/>
        <p:txBody>
          <a:bodyPr/>
          <a:lstStyle/>
          <a:p>
            <a:r>
              <a:rPr lang="en-US" dirty="0" smtClean="0"/>
              <a:t>Placeholder window for future development</a:t>
            </a:r>
          </a:p>
          <a:p>
            <a:r>
              <a:rPr lang="en-US" dirty="0" smtClean="0"/>
              <a:t>Eventually this will reflect application logic</a:t>
            </a:r>
            <a:endParaRPr lang="en-US" dirty="0"/>
          </a:p>
        </p:txBody>
      </p:sp>
    </p:spTree>
    <p:extLst>
      <p:ext uri="{BB962C8B-B14F-4D97-AF65-F5344CB8AC3E}">
        <p14:creationId xmlns:p14="http://schemas.microsoft.com/office/powerpoint/2010/main" val="1504391503"/>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Add 2 Java classes for the 2 activities (Work and About)</a:t>
            </a:r>
            <a:endParaRPr lang="en-US" dirty="0"/>
          </a:p>
        </p:txBody>
      </p:sp>
      <p:sp>
        <p:nvSpPr>
          <p:cNvPr id="6" name="Text Placeholder 5"/>
          <p:cNvSpPr>
            <a:spLocks noGrp="1"/>
          </p:cNvSpPr>
          <p:nvPr>
            <p:ph type="body" idx="1"/>
          </p:nvPr>
        </p:nvSpPr>
        <p:spPr/>
        <p:txBody>
          <a:bodyPr/>
          <a:lstStyle/>
          <a:p>
            <a:r>
              <a:rPr lang="en-US" dirty="0" smtClean="0"/>
              <a:t>Work.java</a:t>
            </a:r>
            <a:endParaRPr lang="en-US" dirty="0"/>
          </a:p>
        </p:txBody>
      </p:sp>
      <p:sp>
        <p:nvSpPr>
          <p:cNvPr id="7" name="Content Placeholder 6"/>
          <p:cNvSpPr>
            <a:spLocks noGrp="1"/>
          </p:cNvSpPr>
          <p:nvPr>
            <p:ph sz="half" idx="2"/>
          </p:nvPr>
        </p:nvSpPr>
        <p:spPr>
          <a:xfrm>
            <a:off x="533400" y="2974694"/>
            <a:ext cx="3928177" cy="3349906"/>
          </a:xfrm>
          <a:ln>
            <a:solidFill>
              <a:srgbClr val="FF0000"/>
            </a:solidFill>
          </a:ln>
        </p:spPr>
        <p:txBody>
          <a:bodyPr vert="horz" lIns="91440" tIns="45720" rIns="91440" bIns="45720" rtlCol="0">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Work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R.layout.work</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
        <p:nvSpPr>
          <p:cNvPr id="8" name="Text Placeholder 7"/>
          <p:cNvSpPr>
            <a:spLocks noGrp="1"/>
          </p:cNvSpPr>
          <p:nvPr>
            <p:ph type="body" sz="quarter" idx="3"/>
          </p:nvPr>
        </p:nvSpPr>
        <p:spPr/>
        <p:txBody>
          <a:bodyPr/>
          <a:lstStyle/>
          <a:p>
            <a:r>
              <a:rPr lang="en-US" dirty="0" smtClean="0"/>
              <a:t>About.java</a:t>
            </a:r>
            <a:endParaRPr lang="en-US" dirty="0"/>
          </a:p>
        </p:txBody>
      </p:sp>
      <p:sp>
        <p:nvSpPr>
          <p:cNvPr id="9" name="Content Placeholder 8"/>
          <p:cNvSpPr>
            <a:spLocks noGrp="1"/>
          </p:cNvSpPr>
          <p:nvPr>
            <p:ph sz="quarter" idx="4"/>
          </p:nvPr>
        </p:nvSpPr>
        <p:spPr>
          <a:xfrm>
            <a:off x="4645152" y="2974694"/>
            <a:ext cx="3965448" cy="3349906"/>
          </a:xfrm>
          <a:ln>
            <a:solidFill>
              <a:srgbClr val="FF0000"/>
            </a:solidFill>
          </a:ln>
        </p:spPr>
        <p:txBody>
          <a:bodyPr>
            <a:noAutofit/>
          </a:bodyPr>
          <a:lstStyle/>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android.app.Activity</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import </a:t>
            </a:r>
            <a:r>
              <a:rPr lang="en-US" sz="1100" dirty="0" err="1">
                <a:latin typeface="Courier New" pitchFamily="49" charset="0"/>
                <a:cs typeface="Courier New" pitchFamily="49" charset="0"/>
              </a:rPr>
              <a:t>android.os.Bundle</a:t>
            </a:r>
            <a:r>
              <a:rPr lang="en-US" sz="1100" dirty="0">
                <a:latin typeface="Courier New" pitchFamily="49" charset="0"/>
                <a:cs typeface="Courier New" pitchFamily="49" charset="0"/>
              </a:rPr>
              <a:t>;</a:t>
            </a:r>
          </a:p>
          <a:p>
            <a:pPr marL="68580" indent="0">
              <a:buNone/>
            </a:pPr>
            <a:endParaRPr lang="en-US" sz="1100" dirty="0">
              <a:latin typeface="Courier New" pitchFamily="49" charset="0"/>
              <a:cs typeface="Courier New" pitchFamily="49" charset="0"/>
            </a:endParaRPr>
          </a:p>
          <a:p>
            <a:pPr marL="68580" indent="0">
              <a:buNone/>
            </a:pPr>
            <a:r>
              <a:rPr lang="en-US" sz="1100" dirty="0">
                <a:latin typeface="Courier New" pitchFamily="49" charset="0"/>
                <a:cs typeface="Courier New" pitchFamily="49" charset="0"/>
              </a:rPr>
              <a:t>public class About extends Activity {</a:t>
            </a:r>
          </a:p>
          <a:p>
            <a:pPr marL="68580" indent="0">
              <a:buNone/>
            </a:pPr>
            <a:r>
              <a:rPr lang="en-US" sz="1100" dirty="0">
                <a:latin typeface="Courier New" pitchFamily="49" charset="0"/>
                <a:cs typeface="Courier New" pitchFamily="49" charset="0"/>
              </a:rPr>
              <a:t>    /** Called when the activity is first created. */</a:t>
            </a:r>
          </a:p>
          <a:p>
            <a:pPr marL="68580" indent="0">
              <a:buNone/>
            </a:pPr>
            <a:r>
              <a:rPr lang="en-US" sz="1100" dirty="0">
                <a:latin typeface="Courier New" pitchFamily="49" charset="0"/>
                <a:cs typeface="Courier New" pitchFamily="49" charset="0"/>
              </a:rPr>
              <a:t>    @Override</a:t>
            </a:r>
          </a:p>
          <a:p>
            <a:pPr marL="68580" indent="0">
              <a:buNone/>
            </a:pPr>
            <a:r>
              <a:rPr lang="en-US" sz="1100" dirty="0">
                <a:latin typeface="Courier New" pitchFamily="49" charset="0"/>
                <a:cs typeface="Courier New" pitchFamily="49" charset="0"/>
              </a:rPr>
              <a:t>    public void </a:t>
            </a:r>
            <a:r>
              <a:rPr lang="en-US" sz="1100" dirty="0" err="1">
                <a:latin typeface="Courier New" pitchFamily="49" charset="0"/>
                <a:cs typeface="Courier New" pitchFamily="49" charset="0"/>
              </a:rPr>
              <a:t>onCreate</a:t>
            </a:r>
            <a:r>
              <a:rPr lang="en-US" sz="1100" dirty="0">
                <a:latin typeface="Courier New" pitchFamily="49" charset="0"/>
                <a:cs typeface="Courier New" pitchFamily="49" charset="0"/>
              </a:rPr>
              <a:t>(Bundle </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super.onCreate</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savedInstanceState</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r>
              <a:rPr lang="en-US" sz="1100" dirty="0" err="1">
                <a:latin typeface="Courier New" pitchFamily="49" charset="0"/>
                <a:cs typeface="Courier New" pitchFamily="49" charset="0"/>
              </a:rPr>
              <a:t>setContentView</a:t>
            </a:r>
            <a:r>
              <a:rPr lang="en-US" sz="1100" dirty="0">
                <a:latin typeface="Courier New" pitchFamily="49" charset="0"/>
                <a:cs typeface="Courier New" pitchFamily="49" charset="0"/>
              </a:rPr>
              <a:t>(</a:t>
            </a:r>
            <a:r>
              <a:rPr lang="en-US" sz="1100" dirty="0" err="1">
                <a:latin typeface="Courier New" pitchFamily="49" charset="0"/>
                <a:cs typeface="Courier New" pitchFamily="49" charset="0"/>
              </a:rPr>
              <a:t>R.layout.about</a:t>
            </a:r>
            <a:r>
              <a:rPr lang="en-US" sz="1100" dirty="0">
                <a:latin typeface="Courier New" pitchFamily="49" charset="0"/>
                <a:cs typeface="Courier New" pitchFamily="49" charset="0"/>
              </a:rPr>
              <a:t>);</a:t>
            </a:r>
          </a:p>
          <a:p>
            <a:pPr marL="68580" indent="0">
              <a:buNone/>
            </a:pPr>
            <a:r>
              <a:rPr lang="en-US" sz="1100" dirty="0">
                <a:latin typeface="Courier New" pitchFamily="49" charset="0"/>
                <a:cs typeface="Courier New" pitchFamily="49" charset="0"/>
              </a:rPr>
              <a:t>    }</a:t>
            </a:r>
          </a:p>
          <a:p>
            <a:pPr marL="68580" indent="0">
              <a:buNone/>
            </a:pPr>
            <a:r>
              <a:rPr lang="en-US" sz="1100" dirty="0">
                <a:latin typeface="Courier New" pitchFamily="49" charset="0"/>
                <a:cs typeface="Courier New" pitchFamily="49" charset="0"/>
              </a:rPr>
              <a:t>}</a:t>
            </a:r>
          </a:p>
        </p:txBody>
      </p:sp>
    </p:spTree>
    <p:extLst>
      <p:ext uri="{BB962C8B-B14F-4D97-AF65-F5344CB8AC3E}">
        <p14:creationId xmlns:p14="http://schemas.microsoft.com/office/powerpoint/2010/main" val="363800236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Modifed</a:t>
            </a:r>
            <a:r>
              <a:rPr lang="en-US" dirty="0" smtClean="0"/>
              <a:t> AndroidManifest.xml</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1265" y="2324100"/>
            <a:ext cx="5320483" cy="3508374"/>
          </a:xfrm>
        </p:spPr>
      </p:pic>
    </p:spTree>
    <p:extLst>
      <p:ext uri="{BB962C8B-B14F-4D97-AF65-F5344CB8AC3E}">
        <p14:creationId xmlns:p14="http://schemas.microsoft.com/office/powerpoint/2010/main" val="28932623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44714"/>
            <a:ext cx="7024744" cy="798286"/>
          </a:xfrm>
        </p:spPr>
        <p:txBody>
          <a:bodyPr/>
          <a:lstStyle/>
          <a:p>
            <a:r>
              <a:rPr lang="en-US" dirty="0" smtClean="0"/>
              <a:t>Manifest File</a:t>
            </a:r>
            <a:endParaRPr lang="en-SG" dirty="0"/>
          </a:p>
        </p:txBody>
      </p:sp>
      <p:sp>
        <p:nvSpPr>
          <p:cNvPr id="2" name="Content Placeholder 1"/>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a:srcRect/>
          <a:stretch>
            <a:fillRect/>
          </a:stretch>
        </p:blipFill>
        <p:spPr bwMode="auto">
          <a:xfrm>
            <a:off x="1157143" y="1390676"/>
            <a:ext cx="7087492" cy="4903910"/>
          </a:xfrm>
          <a:prstGeom prst="rect">
            <a:avLst/>
          </a:prstGeom>
          <a:noFill/>
          <a:ln w="9525">
            <a:noFill/>
            <a:miter lim="800000"/>
            <a:headEnd/>
            <a:tailEnd/>
          </a:ln>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0921" y="5891346"/>
            <a:ext cx="755575" cy="850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671312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90600"/>
            <a:ext cx="7024744" cy="570464"/>
          </a:xfrm>
        </p:spPr>
        <p:txBody>
          <a:bodyPr>
            <a:normAutofit/>
          </a:bodyPr>
          <a:lstStyle/>
          <a:p>
            <a:r>
              <a:rPr lang="en-US" sz="2800" dirty="0" smtClean="0"/>
              <a:t>Modify MyIntentSeatWorkActivity.java</a:t>
            </a:r>
            <a:endParaRPr lang="en-US" sz="2800" dirty="0"/>
          </a:p>
        </p:txBody>
      </p:sp>
      <p:pic>
        <p:nvPicPr>
          <p:cNvPr id="6" name="Content Placeholder 5"/>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762000" y="2209800"/>
            <a:ext cx="1933575" cy="3200400"/>
          </a:xfrm>
        </p:spPr>
      </p:pic>
      <p:pic>
        <p:nvPicPr>
          <p:cNvPr id="7" name="Content Placeholder 6"/>
          <p:cNvPicPr>
            <a:picLocks noGrp="1" noChangeAspect="1"/>
          </p:cNvPicPr>
          <p:nvPr>
            <p:ph sz="quarter" idx="14"/>
          </p:nvPr>
        </p:nvPicPr>
        <p:blipFill>
          <a:blip r:embed="rId4">
            <a:extLst>
              <a:ext uri="{28A0092B-C50C-407E-A947-70E740481C1C}">
                <a14:useLocalDpi xmlns:a14="http://schemas.microsoft.com/office/drawing/2010/main" val="0"/>
              </a:ext>
            </a:extLst>
          </a:blip>
          <a:stretch>
            <a:fillRect/>
          </a:stretch>
        </p:blipFill>
        <p:spPr>
          <a:xfrm>
            <a:off x="6096000" y="3352800"/>
            <a:ext cx="1924050" cy="3190875"/>
          </a:xfr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0" y="1524000"/>
            <a:ext cx="1914525" cy="3162300"/>
          </a:xfrm>
          <a:prstGeom prst="rect">
            <a:avLst/>
          </a:prstGeom>
        </p:spPr>
      </p:pic>
      <p:sp>
        <p:nvSpPr>
          <p:cNvPr id="9" name="Right Arrow 8"/>
          <p:cNvSpPr/>
          <p:nvPr/>
        </p:nvSpPr>
        <p:spPr>
          <a:xfrm rot="20539608">
            <a:off x="2475186" y="2384021"/>
            <a:ext cx="1676400" cy="1714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Arrow 9"/>
          <p:cNvSpPr/>
          <p:nvPr/>
        </p:nvSpPr>
        <p:spPr>
          <a:xfrm rot="862895">
            <a:off x="2404200" y="3298926"/>
            <a:ext cx="3927908" cy="17846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1924223"/>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Implicit Intent</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139651687"/>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Intents project (Implicit intents)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232355" y="2324100"/>
            <a:ext cx="2398303" cy="3508375"/>
          </a:xfrm>
        </p:spPr>
      </p:pic>
    </p:spTree>
    <p:extLst>
      <p:ext uri="{BB962C8B-B14F-4D97-AF65-F5344CB8AC3E}">
        <p14:creationId xmlns:p14="http://schemas.microsoft.com/office/powerpoint/2010/main" val="536152122"/>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Main.xml</a:t>
            </a:r>
            <a:endParaRPr lang="en-US" dirty="0"/>
          </a:p>
        </p:txBody>
      </p:sp>
      <p:pic>
        <p:nvPicPr>
          <p:cNvPr id="7" name="Content Placeholder 6"/>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698898" y="2312988"/>
            <a:ext cx="2107655" cy="3494087"/>
          </a:xfrm>
        </p:spPr>
      </p:pic>
      <p:sp>
        <p:nvSpPr>
          <p:cNvPr id="6" name="Content Placeholder 5"/>
          <p:cNvSpPr>
            <a:spLocks noGrp="1"/>
          </p:cNvSpPr>
          <p:nvPr>
            <p:ph sz="quarter" idx="14"/>
          </p:nvPr>
        </p:nvSpPr>
        <p:spPr>
          <a:xfrm>
            <a:off x="4645152" y="2313430"/>
            <a:ext cx="4041648" cy="4163569"/>
          </a:xfrm>
        </p:spPr>
        <p:txBody>
          <a:bodyPr>
            <a:normAutofit fontScale="32500" lnSpcReduction="20000"/>
          </a:bodyPr>
          <a:lstStyle/>
          <a:p>
            <a:pPr marL="68580" indent="0">
              <a:buNone/>
            </a:pPr>
            <a:r>
              <a:rPr lang="en-US" dirty="0"/>
              <a:t>&lt;?xml version=</a:t>
            </a:r>
            <a:r>
              <a:rPr lang="en-US" i="1" dirty="0"/>
              <a:t>"1.0" encoding="utf-8"?&gt;</a:t>
            </a:r>
          </a:p>
          <a:p>
            <a:pPr marL="68580" indent="0">
              <a:buNone/>
            </a:pPr>
            <a:r>
              <a:rPr lang="en-US" dirty="0"/>
              <a:t>&lt;</a:t>
            </a:r>
            <a:r>
              <a:rPr lang="en-US" dirty="0" err="1"/>
              <a:t>LinearLayout</a:t>
            </a:r>
            <a:r>
              <a:rPr lang="en-US" dirty="0"/>
              <a:t> </a:t>
            </a:r>
            <a:r>
              <a:rPr lang="en-US" dirty="0" err="1"/>
              <a:t>xmlns:android</a:t>
            </a:r>
            <a:r>
              <a:rPr lang="en-US" dirty="0"/>
              <a:t>=</a:t>
            </a:r>
            <a:r>
              <a:rPr lang="en-US" i="1" dirty="0"/>
              <a:t>"http://schemas.android.com/</a:t>
            </a:r>
            <a:r>
              <a:rPr lang="en-US" i="1" dirty="0" err="1"/>
              <a:t>apk</a:t>
            </a:r>
            <a:r>
              <a:rPr lang="en-US" i="1" dirty="0"/>
              <a:t>/res/android"</a:t>
            </a:r>
          </a:p>
          <a:p>
            <a:pPr marL="68580" indent="0">
              <a:buNone/>
            </a:pPr>
            <a:r>
              <a:rPr lang="en-US" dirty="0" err="1"/>
              <a:t>android:orientation</a:t>
            </a:r>
            <a:r>
              <a:rPr lang="en-US" dirty="0"/>
              <a:t>=</a:t>
            </a:r>
            <a:r>
              <a:rPr lang="en-US" i="1" dirty="0"/>
              <a:t>"vertical"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fill_parent</a:t>
            </a:r>
            <a:r>
              <a:rPr lang="en-US" i="1" dirty="0"/>
              <a:t>"&gt;</a:t>
            </a:r>
          </a:p>
          <a:p>
            <a:pPr marL="68580" indent="0">
              <a:buNone/>
            </a:pPr>
            <a:endParaRPr lang="en-US" dirty="0"/>
          </a:p>
          <a:p>
            <a:pPr marL="68580" indent="0">
              <a:buNone/>
            </a:pPr>
            <a:r>
              <a:rPr lang="en-US" dirty="0"/>
              <a:t>&lt;Button </a:t>
            </a:r>
            <a:r>
              <a:rPr lang="en-US" dirty="0" err="1"/>
              <a:t>android:id</a:t>
            </a:r>
            <a:r>
              <a:rPr lang="en-US" dirty="0"/>
              <a:t>=</a:t>
            </a:r>
            <a:r>
              <a:rPr lang="en-US" i="1" dirty="0"/>
              <a:t>"@+id/Button01"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browser"</a:t>
            </a:r>
          </a:p>
          <a:p>
            <a:pPr marL="68580" indent="0">
              <a:buNone/>
            </a:pPr>
            <a:r>
              <a:rPr lang="en-US" dirty="0" err="1"/>
              <a:t>android:onClick</a:t>
            </a:r>
            <a:r>
              <a:rPr lang="en-US" dirty="0"/>
              <a:t>=</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"@+id/Button02"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="Call Someone"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"@+id/Button03"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="Dial"</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"@+id/Button04"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"@+id/Button05"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="Search on Map"</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"@+id/Button06"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="Take picture"</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"@+id/Button07"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="Show contacts"</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r>
              <a:rPr lang="en-US" dirty="0"/>
              <a:t>&lt;Button </a:t>
            </a:r>
            <a:r>
              <a:rPr lang="en-US" dirty="0" err="1"/>
              <a:t>android:id</a:t>
            </a:r>
            <a:r>
              <a:rPr lang="en-US" dirty="0"/>
              <a:t>=</a:t>
            </a:r>
            <a:r>
              <a:rPr lang="en-US" i="1" dirty="0"/>
              <a:t>"@+id/Button08" </a:t>
            </a:r>
            <a:r>
              <a:rPr lang="en-US" i="1" dirty="0" err="1"/>
              <a:t>android:layout_width</a:t>
            </a:r>
            <a:r>
              <a:rPr lang="en-US" i="1" dirty="0"/>
              <a:t>="</a:t>
            </a:r>
            <a:r>
              <a:rPr lang="en-US" i="1" dirty="0" err="1"/>
              <a:t>fill_parent</a:t>
            </a:r>
            <a:r>
              <a:rPr lang="en-US" i="1" dirty="0"/>
              <a:t>"</a:t>
            </a:r>
          </a:p>
          <a:p>
            <a:pPr marL="68580" indent="0">
              <a:buNone/>
            </a:pPr>
            <a:r>
              <a:rPr lang="en-US" dirty="0" err="1"/>
              <a:t>android:layout_height</a:t>
            </a:r>
            <a:r>
              <a:rPr lang="en-US" dirty="0"/>
              <a:t>=</a:t>
            </a:r>
            <a:r>
              <a:rPr lang="en-US" i="1" dirty="0"/>
              <a:t>"</a:t>
            </a:r>
            <a:r>
              <a:rPr lang="en-US" i="1" dirty="0" err="1"/>
              <a:t>wrap_content</a:t>
            </a:r>
            <a:r>
              <a:rPr lang="en-US" i="1" dirty="0"/>
              <a:t>" </a:t>
            </a:r>
            <a:r>
              <a:rPr lang="en-US" i="1" dirty="0" err="1"/>
              <a:t>android:text</a:t>
            </a:r>
            <a:r>
              <a:rPr lang="en-US" i="1" dirty="0"/>
              <a:t>="Edit first contact"</a:t>
            </a:r>
          </a:p>
          <a:p>
            <a:pPr marL="68580" indent="0">
              <a:buNone/>
            </a:pPr>
            <a:r>
              <a:rPr lang="en-US" dirty="0" err="1"/>
              <a:t>android:width</a:t>
            </a:r>
            <a:r>
              <a:rPr lang="en-US" dirty="0"/>
              <a:t>=</a:t>
            </a:r>
            <a:r>
              <a:rPr lang="en-US" i="1" dirty="0"/>
              <a:t>"100px" </a:t>
            </a:r>
            <a:r>
              <a:rPr lang="en-US" i="1" dirty="0" err="1"/>
              <a:t>android:onClick</a:t>
            </a:r>
            <a:r>
              <a:rPr lang="en-US" i="1" dirty="0"/>
              <a:t>="</a:t>
            </a:r>
            <a:r>
              <a:rPr lang="en-US" i="1" dirty="0" err="1"/>
              <a:t>callIntent</a:t>
            </a:r>
            <a:r>
              <a:rPr lang="en-US" i="1" dirty="0"/>
              <a:t>"&gt;&lt;/Button&gt;</a:t>
            </a:r>
          </a:p>
          <a:p>
            <a:pPr marL="68580" indent="0">
              <a:buNone/>
            </a:pPr>
            <a:endParaRPr lang="en-US" dirty="0"/>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297102430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dirty="0" smtClean="0"/>
              <a:t>ndroidManifest.xml</a:t>
            </a:r>
            <a:endParaRPr lang="en-US" dirty="0"/>
          </a:p>
        </p:txBody>
      </p:sp>
      <p:sp>
        <p:nvSpPr>
          <p:cNvPr id="3" name="Content Placeholder 2"/>
          <p:cNvSpPr>
            <a:spLocks noGrp="1"/>
          </p:cNvSpPr>
          <p:nvPr>
            <p:ph sz="quarter" idx="13"/>
          </p:nvPr>
        </p:nvSpPr>
        <p:spPr>
          <a:xfrm>
            <a:off x="457200" y="2313432"/>
            <a:ext cx="4005072" cy="2639568"/>
          </a:xfrm>
          <a:ln>
            <a:solidFill>
              <a:schemeClr val="accent1"/>
            </a:solidFill>
          </a:ln>
        </p:spPr>
        <p:txBody>
          <a:bodyPr>
            <a:normAutofit/>
          </a:bodyPr>
          <a:lstStyle/>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android.permission.CALL_PRIVILEGED</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android.permission.CALL_PHONE</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android.permission.INTERNET</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android.permission.CAMERA</a:t>
            </a:r>
            <a:r>
              <a:rPr lang="en-US" sz="1000" i="1" dirty="0"/>
              <a:t>"&gt;&lt;/uses-permission&gt;</a:t>
            </a:r>
          </a:p>
          <a:p>
            <a:pPr marL="68580" indent="0">
              <a:buNone/>
            </a:pPr>
            <a:r>
              <a:rPr lang="en-US" sz="1000" dirty="0"/>
              <a:t>&lt;uses-permission </a:t>
            </a:r>
            <a:r>
              <a:rPr lang="en-US" sz="1000" dirty="0" err="1"/>
              <a:t>android:name</a:t>
            </a:r>
            <a:r>
              <a:rPr lang="en-US" sz="1000" dirty="0"/>
              <a:t>=</a:t>
            </a:r>
            <a:r>
              <a:rPr lang="en-US" sz="1000" i="1" dirty="0"/>
              <a:t>"</a:t>
            </a:r>
            <a:r>
              <a:rPr lang="en-US" sz="1000" i="1" dirty="0" err="1"/>
              <a:t>android.permission.READ_CONTACTS</a:t>
            </a:r>
            <a:r>
              <a:rPr lang="en-US" sz="1000" i="1" dirty="0"/>
              <a:t>"&gt;&lt;/uses-permission&gt;</a:t>
            </a:r>
            <a:endParaRPr lang="en-US" sz="1000" dirty="0"/>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38400"/>
            <a:ext cx="4277319" cy="2659599"/>
          </a:xfrm>
        </p:spPr>
      </p:pic>
      <p:sp>
        <p:nvSpPr>
          <p:cNvPr id="6" name="Circular Arrow 5"/>
          <p:cNvSpPr/>
          <p:nvPr/>
        </p:nvSpPr>
        <p:spPr>
          <a:xfrm rot="10800000" flipH="1">
            <a:off x="2667000" y="3048000"/>
            <a:ext cx="3429000" cy="3581400"/>
          </a:xfrm>
          <a:prstGeom prst="circularArrow">
            <a:avLst>
              <a:gd name="adj1" fmla="val 12500"/>
              <a:gd name="adj2" fmla="val 1080384"/>
              <a:gd name="adj3" fmla="val 20457681"/>
              <a:gd name="adj4" fmla="val 10800000"/>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76082088"/>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533400"/>
            <a:ext cx="7024744" cy="799064"/>
          </a:xfrm>
        </p:spPr>
        <p:txBody>
          <a:bodyPr/>
          <a:lstStyle/>
          <a:p>
            <a:r>
              <a:rPr lang="en-US" dirty="0" smtClean="0"/>
              <a:t>Activity logic</a:t>
            </a:r>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2400" y="1143000"/>
            <a:ext cx="3848681" cy="5241126"/>
          </a:xfrm>
        </p:spPr>
      </p:pic>
      <p:sp>
        <p:nvSpPr>
          <p:cNvPr id="8" name="TextBox 7"/>
          <p:cNvSpPr txBox="1"/>
          <p:nvPr/>
        </p:nvSpPr>
        <p:spPr>
          <a:xfrm>
            <a:off x="838200" y="2286000"/>
            <a:ext cx="2574744" cy="646331"/>
          </a:xfrm>
          <a:prstGeom prst="rect">
            <a:avLst/>
          </a:prstGeom>
          <a:noFill/>
        </p:spPr>
        <p:txBody>
          <a:bodyPr wrap="none" rtlCol="0">
            <a:spAutoFit/>
          </a:bodyPr>
          <a:lstStyle/>
          <a:p>
            <a:r>
              <a:rPr lang="en-US" dirty="0" smtClean="0"/>
              <a:t>*see complete code </a:t>
            </a:r>
          </a:p>
          <a:p>
            <a:r>
              <a:rPr lang="en-US" dirty="0" smtClean="0"/>
              <a:t>In the notes section</a:t>
            </a:r>
            <a:endParaRPr lang="en-US" dirty="0"/>
          </a:p>
        </p:txBody>
      </p:sp>
    </p:spTree>
    <p:extLst>
      <p:ext uri="{BB962C8B-B14F-4D97-AF65-F5344CB8AC3E}">
        <p14:creationId xmlns:p14="http://schemas.microsoft.com/office/powerpoint/2010/main" val="1971868032"/>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Listviews</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2895472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492" y="2323652"/>
            <a:ext cx="6777317" cy="3848547"/>
          </a:xfrm>
        </p:spPr>
        <p:txBody>
          <a:bodyPr>
            <a:normAutofit fontScale="77500" lnSpcReduction="20000"/>
          </a:bodyPr>
          <a:lstStyle/>
          <a:p>
            <a:r>
              <a:rPr lang="en-US" dirty="0"/>
              <a:t>Android provides the view "</a:t>
            </a:r>
            <a:r>
              <a:rPr lang="en-US" dirty="0" err="1"/>
              <a:t>ListView</a:t>
            </a:r>
            <a:r>
              <a:rPr lang="en-US" dirty="0"/>
              <a:t>" which is capable of displaying a scrollable list of items. </a:t>
            </a:r>
            <a:endParaRPr lang="en-US" dirty="0" smtClean="0"/>
          </a:p>
          <a:p>
            <a:pPr lvl="1"/>
            <a:r>
              <a:rPr lang="en-US" dirty="0" smtClean="0"/>
              <a:t>"</a:t>
            </a:r>
            <a:r>
              <a:rPr lang="en-US" dirty="0" err="1"/>
              <a:t>ListView</a:t>
            </a:r>
            <a:r>
              <a:rPr lang="en-US" dirty="0"/>
              <a:t>" gets the data to display via an adapter. </a:t>
            </a:r>
            <a:endParaRPr lang="en-US" dirty="0" smtClean="0"/>
          </a:p>
          <a:p>
            <a:pPr lvl="1"/>
            <a:r>
              <a:rPr lang="en-US" dirty="0" smtClean="0"/>
              <a:t>An </a:t>
            </a:r>
            <a:r>
              <a:rPr lang="en-US" dirty="0"/>
              <a:t>adapter which must extend "</a:t>
            </a:r>
            <a:r>
              <a:rPr lang="en-US" dirty="0" err="1"/>
              <a:t>BaseAdapter</a:t>
            </a:r>
            <a:r>
              <a:rPr lang="en-US" dirty="0"/>
              <a:t>" and is responsible for providing the data model for the list and for converting the data into the fields of the list</a:t>
            </a:r>
            <a:r>
              <a:rPr lang="en-US" dirty="0" smtClean="0"/>
              <a:t>.</a:t>
            </a:r>
            <a:endParaRPr lang="en-US" dirty="0"/>
          </a:p>
          <a:p>
            <a:r>
              <a:rPr lang="en-US" dirty="0"/>
              <a:t>Android has two standard adapters, </a:t>
            </a:r>
            <a:r>
              <a:rPr lang="en-US" dirty="0" err="1"/>
              <a:t>ArrayAdapter</a:t>
            </a:r>
            <a:r>
              <a:rPr lang="en-US" dirty="0"/>
              <a:t> and </a:t>
            </a:r>
            <a:r>
              <a:rPr lang="en-US" dirty="0" err="1"/>
              <a:t>CursorAdapter</a:t>
            </a:r>
            <a:r>
              <a:rPr lang="en-US" dirty="0"/>
              <a:t> . </a:t>
            </a:r>
            <a:endParaRPr lang="en-US" dirty="0" smtClean="0"/>
          </a:p>
          <a:p>
            <a:pPr lvl="1"/>
            <a:r>
              <a:rPr lang="en-US" dirty="0" smtClean="0"/>
              <a:t>"</a:t>
            </a:r>
            <a:r>
              <a:rPr lang="en-US" dirty="0" err="1"/>
              <a:t>ArrayAdapter</a:t>
            </a:r>
            <a:r>
              <a:rPr lang="en-US" dirty="0"/>
              <a:t>" can handle data based on Arrays or Lists </a:t>
            </a:r>
            <a:endParaRPr lang="en-US" dirty="0" smtClean="0"/>
          </a:p>
          <a:p>
            <a:pPr lvl="1"/>
            <a:r>
              <a:rPr lang="en-US" dirty="0" smtClean="0"/>
              <a:t>"</a:t>
            </a:r>
            <a:r>
              <a:rPr lang="en-US" dirty="0" err="1"/>
              <a:t>SimpleCursorAdapter</a:t>
            </a:r>
            <a:r>
              <a:rPr lang="en-US" dirty="0"/>
              <a:t>" handle database related data. </a:t>
            </a:r>
            <a:endParaRPr lang="en-US" dirty="0" smtClean="0"/>
          </a:p>
          <a:p>
            <a:r>
              <a:rPr lang="en-US" dirty="0" smtClean="0"/>
              <a:t>You </a:t>
            </a:r>
            <a:r>
              <a:rPr lang="en-US" dirty="0"/>
              <a:t>can develop your own Adapter by extending these classes or the </a:t>
            </a:r>
            <a:r>
              <a:rPr lang="en-US" dirty="0" err="1"/>
              <a:t>BaseAdapter</a:t>
            </a:r>
            <a:r>
              <a:rPr lang="en-US" dirty="0"/>
              <a:t> class. </a:t>
            </a:r>
          </a:p>
        </p:txBody>
      </p:sp>
      <p:sp>
        <p:nvSpPr>
          <p:cNvPr id="2" name="Title 1"/>
          <p:cNvSpPr>
            <a:spLocks noGrp="1"/>
          </p:cNvSpPr>
          <p:nvPr>
            <p:ph type="title"/>
          </p:nvPr>
        </p:nvSpPr>
        <p:spPr/>
        <p:txBody>
          <a:bodyPr/>
          <a:lstStyle/>
          <a:p>
            <a:r>
              <a:rPr lang="en-US" dirty="0" smtClean="0"/>
              <a:t>What is a </a:t>
            </a:r>
            <a:r>
              <a:rPr lang="en-US" dirty="0" err="1" smtClean="0"/>
              <a:t>ListView</a:t>
            </a:r>
            <a:r>
              <a:rPr lang="en-US" dirty="0" smtClean="0"/>
              <a:t>?</a:t>
            </a:r>
            <a:endParaRPr lang="en-US" dirty="0"/>
          </a:p>
        </p:txBody>
      </p:sp>
    </p:spTree>
    <p:extLst>
      <p:ext uri="{BB962C8B-B14F-4D97-AF65-F5344CB8AC3E}">
        <p14:creationId xmlns:p14="http://schemas.microsoft.com/office/powerpoint/2010/main" val="922988052"/>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78435" y="1719263"/>
            <a:ext cx="3012529" cy="4406900"/>
          </a:xfrm>
        </p:spPr>
      </p:pic>
      <p:sp>
        <p:nvSpPr>
          <p:cNvPr id="2" name="Title 1"/>
          <p:cNvSpPr>
            <a:spLocks noGrp="1"/>
          </p:cNvSpPr>
          <p:nvPr>
            <p:ph type="title"/>
          </p:nvPr>
        </p:nvSpPr>
        <p:spPr>
          <a:xfrm>
            <a:off x="1043490" y="1027664"/>
            <a:ext cx="7024744" cy="648736"/>
          </a:xfrm>
        </p:spPr>
        <p:txBody>
          <a:bodyPr>
            <a:normAutofit fontScale="90000"/>
          </a:bodyPr>
          <a:lstStyle/>
          <a:p>
            <a:r>
              <a:rPr lang="en-US" dirty="0" smtClean="0"/>
              <a:t>Create a new project</a:t>
            </a:r>
            <a:endParaRPr lang="en-US" dirty="0"/>
          </a:p>
        </p:txBody>
      </p:sp>
    </p:spTree>
    <p:extLst>
      <p:ext uri="{BB962C8B-B14F-4D97-AF65-F5344CB8AC3E}">
        <p14:creationId xmlns:p14="http://schemas.microsoft.com/office/powerpoint/2010/main" val="3742022429"/>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1600" dirty="0" smtClean="0">
                <a:latin typeface="Courier New" pitchFamily="49" charset="0"/>
                <a:cs typeface="Courier New" pitchFamily="49" charset="0"/>
              </a:rPr>
              <a:t>&lt;?xml version="1.0" encoding="utf-8"?&gt;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="@+id/LinearLayout01"</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fill_parent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xmlns:android</a:t>
            </a:r>
            <a:r>
              <a:rPr lang="en-US" sz="1600" dirty="0" smtClean="0">
                <a:latin typeface="Courier New" pitchFamily="49" charset="0"/>
                <a:cs typeface="Courier New" pitchFamily="49" charset="0"/>
              </a:rPr>
              <a:t>="http://schemas.android.com/</a:t>
            </a:r>
            <a:r>
              <a:rPr lang="en-US" sz="1600" dirty="0" err="1" smtClean="0">
                <a:latin typeface="Courier New" pitchFamily="49" charset="0"/>
                <a:cs typeface="Courier New" pitchFamily="49" charset="0"/>
              </a:rPr>
              <a:t>apk</a:t>
            </a:r>
            <a:r>
              <a:rPr lang="en-US" sz="1600" dirty="0" smtClean="0">
                <a:latin typeface="Courier New" pitchFamily="49" charset="0"/>
                <a:cs typeface="Courier New" pitchFamily="49" charset="0"/>
              </a:rPr>
              <a:t>/res/android"&gt;</a:t>
            </a:r>
          </a:p>
          <a:p>
            <a:pPr marL="0" indent="0">
              <a:buNone/>
            </a:pPr>
            <a:r>
              <a:rPr lang="en-US" sz="1600" dirty="0" smtClean="0">
                <a:latin typeface="Courier New" pitchFamily="49" charset="0"/>
                <a:cs typeface="Courier New" pitchFamily="49" charset="0"/>
              </a:rPr>
              <a:t>	&lt;</a:t>
            </a:r>
            <a:r>
              <a:rPr lang="en-US" sz="1600" dirty="0" err="1" smtClean="0">
                <a:latin typeface="Courier New" pitchFamily="49" charset="0"/>
                <a:cs typeface="Courier New" pitchFamily="49" charset="0"/>
              </a:rPr>
              <a:t>ListView</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android:id</a:t>
            </a:r>
            <a:r>
              <a:rPr lang="en-US" sz="1600" dirty="0" smtClean="0">
                <a:latin typeface="Courier New" pitchFamily="49" charset="0"/>
                <a:cs typeface="Courier New" pitchFamily="49" charset="0"/>
              </a:rPr>
              <a:t>="@+id/ListView01" </a:t>
            </a:r>
            <a:r>
              <a:rPr lang="en-US" sz="1600" dirty="0" err="1" smtClean="0">
                <a:latin typeface="Courier New" pitchFamily="49" charset="0"/>
                <a:cs typeface="Courier New" pitchFamily="49" charset="0"/>
              </a:rPr>
              <a:t>android:layout_width</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a:t>
            </a:r>
          </a:p>
          <a:p>
            <a:pPr marL="0" indent="0">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android:layout_height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wrap_content</a:t>
            </a:r>
            <a:r>
              <a:rPr lang="en-US" sz="1600" dirty="0" smtClean="0">
                <a:latin typeface="Courier New" pitchFamily="49" charset="0"/>
                <a:cs typeface="Courier New" pitchFamily="49" charset="0"/>
              </a:rPr>
              <a:t>" /&gt;</a:t>
            </a:r>
          </a:p>
          <a:p>
            <a:pPr marL="0" indent="0">
              <a:buNone/>
            </a:pPr>
            <a:r>
              <a:rPr lang="en-US" sz="1600" dirty="0" smtClean="0">
                <a:latin typeface="Courier New" pitchFamily="49" charset="0"/>
                <a:cs typeface="Courier New" pitchFamily="49" charset="0"/>
              </a:rPr>
              <a:t>&lt;/</a:t>
            </a:r>
            <a:r>
              <a:rPr lang="en-US" sz="1600" dirty="0" err="1" smtClean="0">
                <a:latin typeface="Courier New" pitchFamily="49" charset="0"/>
                <a:cs typeface="Courier New" pitchFamily="49" charset="0"/>
              </a:rPr>
              <a:t>LinearLayout</a:t>
            </a:r>
            <a:r>
              <a:rPr lang="en-US" sz="1600" dirty="0" smtClean="0">
                <a:latin typeface="Courier New" pitchFamily="49" charset="0"/>
                <a:cs typeface="Courier New" pitchFamily="49" charset="0"/>
              </a:rPr>
              <a:t>&gt;</a:t>
            </a:r>
            <a:endParaRPr lang="en-US" sz="16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Main.xml</a:t>
            </a:r>
            <a:endParaRPr lang="en-US" dirty="0"/>
          </a:p>
        </p:txBody>
      </p:sp>
    </p:spTree>
    <p:extLst>
      <p:ext uri="{BB962C8B-B14F-4D97-AF65-F5344CB8AC3E}">
        <p14:creationId xmlns:p14="http://schemas.microsoft.com/office/powerpoint/2010/main" val="14385727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Application icon</a:t>
            </a:r>
            <a:endParaRPr lang="en-US" dirty="0"/>
          </a:p>
        </p:txBody>
      </p:sp>
      <p:sp>
        <p:nvSpPr>
          <p:cNvPr id="3" name="Content Placeholder 2"/>
          <p:cNvSpPr>
            <a:spLocks noGrp="1"/>
          </p:cNvSpPr>
          <p:nvPr>
            <p:ph idx="1"/>
          </p:nvPr>
        </p:nvSpPr>
        <p:spPr/>
        <p:txBody>
          <a:bodyPr>
            <a:normAutofit fontScale="70000" lnSpcReduction="20000"/>
          </a:bodyPr>
          <a:lstStyle/>
          <a:p>
            <a:pPr fontAlgn="base"/>
            <a:r>
              <a:rPr lang="en-US" dirty="0"/>
              <a:t>If you </a:t>
            </a:r>
            <a:r>
              <a:rPr lang="en-US" dirty="0" smtClean="0"/>
              <a:t>intend on </a:t>
            </a:r>
            <a:r>
              <a:rPr lang="en-US" dirty="0"/>
              <a:t>your application being available on a large range of devices, you should place your application icon into the four different res/</a:t>
            </a:r>
            <a:r>
              <a:rPr lang="en-US" dirty="0" err="1"/>
              <a:t>drawable</a:t>
            </a:r>
            <a:r>
              <a:rPr lang="en-US" dirty="0"/>
              <a:t>... folders provided . In each of these folders, you should include the correct sized icon:</a:t>
            </a:r>
          </a:p>
          <a:p>
            <a:pPr lvl="1" fontAlgn="base"/>
            <a:r>
              <a:rPr lang="en-US" dirty="0" err="1"/>
              <a:t>drawable-ldpi</a:t>
            </a:r>
            <a:r>
              <a:rPr lang="en-US" dirty="0"/>
              <a:t> </a:t>
            </a:r>
            <a:r>
              <a:rPr lang="en-US" i="1" dirty="0"/>
              <a:t>(120 dpi, Low density screen)</a:t>
            </a:r>
            <a:r>
              <a:rPr lang="en-US" dirty="0"/>
              <a:t> - </a:t>
            </a:r>
            <a:r>
              <a:rPr lang="en-US" b="1" dirty="0"/>
              <a:t>36px</a:t>
            </a:r>
            <a:r>
              <a:rPr lang="en-US" dirty="0"/>
              <a:t> x </a:t>
            </a:r>
            <a:r>
              <a:rPr lang="en-US" b="1" dirty="0"/>
              <a:t>36px</a:t>
            </a:r>
            <a:endParaRPr lang="en-US" dirty="0"/>
          </a:p>
          <a:p>
            <a:pPr lvl="1" fontAlgn="base"/>
            <a:r>
              <a:rPr lang="en-US" dirty="0" err="1"/>
              <a:t>drawable-mdpi</a:t>
            </a:r>
            <a:r>
              <a:rPr lang="en-US" dirty="0"/>
              <a:t> </a:t>
            </a:r>
            <a:r>
              <a:rPr lang="en-US" i="1" dirty="0"/>
              <a:t>(160 dpi, Medium density screen)</a:t>
            </a:r>
            <a:r>
              <a:rPr lang="en-US" dirty="0"/>
              <a:t> - </a:t>
            </a:r>
            <a:r>
              <a:rPr lang="en-US" b="1" dirty="0"/>
              <a:t>48px</a:t>
            </a:r>
            <a:r>
              <a:rPr lang="en-US" dirty="0"/>
              <a:t> x </a:t>
            </a:r>
            <a:r>
              <a:rPr lang="en-US" b="1" dirty="0"/>
              <a:t>48px</a:t>
            </a:r>
            <a:endParaRPr lang="en-US" dirty="0"/>
          </a:p>
          <a:p>
            <a:pPr lvl="1" fontAlgn="base"/>
            <a:r>
              <a:rPr lang="en-US" dirty="0" err="1"/>
              <a:t>drawable-hdpi</a:t>
            </a:r>
            <a:r>
              <a:rPr lang="en-US" dirty="0"/>
              <a:t> </a:t>
            </a:r>
            <a:r>
              <a:rPr lang="en-US" i="1" dirty="0"/>
              <a:t>(240 dpi, High density screen)</a:t>
            </a:r>
            <a:r>
              <a:rPr lang="en-US" dirty="0"/>
              <a:t> - </a:t>
            </a:r>
            <a:r>
              <a:rPr lang="en-US" b="1" dirty="0"/>
              <a:t>72px</a:t>
            </a:r>
            <a:r>
              <a:rPr lang="en-US" dirty="0"/>
              <a:t> x </a:t>
            </a:r>
            <a:r>
              <a:rPr lang="en-US" b="1" dirty="0"/>
              <a:t>72px</a:t>
            </a:r>
            <a:endParaRPr lang="en-US" dirty="0"/>
          </a:p>
          <a:p>
            <a:pPr lvl="1" fontAlgn="base"/>
            <a:r>
              <a:rPr lang="en-US" dirty="0" err="1"/>
              <a:t>drawable-xhdpi</a:t>
            </a:r>
            <a:r>
              <a:rPr lang="en-US" dirty="0"/>
              <a:t> </a:t>
            </a:r>
            <a:r>
              <a:rPr lang="en-US" i="1" dirty="0"/>
              <a:t>(320 dpi, Extra-high density screen)</a:t>
            </a:r>
            <a:r>
              <a:rPr lang="en-US" dirty="0"/>
              <a:t> - </a:t>
            </a:r>
            <a:r>
              <a:rPr lang="en-US" b="1" dirty="0"/>
              <a:t>96px</a:t>
            </a:r>
            <a:r>
              <a:rPr lang="en-US" dirty="0"/>
              <a:t> x </a:t>
            </a:r>
            <a:r>
              <a:rPr lang="en-US" b="1" dirty="0"/>
              <a:t>96px</a:t>
            </a:r>
            <a:endParaRPr lang="en-US" dirty="0"/>
          </a:p>
          <a:p>
            <a:pPr fontAlgn="base"/>
            <a:r>
              <a:rPr lang="en-US" dirty="0"/>
              <a:t>You then define the icon in your AndroidManifest.xml file as such:</a:t>
            </a:r>
          </a:p>
          <a:p>
            <a:pPr lvl="1"/>
            <a:r>
              <a:rPr lang="en-US" dirty="0"/>
              <a:t>&lt;application </a:t>
            </a:r>
            <a:r>
              <a:rPr lang="en-US" dirty="0" err="1"/>
              <a:t>android:icon</a:t>
            </a:r>
            <a:r>
              <a:rPr lang="en-US" dirty="0"/>
              <a:t>="@</a:t>
            </a:r>
            <a:r>
              <a:rPr lang="en-US" dirty="0" err="1"/>
              <a:t>drawable</a:t>
            </a:r>
            <a:r>
              <a:rPr lang="en-US" dirty="0"/>
              <a:t>/</a:t>
            </a:r>
            <a:r>
              <a:rPr lang="en-US" dirty="0" err="1"/>
              <a:t>icon_name</a:t>
            </a:r>
            <a:r>
              <a:rPr lang="en-US" dirty="0"/>
              <a:t>" </a:t>
            </a:r>
            <a:r>
              <a:rPr lang="en-US" dirty="0" err="1"/>
              <a:t>android:label</a:t>
            </a:r>
            <a:r>
              <a:rPr lang="en-US" dirty="0"/>
              <a:t>="@string/</a:t>
            </a:r>
            <a:r>
              <a:rPr lang="en-US" dirty="0" err="1"/>
              <a:t>app_name</a:t>
            </a:r>
            <a:r>
              <a:rPr lang="en-US" dirty="0"/>
              <a:t>" &gt; .... &lt;/application&gt; </a:t>
            </a:r>
          </a:p>
        </p:txBody>
      </p:sp>
    </p:spTree>
    <p:extLst>
      <p:ext uri="{BB962C8B-B14F-4D97-AF65-F5344CB8AC3E}">
        <p14:creationId xmlns:p14="http://schemas.microsoft.com/office/powerpoint/2010/main" val="4121735967"/>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0" indent="0">
              <a:buNone/>
            </a:pPr>
            <a:r>
              <a:rPr lang="en-US" sz="1400" dirty="0" smtClean="0">
                <a:latin typeface="Courier New" pitchFamily="49" charset="0"/>
                <a:cs typeface="Courier New" pitchFamily="49" charset="0"/>
              </a:rPr>
              <a:t>public class </a:t>
            </a:r>
            <a:r>
              <a:rPr lang="en-US" sz="1400" dirty="0" err="1" smtClean="0">
                <a:latin typeface="Courier New" pitchFamily="49" charset="0"/>
                <a:cs typeface="Courier New" pitchFamily="49" charset="0"/>
              </a:rPr>
              <a:t>MyListViewActivity</a:t>
            </a:r>
            <a:r>
              <a:rPr lang="en-US" sz="1400" dirty="0" smtClean="0">
                <a:latin typeface="Courier New" pitchFamily="49" charset="0"/>
                <a:cs typeface="Courier New" pitchFamily="49" charset="0"/>
              </a:rPr>
              <a:t> extends Activity {</a:t>
            </a:r>
          </a:p>
          <a:p>
            <a:pPr marL="0" indent="0">
              <a:buNone/>
            </a:pPr>
            <a:r>
              <a:rPr lang="en-US" sz="1400" dirty="0" smtClean="0">
                <a:latin typeface="Courier New" pitchFamily="49" charset="0"/>
                <a:cs typeface="Courier New" pitchFamily="49" charset="0"/>
              </a:rPr>
              <a:t>    /** Called when the activity is first created. */</a:t>
            </a:r>
          </a:p>
          <a:p>
            <a:pPr marL="0" indent="0">
              <a:buNone/>
            </a:pPr>
            <a:r>
              <a:rPr lang="en-US" sz="1400" dirty="0" smtClean="0">
                <a:latin typeface="Courier New" pitchFamily="49" charset="0"/>
                <a:cs typeface="Courier New" pitchFamily="49" charset="0"/>
              </a:rPr>
              <a:t>	private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lv1;</a:t>
            </a:r>
          </a:p>
          <a:p>
            <a:pPr marL="0" indent="0">
              <a:buNone/>
            </a:pPr>
            <a:r>
              <a:rPr lang="en-US" sz="1400" dirty="0" smtClean="0">
                <a:latin typeface="Courier New" pitchFamily="49" charset="0"/>
                <a:cs typeface="Courier New" pitchFamily="49" charset="0"/>
              </a:rPr>
              <a:t>	private String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[]={"Android","iPhone","BlackBerry","</a:t>
            </a:r>
            <a:r>
              <a:rPr lang="en-US" sz="1400" dirty="0" err="1" smtClean="0">
                <a:latin typeface="Courier New" pitchFamily="49" charset="0"/>
                <a:cs typeface="Courier New" pitchFamily="49" charset="0"/>
              </a:rPr>
              <a:t>AndroidPeople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@Override</a:t>
            </a:r>
          </a:p>
          <a:p>
            <a:pPr marL="0" indent="0">
              <a:buNone/>
            </a:pPr>
            <a:r>
              <a:rPr lang="en-US" sz="1400" dirty="0" smtClean="0">
                <a:latin typeface="Courier New" pitchFamily="49" charset="0"/>
                <a:cs typeface="Courier New" pitchFamily="49" charset="0"/>
              </a:rPr>
              <a:t>    public void </a:t>
            </a:r>
            <a:r>
              <a:rPr lang="en-US" sz="1400" dirty="0" err="1" smtClean="0">
                <a:latin typeface="Courier New" pitchFamily="49" charset="0"/>
                <a:cs typeface="Courier New" pitchFamily="49" charset="0"/>
              </a:rPr>
              <a:t>onCreate</a:t>
            </a:r>
            <a:r>
              <a:rPr lang="en-US" sz="1400" dirty="0" smtClean="0">
                <a:latin typeface="Courier New" pitchFamily="49" charset="0"/>
                <a:cs typeface="Courier New" pitchFamily="49" charset="0"/>
              </a:rPr>
              <a:t>(Bundle </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 {</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super.onCreate</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savedInstanceState</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setContentView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R.layout.main</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lv1=(</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findViewById</a:t>
            </a:r>
            <a:r>
              <a:rPr lang="en-US" sz="1400" dirty="0" smtClean="0">
                <a:latin typeface="Courier New" pitchFamily="49" charset="0"/>
                <a:cs typeface="Courier New" pitchFamily="49" charset="0"/>
              </a:rPr>
              <a:t>(R.id.ListView01);</a:t>
            </a:r>
          </a:p>
          <a:p>
            <a:pPr marL="0" indent="0">
              <a:buNone/>
            </a:pPr>
            <a:r>
              <a:rPr lang="en-US" sz="1400" dirty="0" smtClean="0">
                <a:latin typeface="Courier New" pitchFamily="49" charset="0"/>
                <a:cs typeface="Courier New" pitchFamily="49" charset="0"/>
              </a:rPr>
              <a:t>        // By using </a:t>
            </a:r>
            <a:r>
              <a:rPr lang="en-US" sz="1400" dirty="0" err="1" smtClean="0">
                <a:latin typeface="Courier New" pitchFamily="49" charset="0"/>
                <a:cs typeface="Courier New" pitchFamily="49" charset="0"/>
              </a:rPr>
              <a:t>setAdapter</a:t>
            </a:r>
            <a:r>
              <a:rPr lang="en-US" sz="1400" dirty="0" smtClean="0">
                <a:latin typeface="Courier New" pitchFamily="49" charset="0"/>
                <a:cs typeface="Courier New" pitchFamily="49" charset="0"/>
              </a:rPr>
              <a:t> method in </a:t>
            </a:r>
            <a:r>
              <a:rPr lang="en-US" sz="1400" dirty="0" err="1" smtClean="0">
                <a:latin typeface="Courier New" pitchFamily="49" charset="0"/>
                <a:cs typeface="Courier New" pitchFamily="49" charset="0"/>
              </a:rPr>
              <a:t>listview</a:t>
            </a:r>
            <a:r>
              <a:rPr lang="en-US" sz="1400" dirty="0" smtClean="0">
                <a:latin typeface="Courier New" pitchFamily="49" charset="0"/>
                <a:cs typeface="Courier New" pitchFamily="49" charset="0"/>
              </a:rPr>
              <a:t> we an add string array in list.</a:t>
            </a:r>
          </a:p>
          <a:p>
            <a:pPr marL="0" indent="0">
              <a:buNone/>
            </a:pPr>
            <a:r>
              <a:rPr lang="en-US" sz="1400" dirty="0" smtClean="0">
                <a:latin typeface="Courier New" pitchFamily="49" charset="0"/>
                <a:cs typeface="Courier New" pitchFamily="49" charset="0"/>
              </a:rPr>
              <a:t>        lv1.setAdapter(new </a:t>
            </a:r>
            <a:r>
              <a:rPr lang="en-US" sz="1400" dirty="0" err="1" smtClean="0">
                <a:latin typeface="Courier New" pitchFamily="49" charset="0"/>
                <a:cs typeface="Courier New" pitchFamily="49" charset="0"/>
              </a:rPr>
              <a:t>ArrayAdapter</a:t>
            </a:r>
            <a:r>
              <a:rPr lang="en-US" sz="1400" dirty="0" smtClean="0">
                <a:latin typeface="Courier New" pitchFamily="49" charset="0"/>
                <a:cs typeface="Courier New" pitchFamily="49" charset="0"/>
              </a:rPr>
              <a:t>&lt;String&gt;(this,android.R.layout.simple_list_item_1 , </a:t>
            </a:r>
            <a:r>
              <a:rPr lang="en-US" sz="1400" dirty="0" err="1" smtClean="0">
                <a:latin typeface="Courier New" pitchFamily="49" charset="0"/>
                <a:cs typeface="Courier New" pitchFamily="49" charset="0"/>
              </a:rPr>
              <a:t>lv_arr</a:t>
            </a:r>
            <a:r>
              <a:rPr lang="en-US" sz="1400" dirty="0" smtClean="0">
                <a:latin typeface="Courier New" pitchFamily="49" charset="0"/>
                <a:cs typeface="Courier New" pitchFamily="49" charset="0"/>
              </a:rPr>
              <a:t>));</a:t>
            </a:r>
          </a:p>
          <a:p>
            <a:pPr marL="0" indent="0">
              <a:buNone/>
            </a:pPr>
            <a:r>
              <a:rPr lang="en-US" sz="1400" dirty="0" smtClean="0">
                <a:latin typeface="Courier New" pitchFamily="49" charset="0"/>
                <a:cs typeface="Courier New" pitchFamily="49" charset="0"/>
              </a:rPr>
              <a:t>    }</a:t>
            </a:r>
            <a:endParaRPr lang="en-US" sz="1400" dirty="0">
              <a:latin typeface="Courier New" pitchFamily="49" charset="0"/>
              <a:cs typeface="Courier New" pitchFamily="49" charset="0"/>
            </a:endParaRPr>
          </a:p>
        </p:txBody>
      </p:sp>
      <p:sp>
        <p:nvSpPr>
          <p:cNvPr id="2" name="Title 1"/>
          <p:cNvSpPr>
            <a:spLocks noGrp="1"/>
          </p:cNvSpPr>
          <p:nvPr>
            <p:ph type="title"/>
          </p:nvPr>
        </p:nvSpPr>
        <p:spPr/>
        <p:txBody>
          <a:bodyPr/>
          <a:lstStyle/>
          <a:p>
            <a:r>
              <a:rPr lang="en-US" dirty="0" smtClean="0"/>
              <a:t>Activity code</a:t>
            </a:r>
            <a:endParaRPr lang="en-US" dirty="0"/>
          </a:p>
        </p:txBody>
      </p:sp>
    </p:spTree>
    <p:extLst>
      <p:ext uri="{BB962C8B-B14F-4D97-AF65-F5344CB8AC3E}">
        <p14:creationId xmlns:p14="http://schemas.microsoft.com/office/powerpoint/2010/main" val="2059840257"/>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6724" y="1719263"/>
            <a:ext cx="4675952" cy="4406900"/>
          </a:xfrm>
        </p:spPr>
      </p:pic>
      <p:sp>
        <p:nvSpPr>
          <p:cNvPr id="2" name="Title 1"/>
          <p:cNvSpPr>
            <a:spLocks noGrp="1"/>
          </p:cNvSpPr>
          <p:nvPr>
            <p:ph type="title"/>
          </p:nvPr>
        </p:nvSpPr>
        <p:spPr>
          <a:xfrm>
            <a:off x="1043490" y="1027664"/>
            <a:ext cx="7024744" cy="572536"/>
          </a:xfrm>
        </p:spPr>
        <p:txBody>
          <a:bodyPr>
            <a:normAutofit fontScale="90000"/>
          </a:bodyPr>
          <a:lstStyle/>
          <a:p>
            <a:r>
              <a:rPr lang="en-US" dirty="0" smtClean="0"/>
              <a:t>Run the App</a:t>
            </a:r>
            <a:endParaRPr lang="en-US" dirty="0"/>
          </a:p>
        </p:txBody>
      </p:sp>
    </p:spTree>
    <p:extLst>
      <p:ext uri="{BB962C8B-B14F-4D97-AF65-F5344CB8AC3E}">
        <p14:creationId xmlns:p14="http://schemas.microsoft.com/office/powerpoint/2010/main" val="431751579"/>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66800" y="1828800"/>
            <a:ext cx="6777317" cy="4648200"/>
          </a:xfrm>
        </p:spPr>
        <p:txBody>
          <a:bodyPr>
            <a:noAutofit/>
          </a:bodyPr>
          <a:lstStyle/>
          <a:p>
            <a:pPr marL="45720" indent="0">
              <a:buNone/>
            </a:pPr>
            <a:r>
              <a:rPr lang="en-US" sz="1200" dirty="0">
                <a:latin typeface="Courier New" pitchFamily="49" charset="0"/>
                <a:cs typeface="Courier New" pitchFamily="49" charset="0"/>
              </a:rPr>
              <a:t>	private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lv1;</a:t>
            </a:r>
          </a:p>
          <a:p>
            <a:pPr marL="45720" indent="0">
              <a:buNone/>
            </a:pPr>
            <a:r>
              <a:rPr lang="en-US" sz="1200" dirty="0">
                <a:latin typeface="Courier New" pitchFamily="49" charset="0"/>
                <a:cs typeface="Courier New" pitchFamily="49" charset="0"/>
              </a:rPr>
              <a:t>	private String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[]={"Android","iPhone","BlackBerry","</a:t>
            </a:r>
            <a:r>
              <a:rPr lang="en-US" sz="1200" dirty="0" err="1">
                <a:latin typeface="Courier New" pitchFamily="49" charset="0"/>
                <a:cs typeface="Courier New" pitchFamily="49" charset="0"/>
              </a:rPr>
              <a:t>AndroidPeople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@Override</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onCreate</a:t>
            </a:r>
            <a:r>
              <a:rPr lang="en-US" sz="1200" dirty="0">
                <a:latin typeface="Courier New" pitchFamily="49" charset="0"/>
                <a:cs typeface="Courier New" pitchFamily="49" charset="0"/>
              </a:rPr>
              <a:t>(Bundle </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super.onCreate</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savedInstanceState</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setContentView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R.layout.main</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lv1=(</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findViewById</a:t>
            </a:r>
            <a:r>
              <a:rPr lang="en-US" sz="1200" dirty="0">
                <a:latin typeface="Courier New" pitchFamily="49" charset="0"/>
                <a:cs typeface="Courier New" pitchFamily="49" charset="0"/>
              </a:rPr>
              <a:t>(R.id.ListView01);</a:t>
            </a:r>
          </a:p>
          <a:p>
            <a:pPr marL="45720" indent="0">
              <a:buNone/>
            </a:pPr>
            <a:r>
              <a:rPr lang="en-US" sz="1200" dirty="0">
                <a:latin typeface="Courier New" pitchFamily="49" charset="0"/>
                <a:cs typeface="Courier New" pitchFamily="49" charset="0"/>
              </a:rPr>
              <a:t>        lv1.setOnItemClickListener(this);</a:t>
            </a:r>
          </a:p>
          <a:p>
            <a:pPr marL="45720" indent="0">
              <a:buNone/>
            </a:pPr>
            <a:r>
              <a:rPr lang="en-US" sz="1200" dirty="0">
                <a:latin typeface="Courier New" pitchFamily="49" charset="0"/>
                <a:cs typeface="Courier New" pitchFamily="49" charset="0"/>
              </a:rPr>
              <a:t>        // By using </a:t>
            </a:r>
            <a:r>
              <a:rPr lang="en-US" sz="1200" dirty="0" err="1">
                <a:latin typeface="Courier New" pitchFamily="49" charset="0"/>
                <a:cs typeface="Courier New" pitchFamily="49" charset="0"/>
              </a:rPr>
              <a:t>setAdpater</a:t>
            </a:r>
            <a:r>
              <a:rPr lang="en-US" sz="1200" dirty="0">
                <a:latin typeface="Courier New" pitchFamily="49" charset="0"/>
                <a:cs typeface="Courier New" pitchFamily="49" charset="0"/>
              </a:rPr>
              <a:t> method in </a:t>
            </a:r>
            <a:r>
              <a:rPr lang="en-US" sz="1200" dirty="0" err="1">
                <a:latin typeface="Courier New" pitchFamily="49" charset="0"/>
                <a:cs typeface="Courier New" pitchFamily="49" charset="0"/>
              </a:rPr>
              <a:t>listview</a:t>
            </a:r>
            <a:r>
              <a:rPr lang="en-US" sz="1200" dirty="0">
                <a:latin typeface="Courier New" pitchFamily="49" charset="0"/>
                <a:cs typeface="Courier New" pitchFamily="49" charset="0"/>
              </a:rPr>
              <a:t> we an add string array in list.</a:t>
            </a:r>
          </a:p>
          <a:p>
            <a:pPr marL="45720" indent="0">
              <a:buNone/>
            </a:pPr>
            <a:r>
              <a:rPr lang="en-US" sz="1200" dirty="0">
                <a:latin typeface="Courier New" pitchFamily="49" charset="0"/>
                <a:cs typeface="Courier New" pitchFamily="49" charset="0"/>
              </a:rPr>
              <a:t>        lv1.setAdapter(new </a:t>
            </a:r>
            <a:r>
              <a:rPr lang="en-US" sz="1200" dirty="0" err="1">
                <a:latin typeface="Courier New" pitchFamily="49" charset="0"/>
                <a:cs typeface="Courier New" pitchFamily="49" charset="0"/>
              </a:rPr>
              <a:t>ArrayAdapter</a:t>
            </a:r>
            <a:r>
              <a:rPr lang="en-US" sz="1200" dirty="0">
                <a:latin typeface="Courier New" pitchFamily="49" charset="0"/>
                <a:cs typeface="Courier New" pitchFamily="49" charset="0"/>
              </a:rPr>
              <a:t>&lt;String&gt;(this,android.R.layout.simple_list_item_1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a:t>
            </a:r>
          </a:p>
          <a:p>
            <a:pPr marL="45720" indent="0">
              <a:buNone/>
            </a:pPr>
            <a:r>
              <a:rPr lang="en-US" sz="1200" dirty="0">
                <a:latin typeface="Courier New" pitchFamily="49" charset="0"/>
                <a:cs typeface="Courier New" pitchFamily="49" charset="0"/>
              </a:rPr>
              <a:t>    public void </a:t>
            </a:r>
            <a:r>
              <a:rPr lang="en-US" sz="1200" dirty="0" err="1">
                <a:latin typeface="Courier New" pitchFamily="49" charset="0"/>
                <a:cs typeface="Courier New" pitchFamily="49" charset="0"/>
              </a:rPr>
              <a:t>onItemClick</a:t>
            </a:r>
            <a:r>
              <a:rPr lang="en-US" sz="1200" dirty="0">
                <a:latin typeface="Courier New" pitchFamily="49" charset="0"/>
                <a:cs typeface="Courier New" pitchFamily="49" charset="0"/>
              </a:rPr>
              <a:t>(</a:t>
            </a:r>
            <a:r>
              <a:rPr lang="en-US" sz="1200" dirty="0" err="1">
                <a:latin typeface="Courier New" pitchFamily="49" charset="0"/>
                <a:cs typeface="Courier New" pitchFamily="49" charset="0"/>
              </a:rPr>
              <a:t>AdapterView</a:t>
            </a:r>
            <a:r>
              <a:rPr lang="en-US" sz="1200" dirty="0">
                <a:latin typeface="Courier New" pitchFamily="49" charset="0"/>
                <a:cs typeface="Courier New" pitchFamily="49" charset="0"/>
              </a:rPr>
              <a:t> arg0, View v, </a:t>
            </a:r>
            <a:r>
              <a:rPr lang="en-US" sz="1200" dirty="0" err="1">
                <a:latin typeface="Courier New" pitchFamily="49" charset="0"/>
                <a:cs typeface="Courier New" pitchFamily="49" charset="0"/>
              </a:rPr>
              <a:t>int</a:t>
            </a:r>
            <a:r>
              <a:rPr lang="en-US" sz="1200" dirty="0">
                <a:latin typeface="Courier New" pitchFamily="49" charset="0"/>
                <a:cs typeface="Courier New" pitchFamily="49" charset="0"/>
              </a:rPr>
              <a:t> position, long arg3) {</a:t>
            </a:r>
          </a:p>
          <a:p>
            <a:pPr marL="45720" indent="0">
              <a:buNone/>
            </a:pPr>
            <a:r>
              <a:rPr lang="en-US" sz="1200" dirty="0">
                <a:latin typeface="Courier New" pitchFamily="49" charset="0"/>
                <a:cs typeface="Courier New" pitchFamily="49" charset="0"/>
              </a:rPr>
              <a:t>    	// TODO Auto-generated method stub</a:t>
            </a:r>
          </a:p>
          <a:p>
            <a:pPr marL="45720" indent="0">
              <a:buNone/>
            </a:pPr>
            <a:r>
              <a:rPr lang="en-US" sz="1200" dirty="0">
                <a:latin typeface="Courier New" pitchFamily="49" charset="0"/>
                <a:cs typeface="Courier New" pitchFamily="49" charset="0"/>
              </a:rPr>
              <a:t>    	</a:t>
            </a:r>
            <a:r>
              <a:rPr lang="en-US" sz="1200" dirty="0" err="1">
                <a:latin typeface="Courier New" pitchFamily="49" charset="0"/>
                <a:cs typeface="Courier New" pitchFamily="49" charset="0"/>
              </a:rPr>
              <a:t>Toast.makeText</a:t>
            </a:r>
            <a:r>
              <a:rPr lang="en-US" sz="1200" dirty="0">
                <a:latin typeface="Courier New" pitchFamily="49" charset="0"/>
                <a:cs typeface="Courier New" pitchFamily="49" charset="0"/>
              </a:rPr>
              <a:t>(this, "u clicked " + </a:t>
            </a:r>
            <a:r>
              <a:rPr lang="en-US" sz="1200" dirty="0" err="1">
                <a:latin typeface="Courier New" pitchFamily="49" charset="0"/>
                <a:cs typeface="Courier New" pitchFamily="49" charset="0"/>
              </a:rPr>
              <a:t>lv_arr</a:t>
            </a:r>
            <a:r>
              <a:rPr lang="en-US" sz="1200" dirty="0">
                <a:latin typeface="Courier New" pitchFamily="49" charset="0"/>
                <a:cs typeface="Courier New" pitchFamily="49" charset="0"/>
              </a:rPr>
              <a:t>[position] ,</a:t>
            </a:r>
            <a:r>
              <a:rPr lang="en-US" sz="1200" dirty="0" err="1">
                <a:latin typeface="Courier New" pitchFamily="49" charset="0"/>
                <a:cs typeface="Courier New" pitchFamily="49" charset="0"/>
              </a:rPr>
              <a:t>Toast.LENGTH_LONG</a:t>
            </a:r>
            <a:r>
              <a:rPr lang="en-US" sz="1200" dirty="0">
                <a:latin typeface="Courier New" pitchFamily="49" charset="0"/>
                <a:cs typeface="Courier New" pitchFamily="49" charset="0"/>
              </a:rPr>
              <a:t>).show();</a:t>
            </a:r>
          </a:p>
          <a:p>
            <a:pPr marL="45720" indent="0">
              <a:buNone/>
            </a:pPr>
            <a:r>
              <a:rPr lang="en-US" sz="1200" dirty="0">
                <a:latin typeface="Courier New" pitchFamily="49" charset="0"/>
                <a:cs typeface="Courier New" pitchFamily="49" charset="0"/>
              </a:rPr>
              <a:t>    } </a:t>
            </a:r>
          </a:p>
        </p:txBody>
      </p:sp>
      <p:sp>
        <p:nvSpPr>
          <p:cNvPr id="3" name="Title 2"/>
          <p:cNvSpPr>
            <a:spLocks noGrp="1"/>
          </p:cNvSpPr>
          <p:nvPr>
            <p:ph type="title"/>
          </p:nvPr>
        </p:nvSpPr>
        <p:spPr>
          <a:xfrm>
            <a:off x="1043490" y="1027664"/>
            <a:ext cx="7024744" cy="724936"/>
          </a:xfrm>
        </p:spPr>
        <p:txBody>
          <a:bodyPr/>
          <a:lstStyle/>
          <a:p>
            <a:r>
              <a:rPr lang="en-US" dirty="0" smtClean="0"/>
              <a:t>Modify the Activity Code</a:t>
            </a:r>
            <a:endParaRPr lang="en-US" dirty="0"/>
          </a:p>
        </p:txBody>
      </p:sp>
    </p:spTree>
    <p:extLst>
      <p:ext uri="{BB962C8B-B14F-4D97-AF65-F5344CB8AC3E}">
        <p14:creationId xmlns:p14="http://schemas.microsoft.com/office/powerpoint/2010/main" val="3242446717"/>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Day 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6203" y="2324100"/>
            <a:ext cx="3650606" cy="3508375"/>
          </a:xfrm>
        </p:spPr>
      </p:pic>
    </p:spTree>
    <p:extLst>
      <p:ext uri="{BB962C8B-B14F-4D97-AF65-F5344CB8AC3E}">
        <p14:creationId xmlns:p14="http://schemas.microsoft.com/office/powerpoint/2010/main" val="182298981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Using Layouts</a:t>
            </a:r>
            <a:endParaRPr lang="en-PH" dirty="0"/>
          </a:p>
        </p:txBody>
      </p:sp>
      <p:sp>
        <p:nvSpPr>
          <p:cNvPr id="3" name="Text Placeholder 2"/>
          <p:cNvSpPr>
            <a:spLocks noGrp="1"/>
          </p:cNvSpPr>
          <p:nvPr>
            <p:ph type="body" idx="1"/>
          </p:nvPr>
        </p:nvSpPr>
        <p:spPr/>
        <p:txBody>
          <a:bodyPr/>
          <a:lstStyle/>
          <a:p>
            <a:r>
              <a:rPr lang="en-PH" dirty="0" smtClean="0"/>
              <a:t>Arranging my UI</a:t>
            </a:r>
            <a:endParaRPr lang="en-PH"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7800" y="1828800"/>
            <a:ext cx="2709438" cy="3219450"/>
          </a:xfrm>
          <a:prstGeom prst="rect">
            <a:avLst/>
          </a:prstGeom>
        </p:spPr>
      </p:pic>
    </p:spTree>
    <p:extLst>
      <p:ext uri="{BB962C8B-B14F-4D97-AF65-F5344CB8AC3E}">
        <p14:creationId xmlns:p14="http://schemas.microsoft.com/office/powerpoint/2010/main" val="3211326311"/>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798</TotalTime>
  <Words>4320</Words>
  <Application>Microsoft Macintosh PowerPoint</Application>
  <PresentationFormat>On-screen Show (4:3)</PresentationFormat>
  <Paragraphs>857</Paragraphs>
  <Slides>83</Slides>
  <Notes>26</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Austin</vt:lpstr>
      <vt:lpstr>Project Components, Layouts, Activities &amp; Intents</vt:lpstr>
      <vt:lpstr>Android Project Components</vt:lpstr>
      <vt:lpstr>Project Components</vt:lpstr>
      <vt:lpstr>Drawables</vt:lpstr>
      <vt:lpstr>Layouts</vt:lpstr>
      <vt:lpstr>LayoutS</vt:lpstr>
      <vt:lpstr>Manifest File</vt:lpstr>
      <vt:lpstr>The Application icon</vt:lpstr>
      <vt:lpstr>Using Layouts</vt:lpstr>
      <vt:lpstr>Layouts</vt:lpstr>
      <vt:lpstr>Standard Layouts</vt:lpstr>
      <vt:lpstr>AbsoluteLayout</vt:lpstr>
      <vt:lpstr>Absolute Layout XML</vt:lpstr>
      <vt:lpstr>Absolute Layout Screenshoot</vt:lpstr>
      <vt:lpstr>FrameLayout</vt:lpstr>
      <vt:lpstr>Frame Layout XML</vt:lpstr>
      <vt:lpstr>Frame Layout Screenshot</vt:lpstr>
      <vt:lpstr>LinearLayout</vt:lpstr>
      <vt:lpstr>Linear Layout XML </vt:lpstr>
      <vt:lpstr>Linear Layout Screenshots</vt:lpstr>
      <vt:lpstr>Nested Linear Layouts</vt:lpstr>
      <vt:lpstr>Nested Linear Layouts Screenshots</vt:lpstr>
      <vt:lpstr>RelativeLayout</vt:lpstr>
      <vt:lpstr>Relative To Container</vt:lpstr>
      <vt:lpstr>Relative To Other Elements</vt:lpstr>
      <vt:lpstr>Alignment With Other Elements</vt:lpstr>
      <vt:lpstr>Relative Layout XML</vt:lpstr>
      <vt:lpstr>Relative Layout Screenshoot</vt:lpstr>
      <vt:lpstr>Corrected Relative Layout XML</vt:lpstr>
      <vt:lpstr>Relative Layout Screenshoot (Corrected)</vt:lpstr>
      <vt:lpstr>TableLayout</vt:lpstr>
      <vt:lpstr>Table Layout XML</vt:lpstr>
      <vt:lpstr>Table Layout Screenshot</vt:lpstr>
      <vt:lpstr>Alternate Layouts</vt:lpstr>
      <vt:lpstr>Sample XML</vt:lpstr>
      <vt:lpstr>Alternate Layout screenshot</vt:lpstr>
      <vt:lpstr>Activities and Intents</vt:lpstr>
      <vt:lpstr>Activities</vt:lpstr>
      <vt:lpstr>Activities</vt:lpstr>
      <vt:lpstr>Getting familiar with Activities</vt:lpstr>
      <vt:lpstr>Start a new project</vt:lpstr>
      <vt:lpstr>Add a graphic resource</vt:lpstr>
      <vt:lpstr>Check if R.java was updated</vt:lpstr>
      <vt:lpstr>Create a new layout</vt:lpstr>
      <vt:lpstr>Xml for splashy.xml layout</vt:lpstr>
      <vt:lpstr>Change MySplashActivity’s onCreate function</vt:lpstr>
      <vt:lpstr>Running the app</vt:lpstr>
      <vt:lpstr>Intents</vt:lpstr>
      <vt:lpstr>Intents</vt:lpstr>
      <vt:lpstr>Overview</vt:lpstr>
      <vt:lpstr>Explicit vs. Implicit Intents</vt:lpstr>
      <vt:lpstr>Explicit Intents</vt:lpstr>
      <vt:lpstr>Add a new class of type Activity</vt:lpstr>
      <vt:lpstr>Android Manifest changes when adding an activity</vt:lpstr>
      <vt:lpstr>Modified AndroidManifest.xml</vt:lpstr>
      <vt:lpstr>ClearSplash.java code</vt:lpstr>
      <vt:lpstr>Modify MySplashActivity.java</vt:lpstr>
      <vt:lpstr>Modify MySplashActivity.java</vt:lpstr>
      <vt:lpstr>Some explanations</vt:lpstr>
      <vt:lpstr>Modify AndroidManifest.xml</vt:lpstr>
      <vt:lpstr>Some explanations</vt:lpstr>
      <vt:lpstr>Running the modified app</vt:lpstr>
      <vt:lpstr>Seatwork</vt:lpstr>
      <vt:lpstr>Create a new android project</vt:lpstr>
      <vt:lpstr>Add main.xml</vt:lpstr>
      <vt:lpstr>Add about.xml</vt:lpstr>
      <vt:lpstr>Add work.xml</vt:lpstr>
      <vt:lpstr>Add 2 Java classes for the 2 activities (Work and About)</vt:lpstr>
      <vt:lpstr>Modifed AndroidManifest.xml</vt:lpstr>
      <vt:lpstr>Modify MyIntentSeatWorkActivity.java</vt:lpstr>
      <vt:lpstr>Implicit Intent</vt:lpstr>
      <vt:lpstr>Intents project (Implicit intents)</vt:lpstr>
      <vt:lpstr>Main.xml</vt:lpstr>
      <vt:lpstr>AndroidManifest.xml</vt:lpstr>
      <vt:lpstr>Activity logic</vt:lpstr>
      <vt:lpstr>Listviews</vt:lpstr>
      <vt:lpstr>What is a ListView?</vt:lpstr>
      <vt:lpstr>Create a new project</vt:lpstr>
      <vt:lpstr>Main.xml</vt:lpstr>
      <vt:lpstr>Activity code</vt:lpstr>
      <vt:lpstr>Run the App</vt:lpstr>
      <vt:lpstr>Modify the Activity Code</vt:lpstr>
      <vt:lpstr>End of Day 2</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Activities and Intents</dc:title>
  <dc:creator>RAMOS, Ronald L.</dc:creator>
  <cp:lastModifiedBy>Ronald Ramos</cp:lastModifiedBy>
  <cp:revision>43</cp:revision>
  <dcterms:created xsi:type="dcterms:W3CDTF">2011-10-11T01:41:34Z</dcterms:created>
  <dcterms:modified xsi:type="dcterms:W3CDTF">2015-08-01T02:15:41Z</dcterms:modified>
</cp:coreProperties>
</file>