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01" r:id="rId18"/>
    <p:sldId id="304" r:id="rId19"/>
    <p:sldId id="305" r:id="rId20"/>
    <p:sldId id="306" r:id="rId21"/>
    <p:sldId id="307" r:id="rId22"/>
    <p:sldId id="308" r:id="rId23"/>
    <p:sldId id="309" r:id="rId24"/>
    <p:sldId id="310" r:id="rId25"/>
    <p:sldId id="259" r:id="rId26"/>
    <p:sldId id="260" r:id="rId27"/>
    <p:sldId id="261" r:id="rId28"/>
    <p:sldId id="262" r:id="rId29"/>
    <p:sldId id="286" r:id="rId30"/>
    <p:sldId id="265" r:id="rId31"/>
    <p:sldId id="266" r:id="rId32"/>
    <p:sldId id="267" r:id="rId33"/>
    <p:sldId id="263" r:id="rId34"/>
    <p:sldId id="314" r:id="rId35"/>
    <p:sldId id="292" r:id="rId36"/>
    <p:sldId id="293" r:id="rId37"/>
    <p:sldId id="315" r:id="rId38"/>
    <p:sldId id="320" r:id="rId39"/>
    <p:sldId id="321" r:id="rId40"/>
    <p:sldId id="322" r:id="rId41"/>
    <p:sldId id="316" r:id="rId42"/>
    <p:sldId id="317" r:id="rId43"/>
    <p:sldId id="318" r:id="rId44"/>
    <p:sldId id="319"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66667" autoAdjust="0"/>
  </p:normalViewPr>
  <p:slideViewPr>
    <p:cSldViewPr>
      <p:cViewPr varScale="1">
        <p:scale>
          <a:sx n="61" d="100"/>
          <a:sy n="61" d="100"/>
        </p:scale>
        <p:origin x="-21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Studio (IDE with SDK)</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8/1/15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a:t>
            </a:r>
            <a:r>
              <a:rPr lang="en-PH" dirty="0" err="1" smtClean="0"/>
              <a:t>masa</a:t>
            </a:r>
            <a:r>
              <a:rPr lang="en-PH" dirty="0" smtClean="0"/>
              <a:t>” will never spend</a:t>
            </a:r>
            <a:r>
              <a:rPr lang="en-PH" baseline="0" dirty="0" smtClean="0"/>
              <a:t> too much on a </a:t>
            </a:r>
            <a:r>
              <a:rPr lang="en-PH" baseline="0" dirty="0" err="1" smtClean="0"/>
              <a:t>cellphone</a:t>
            </a:r>
            <a:r>
              <a:rPr lang="en-PH" baseline="0" dirty="0" smtClean="0"/>
              <a:t> nowadays.   Just take a look at the popularity of china phones and brands like Cherry and </a:t>
            </a:r>
            <a:r>
              <a:rPr lang="en-PH" baseline="0" dirty="0" err="1" smtClean="0"/>
              <a:t>myPhone</a:t>
            </a:r>
            <a:r>
              <a:rPr lang="en-PH" baseline="0" dirty="0" smtClean="0"/>
              <a:t>.  They gravitate towards the cheapest phones with the most features.  Smart aims to make Android phones reachable by the masses via the </a:t>
            </a:r>
            <a:r>
              <a:rPr lang="en-PH" baseline="0" dirty="0" err="1" smtClean="0"/>
              <a:t>Netphone</a:t>
            </a:r>
            <a:r>
              <a:rPr lang="en-PH" baseline="0" dirty="0" smtClean="0"/>
              <a:t>.</a:t>
            </a:r>
          </a:p>
          <a:p>
            <a:endParaRPr lang="en-PH" baseline="0" dirty="0" smtClean="0"/>
          </a:p>
          <a:p>
            <a:r>
              <a:rPr lang="en-US" dirty="0" smtClean="0"/>
              <a:t>Show video: 04 -SMART Introduces the Red Bend-Enabled </a:t>
            </a:r>
            <a:r>
              <a:rPr lang="en-US" dirty="0" err="1" smtClean="0"/>
              <a:t>Netphone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19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developer.android.com</a:t>
            </a:r>
            <a:r>
              <a:rPr lang="en-US" dirty="0" smtClean="0"/>
              <a:t>/about/dashboards/</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28</a:t>
            </a:fld>
            <a:endParaRPr lang="en-US"/>
          </a:p>
        </p:txBody>
      </p:sp>
    </p:spTree>
    <p:extLst>
      <p:ext uri="{BB962C8B-B14F-4D97-AF65-F5344CB8AC3E}">
        <p14:creationId xmlns:p14="http://schemas.microsoft.com/office/powerpoint/2010/main" val="192060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developer.android.com</a:t>
            </a:r>
            <a:r>
              <a:rPr lang="en-US" dirty="0" smtClean="0"/>
              <a:t>/tools/studio/</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34</a:t>
            </a:fld>
            <a:endParaRPr lang="en-US"/>
          </a:p>
        </p:txBody>
      </p:sp>
    </p:spTree>
    <p:extLst>
      <p:ext uri="{BB962C8B-B14F-4D97-AF65-F5344CB8AC3E}">
        <p14:creationId xmlns:p14="http://schemas.microsoft.com/office/powerpoint/2010/main" val="50232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is the basic program module in Android.  An app has at least one Activity</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39</a:t>
            </a:fld>
            <a:endParaRPr lang="en-US"/>
          </a:p>
        </p:txBody>
      </p:sp>
    </p:spTree>
    <p:extLst>
      <p:ext uri="{BB962C8B-B14F-4D97-AF65-F5344CB8AC3E}">
        <p14:creationId xmlns:p14="http://schemas.microsoft.com/office/powerpoint/2010/main" val="51198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40</a:t>
            </a:fld>
            <a:endParaRPr lang="en-US"/>
          </a:p>
        </p:txBody>
      </p:sp>
    </p:spTree>
    <p:extLst>
      <p:ext uri="{BB962C8B-B14F-4D97-AF65-F5344CB8AC3E}">
        <p14:creationId xmlns:p14="http://schemas.microsoft.com/office/powerpoint/2010/main" val="9042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gradle</a:t>
            </a:r>
            <a:r>
              <a:rPr lang="en-US" baseline="0" dirty="0" smtClean="0"/>
              <a:t> has finished building your new project you will be taken to the AS workbench</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41</a:t>
            </a:fld>
            <a:endParaRPr lang="en-US"/>
          </a:p>
        </p:txBody>
      </p:sp>
    </p:spTree>
    <p:extLst>
      <p:ext uri="{BB962C8B-B14F-4D97-AF65-F5344CB8AC3E}">
        <p14:creationId xmlns:p14="http://schemas.microsoft.com/office/powerpoint/2010/main" val="214995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console on Android Studio will display status</a:t>
            </a:r>
            <a:r>
              <a:rPr lang="en-US" baseline="0" dirty="0" smtClean="0"/>
              <a:t> messages regarding the running app.</a:t>
            </a:r>
          </a:p>
          <a:p>
            <a:endParaRPr lang="en-US" baseline="0" dirty="0" smtClean="0"/>
          </a:p>
          <a:p>
            <a:r>
              <a:rPr lang="en-US" baseline="0" dirty="0" smtClean="0"/>
              <a:t>The emulator should also boot up on your PC</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43</a:t>
            </a:fld>
            <a:endParaRPr lang="en-US"/>
          </a:p>
        </p:txBody>
      </p:sp>
    </p:spTree>
    <p:extLst>
      <p:ext uri="{BB962C8B-B14F-4D97-AF65-F5344CB8AC3E}">
        <p14:creationId xmlns:p14="http://schemas.microsoft.com/office/powerpoint/2010/main" val="272403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47</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a:t>
            </a:r>
            <a:r>
              <a:rPr lang="fi-FI" sz="2500" dirty="0" err="1" smtClean="0">
                <a:latin typeface="Arial" charset="0"/>
                <a:ea typeface="msmincho" charset="0"/>
                <a:cs typeface="msmincho" charset="0"/>
              </a:rPr>
              <a:t>Android</a:t>
            </a:r>
            <a:r>
              <a:rPr lang="fi-FI" sz="2500" dirty="0" smtClean="0">
                <a:latin typeface="Arial" charset="0"/>
                <a:ea typeface="msmincho" charset="0"/>
                <a:cs typeface="msmincho" charset="0"/>
              </a:rPr>
              <a:t> Studio</a:t>
            </a:r>
            <a:endParaRPr lang="fi-FI" sz="2500" dirty="0">
              <a:latin typeface="Arial" charset="0"/>
              <a:ea typeface="msmincho" charset="0"/>
              <a:cs typeface="msmincho"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50</a:t>
            </a:fld>
            <a:endParaRPr lang="fi-FI" smtClean="0"/>
          </a:p>
        </p:txBody>
      </p:sp>
      <p:sp>
        <p:nvSpPr>
          <p:cNvPr id="2662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51</a:t>
            </a:fld>
            <a:endParaRPr lang="fi-FI" smtClean="0"/>
          </a:p>
        </p:txBody>
      </p:sp>
      <p:sp>
        <p:nvSpPr>
          <p:cNvPr id="2765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smtClean="0">
                <a:latin typeface="Arial" charset="0"/>
                <a:ea typeface="msmincho" charset="0"/>
                <a:cs typeface="msmincho" charset="0"/>
              </a:rPr>
              <a:t>The </a:t>
            </a:r>
            <a:r>
              <a:rPr lang="fi-FI" sz="2500" dirty="0" err="1" smtClean="0">
                <a:latin typeface="Arial" charset="0"/>
                <a:ea typeface="msmincho" charset="0"/>
                <a:cs typeface="msmincho" charset="0"/>
              </a:rPr>
              <a:t>activity</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will</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do</a:t>
            </a:r>
            <a:r>
              <a:rPr lang="fi-FI" sz="2500" dirty="0" smtClean="0">
                <a:latin typeface="Arial" charset="0"/>
                <a:ea typeface="msmincho" charset="0"/>
                <a:cs typeface="msmincho" charset="0"/>
              </a:rPr>
              <a:t> the </a:t>
            </a:r>
            <a:r>
              <a:rPr lang="fi-FI" sz="2500" dirty="0" err="1" smtClean="0">
                <a:latin typeface="Arial" charset="0"/>
                <a:ea typeface="msmincho" charset="0"/>
                <a:cs typeface="msmincho" charset="0"/>
              </a:rPr>
              <a:t>following</a:t>
            </a:r>
            <a:r>
              <a:rPr lang="fi-FI" sz="2500" dirty="0" smtClean="0">
                <a:latin typeface="Arial" charset="0"/>
                <a:ea typeface="msmincho" charset="0"/>
                <a:cs typeface="msmincho" charset="0"/>
              </a:rPr>
              <a:t>:</a:t>
            </a: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52</a:t>
            </a:fld>
            <a:endParaRPr lang="fi-FI" smtClean="0"/>
          </a:p>
        </p:txBody>
      </p:sp>
      <p:sp>
        <p:nvSpPr>
          <p:cNvPr id="2867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err="1" smtClean="0">
                <a:latin typeface="Arial" charset="0"/>
                <a:ea typeface="msmincho" charset="0"/>
                <a:cs typeface="msmincho" charset="0"/>
              </a:rPr>
              <a:t>Everytime</a:t>
            </a:r>
            <a:r>
              <a:rPr lang="fi-FI" sz="2500" dirty="0" smtClean="0">
                <a:latin typeface="Arial" charset="0"/>
                <a:ea typeface="msmincho" charset="0"/>
                <a:cs typeface="msmincho" charset="0"/>
              </a:rPr>
              <a:t> </a:t>
            </a:r>
            <a:r>
              <a:rPr lang="fi-FI" sz="2500" dirty="0">
                <a:latin typeface="Arial" charset="0"/>
                <a:ea typeface="msmincho" charset="0"/>
                <a:cs typeface="msmincho" charset="0"/>
              </a:rPr>
              <a:t>you click on the button it will reflect in logcat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53</a:t>
            </a:fld>
            <a:endParaRPr lang="fi-FI" smtClean="0"/>
          </a:p>
        </p:txBody>
      </p:sp>
      <p:sp>
        <p:nvSpPr>
          <p:cNvPr id="296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54</a:t>
            </a:fld>
            <a:endParaRPr lang="fi-FI" smtClean="0"/>
          </a:p>
        </p:txBody>
      </p:sp>
      <p:sp>
        <p:nvSpPr>
          <p:cNvPr id="3072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55</a:t>
            </a:fld>
            <a:endParaRPr lang="fi-FI" smtClean="0"/>
          </a:p>
        </p:txBody>
      </p:sp>
      <p:sp>
        <p:nvSpPr>
          <p:cNvPr id="3174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56</a:t>
            </a:fld>
            <a:endParaRPr lang="fi-FI" smtClean="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57</a:t>
            </a:fld>
            <a:endParaRPr lang="fi-FI" smtClean="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8/1/15</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8/1/15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8/1/15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Cebuana_Lhuillier_offficial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5"/>
            <a:ext cx="1752600" cy="788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8/1/15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8/1/15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8/1/15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8/1/15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9" name="Picture 8" descr="1484682_10153096163141352_5849169508272546172_n.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838200" cy="838200"/>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g"/><Relationship Id="rId9"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 Id="rId3" Type="http://schemas.openxmlformats.org/officeDocument/2006/relationships/hyperlink" Target="http://brickstories.blogspo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Camp 2015</a:t>
            </a:r>
            <a:endParaRPr lang="en-US" dirty="0"/>
          </a:p>
        </p:txBody>
      </p:sp>
      <p:sp>
        <p:nvSpPr>
          <p:cNvPr id="3" name="Subtitle 2"/>
          <p:cNvSpPr>
            <a:spLocks noGrp="1"/>
          </p:cNvSpPr>
          <p:nvPr>
            <p:ph type="subTitle" idx="1"/>
          </p:nvPr>
        </p:nvSpPr>
        <p:spPr/>
        <p:txBody>
          <a:bodyPr>
            <a:normAutofit/>
          </a:bodyPr>
          <a:lstStyle/>
          <a:p>
            <a:r>
              <a:rPr lang="en-US" dirty="0" smtClean="0"/>
              <a:t>Ronald L. Ramos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150587"/>
            <a:ext cx="1963632" cy="2278413"/>
          </a:xfrm>
          <a:prstGeom prst="rect">
            <a:avLst/>
          </a:prstGeom>
        </p:spPr>
      </p:pic>
      <p:pic>
        <p:nvPicPr>
          <p:cNvPr id="5" name="Picture 4" descr="1484682_10153096163141352_5849169508272546172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219200"/>
            <a:ext cx="2133600" cy="2133600"/>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5377398" y="32766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020" y="1078707"/>
            <a:ext cx="1745370" cy="21002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889018"/>
            <a:ext cx="3115067" cy="1946916"/>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for the Masses: Smart’s </a:t>
            </a:r>
            <a:r>
              <a:rPr lang="en-PH" dirty="0" err="1" smtClean="0"/>
              <a:t>Netphone</a:t>
            </a:r>
            <a:endParaRPr lang="en-PH" dirty="0"/>
          </a:p>
        </p:txBody>
      </p:sp>
      <p:pic>
        <p:nvPicPr>
          <p:cNvPr id="4" name="Content Placeholder 3" descr="a1-300x298.jpg"/>
          <p:cNvPicPr>
            <a:picLocks noGrp="1" noChangeAspect="1"/>
          </p:cNvPicPr>
          <p:nvPr>
            <p:ph idx="1"/>
          </p:nvPr>
        </p:nvPicPr>
        <p:blipFill>
          <a:blip r:embed="rId3" cstate="print"/>
          <a:stretch>
            <a:fillRect/>
          </a:stretch>
        </p:blipFill>
        <p:spPr>
          <a:xfrm>
            <a:off x="3886200" y="2209800"/>
            <a:ext cx="3931444" cy="3905234"/>
          </a:xfrm>
        </p:spPr>
      </p:pic>
      <p:sp>
        <p:nvSpPr>
          <p:cNvPr id="5" name="Oval Callout 4"/>
          <p:cNvSpPr/>
          <p:nvPr/>
        </p:nvSpPr>
        <p:spPr>
          <a:xfrm>
            <a:off x="762000" y="2362200"/>
            <a:ext cx="2743200" cy="1981200"/>
          </a:xfrm>
          <a:prstGeom prst="wedgeEllipseCallout">
            <a:avLst>
              <a:gd name="adj1" fmla="val 71667"/>
              <a:gd name="adj2" fmla="val 2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I am also  known as the ZTE Blade</a:t>
            </a:r>
            <a:endParaRPr lang="en-PH" dirty="0"/>
          </a:p>
        </p:txBody>
      </p:sp>
      <p:pic>
        <p:nvPicPr>
          <p:cNvPr id="4098" name="Picture 2" descr="C:\Users\taleweaver\Desktop\android courseware\skateshirt-white.png"/>
          <p:cNvPicPr>
            <a:picLocks noChangeAspect="1" noChangeArrowheads="1"/>
          </p:cNvPicPr>
          <p:nvPr/>
        </p:nvPicPr>
        <p:blipFill>
          <a:blip r:embed="rId4" cstate="print"/>
          <a:srcRect/>
          <a:stretch>
            <a:fillRect/>
          </a:stretch>
        </p:blipFill>
        <p:spPr bwMode="auto">
          <a:xfrm>
            <a:off x="914400" y="4876800"/>
            <a:ext cx="2901950" cy="1500835"/>
          </a:xfrm>
          <a:prstGeom prst="rect">
            <a:avLst/>
          </a:prstGeom>
          <a:noFill/>
        </p:spPr>
      </p:pic>
    </p:spTree>
    <p:extLst>
      <p:ext uri="{BB962C8B-B14F-4D97-AF65-F5344CB8AC3E}">
        <p14:creationId xmlns:p14="http://schemas.microsoft.com/office/powerpoint/2010/main" val="3753710550"/>
      </p:ext>
    </p:extLst>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1905000" y="304800"/>
            <a:ext cx="7772400" cy="731838"/>
          </a:xfrm>
        </p:spPr>
        <p:txBody>
          <a:bodyPr>
            <a:noAutofit/>
          </a:bodyPr>
          <a:lstStyle/>
          <a:p>
            <a:r>
              <a:rPr lang="en-US" sz="3200" dirty="0" smtClean="0"/>
              <a:t>Ronald L. Ramos</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914400" y="12954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xfrm>
            <a:off x="914400" y="2438401"/>
            <a:ext cx="7315200" cy="4395019"/>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US" sz="2400" dirty="0" smtClean="0">
                <a:solidFill>
                  <a:schemeClr val="tx2">
                    <a:lumMod val="75000"/>
                  </a:schemeClr>
                </a:solidFill>
              </a:rPr>
              <a:t>A s</a:t>
            </a:r>
            <a:r>
              <a:rPr lang="en" sz="2400" dirty="0" smtClean="0">
                <a:solidFill>
                  <a:schemeClr val="tx2">
                    <a:lumMod val="75000"/>
                  </a:schemeClr>
                </a:solidFill>
              </a:rPr>
              <a:t>oftware </a:t>
            </a:r>
            <a:r>
              <a:rPr lang="en" sz="2400" dirty="0">
                <a:solidFill>
                  <a:schemeClr val="tx2">
                    <a:lumMod val="75000"/>
                  </a:schemeClr>
                </a:solidFill>
              </a:rPr>
              <a:t>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2438401"/>
            <a:ext cx="7315200" cy="5429148"/>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July 2005 - Google Inc.  bought from Danger </a:t>
            </a:r>
            <a:r>
              <a:rPr lang="en" sz="2400" dirty="0" smtClean="0">
                <a:solidFill>
                  <a:schemeClr val="tx2">
                    <a:lumMod val="75000"/>
                  </a:schemeClr>
                </a:solidFill>
              </a:rPr>
              <a:t>Inc</a:t>
            </a:r>
            <a:endParaRPr lang="en" sz="2400" dirty="0">
              <a:solidFill>
                <a:schemeClr val="tx2">
                  <a:lumMod val="75000"/>
                </a:schemeClr>
              </a:solidFill>
            </a:endParaRPr>
          </a:p>
          <a:p>
            <a:endParaRPr lang="en" sz="2400" dirty="0">
              <a:solidFill>
                <a:schemeClr val="tx2">
                  <a:lumMod val="75000"/>
                </a:schemeClr>
              </a:solidFill>
            </a:endParaRPr>
          </a:p>
          <a:p>
            <a:pPr lvl="0" rtl="0">
              <a:buNone/>
            </a:pPr>
            <a:r>
              <a:rPr lang="en" sz="2400" dirty="0">
                <a:solidFill>
                  <a:schemeClr val="tx2">
                    <a:lumMod val="75000"/>
                  </a:schemeClr>
                </a:solidFill>
              </a:rPr>
              <a:t>Open Handset Alliance was formed headed by  Google which is composed of companies like Intel, T-Mobile, Spring Nextel and more.</a:t>
            </a:r>
          </a:p>
          <a:p>
            <a:endParaRPr lang="en" sz="2400" dirty="0">
              <a:solidFill>
                <a:schemeClr val="tx2">
                  <a:lumMod val="75000"/>
                </a:schemeClr>
              </a:solidFill>
            </a:endParaRPr>
          </a:p>
          <a:p>
            <a:pPr lvl="0" rtl="0">
              <a:buNone/>
            </a:pPr>
            <a:r>
              <a:rPr lang="en" sz="2400" dirty="0">
                <a:solidFill>
                  <a:schemeClr val="tx2">
                    <a:lumMod val="75000"/>
                  </a:schemeClr>
                </a:solidFill>
              </a:rPr>
              <a:t>In 2008, Android became available as an open source and </a:t>
            </a:r>
            <a:r>
              <a:rPr lang="en" sz="2400" dirty="0" smtClean="0">
                <a:solidFill>
                  <a:schemeClr val="tx2">
                    <a:lumMod val="75000"/>
                  </a:schemeClr>
                </a:solidFill>
              </a:rPr>
              <a:t>the ASOP(Android </a:t>
            </a:r>
            <a:r>
              <a:rPr lang="en" sz="2400" dirty="0">
                <a:solidFill>
                  <a:schemeClr val="tx2">
                    <a:lumMod val="75000"/>
                  </a:schemeClr>
                </a:solidFill>
              </a:rPr>
              <a:t>Open Source Project) is responsible for </a:t>
            </a:r>
            <a:r>
              <a:rPr lang="en" sz="2400" dirty="0" smtClean="0">
                <a:solidFill>
                  <a:schemeClr val="tx2">
                    <a:lumMod val="75000"/>
                  </a:schemeClr>
                </a:solidFill>
              </a:rPr>
              <a:t>maintainance </a:t>
            </a:r>
            <a:r>
              <a:rPr lang="en" sz="2400" dirty="0">
                <a:solidFill>
                  <a:schemeClr val="tx2">
                    <a:lumMod val="75000"/>
                  </a:schemeClr>
                </a:solidFill>
              </a:rPr>
              <a:t>and development of android.</a:t>
            </a:r>
          </a:p>
          <a:p>
            <a:endParaRPr lang="en" sz="2400" dirty="0">
              <a:solidFill>
                <a:schemeClr val="tx2">
                  <a:lumMod val="75000"/>
                </a:schemeClr>
              </a:solidFill>
            </a:endParaRPr>
          </a:p>
          <a:p>
            <a:pPr lvl="0" rtl="0">
              <a:buNone/>
            </a:pPr>
            <a:r>
              <a:rPr lang="en" sz="2400"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xfrm>
            <a:off x="914400" y="533400"/>
            <a:ext cx="7315200" cy="1154097"/>
          </a:xfrm>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75175169"/>
              </p:ext>
            </p:extLst>
          </p:nvPr>
        </p:nvGraphicFramePr>
        <p:xfrm>
          <a:off x="914400" y="1828800"/>
          <a:ext cx="7010400" cy="4450080"/>
        </p:xfrm>
        <a:graphic>
          <a:graphicData uri="http://schemas.openxmlformats.org/drawingml/2006/table">
            <a:tbl>
              <a:tblPr firstRow="1" bandRow="1">
                <a:tableStyleId>{5C22544A-7EE6-4342-B048-85BDC9FD1C3A}</a:tableStyleId>
              </a:tblPr>
              <a:tblGrid>
                <a:gridCol w="2117725"/>
                <a:gridCol w="4892675"/>
              </a:tblGrid>
              <a:tr h="370840">
                <a:tc>
                  <a:txBody>
                    <a:bodyPr/>
                    <a:lstStyle/>
                    <a:p>
                      <a:r>
                        <a:rPr lang="en-US" dirty="0" smtClean="0"/>
                        <a:t>Version Number</a:t>
                      </a:r>
                      <a:endParaRPr lang="en-US" dirty="0"/>
                    </a:p>
                  </a:txBody>
                  <a:tcPr/>
                </a:tc>
                <a:tc>
                  <a:txBody>
                    <a:bodyPr/>
                    <a:lstStyle/>
                    <a:p>
                      <a:r>
                        <a:rPr lang="en-US" dirty="0" smtClean="0"/>
                        <a:t>Name</a:t>
                      </a:r>
                      <a:endParaRPr lang="en-US" dirty="0"/>
                    </a:p>
                  </a:txBody>
                  <a:tcPr/>
                </a:tc>
              </a:tr>
              <a:tr h="370840">
                <a:tc>
                  <a:txBody>
                    <a:bodyPr/>
                    <a:lstStyle/>
                    <a:p>
                      <a:r>
                        <a:rPr lang="en-US" dirty="0" smtClean="0"/>
                        <a:t>1.1</a:t>
                      </a:r>
                      <a:endParaRPr lang="en-US" dirty="0"/>
                    </a:p>
                  </a:txBody>
                  <a:tcPr/>
                </a:tc>
                <a:tc>
                  <a:txBody>
                    <a:bodyPr/>
                    <a:lstStyle/>
                    <a:p>
                      <a:endParaRPr lang="en-US" dirty="0"/>
                    </a:p>
                  </a:txBody>
                  <a:tcPr/>
                </a:tc>
              </a:tr>
              <a:tr h="370840">
                <a:tc>
                  <a:txBody>
                    <a:bodyPr/>
                    <a:lstStyle/>
                    <a:p>
                      <a:r>
                        <a:rPr lang="en-US" dirty="0" smtClean="0"/>
                        <a:t>1.5</a:t>
                      </a:r>
                      <a:endParaRPr lang="en-US" dirty="0"/>
                    </a:p>
                  </a:txBody>
                  <a:tcPr/>
                </a:tc>
                <a:tc>
                  <a:txBody>
                    <a:bodyPr/>
                    <a:lstStyle/>
                    <a:p>
                      <a:r>
                        <a:rPr lang="en-US" dirty="0" smtClean="0"/>
                        <a:t>Cupcake</a:t>
                      </a:r>
                      <a:endParaRPr lang="en-US" dirty="0"/>
                    </a:p>
                  </a:txBody>
                  <a:tcPr/>
                </a:tc>
              </a:tr>
              <a:tr h="370840">
                <a:tc>
                  <a:txBody>
                    <a:bodyPr/>
                    <a:lstStyle/>
                    <a:p>
                      <a:r>
                        <a:rPr lang="en-US" dirty="0" smtClean="0"/>
                        <a:t>1.6</a:t>
                      </a:r>
                      <a:endParaRPr lang="en-US" dirty="0"/>
                    </a:p>
                  </a:txBody>
                  <a:tcPr/>
                </a:tc>
                <a:tc>
                  <a:txBody>
                    <a:bodyPr/>
                    <a:lstStyle/>
                    <a:p>
                      <a:r>
                        <a:rPr lang="en-US" dirty="0" smtClean="0"/>
                        <a:t>Donut</a:t>
                      </a:r>
                      <a:endParaRPr lang="en-US" dirty="0"/>
                    </a:p>
                  </a:txBody>
                  <a:tcPr/>
                </a:tc>
              </a:tr>
              <a:tr h="370840">
                <a:tc>
                  <a:txBody>
                    <a:bodyPr/>
                    <a:lstStyle/>
                    <a:p>
                      <a:r>
                        <a:rPr lang="en-US" dirty="0" smtClean="0"/>
                        <a:t>2.0/2.1</a:t>
                      </a:r>
                      <a:endParaRPr lang="en-US" dirty="0"/>
                    </a:p>
                  </a:txBody>
                  <a:tcPr/>
                </a:tc>
                <a:tc>
                  <a:txBody>
                    <a:bodyPr/>
                    <a:lstStyle/>
                    <a:p>
                      <a:r>
                        <a:rPr lang="en-US" dirty="0" smtClean="0"/>
                        <a:t>Éclair</a:t>
                      </a:r>
                      <a:endParaRPr lang="en-US" dirty="0"/>
                    </a:p>
                  </a:txBody>
                  <a:tcPr/>
                </a:tc>
              </a:tr>
              <a:tr h="370840">
                <a:tc>
                  <a:txBody>
                    <a:bodyPr/>
                    <a:lstStyle/>
                    <a:p>
                      <a:r>
                        <a:rPr lang="en-US" dirty="0" smtClean="0"/>
                        <a:t>2.2.x</a:t>
                      </a:r>
                      <a:endParaRPr lang="en-US" dirty="0"/>
                    </a:p>
                  </a:txBody>
                  <a:tcPr/>
                </a:tc>
                <a:tc>
                  <a:txBody>
                    <a:bodyPr/>
                    <a:lstStyle/>
                    <a:p>
                      <a:r>
                        <a:rPr lang="en-US" dirty="0" err="1" smtClean="0"/>
                        <a:t>Froyo</a:t>
                      </a:r>
                      <a:endParaRPr lang="en-US" dirty="0"/>
                    </a:p>
                  </a:txBody>
                  <a:tcPr/>
                </a:tc>
              </a:tr>
              <a:tr h="370840">
                <a:tc>
                  <a:txBody>
                    <a:bodyPr/>
                    <a:lstStyle/>
                    <a:p>
                      <a:r>
                        <a:rPr lang="en-US" dirty="0" smtClean="0"/>
                        <a:t>2.3.x</a:t>
                      </a:r>
                      <a:endParaRPr lang="en-US" dirty="0"/>
                    </a:p>
                  </a:txBody>
                  <a:tcPr/>
                </a:tc>
                <a:tc>
                  <a:txBody>
                    <a:bodyPr/>
                    <a:lstStyle/>
                    <a:p>
                      <a:r>
                        <a:rPr lang="en-US" dirty="0" smtClean="0"/>
                        <a:t>Gingerbread</a:t>
                      </a:r>
                      <a:endParaRPr lang="en-US" dirty="0"/>
                    </a:p>
                  </a:txBody>
                  <a:tcPr/>
                </a:tc>
              </a:tr>
              <a:tr h="370840">
                <a:tc>
                  <a:txBody>
                    <a:bodyPr/>
                    <a:lstStyle/>
                    <a:p>
                      <a:r>
                        <a:rPr lang="en-US" dirty="0" smtClean="0"/>
                        <a:t>3.X</a:t>
                      </a:r>
                      <a:endParaRPr lang="en-US" dirty="0"/>
                    </a:p>
                  </a:txBody>
                  <a:tcPr/>
                </a:tc>
                <a:tc>
                  <a:txBody>
                    <a:bodyPr/>
                    <a:lstStyle/>
                    <a:p>
                      <a:r>
                        <a:rPr lang="en-US" dirty="0" smtClean="0"/>
                        <a:t>Honeycomb</a:t>
                      </a:r>
                      <a:endParaRPr lang="en-US" dirty="0"/>
                    </a:p>
                  </a:txBody>
                  <a:tcPr/>
                </a:tc>
              </a:tr>
              <a:tr h="370840">
                <a:tc>
                  <a:txBody>
                    <a:bodyPr/>
                    <a:lstStyle/>
                    <a:p>
                      <a:r>
                        <a:rPr lang="en-US" dirty="0" smtClean="0"/>
                        <a:t>4.0-4.0.4</a:t>
                      </a:r>
                      <a:endParaRPr lang="en-US" dirty="0"/>
                    </a:p>
                  </a:txBody>
                  <a:tcPr/>
                </a:tc>
                <a:tc>
                  <a:txBody>
                    <a:bodyPr/>
                    <a:lstStyle/>
                    <a:p>
                      <a:r>
                        <a:rPr lang="en-US" dirty="0" smtClean="0"/>
                        <a:t>Ice Cream Sandwich</a:t>
                      </a:r>
                      <a:endParaRPr lang="en-US" dirty="0"/>
                    </a:p>
                  </a:txBody>
                  <a:tcPr/>
                </a:tc>
              </a:tr>
              <a:tr h="370840">
                <a:tc>
                  <a:txBody>
                    <a:bodyPr/>
                    <a:lstStyle/>
                    <a:p>
                      <a:r>
                        <a:rPr lang="en-US" dirty="0" smtClean="0"/>
                        <a:t>4.1-4.3.1</a:t>
                      </a:r>
                      <a:endParaRPr lang="en-US" dirty="0"/>
                    </a:p>
                  </a:txBody>
                  <a:tcPr/>
                </a:tc>
                <a:tc>
                  <a:txBody>
                    <a:bodyPr/>
                    <a:lstStyle/>
                    <a:p>
                      <a:r>
                        <a:rPr lang="en-US" dirty="0" smtClean="0"/>
                        <a:t>Jelly Bean</a:t>
                      </a:r>
                      <a:endParaRPr lang="en-US" dirty="0"/>
                    </a:p>
                  </a:txBody>
                  <a:tcPr/>
                </a:tc>
              </a:tr>
              <a:tr h="370840">
                <a:tc>
                  <a:txBody>
                    <a:bodyPr/>
                    <a:lstStyle/>
                    <a:p>
                      <a:r>
                        <a:rPr lang="en-US" dirty="0" smtClean="0"/>
                        <a:t>4.4</a:t>
                      </a:r>
                      <a:endParaRPr lang="en-US" dirty="0"/>
                    </a:p>
                  </a:txBody>
                  <a:tcPr/>
                </a:tc>
                <a:tc>
                  <a:txBody>
                    <a:bodyPr/>
                    <a:lstStyle/>
                    <a:p>
                      <a:r>
                        <a:rPr lang="en-US" dirty="0" err="1" smtClean="0"/>
                        <a:t>KitKat</a:t>
                      </a:r>
                      <a:endParaRPr lang="en-US" dirty="0"/>
                    </a:p>
                  </a:txBody>
                  <a:tcPr/>
                </a:tc>
              </a:tr>
              <a:tr h="370840">
                <a:tc>
                  <a:txBody>
                    <a:bodyPr/>
                    <a:lstStyle/>
                    <a:p>
                      <a:r>
                        <a:rPr lang="en-US" dirty="0" smtClean="0"/>
                        <a:t>5</a:t>
                      </a:r>
                      <a:endParaRPr lang="en-US" dirty="0"/>
                    </a:p>
                  </a:txBody>
                  <a:tcPr/>
                </a:tc>
                <a:tc>
                  <a:txBody>
                    <a:bodyPr/>
                    <a:lstStyle/>
                    <a:p>
                      <a:r>
                        <a:rPr lang="en-US" dirty="0" smtClean="0"/>
                        <a:t>Lollipop</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38" y="533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332493" y="5843042"/>
            <a:ext cx="7704856" cy="523220"/>
          </a:xfrm>
          <a:prstGeom prst="rect">
            <a:avLst/>
          </a:prstGeom>
          <a:noFill/>
        </p:spPr>
        <p:txBody>
          <a:bodyPr wrap="square" rtlCol="0">
            <a:spAutoFit/>
          </a:bodyPr>
          <a:lstStyle/>
          <a:p>
            <a:r>
              <a:rPr lang="en-US" dirty="0" smtClean="0"/>
              <a:t>Note: When developing an application, consider the market share of the android version. The higher the market share, the higher number your target market is. </a:t>
            </a:r>
            <a:endParaRPr lang="en-S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676400"/>
            <a:ext cx="6934200" cy="41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676400"/>
            <a:ext cx="7086600" cy="48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err="1" smtClean="0"/>
              <a:t>rlramos@gmail.com</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2"/>
              </a:rPr>
              <a:t>rlramos@gmail.com</a:t>
            </a:r>
            <a:endParaRPr lang="en-US" dirty="0" smtClean="0"/>
          </a:p>
          <a:p>
            <a:r>
              <a:rPr lang="en-US" dirty="0" smtClean="0"/>
              <a:t>Blog: </a:t>
            </a:r>
            <a:r>
              <a:rPr lang="en-US" dirty="0" smtClean="0">
                <a:hlinkClick r:id="rId3"/>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52173386"/>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pic>
        <p:nvPicPr>
          <p:cNvPr id="4" name="Content Placeholder 3" descr="Screen Shot 2015-06-23 at 11.01.06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6791" b="-16791"/>
          <a:stretch>
            <a:fillRect/>
          </a:stretch>
        </p:blipFill>
        <p:spPr/>
      </p:pic>
      <p:sp>
        <p:nvSpPr>
          <p:cNvPr id="5" name="Content Placeholder 4"/>
          <p:cNvSpPr>
            <a:spLocks noGrp="1"/>
          </p:cNvSpPr>
          <p:nvPr>
            <p:ph sz="quarter" idx="14"/>
          </p:nvPr>
        </p:nvSpPr>
        <p:spPr/>
        <p:txBody>
          <a:bodyPr/>
          <a:lstStyle/>
          <a:p>
            <a:r>
              <a:rPr lang="en-US" dirty="0"/>
              <a:t>http://</a:t>
            </a:r>
            <a:r>
              <a:rPr lang="en-US" dirty="0" err="1"/>
              <a:t>developer.android.com</a:t>
            </a:r>
            <a:r>
              <a:rPr lang="en-US" dirty="0"/>
              <a:t>/tools/studio/</a:t>
            </a:r>
            <a:r>
              <a:rPr lang="en-US" dirty="0" err="1"/>
              <a:t>index.html</a:t>
            </a:r>
            <a:endParaRPr lang="en-US" dirty="0"/>
          </a:p>
          <a:p>
            <a:endParaRPr lang="en-US" dirty="0" smtClean="0"/>
          </a:p>
          <a:p>
            <a:r>
              <a:rPr lang="en-US" dirty="0"/>
              <a:t>Android Studio is the official IDE for Android application development, based on </a:t>
            </a:r>
            <a:r>
              <a:rPr lang="en-US" dirty="0" err="1"/>
              <a:t>IntelliJ</a:t>
            </a:r>
            <a:r>
              <a:rPr lang="en-US" dirty="0"/>
              <a:t> IDEA</a:t>
            </a:r>
          </a:p>
        </p:txBody>
      </p:sp>
    </p:spTree>
    <p:extLst>
      <p:ext uri="{BB962C8B-B14F-4D97-AF65-F5344CB8AC3E}">
        <p14:creationId xmlns:p14="http://schemas.microsoft.com/office/powerpoint/2010/main" val="271057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sz="quarter" idx="13"/>
          </p:nvPr>
        </p:nvSpPr>
        <p:spPr/>
        <p:txBody>
          <a:bodyPr>
            <a:normAutofit/>
          </a:bodyPr>
          <a:lstStyle/>
          <a:p>
            <a:r>
              <a:rPr lang="en-US" dirty="0" smtClean="0"/>
              <a:t>Open Android Studio</a:t>
            </a:r>
          </a:p>
          <a:p>
            <a:r>
              <a:rPr lang="en-US" dirty="0" smtClean="0"/>
              <a:t>Select “Start a new Android Studio Project”</a:t>
            </a:r>
            <a:endParaRPr lang="en-US" dirty="0"/>
          </a:p>
        </p:txBody>
      </p:sp>
      <p:pic>
        <p:nvPicPr>
          <p:cNvPr id="3" name="Content Placeholder 2" descr="Screen Shot 2015-06-23 at 11.01.35 PM.png"/>
          <p:cNvPicPr>
            <a:picLocks noGrp="1" noChangeAspect="1"/>
          </p:cNvPicPr>
          <p:nvPr>
            <p:ph sz="quarter" idx="14"/>
          </p:nvPr>
        </p:nvPicPr>
        <p:blipFill>
          <a:blip r:embed="rId2">
            <a:extLst>
              <a:ext uri="{28A0092B-C50C-407E-A947-70E740481C1C}">
                <a14:useLocalDpi xmlns:a14="http://schemas.microsoft.com/office/drawing/2010/main" val="0"/>
              </a:ext>
            </a:extLst>
          </a:blip>
          <a:srcRect l="12613" r="12613"/>
          <a:stretch>
            <a:fillRect/>
          </a:stretch>
        </p:blipFill>
        <p:spPr>
          <a:xfrm>
            <a:off x="4681538" y="2743200"/>
            <a:ext cx="3567112" cy="3595688"/>
          </a:xfrm>
        </p:spPr>
      </p:pic>
    </p:spTree>
    <p:extLst>
      <p:ext uri="{BB962C8B-B14F-4D97-AF65-F5344CB8AC3E}">
        <p14:creationId xmlns:p14="http://schemas.microsoft.com/office/powerpoint/2010/main" val="410602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Configure project</a:t>
            </a:r>
            <a:endParaRPr lang="en-US" dirty="0"/>
          </a:p>
        </p:txBody>
      </p:sp>
      <p:pic>
        <p:nvPicPr>
          <p:cNvPr id="5" name="Content Placeholder 4" descr="Screen Shot 2015-06-23 at 11.01.54 PM.png"/>
          <p:cNvPicPr>
            <a:picLocks noGrp="1" noChangeAspect="1"/>
          </p:cNvPicPr>
          <p:nvPr>
            <p:ph idx="1"/>
          </p:nvPr>
        </p:nvPicPr>
        <p:blipFill>
          <a:blip r:embed="rId2">
            <a:extLst>
              <a:ext uri="{28A0092B-C50C-407E-A947-70E740481C1C}">
                <a14:useLocalDpi xmlns:a14="http://schemas.microsoft.com/office/drawing/2010/main" val="0"/>
              </a:ext>
            </a:extLst>
          </a:blip>
          <a:srcRect l="-7165" r="-7165"/>
          <a:stretch>
            <a:fillRect/>
          </a:stretch>
        </p:blipFill>
        <p:spPr/>
      </p:pic>
    </p:spTree>
    <p:extLst>
      <p:ext uri="{BB962C8B-B14F-4D97-AF65-F5344CB8AC3E}">
        <p14:creationId xmlns:p14="http://schemas.microsoft.com/office/powerpoint/2010/main" val="45118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Target Devices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945" y="2438401"/>
            <a:ext cx="6418110" cy="3870960"/>
          </a:xfrm>
        </p:spPr>
      </p:pic>
    </p:spTree>
    <p:extLst>
      <p:ext uri="{BB962C8B-B14F-4D97-AF65-F5344CB8AC3E}">
        <p14:creationId xmlns:p14="http://schemas.microsoft.com/office/powerpoint/2010/main" val="7265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Activity Template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916" y="2438401"/>
            <a:ext cx="6410167" cy="3870960"/>
          </a:xfrm>
        </p:spPr>
      </p:pic>
    </p:spTree>
    <p:extLst>
      <p:ext uri="{BB962C8B-B14F-4D97-AF65-F5344CB8AC3E}">
        <p14:creationId xmlns:p14="http://schemas.microsoft.com/office/powerpoint/2010/main" val="206690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smtClean="0">
                <a:hlinkClick r:id="rId2"/>
              </a:rPr>
              <a:t>/SMITIS/</a:t>
            </a:r>
            <a:endParaRPr lang="en-US" sz="3200" dirty="0" smtClean="0"/>
          </a:p>
          <a:p>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Name the default 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936" y="2438401"/>
            <a:ext cx="6408128" cy="3870960"/>
          </a:xfrm>
        </p:spPr>
      </p:pic>
      <p:pic>
        <p:nvPicPr>
          <p:cNvPr id="7" name="Picture 6" descr="Screen Shot 2015-06-23 at 11.0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638800"/>
            <a:ext cx="4372179" cy="1003300"/>
          </a:xfrm>
          <a:prstGeom prst="rect">
            <a:avLst/>
          </a:prstGeom>
        </p:spPr>
      </p:pic>
      <p:sp>
        <p:nvSpPr>
          <p:cNvPr id="8" name="Right Arrow 7"/>
          <p:cNvSpPr/>
          <p:nvPr/>
        </p:nvSpPr>
        <p:spPr>
          <a:xfrm rot="10237272">
            <a:off x="4465803" y="5752184"/>
            <a:ext cx="1447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0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workbench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90800"/>
            <a:ext cx="6651731" cy="3870960"/>
          </a:xfrm>
        </p:spPr>
      </p:pic>
    </p:spTree>
    <p:extLst>
      <p:ext uri="{BB962C8B-B14F-4D97-AF65-F5344CB8AC3E}">
        <p14:creationId xmlns:p14="http://schemas.microsoft.com/office/powerpoint/2010/main" val="438075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project</a:t>
            </a:r>
            <a:endParaRPr lang="en-US" dirty="0"/>
          </a:p>
        </p:txBody>
      </p:sp>
      <p:pic>
        <p:nvPicPr>
          <p:cNvPr id="4" name="Content Placeholder 3" descr="Screen Shot 2015-06-23 at 11.08.4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7919" b="-7919"/>
          <a:stretch>
            <a:fillRect/>
          </a:stretch>
        </p:blipFill>
        <p:spPr/>
      </p:pic>
      <p:sp>
        <p:nvSpPr>
          <p:cNvPr id="5" name="Content Placeholder 4"/>
          <p:cNvSpPr>
            <a:spLocks noGrp="1"/>
          </p:cNvSpPr>
          <p:nvPr>
            <p:ph sz="quarter" idx="14"/>
          </p:nvPr>
        </p:nvSpPr>
        <p:spPr/>
        <p:txBody>
          <a:bodyPr/>
          <a:lstStyle/>
          <a:p>
            <a:r>
              <a:rPr lang="en-US" dirty="0" smtClean="0"/>
              <a:t>Click “Play” on the toolbar</a:t>
            </a:r>
          </a:p>
          <a:p>
            <a:r>
              <a:rPr lang="en-US" dirty="0" smtClean="0"/>
              <a:t>You will be asked where to run your app.</a:t>
            </a:r>
          </a:p>
          <a:p>
            <a:r>
              <a:rPr lang="en-US" dirty="0" smtClean="0"/>
              <a:t>Choose “Launch Emulator”</a:t>
            </a:r>
            <a:endParaRPr lang="en-US" dirty="0"/>
          </a:p>
        </p:txBody>
      </p:sp>
    </p:spTree>
    <p:extLst>
      <p:ext uri="{BB962C8B-B14F-4D97-AF65-F5344CB8AC3E}">
        <p14:creationId xmlns:p14="http://schemas.microsoft.com/office/powerpoint/2010/main" val="393062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emulator</a:t>
            </a:r>
            <a:endParaRPr lang="en-US" dirty="0"/>
          </a:p>
        </p:txBody>
      </p:sp>
      <p:pic>
        <p:nvPicPr>
          <p:cNvPr id="5" name="Content Placeholder 4" descr="Screen Shot 2015-06-23 at 11.11.17 PM.png"/>
          <p:cNvPicPr>
            <a:picLocks noGrp="1" noChangeAspect="1"/>
          </p:cNvPicPr>
          <p:nvPr>
            <p:ph sz="quarter" idx="13"/>
          </p:nvPr>
        </p:nvPicPr>
        <p:blipFill>
          <a:blip r:embed="rId3">
            <a:extLst>
              <a:ext uri="{28A0092B-C50C-407E-A947-70E740481C1C}">
                <a14:useLocalDpi xmlns:a14="http://schemas.microsoft.com/office/drawing/2010/main" val="0"/>
              </a:ext>
            </a:extLst>
          </a:blip>
          <a:srcRect l="-28302" r="-28302"/>
          <a:stretch>
            <a:fillRect/>
          </a:stretch>
        </p:blipFill>
        <p:spPr/>
      </p:pic>
      <p:pic>
        <p:nvPicPr>
          <p:cNvPr id="6" name="Content Placeholder 5" descr="Screen Shot 2015-06-23 at 11.11.29 PM.png"/>
          <p:cNvPicPr>
            <a:picLocks noGrp="1" noChangeAspect="1"/>
          </p:cNvPicPr>
          <p:nvPr>
            <p:ph sz="quarter" idx="14"/>
          </p:nvPr>
        </p:nvPicPr>
        <p:blipFill>
          <a:blip r:embed="rId4">
            <a:extLst>
              <a:ext uri="{28A0092B-C50C-407E-A947-70E740481C1C}">
                <a14:useLocalDpi xmlns:a14="http://schemas.microsoft.com/office/drawing/2010/main" val="0"/>
              </a:ext>
            </a:extLst>
          </a:blip>
          <a:srcRect t="-204095" b="-204095"/>
          <a:stretch>
            <a:fillRect/>
          </a:stretch>
        </p:blipFill>
        <p:spPr/>
      </p:pic>
    </p:spTree>
    <p:extLst>
      <p:ext uri="{BB962C8B-B14F-4D97-AF65-F5344CB8AC3E}">
        <p14:creationId xmlns:p14="http://schemas.microsoft.com/office/powerpoint/2010/main" val="115106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running app</a:t>
            </a:r>
            <a:endParaRPr lang="en-US" dirty="0"/>
          </a:p>
        </p:txBody>
      </p:sp>
      <p:pic>
        <p:nvPicPr>
          <p:cNvPr id="7" name="Content Placeholder 6" descr="Screen Shot 2015-06-23 at 11.11.44 PM.png"/>
          <p:cNvPicPr>
            <a:picLocks noGrp="1" noChangeAspect="1"/>
          </p:cNvPicPr>
          <p:nvPr>
            <p:ph idx="1"/>
          </p:nvPr>
        </p:nvPicPr>
        <p:blipFill>
          <a:blip r:embed="rId2">
            <a:extLst>
              <a:ext uri="{28A0092B-C50C-407E-A947-70E740481C1C}">
                <a14:useLocalDpi xmlns:a14="http://schemas.microsoft.com/office/drawing/2010/main" val="0"/>
              </a:ext>
            </a:extLst>
          </a:blip>
          <a:srcRect l="-99030" r="-99030"/>
          <a:stretch>
            <a:fillRect/>
          </a:stretch>
        </p:blipFill>
        <p:spPr/>
      </p:pic>
    </p:spTree>
    <p:extLst>
      <p:ext uri="{BB962C8B-B14F-4D97-AF65-F5344CB8AC3E}">
        <p14:creationId xmlns:p14="http://schemas.microsoft.com/office/powerpoint/2010/main" val="249670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Create a new Android Project</a:t>
            </a:r>
          </a:p>
        </p:txBody>
      </p:sp>
      <p:sp>
        <p:nvSpPr>
          <p:cNvPr id="11267" name="Rectangle 3"/>
          <p:cNvSpPr>
            <a:spLocks noGrp="1" noChangeArrowheads="1"/>
          </p:cNvSpPr>
          <p:nvPr>
            <p:ph sz="quarter" idx="4294967295"/>
          </p:nvPr>
        </p:nvSpPr>
        <p:spPr>
          <a:xfrm>
            <a:off x="3894750" y="1604457"/>
            <a:ext cx="4793768" cy="554251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Min SDK: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END </a:t>
            </a:r>
            <a:r>
              <a:rPr lang="en-PH" smtClean="0"/>
              <a:t>OF Day 1</a:t>
            </a: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idx="1"/>
          </p:nvPr>
        </p:nvSpPr>
        <p:spPr/>
        <p:txBody>
          <a:bodyPr>
            <a:normAutofit/>
          </a:bodyPr>
          <a:lstStyle/>
          <a:p>
            <a:pPr marL="68580" indent="0">
              <a:buNone/>
            </a:pPr>
            <a:r>
              <a:rPr lang="en-US" b="1" i="1" dirty="0" smtClean="0"/>
              <a:t>“Imagine </a:t>
            </a:r>
            <a:r>
              <a:rPr lang="en-US" b="1" i="1" dirty="0"/>
              <a:t>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r>
              <a:rPr lang="en-US" b="1" i="1" dirty="0" smtClean="0"/>
              <a:t>.”</a:t>
            </a: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1040</TotalTime>
  <Words>1976</Words>
  <Application>Microsoft Macintosh PowerPoint</Application>
  <PresentationFormat>On-screen Show (4:3)</PresentationFormat>
  <Paragraphs>239</Paragraphs>
  <Slides>58</Slides>
  <Notes>34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Perspective</vt:lpstr>
      <vt:lpstr>Android Development Boot Camp 2015</vt:lpstr>
      <vt:lpstr>Ronald L. Ramos</vt:lpstr>
      <vt:lpstr>Ronald L. Ramos</vt:lpstr>
      <vt:lpstr>Presentations</vt:lpstr>
      <vt:lpstr>Introduce yourself</vt:lpstr>
      <vt:lpstr>Objectives</vt:lpstr>
      <vt:lpstr>The Internet of Things</vt:lpstr>
      <vt:lpstr>What is it?</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Android for the Masses: Smart’s Netphone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Android Studio</vt:lpstr>
      <vt:lpstr>Hello World</vt:lpstr>
      <vt:lpstr>Creating a New Android Project</vt:lpstr>
      <vt:lpstr>Configure project</vt:lpstr>
      <vt:lpstr>Select Target Devices</vt:lpstr>
      <vt:lpstr>Select Activity Template</vt:lpstr>
      <vt:lpstr>Name the default files</vt:lpstr>
      <vt:lpstr>The workbench</vt:lpstr>
      <vt:lpstr>Running the project</vt:lpstr>
      <vt:lpstr>Running the emulator</vt:lpstr>
      <vt:lpstr>The running app</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Day 1</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30</cp:revision>
  <dcterms:created xsi:type="dcterms:W3CDTF">2013-04-07T15:10:47Z</dcterms:created>
  <dcterms:modified xsi:type="dcterms:W3CDTF">2015-08-01T02:21:18Z</dcterms:modified>
</cp:coreProperties>
</file>