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64"/>
  </p:notesMasterIdLst>
  <p:sldIdLst>
    <p:sldId id="256" r:id="rId2"/>
    <p:sldId id="527" r:id="rId3"/>
    <p:sldId id="493" r:id="rId4"/>
    <p:sldId id="466" r:id="rId5"/>
    <p:sldId id="455" r:id="rId6"/>
    <p:sldId id="528" r:id="rId7"/>
    <p:sldId id="529" r:id="rId8"/>
    <p:sldId id="513" r:id="rId9"/>
    <p:sldId id="514" r:id="rId10"/>
    <p:sldId id="516" r:id="rId11"/>
    <p:sldId id="517" r:id="rId12"/>
    <p:sldId id="518" r:id="rId13"/>
    <p:sldId id="519" r:id="rId14"/>
    <p:sldId id="520" r:id="rId15"/>
    <p:sldId id="521" r:id="rId16"/>
    <p:sldId id="523" r:id="rId17"/>
    <p:sldId id="481" r:id="rId18"/>
    <p:sldId id="456" r:id="rId19"/>
    <p:sldId id="482" r:id="rId20"/>
    <p:sldId id="522" r:id="rId21"/>
    <p:sldId id="483" r:id="rId22"/>
    <p:sldId id="484" r:id="rId23"/>
    <p:sldId id="485" r:id="rId24"/>
    <p:sldId id="500" r:id="rId25"/>
    <p:sldId id="502" r:id="rId26"/>
    <p:sldId id="501" r:id="rId27"/>
    <p:sldId id="504" r:id="rId28"/>
    <p:sldId id="503" r:id="rId29"/>
    <p:sldId id="505" r:id="rId30"/>
    <p:sldId id="433" r:id="rId31"/>
    <p:sldId id="510" r:id="rId32"/>
    <p:sldId id="511" r:id="rId33"/>
    <p:sldId id="394" r:id="rId34"/>
    <p:sldId id="395" r:id="rId35"/>
    <p:sldId id="508" r:id="rId36"/>
    <p:sldId id="509" r:id="rId37"/>
    <p:sldId id="303" r:id="rId38"/>
    <p:sldId id="506" r:id="rId39"/>
    <p:sldId id="507" r:id="rId40"/>
    <p:sldId id="397" r:id="rId41"/>
    <p:sldId id="393" r:id="rId42"/>
    <p:sldId id="406" r:id="rId43"/>
    <p:sldId id="398" r:id="rId44"/>
    <p:sldId id="400" r:id="rId45"/>
    <p:sldId id="401" r:id="rId46"/>
    <p:sldId id="489" r:id="rId47"/>
    <p:sldId id="491" r:id="rId48"/>
    <p:sldId id="490" r:id="rId49"/>
    <p:sldId id="488" r:id="rId50"/>
    <p:sldId id="462" r:id="rId51"/>
    <p:sldId id="499" r:id="rId52"/>
    <p:sldId id="399" r:id="rId53"/>
    <p:sldId id="402" r:id="rId54"/>
    <p:sldId id="497" r:id="rId55"/>
    <p:sldId id="498" r:id="rId56"/>
    <p:sldId id="494" r:id="rId57"/>
    <p:sldId id="495" r:id="rId58"/>
    <p:sldId id="496" r:id="rId59"/>
    <p:sldId id="524" r:id="rId60"/>
    <p:sldId id="525" r:id="rId61"/>
    <p:sldId id="526" r:id="rId62"/>
    <p:sldId id="392" r:id="rId63"/>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DDA8"/>
    <a:srgbClr val="F22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0" autoAdjust="0"/>
    <p:restoredTop sz="52529" autoAdjust="0"/>
  </p:normalViewPr>
  <p:slideViewPr>
    <p:cSldViewPr>
      <p:cViewPr>
        <p:scale>
          <a:sx n="50" d="100"/>
          <a:sy n="50" d="100"/>
        </p:scale>
        <p:origin x="-1640" y="-96"/>
      </p:cViewPr>
      <p:guideLst>
        <p:guide orient="horz" pos="2160"/>
        <p:guide pos="2880"/>
      </p:guideLst>
    </p:cSldViewPr>
  </p:slideViewPr>
  <p:outlineViewPr>
    <p:cViewPr>
      <p:scale>
        <a:sx n="33" d="100"/>
        <a:sy n="33" d="100"/>
      </p:scale>
      <p:origin x="42" y="28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78"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A1E02F29-8D84-4BFC-877C-31971A6BEC3D}" type="datetimeFigureOut">
              <a:rPr lang="en-US" smtClean="0"/>
              <a:pPr/>
              <a:t>3/6/14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012D927-9298-4598-88BA-9A5115939DFB}" type="slidenum">
              <a:rPr lang="en-US" smtClean="0"/>
              <a:pPr/>
              <a:t>‹#›</a:t>
            </a:fld>
            <a:endParaRPr lang="en-US"/>
          </a:p>
        </p:txBody>
      </p:sp>
    </p:spTree>
    <p:extLst>
      <p:ext uri="{BB962C8B-B14F-4D97-AF65-F5344CB8AC3E}">
        <p14:creationId xmlns:p14="http://schemas.microsoft.com/office/powerpoint/2010/main" val="348299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community.pachube.com/abou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a:t>
            </a:fld>
            <a:endParaRPr lang="en-US"/>
          </a:p>
        </p:txBody>
      </p:sp>
    </p:spTree>
    <p:extLst>
      <p:ext uri="{BB962C8B-B14F-4D97-AF65-F5344CB8AC3E}">
        <p14:creationId xmlns:p14="http://schemas.microsoft.com/office/powerpoint/2010/main" val="25160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01 - Did_You_Know_Shift_Happens_Version_6_2012</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17</a:t>
            </a:fld>
            <a:endParaRPr lang="en-US"/>
          </a:p>
        </p:txBody>
      </p:sp>
    </p:spTree>
    <p:extLst>
      <p:ext uri="{BB962C8B-B14F-4D97-AF65-F5344CB8AC3E}">
        <p14:creationId xmlns:p14="http://schemas.microsoft.com/office/powerpoint/2010/main" val="361892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18</a:t>
            </a:fld>
            <a:endParaRPr lang="en-US"/>
          </a:p>
        </p:txBody>
      </p:sp>
    </p:spTree>
    <p:extLst>
      <p:ext uri="{BB962C8B-B14F-4D97-AF65-F5344CB8AC3E}">
        <p14:creationId xmlns:p14="http://schemas.microsoft.com/office/powerpoint/2010/main" val="121045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a:t>
            </a:r>
            <a:r>
              <a:rPr lang="en-US" dirty="0" err="1" smtClean="0"/>
              <a:t>ibm</a:t>
            </a:r>
            <a:r>
              <a:rPr lang="en-US" dirty="0" smtClean="0"/>
              <a:t> video</a:t>
            </a:r>
          </a:p>
          <a:p>
            <a:endParaRPr lang="en-US" dirty="0" smtClean="0"/>
          </a:p>
          <a:p>
            <a:r>
              <a:rPr lang="en-US" dirty="0" smtClean="0"/>
              <a:t>http://www.internet-of-things.eu/</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19</a:t>
            </a:fld>
            <a:endParaRPr lang="en-US"/>
          </a:p>
        </p:txBody>
      </p:sp>
    </p:spTree>
    <p:extLst>
      <p:ext uri="{BB962C8B-B14F-4D97-AF65-F5344CB8AC3E}">
        <p14:creationId xmlns:p14="http://schemas.microsoft.com/office/powerpoint/2010/main" val="322704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Video:</a:t>
            </a:r>
          </a:p>
          <a:p>
            <a:r>
              <a:rPr lang="en-US" dirty="0" smtClean="0"/>
              <a:t>3 - The_Internet_of_Things.mp4</a:t>
            </a:r>
          </a:p>
          <a:p>
            <a:endParaRPr lang="en-US" dirty="0" smtClean="0"/>
          </a:p>
          <a:p>
            <a:r>
              <a:rPr lang="en-US" dirty="0" smtClean="0"/>
              <a:t>Presenter’s notes:</a:t>
            </a:r>
          </a:p>
          <a:p>
            <a:r>
              <a:rPr lang="en-US" dirty="0" smtClean="0"/>
              <a:t>Discuss</a:t>
            </a:r>
            <a:r>
              <a:rPr lang="en-US" baseline="0" dirty="0" smtClean="0"/>
              <a:t> on how devices will play a bigger and bigger role in our world.   Aside from devices every we are getting more connected with each other via the Internet.</a:t>
            </a:r>
            <a:endParaRPr lang="en-US" dirty="0" smtClean="0"/>
          </a:p>
        </p:txBody>
      </p:sp>
      <p:sp>
        <p:nvSpPr>
          <p:cNvPr id="4" name="Slide Number Placeholder 3"/>
          <p:cNvSpPr>
            <a:spLocks noGrp="1"/>
          </p:cNvSpPr>
          <p:nvPr>
            <p:ph type="sldNum" sz="quarter" idx="10"/>
          </p:nvPr>
        </p:nvSpPr>
        <p:spPr/>
        <p:txBody>
          <a:bodyPr/>
          <a:lstStyle/>
          <a:p>
            <a:fld id="{9FE17823-8CF9-4101-AF49-DFA1848D1A48}" type="slidenum">
              <a:rPr lang="en-US" smtClean="0"/>
              <a:t>20</a:t>
            </a:fld>
            <a:endParaRPr lang="en-US"/>
          </a:p>
        </p:txBody>
      </p:sp>
    </p:spTree>
    <p:extLst>
      <p:ext uri="{BB962C8B-B14F-4D97-AF65-F5344CB8AC3E}">
        <p14:creationId xmlns:p14="http://schemas.microsoft.com/office/powerpoint/2010/main" val="386563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t>McKinsey</a:t>
            </a:r>
            <a:r>
              <a:rPr lang="en-US" dirty="0" smtClean="0"/>
              <a:t> &amp; Company is the trusted advisor and counselor to many of the world's most influential businesses and institutions.</a:t>
            </a:r>
          </a:p>
          <a:p>
            <a:endParaRPr lang="en-US" b="1" dirty="0" smtClean="0"/>
          </a:p>
          <a:p>
            <a:r>
              <a:rPr lang="en-US" b="1" dirty="0" smtClean="0"/>
              <a:t>http://www.mckinseyquarterly.com/The_Internet_of_Things_2538</a:t>
            </a:r>
          </a:p>
          <a:p>
            <a:endParaRPr lang="en-US" dirty="0" smtClean="0"/>
          </a:p>
          <a:p>
            <a:endParaRPr lang="en-US" dirty="0" smtClean="0"/>
          </a:p>
          <a:p>
            <a:r>
              <a:rPr lang="en-US" dirty="0" smtClean="0"/>
              <a:t>In most organizations, information travels along familiar routes. Proprietary information is lodged in databases and analyzed in reports and then rises up the management chain. Information also originates externally—gathered from public sources, harvested from the Internet, or purchased from information suppliers.</a:t>
            </a:r>
          </a:p>
          <a:p>
            <a:r>
              <a:rPr lang="en-US" dirty="0" smtClean="0"/>
              <a:t>But the predictable pathways of information are changing: the physical world itself is becoming a type of information system. In what’s called the Internet of Things, sensors and actuators embedded in physical objects—from roadways to pacemakers—are linked through wired and wireless networks, often using the same Internet Protocol (IP) that connects the Internet. These networks churn out huge volumes of data that flow to computers for analysis. When objects can both sense the environment and communicate, they become tools for understanding complexity and responding to it swiftly. What’s revolutionary in all this is that these physical information systems are now beginning to be deployed, and some of them even work largely without human intervention.</a:t>
            </a:r>
          </a:p>
          <a:p>
            <a:r>
              <a:rPr lang="en-US" dirty="0" smtClean="0"/>
              <a:t>Pill-shaped </a:t>
            </a:r>
            <a:r>
              <a:rPr lang="en-US" dirty="0" err="1" smtClean="0"/>
              <a:t>microcameras</a:t>
            </a:r>
            <a:r>
              <a:rPr lang="en-US" dirty="0" smtClean="0"/>
              <a:t> already traverse the human digestive tract and send back thousands of images to pinpoint sources of illness. Precision farming equipment with wireless links to data collected from remote satellites and ground sensors can take into account crop conditions and adjust the way each individual part of a field is farmed—for instance, by spreading extra fertilizer on areas that need more nutrients. Billboards in Japan peer back at passersby, assessing how they fit consumer profiles, and instantly change displayed messages based on those assessments.</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21</a:t>
            </a:fld>
            <a:endParaRPr lang="en-US"/>
          </a:p>
        </p:txBody>
      </p:sp>
    </p:spTree>
    <p:extLst>
      <p:ext uri="{BB962C8B-B14F-4D97-AF65-F5344CB8AC3E}">
        <p14:creationId xmlns:p14="http://schemas.microsoft.com/office/powerpoint/2010/main" val="291474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http://interactivemultimediatechnology.blogspot.com/2009/05/interacting-with-internet-of-things.html</a:t>
            </a:r>
          </a:p>
          <a:p>
            <a:endParaRPr lang="en-US" dirty="0" smtClean="0"/>
          </a:p>
          <a:p>
            <a:r>
              <a:rPr lang="en-US" sz="1200" b="1" kern="1200" dirty="0" err="1" smtClean="0">
                <a:solidFill>
                  <a:schemeClr val="tx1"/>
                </a:solidFill>
                <a:effectLst/>
                <a:latin typeface="+mn-lt"/>
                <a:ea typeface="+mn-ea"/>
                <a:cs typeface="+mn-cs"/>
                <a:hlinkClick r:id="rId3"/>
              </a:rPr>
              <a:t>Pachube</a:t>
            </a:r>
            <a:r>
              <a:rPr lang="en-US" sz="1200" kern="1200" dirty="0" smtClean="0">
                <a:solidFill>
                  <a:schemeClr val="tx1"/>
                </a:solidFill>
                <a:effectLst/>
                <a:latin typeface="+mn-lt"/>
                <a:ea typeface="+mn-ea"/>
                <a:cs typeface="+mn-cs"/>
              </a:rPr>
              <a:t>: "A web service that enables people to tag and share real time sensor data from objects, devices and spaces around the world, facilitating interaction between remote 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http://community.pachube.com/</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22</a:t>
            </a:fld>
            <a:endParaRPr lang="en-US"/>
          </a:p>
        </p:txBody>
      </p:sp>
    </p:spTree>
    <p:extLst>
      <p:ext uri="{BB962C8B-B14F-4D97-AF65-F5344CB8AC3E}">
        <p14:creationId xmlns:p14="http://schemas.microsoft.com/office/powerpoint/2010/main" val="3024294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http://blogs.cisco.com/news/the-internet-of-things-infographic/</a:t>
            </a:r>
          </a:p>
          <a:p>
            <a:endParaRPr lang="en-US" dirty="0" smtClean="0"/>
          </a:p>
          <a:p>
            <a:r>
              <a:rPr lang="en-US" dirty="0" smtClean="0"/>
              <a:t>When we think of being connected to the Internet, our minds immediately shift to our computers, phones, and most recently tablets. This week at Cisco live, I shared that in 2008, the number of devices connected to the Internet exceeded the number of people on Earth.</a:t>
            </a:r>
          </a:p>
          <a:p>
            <a:r>
              <a:rPr lang="en-US" dirty="0" smtClean="0"/>
              <a:t>That’s right. There are more devices tapping into the Internet than people on Earth to use them. How is this possible?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23</a:t>
            </a:fld>
            <a:endParaRPr lang="en-US"/>
          </a:p>
        </p:txBody>
      </p:sp>
    </p:spTree>
    <p:extLst>
      <p:ext uri="{BB962C8B-B14F-4D97-AF65-F5344CB8AC3E}">
        <p14:creationId xmlns:p14="http://schemas.microsoft.com/office/powerpoint/2010/main" val="126469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b="0" i="0" kern="1200" dirty="0" smtClean="0">
                <a:solidFill>
                  <a:schemeClr val="tx1"/>
                </a:solidFill>
                <a:latin typeface="+mn-lt"/>
                <a:ea typeface="+mn-ea"/>
                <a:cs typeface="+mn-cs"/>
              </a:rPr>
              <a:t>Big Data is data that is too large, complex and dynamic for any conventional data tools to capture, store, manage and analyze. The right use of Big Data allows analysts to spot trends and gives niche insights that help create value and innovation much faster than conventional methods.</a:t>
            </a:r>
          </a:p>
          <a:p>
            <a:endParaRPr lang="en-PH" sz="1200" b="0" i="0" kern="1200" dirty="0" smtClean="0">
              <a:solidFill>
                <a:schemeClr val="tx1"/>
              </a:solidFill>
              <a:latin typeface="+mn-lt"/>
              <a:ea typeface="+mn-ea"/>
              <a:cs typeface="+mn-cs"/>
            </a:endParaRPr>
          </a:p>
          <a:p>
            <a:r>
              <a:rPr lang="en-PH" smtClean="0"/>
              <a:t>http://visual.ly/big-data</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PH" sz="1200" b="1" i="0" kern="1200" dirty="0" smtClean="0">
                <a:solidFill>
                  <a:schemeClr val="tx1"/>
                </a:solidFill>
                <a:latin typeface="+mn-lt"/>
                <a:ea typeface="+mn-ea"/>
                <a:cs typeface="+mn-cs"/>
              </a:rPr>
              <a:t>Volume:</a:t>
            </a:r>
            <a:r>
              <a:rPr lang="en-PH" sz="1200" b="0" i="0" kern="1200" dirty="0" smtClean="0">
                <a:solidFill>
                  <a:schemeClr val="tx1"/>
                </a:solidFill>
                <a:latin typeface="+mn-lt"/>
                <a:ea typeface="+mn-ea"/>
                <a:cs typeface="+mn-cs"/>
              </a:rPr>
              <a:t> Enterprises are awash with ever-growing data of all types, easily amassing terabytes—even </a:t>
            </a:r>
            <a:r>
              <a:rPr lang="en-PH" sz="1200" b="0" i="0" kern="1200" dirty="0" err="1" smtClean="0">
                <a:solidFill>
                  <a:schemeClr val="tx1"/>
                </a:solidFill>
                <a:latin typeface="+mn-lt"/>
                <a:ea typeface="+mn-ea"/>
                <a:cs typeface="+mn-cs"/>
              </a:rPr>
              <a:t>petabytes</a:t>
            </a:r>
            <a:r>
              <a:rPr lang="en-PH" sz="1200" b="0" i="0" kern="1200" dirty="0" smtClean="0">
                <a:solidFill>
                  <a:schemeClr val="tx1"/>
                </a:solidFill>
                <a:latin typeface="+mn-lt"/>
                <a:ea typeface="+mn-ea"/>
                <a:cs typeface="+mn-cs"/>
              </a:rPr>
              <a:t>—of information.</a:t>
            </a:r>
          </a:p>
          <a:p>
            <a:pPr fontAlgn="base"/>
            <a:r>
              <a:rPr lang="en-PH" sz="1200" b="0" i="0" kern="1200" dirty="0" smtClean="0">
                <a:solidFill>
                  <a:schemeClr val="tx1"/>
                </a:solidFill>
                <a:latin typeface="+mn-lt"/>
                <a:ea typeface="+mn-ea"/>
                <a:cs typeface="+mn-cs"/>
              </a:rPr>
              <a:t>Turn 12 terabytes of Tweets created each day into improved product sentiment analysis</a:t>
            </a:r>
          </a:p>
          <a:p>
            <a:pPr fontAlgn="base"/>
            <a:r>
              <a:rPr lang="en-PH" sz="1200" b="0" i="0" kern="1200" dirty="0" smtClean="0">
                <a:solidFill>
                  <a:schemeClr val="tx1"/>
                </a:solidFill>
                <a:latin typeface="+mn-lt"/>
                <a:ea typeface="+mn-ea"/>
                <a:cs typeface="+mn-cs"/>
              </a:rPr>
              <a:t>Convert 350 billion annual meter readings to better predict power consumption</a:t>
            </a:r>
          </a:p>
          <a:p>
            <a:pPr fontAlgn="base"/>
            <a:r>
              <a:rPr lang="en-PH" sz="1200" b="1" i="0" kern="1200" dirty="0" smtClean="0">
                <a:solidFill>
                  <a:schemeClr val="tx1"/>
                </a:solidFill>
                <a:latin typeface="+mn-lt"/>
                <a:ea typeface="+mn-ea"/>
                <a:cs typeface="+mn-cs"/>
              </a:rPr>
              <a:t>Velocity: </a:t>
            </a:r>
            <a:r>
              <a:rPr lang="en-PH" sz="1200" b="0" i="0" kern="1200" dirty="0" smtClean="0">
                <a:solidFill>
                  <a:schemeClr val="tx1"/>
                </a:solidFill>
                <a:latin typeface="+mn-lt"/>
                <a:ea typeface="+mn-ea"/>
                <a:cs typeface="+mn-cs"/>
              </a:rPr>
              <a:t>Sometimes 2 minutes is too late. For time-sensitive processes such as catching fraud, big data must be used as it streams into your enterprise in order to maximize its value.</a:t>
            </a:r>
          </a:p>
          <a:p>
            <a:pPr fontAlgn="base"/>
            <a:r>
              <a:rPr lang="en-PH" sz="1200" b="0" i="0" kern="1200" dirty="0" smtClean="0">
                <a:solidFill>
                  <a:schemeClr val="tx1"/>
                </a:solidFill>
                <a:latin typeface="+mn-lt"/>
                <a:ea typeface="+mn-ea"/>
                <a:cs typeface="+mn-cs"/>
              </a:rPr>
              <a:t>Scrutinize 5 million trade events created each day to identify potential fraud</a:t>
            </a:r>
          </a:p>
          <a:p>
            <a:pPr fontAlgn="base"/>
            <a:r>
              <a:rPr lang="en-PH" sz="1200" b="0" i="0" kern="1200" dirty="0" smtClean="0">
                <a:solidFill>
                  <a:schemeClr val="tx1"/>
                </a:solidFill>
                <a:latin typeface="+mn-lt"/>
                <a:ea typeface="+mn-ea"/>
                <a:cs typeface="+mn-cs"/>
              </a:rPr>
              <a:t>Analyze 500 million daily call detail records in real-time to predict customer churn faster</a:t>
            </a:r>
          </a:p>
          <a:p>
            <a:pPr fontAlgn="base"/>
            <a:r>
              <a:rPr lang="en-PH" sz="1200" b="1" i="0" kern="1200" dirty="0" smtClean="0">
                <a:solidFill>
                  <a:schemeClr val="tx1"/>
                </a:solidFill>
                <a:latin typeface="+mn-lt"/>
                <a:ea typeface="+mn-ea"/>
                <a:cs typeface="+mn-cs"/>
              </a:rPr>
              <a:t>Variety:</a:t>
            </a:r>
            <a:r>
              <a:rPr lang="en-PH" sz="1200" b="0" i="0" kern="1200" dirty="0" smtClean="0">
                <a:solidFill>
                  <a:schemeClr val="tx1"/>
                </a:solidFill>
                <a:latin typeface="+mn-lt"/>
                <a:ea typeface="+mn-ea"/>
                <a:cs typeface="+mn-cs"/>
              </a:rPr>
              <a:t> Big data is any type of data - structured and unstructured data such as text, sensor data, audio, video, click streams, log files and more. New insights are found when analyzing these data types together.</a:t>
            </a:r>
          </a:p>
          <a:p>
            <a:pPr fontAlgn="base"/>
            <a:r>
              <a:rPr lang="en-PH" sz="1200" b="0" i="0" kern="1200" dirty="0" smtClean="0">
                <a:solidFill>
                  <a:schemeClr val="tx1"/>
                </a:solidFill>
                <a:latin typeface="+mn-lt"/>
                <a:ea typeface="+mn-ea"/>
                <a:cs typeface="+mn-cs"/>
              </a:rPr>
              <a:t>Monitor 100’s of live video feeds from surveillance cameras to target points of interest</a:t>
            </a:r>
          </a:p>
          <a:p>
            <a:pPr fontAlgn="base"/>
            <a:r>
              <a:rPr lang="en-PH" sz="1200" b="0" i="0" kern="1200" dirty="0" smtClean="0">
                <a:solidFill>
                  <a:schemeClr val="tx1"/>
                </a:solidFill>
                <a:latin typeface="+mn-lt"/>
                <a:ea typeface="+mn-ea"/>
                <a:cs typeface="+mn-cs"/>
              </a:rPr>
              <a:t>Exploit the 80% data growth in images, video and documents to improve customer satisfaction</a:t>
            </a:r>
          </a:p>
          <a:p>
            <a:pPr fontAlgn="base"/>
            <a:r>
              <a:rPr lang="en-PH" sz="1200" b="1" i="0" kern="1200" dirty="0" smtClean="0">
                <a:solidFill>
                  <a:schemeClr val="tx1"/>
                </a:solidFill>
                <a:latin typeface="+mn-lt"/>
                <a:ea typeface="+mn-ea"/>
                <a:cs typeface="+mn-cs"/>
              </a:rPr>
              <a:t>Veracity:</a:t>
            </a:r>
            <a:r>
              <a:rPr lang="en-PH" sz="1200" b="0" i="0" kern="1200" dirty="0" smtClean="0">
                <a:solidFill>
                  <a:schemeClr val="tx1"/>
                </a:solidFill>
                <a:latin typeface="+mn-lt"/>
                <a:ea typeface="+mn-ea"/>
                <a:cs typeface="+mn-cs"/>
              </a:rPr>
              <a:t> 1 in 3 business leaders don’t trust the information they use to make decisions. How can you act upon information if you don’t trust it? Establishing trust in big data presents a huge challenge as the variety and number of sources grows.</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solidFill>
                  <a:schemeClr val="tx1"/>
                </a:solidFill>
              </a:rPr>
              <a:t>While there is a lot of buzz about big data in the market, it isn’t hype. Plenty of customers are seeing tangible ROI using IBM solutions to address their big data challenges</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pando.com</a:t>
            </a:r>
            <a:r>
              <a:rPr lang="en-US" smtClean="0"/>
              <a:t>/2014/03/05/how-the-rise-of-mobile-apps-will-help-apple-google-and-facebook-kill-the-internet-as-we-know-it/</a:t>
            </a:r>
            <a:endParaRPr lang="en-US"/>
          </a:p>
        </p:txBody>
      </p:sp>
      <p:sp>
        <p:nvSpPr>
          <p:cNvPr id="4" name="Slide Number Placeholder 3"/>
          <p:cNvSpPr>
            <a:spLocks noGrp="1"/>
          </p:cNvSpPr>
          <p:nvPr>
            <p:ph type="sldNum" sz="quarter" idx="10"/>
          </p:nvPr>
        </p:nvSpPr>
        <p:spPr/>
        <p:txBody>
          <a:bodyPr/>
          <a:lstStyle/>
          <a:p>
            <a:fld id="{6012D927-9298-4598-88BA-9A5115939DFB}" type="slidenum">
              <a:rPr lang="en-US" smtClean="0"/>
              <a:pPr/>
              <a:t>6</a:t>
            </a:fld>
            <a:endParaRPr lang="en-US"/>
          </a:p>
        </p:txBody>
      </p:sp>
    </p:spTree>
    <p:extLst>
      <p:ext uri="{BB962C8B-B14F-4D97-AF65-F5344CB8AC3E}">
        <p14:creationId xmlns:p14="http://schemas.microsoft.com/office/powerpoint/2010/main" val="1907422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03 - </a:t>
            </a:r>
            <a:r>
              <a:rPr lang="en-US" dirty="0" err="1" smtClean="0"/>
              <a:t>Introducing_Android</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30</a:t>
            </a:fld>
            <a:endParaRPr lang="en-US"/>
          </a:p>
        </p:txBody>
      </p:sp>
    </p:spTree>
    <p:extLst>
      <p:ext uri="{BB962C8B-B14F-4D97-AF65-F5344CB8AC3E}">
        <p14:creationId xmlns:p14="http://schemas.microsoft.com/office/powerpoint/2010/main" val="2337262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F017BD06-B4C7-42F4-BA39-1E1CD2339C08}" type="slidenum">
              <a:rPr lang="en-US" smtClean="0"/>
              <a:pPr/>
              <a:t>33</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smtClean="0"/>
              <a:t>WE focus on ANDROIDs…. For a variety of reasons, it is more adaptable to prepaid markets due to its lower prices and flexibility in accessing the market.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0334C441-A918-4FBB-98EC-0840D67FB1BE}" type="slidenum">
              <a:rPr lang="en-US" smtClean="0"/>
              <a:pPr/>
              <a:t>34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mtClean="0"/>
              <a:t>If we are to seize the future, we have learn how to create APPs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http://www.idc.com/getdoc.jsp?containerId=prUS23753512#.URHABL9wrjY</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http://appleinsider.com/articles/12/05/01/samsung_overtakes_apple_to_claim_smartphone_market_share_lead</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has become the platform of choice for most people looking to get a </a:t>
            </a:r>
            <a:r>
              <a:rPr lang="en-PH" dirty="0" err="1" smtClean="0"/>
              <a:t>smartphone</a:t>
            </a:r>
            <a:r>
              <a:rPr lang="en-PH" dirty="0" smtClean="0"/>
              <a:t>.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http://developer.android.com/about/dashboards/index.html</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http://developer.android.com/about/dashboards/index.html</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a:t>
            </a:r>
            <a:r>
              <a:rPr lang="en-PH" dirty="0" err="1" smtClean="0"/>
              <a:t>masa</a:t>
            </a:r>
            <a:r>
              <a:rPr lang="en-PH" dirty="0" smtClean="0"/>
              <a:t>” will never spend</a:t>
            </a:r>
            <a:r>
              <a:rPr lang="en-PH" baseline="0" dirty="0" smtClean="0"/>
              <a:t> too much on a </a:t>
            </a:r>
            <a:r>
              <a:rPr lang="en-PH" baseline="0" dirty="0" err="1" smtClean="0"/>
              <a:t>cellphone</a:t>
            </a:r>
            <a:r>
              <a:rPr lang="en-PH" baseline="0" dirty="0" smtClean="0"/>
              <a:t> nowadays.   Just take a look at the popularity of china phones and brands like Cherry and </a:t>
            </a:r>
            <a:r>
              <a:rPr lang="en-PH" baseline="0" dirty="0" err="1" smtClean="0"/>
              <a:t>myPhone</a:t>
            </a:r>
            <a:r>
              <a:rPr lang="en-PH" baseline="0" dirty="0" smtClean="0"/>
              <a:t>.  They gravitate towards the cheapest phones with the most features.  Smart aims to make Android phones reachable by the masses via the </a:t>
            </a:r>
            <a:r>
              <a:rPr lang="en-PH" baseline="0" dirty="0" err="1" smtClean="0"/>
              <a:t>Netphone</a:t>
            </a:r>
            <a:r>
              <a:rPr lang="en-PH" baseline="0" dirty="0" smtClean="0"/>
              <a:t>.</a:t>
            </a:r>
          </a:p>
          <a:p>
            <a:endParaRPr lang="en-PH" baseline="0" dirty="0" smtClean="0"/>
          </a:p>
          <a:p>
            <a:r>
              <a:rPr lang="en-US" dirty="0" smtClean="0"/>
              <a:t>Show video: 04 -SMART Introduces the Red Bend-Enabled </a:t>
            </a:r>
            <a:r>
              <a:rPr lang="en-US" dirty="0" err="1" smtClean="0"/>
              <a:t>Netphone</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Play video </a:t>
            </a:r>
          </a:p>
          <a:p>
            <a:r>
              <a:rPr lang="en-US" dirty="0" smtClean="0"/>
              <a:t>1 - Did_You_Know_4.0.mp4</a:t>
            </a:r>
          </a:p>
          <a:p>
            <a:r>
              <a:rPr lang="en-US" dirty="0" smtClean="0"/>
              <a:t>2 - Productivity_Future_Vision_2011.mp4</a:t>
            </a:r>
          </a:p>
          <a:p>
            <a:endParaRPr lang="en-US" dirty="0" smtClean="0"/>
          </a:p>
          <a:p>
            <a:endParaRPr lang="en-US" dirty="0" smtClean="0"/>
          </a:p>
          <a:p>
            <a:r>
              <a:rPr lang="en-US" dirty="0" smtClean="0"/>
              <a:t>Text</a:t>
            </a:r>
            <a:r>
              <a:rPr lang="en-US" baseline="0" dirty="0" smtClean="0"/>
              <a:t> Source: http://en.wikipedia.org/wiki/Technological_convergence</a:t>
            </a:r>
          </a:p>
          <a:p>
            <a:pPr defTabSz="932871">
              <a:defRPr/>
            </a:pPr>
            <a:r>
              <a:rPr lang="en-US" baseline="0" dirty="0" smtClean="0"/>
              <a:t>Video Source: http://www.youtube.com/watch?v=6ILQrUrEWe8</a:t>
            </a:r>
          </a:p>
          <a:p>
            <a:pPr defTabSz="932871">
              <a:defRPr/>
            </a:pPr>
            <a:endParaRPr lang="en-US" baseline="0" dirty="0" smtClean="0"/>
          </a:p>
          <a:p>
            <a:pPr defTabSz="932871">
              <a:defRPr/>
            </a:pPr>
            <a:r>
              <a:rPr lang="en-US" b="1" baseline="0" dirty="0" smtClean="0"/>
              <a:t>Presenter notes:</a:t>
            </a:r>
          </a:p>
          <a:p>
            <a:pPr defTabSz="932871">
              <a:defRPr/>
            </a:pPr>
            <a:r>
              <a:rPr lang="en-US" baseline="0" dirty="0" smtClean="0"/>
              <a:t>Highlight some of the statistics found in the video.</a:t>
            </a:r>
          </a:p>
          <a:p>
            <a:pPr marL="174913" indent="-174913" defTabSz="932871">
              <a:buFont typeface="Arial" pitchFamily="34" charset="0"/>
              <a:buChar char="•"/>
              <a:defRPr/>
            </a:pPr>
            <a:r>
              <a:rPr lang="en-US" baseline="0" dirty="0" smtClean="0"/>
              <a:t>We live in exponential times</a:t>
            </a:r>
          </a:p>
          <a:p>
            <a:pPr marL="174913" indent="-174913" defTabSz="932871">
              <a:buFont typeface="Arial" pitchFamily="34" charset="0"/>
              <a:buChar char="•"/>
              <a:defRPr/>
            </a:pPr>
            <a:r>
              <a:rPr lang="en-US" baseline="0" dirty="0" smtClean="0"/>
              <a:t>A lot of folks are on the Internet </a:t>
            </a:r>
          </a:p>
          <a:p>
            <a:pPr marL="174913" indent="-174913" defTabSz="932871">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9</a:t>
            </a:fld>
            <a:endParaRPr lang="en-US"/>
          </a:p>
        </p:txBody>
      </p:sp>
    </p:spTree>
    <p:extLst>
      <p:ext uri="{BB962C8B-B14F-4D97-AF65-F5344CB8AC3E}">
        <p14:creationId xmlns:p14="http://schemas.microsoft.com/office/powerpoint/2010/main" val="16654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4A27F054-3A2A-4AEC-B7DE-FD8FB8714EF9}" type="slidenum">
              <a:rPr lang="en-US" smtClean="0"/>
              <a:pPr/>
              <a:t>44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mtClean="0"/>
              <a:t>Just physics and graphics.</a:t>
            </a:r>
          </a:p>
          <a:p>
            <a:pPr eaLnBrk="1" hangingPunct="1"/>
            <a:endParaRPr lang="en-US" smtClean="0"/>
          </a:p>
          <a:p>
            <a:pPr eaLnBrk="1" hangingPunct="1"/>
            <a:r>
              <a:rPr lang="en-US" smtClean="0"/>
              <a:t>It wins because it is so, so easy and a great way to pass up time.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45</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46</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48</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Whether its through thesis groups, school orgs or just</a:t>
            </a:r>
            <a:r>
              <a:rPr lang="en-PH" baseline="0" dirty="0" smtClean="0"/>
              <a:t> plain interest in Android development, the academe provides a fertile ground for app development</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final video after summarizing:</a:t>
            </a:r>
          </a:p>
          <a:p>
            <a:r>
              <a:rPr lang="en-US" smtClean="0"/>
              <a:t>10 - Redefine_the_wireless_experience_with_LTE.mp4</a:t>
            </a:r>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60</a:t>
            </a:fld>
            <a:endParaRPr lang="en-US"/>
          </a:p>
        </p:txBody>
      </p:sp>
    </p:spTree>
    <p:extLst>
      <p:ext uri="{BB962C8B-B14F-4D97-AF65-F5344CB8AC3E}">
        <p14:creationId xmlns:p14="http://schemas.microsoft.com/office/powerpoint/2010/main" val="5569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61</a:t>
            </a:fld>
            <a:endParaRPr lang="en-US"/>
          </a:p>
        </p:txBody>
      </p:sp>
    </p:spTree>
    <p:extLst>
      <p:ext uri="{BB962C8B-B14F-4D97-AF65-F5344CB8AC3E}">
        <p14:creationId xmlns:p14="http://schemas.microsoft.com/office/powerpoint/2010/main" val="4256278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08 - </a:t>
            </a:r>
            <a:r>
              <a:rPr lang="en-US" dirty="0" err="1" smtClean="0"/>
              <a:t>Redefine_the_wireless_experience_with_LTE</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62</a:t>
            </a:fld>
            <a:endParaRPr lang="en-US"/>
          </a:p>
        </p:txBody>
      </p:sp>
    </p:spTree>
    <p:extLst>
      <p:ext uri="{BB962C8B-B14F-4D97-AF65-F5344CB8AC3E}">
        <p14:creationId xmlns:p14="http://schemas.microsoft.com/office/powerpoint/2010/main" val="192884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http://www.pcmag.com/encyclopedia/term/55406/cellular-generations</a:t>
            </a:r>
          </a:p>
          <a:p>
            <a:endParaRPr lang="en-US" dirty="0" smtClean="0"/>
          </a:p>
          <a:p>
            <a:endParaRPr lang="en-US" dirty="0" smtClean="0"/>
          </a:p>
          <a:p>
            <a:r>
              <a:rPr lang="en-US" dirty="0" smtClean="0"/>
              <a:t>Play video: 4 - 3G_vs._4G_Wireless_-_What_is_the_Difference.mp4</a:t>
            </a:r>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11</a:t>
            </a:fld>
            <a:endParaRPr lang="en-US"/>
          </a:p>
        </p:txBody>
      </p:sp>
    </p:spTree>
    <p:extLst>
      <p:ext uri="{BB962C8B-B14F-4D97-AF65-F5344CB8AC3E}">
        <p14:creationId xmlns:p14="http://schemas.microsoft.com/office/powerpoint/2010/main" val="150456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extra slide if anyone asks</a:t>
            </a:r>
            <a:r>
              <a:rPr lang="en-US" baseline="0" dirty="0" smtClean="0"/>
              <a:t> about the actual generations</a:t>
            </a:r>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12</a:t>
            </a:fld>
            <a:endParaRPr lang="en-US"/>
          </a:p>
        </p:txBody>
      </p:sp>
    </p:spTree>
    <p:extLst>
      <p:ext uri="{BB962C8B-B14F-4D97-AF65-F5344CB8AC3E}">
        <p14:creationId xmlns:p14="http://schemas.microsoft.com/office/powerpoint/2010/main" val="219431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Video:</a:t>
            </a:r>
          </a:p>
          <a:p>
            <a:r>
              <a:rPr lang="en-US" dirty="0" smtClean="0"/>
              <a:t>5 - The_simple_truth_about_LTE.mp4</a:t>
            </a:r>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13</a:t>
            </a:fld>
            <a:endParaRPr lang="en-US"/>
          </a:p>
        </p:txBody>
      </p:sp>
    </p:spTree>
    <p:extLst>
      <p:ext uri="{BB962C8B-B14F-4D97-AF65-F5344CB8AC3E}">
        <p14:creationId xmlns:p14="http://schemas.microsoft.com/office/powerpoint/2010/main" val="314746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why before there was some protests among local carriers as some</a:t>
            </a:r>
            <a:r>
              <a:rPr lang="en-US" baseline="0" dirty="0" smtClean="0"/>
              <a:t> companies started claiming their HSPA+ and </a:t>
            </a:r>
            <a:r>
              <a:rPr lang="en-US" baseline="0" dirty="0" err="1" smtClean="0"/>
              <a:t>WiMAX</a:t>
            </a:r>
            <a:r>
              <a:rPr lang="en-US" baseline="0" dirty="0" smtClean="0"/>
              <a:t> networks as 4G.  When the ITU changed the standards the debate became irrelevant.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14</a:t>
            </a:fld>
            <a:endParaRPr lang="en-US"/>
          </a:p>
        </p:txBody>
      </p:sp>
    </p:spTree>
    <p:extLst>
      <p:ext uri="{BB962C8B-B14F-4D97-AF65-F5344CB8AC3E}">
        <p14:creationId xmlns:p14="http://schemas.microsoft.com/office/powerpoint/2010/main" val="198808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http://www.diffen.com/difference/3G_vs_4G</a:t>
            </a:r>
          </a:p>
          <a:p>
            <a:endParaRPr lang="en-US" dirty="0" smtClean="0"/>
          </a:p>
          <a:p>
            <a:endParaRPr lang="en-US" dirty="0" smtClean="0"/>
          </a:p>
          <a:p>
            <a:r>
              <a:rPr lang="en-US" dirty="0" smtClean="0"/>
              <a:t>Play video: </a:t>
            </a:r>
          </a:p>
          <a:p>
            <a:r>
              <a:rPr lang="en-US" dirty="0" smtClean="0"/>
              <a:t>6 - 4G_vs._3G_Explaining_the_difference.mp4</a:t>
            </a:r>
          </a:p>
          <a:p>
            <a:r>
              <a:rPr lang="en-US" dirty="0" smtClean="0"/>
              <a:t>7 - LTE_-_How_Broadband_LTE_Works.mp4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15</a:t>
            </a:fld>
            <a:endParaRPr lang="en-US"/>
          </a:p>
        </p:txBody>
      </p:sp>
    </p:spTree>
    <p:extLst>
      <p:ext uri="{BB962C8B-B14F-4D97-AF65-F5344CB8AC3E}">
        <p14:creationId xmlns:p14="http://schemas.microsoft.com/office/powerpoint/2010/main" val="233171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http://www.youtube.com/watch?v=rjgVzxHMYX8</a:t>
            </a:r>
          </a:p>
          <a:p>
            <a:endParaRPr lang="en-US" dirty="0" smtClean="0"/>
          </a:p>
          <a:p>
            <a:endParaRPr lang="en-US" dirty="0" smtClean="0"/>
          </a:p>
          <a:p>
            <a:r>
              <a:rPr lang="en-US" dirty="0" smtClean="0"/>
              <a:t>Videos:</a:t>
            </a:r>
          </a:p>
          <a:p>
            <a:pPr defTabSz="932871">
              <a:defRPr/>
            </a:pPr>
            <a:r>
              <a:rPr lang="en-US" b="1" dirty="0" smtClean="0">
                <a:effectLst/>
              </a:rPr>
              <a:t>Smart LTE 4G Live Demo at Launch in Resorts World Manila (2012) – </a:t>
            </a:r>
          </a:p>
          <a:p>
            <a:pPr defTabSz="932871">
              <a:defRPr/>
            </a:pPr>
            <a:r>
              <a:rPr lang="en-US" b="1" dirty="0" smtClean="0">
                <a:effectLst/>
              </a:rPr>
              <a:t>	</a:t>
            </a:r>
            <a:r>
              <a:rPr lang="en-US" b="0" dirty="0" smtClean="0">
                <a:effectLst/>
              </a:rPr>
              <a:t>8 - Smart_LTE_4G_Live_Demo_at_Launch_in_Resorts_World_Manila.mp4</a:t>
            </a:r>
            <a:endParaRPr lang="en-US" b="0" dirty="0" smtClean="0"/>
          </a:p>
          <a:p>
            <a:pPr defTabSz="932871">
              <a:defRPr/>
            </a:pPr>
            <a:r>
              <a:rPr lang="en-US" b="1" dirty="0" smtClean="0">
                <a:effectLst/>
              </a:rPr>
              <a:t>Experiencing Smart LTE in </a:t>
            </a:r>
            <a:r>
              <a:rPr lang="en-US" b="1" dirty="0" err="1" smtClean="0">
                <a:effectLst/>
              </a:rPr>
              <a:t>Boracay</a:t>
            </a:r>
            <a:r>
              <a:rPr lang="en-US" b="1" dirty="0" smtClean="0">
                <a:effectLst/>
              </a:rPr>
              <a:t> (2011) – </a:t>
            </a:r>
          </a:p>
          <a:p>
            <a:pPr defTabSz="932871">
              <a:defRPr/>
            </a:pPr>
            <a:r>
              <a:rPr lang="en-US" b="1" dirty="0" smtClean="0">
                <a:effectLst/>
              </a:rPr>
              <a:t>	</a:t>
            </a:r>
            <a:r>
              <a:rPr lang="en-US" b="0" dirty="0" smtClean="0">
                <a:effectLst/>
              </a:rPr>
              <a:t>9 - Experiencing_Smart_LTE_in_Boracay.mp4</a:t>
            </a:r>
          </a:p>
          <a:p>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16</a:t>
            </a:fld>
            <a:endParaRPr lang="en-US"/>
          </a:p>
        </p:txBody>
      </p:sp>
    </p:spTree>
    <p:extLst>
      <p:ext uri="{BB962C8B-B14F-4D97-AF65-F5344CB8AC3E}">
        <p14:creationId xmlns:p14="http://schemas.microsoft.com/office/powerpoint/2010/main" val="154471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62219CB-6C7E-4991-A49D-993ECB34F128}" type="datetimeFigureOut">
              <a:rPr lang="en-US" smtClean="0"/>
              <a:pPr/>
              <a:t>3/6/14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CBD4572-2E32-4C3B-9A40-3FB32DE1D79C}"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15" descr="SMART Corporate Logo with Exclusion Area.jpg"/>
          <p:cNvPicPr>
            <a:picLocks noChangeAspect="1"/>
          </p:cNvPicPr>
          <p:nvPr userDrawn="1"/>
        </p:nvPicPr>
        <p:blipFill>
          <a:blip r:embed="rId2" cstate="print"/>
          <a:stretch>
            <a:fillRect/>
          </a:stretch>
        </p:blipFill>
        <p:spPr bwMode="auto">
          <a:xfrm>
            <a:off x="114300" y="5605138"/>
            <a:ext cx="1382712" cy="691356"/>
          </a:xfrm>
          <a:prstGeom prst="rect">
            <a:avLst/>
          </a:prstGeom>
          <a:noFill/>
          <a:ln w="9525">
            <a:noFill/>
            <a:miter lim="800000"/>
            <a:headEnd/>
            <a:tailEnd/>
          </a:ln>
        </p:spPr>
      </p:pic>
      <p:sp>
        <p:nvSpPr>
          <p:cNvPr id="74" name="TextBox 10"/>
          <p:cNvSpPr txBox="1">
            <a:spLocks noChangeArrowheads="1"/>
          </p:cNvSpPr>
          <p:nvPr userDrawn="1"/>
        </p:nvSpPr>
        <p:spPr bwMode="auto">
          <a:xfrm>
            <a:off x="114300" y="6416675"/>
            <a:ext cx="2440476"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a:solidFill>
                  <a:schemeClr val="bg1"/>
                </a:solidFill>
                <a:latin typeface="Calibri" pitchFamily="34" charset="0"/>
              </a:rPr>
              <a:t>FOR </a:t>
            </a:r>
            <a:r>
              <a:rPr lang="en-US" sz="1400" i="1" dirty="0" smtClean="0">
                <a:solidFill>
                  <a:schemeClr val="bg1"/>
                </a:solidFill>
                <a:latin typeface="Calibri" pitchFamily="34" charset="0"/>
              </a:rPr>
              <a:t> EXTERNAL </a:t>
            </a:r>
            <a:r>
              <a:rPr lang="en-US" sz="1400" i="1" dirty="0">
                <a:solidFill>
                  <a:schemeClr val="bg1"/>
                </a:solidFill>
                <a:latin typeface="Calibri" pitchFamily="34" charset="0"/>
              </a:rPr>
              <a:t>DISTRIBUTION.</a:t>
            </a:r>
          </a:p>
        </p:txBody>
      </p:sp>
      <p:pic>
        <p:nvPicPr>
          <p:cNvPr id="80" name="Picture 7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0" y="5257800"/>
            <a:ext cx="936004" cy="936004"/>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219CB-6C7E-4991-A49D-993ECB34F128}" type="datetimeFigureOut">
              <a:rPr lang="en-US" smtClean="0"/>
              <a:pPr/>
              <a:t>3/6/14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219CB-6C7E-4991-A49D-993ECB34F128}" type="datetimeFigureOut">
              <a:rPr lang="en-US" smtClean="0"/>
              <a:pPr/>
              <a:t>3/6/14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219CB-6C7E-4991-A49D-993ECB34F128}" type="datetimeFigureOut">
              <a:rPr lang="en-US" smtClean="0"/>
              <a:pPr/>
              <a:t>3/6/14</a:t>
            </a:fld>
            <a:endParaRPr lang="en-US"/>
          </a:p>
        </p:txBody>
      </p:sp>
      <p:sp>
        <p:nvSpPr>
          <p:cNvPr id="5" name="Footer Placeholder 4"/>
          <p:cNvSpPr>
            <a:spLocks noGrp="1"/>
          </p:cNvSpPr>
          <p:nvPr>
            <p:ph type="ftr" sz="quarter" idx="11"/>
          </p:nvPr>
        </p:nvSpPr>
        <p:spPr>
          <a:xfrm>
            <a:off x="5105400" y="5943600"/>
            <a:ext cx="3502152" cy="365125"/>
          </a:xfrm>
        </p:spPr>
        <p:txBody>
          <a:bodyPr/>
          <a:lstStyle/>
          <a:p>
            <a:endParaRPr lang="en-US" dirty="0"/>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pic>
        <p:nvPicPr>
          <p:cNvPr id="8" name="Picture 15" descr="SMART Corporate Logo with Exclusion Area.jpg"/>
          <p:cNvPicPr>
            <a:picLocks noChangeAspect="1"/>
          </p:cNvPicPr>
          <p:nvPr userDrawn="1"/>
        </p:nvPicPr>
        <p:blipFill>
          <a:blip r:embed="rId2" cstate="print"/>
          <a:stretch>
            <a:fillRect/>
          </a:stretch>
        </p:blipFill>
        <p:spPr bwMode="auto">
          <a:xfrm>
            <a:off x="127000" y="165497"/>
            <a:ext cx="1382712" cy="69135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219CB-6C7E-4991-A49D-993ECB34F128}" type="datetimeFigureOut">
              <a:rPr lang="en-US" smtClean="0"/>
              <a:pPr/>
              <a:t>3/6/14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62219CB-6C7E-4991-A49D-993ECB34F128}" type="datetimeFigureOut">
              <a:rPr lang="en-US" smtClean="0"/>
              <a:pPr/>
              <a:t>3/6/14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2219CB-6C7E-4991-A49D-993ECB34F128}" type="datetimeFigureOut">
              <a:rPr lang="en-US" smtClean="0"/>
              <a:pPr/>
              <a:t>3/6/14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219CB-6C7E-4991-A49D-993ECB34F128}" type="datetimeFigureOut">
              <a:rPr lang="en-US" smtClean="0"/>
              <a:pPr/>
              <a:t>3/6/14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219CB-6C7E-4991-A49D-993ECB34F128}" type="datetimeFigureOut">
              <a:rPr lang="en-US" smtClean="0"/>
              <a:pPr/>
              <a:t>3/6/14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62219CB-6C7E-4991-A49D-993ECB34F128}" type="datetimeFigureOut">
              <a:rPr lang="en-US" smtClean="0"/>
              <a:pPr/>
              <a:t>3/6/14</a:t>
            </a:fld>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219CB-6C7E-4991-A49D-993ECB34F128}" type="datetimeFigureOut">
              <a:rPr lang="en-US" smtClean="0"/>
              <a:pPr/>
              <a:t>3/6/14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62219CB-6C7E-4991-A49D-993ECB34F128}" type="datetimeFigureOut">
              <a:rPr lang="en-US" smtClean="0"/>
              <a:pPr/>
              <a:t>3/6/14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CBD4572-2E32-4C3B-9A40-3FB32DE1D79C}" type="slidenum">
              <a:rPr lang="en-US" smtClean="0"/>
              <a:pPr/>
              <a:t>‹#›</a:t>
            </a:fld>
            <a:endParaRPr lang="en-US"/>
          </a:p>
        </p:txBody>
      </p:sp>
      <p:pic>
        <p:nvPicPr>
          <p:cNvPr id="61" name="Picture 15" descr="SMART Corporate Logo with Exclusion Area.jpg"/>
          <p:cNvPicPr>
            <a:picLocks noChangeAspect="1"/>
          </p:cNvPicPr>
          <p:nvPr userDrawn="1"/>
        </p:nvPicPr>
        <p:blipFill>
          <a:blip r:embed="rId13" cstate="print"/>
          <a:stretch>
            <a:fillRect/>
          </a:stretch>
        </p:blipFill>
        <p:spPr bwMode="auto">
          <a:xfrm>
            <a:off x="127000" y="165497"/>
            <a:ext cx="1382712" cy="691356"/>
          </a:xfrm>
          <a:prstGeom prst="rect">
            <a:avLst/>
          </a:prstGeom>
          <a:noFill/>
          <a:ln w="9525">
            <a:noFill/>
            <a:miter lim="800000"/>
            <a:headEnd/>
            <a:tailEnd/>
          </a:ln>
        </p:spPr>
      </p:pic>
      <p:sp>
        <p:nvSpPr>
          <p:cNvPr id="62" name="TextBox 10"/>
          <p:cNvSpPr txBox="1">
            <a:spLocks noChangeArrowheads="1"/>
          </p:cNvSpPr>
          <p:nvPr userDrawn="1"/>
        </p:nvSpPr>
        <p:spPr bwMode="auto">
          <a:xfrm>
            <a:off x="5306854" y="6365245"/>
            <a:ext cx="3457550"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smtClean="0">
                <a:solidFill>
                  <a:schemeClr val="bg1"/>
                </a:solidFill>
                <a:latin typeface="Calibri" pitchFamily="34" charset="0"/>
              </a:rPr>
              <a:t>Ronald</a:t>
            </a:r>
            <a:r>
              <a:rPr lang="en-US" sz="1400" i="1" baseline="0" dirty="0" smtClean="0">
                <a:solidFill>
                  <a:schemeClr val="bg1"/>
                </a:solidFill>
                <a:latin typeface="Calibri" pitchFamily="34" charset="0"/>
              </a:rPr>
              <a:t> L. Ramos, SMART COMMUNICATIONS</a:t>
            </a:r>
            <a:endParaRPr lang="en-US" sz="1400" i="1" dirty="0">
              <a:solidFill>
                <a:schemeClr val="bg1"/>
              </a:solidFill>
              <a:latin typeface="Calibri" pitchFamily="34" charset="0"/>
            </a:endParaRPr>
          </a:p>
        </p:txBody>
      </p:sp>
      <p:sp>
        <p:nvSpPr>
          <p:cNvPr id="64" name="TextBox 10"/>
          <p:cNvSpPr txBox="1">
            <a:spLocks noChangeArrowheads="1"/>
          </p:cNvSpPr>
          <p:nvPr userDrawn="1"/>
        </p:nvSpPr>
        <p:spPr bwMode="auto">
          <a:xfrm>
            <a:off x="355880" y="6397823"/>
            <a:ext cx="2400401"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smtClean="0">
                <a:solidFill>
                  <a:schemeClr val="bg1"/>
                </a:solidFill>
                <a:latin typeface="Calibri" pitchFamily="34" charset="0"/>
              </a:rPr>
              <a:t>FOR </a:t>
            </a:r>
            <a:r>
              <a:rPr lang="en-US" sz="1400" i="1" dirty="0">
                <a:solidFill>
                  <a:schemeClr val="bg1"/>
                </a:solidFill>
                <a:latin typeface="Calibri" pitchFamily="34" charset="0"/>
              </a:rPr>
              <a:t>EXTERNAL DISTRIBUTION.</a:t>
            </a:r>
          </a:p>
        </p:txBody>
      </p:sp>
      <p:pic>
        <p:nvPicPr>
          <p:cNvPr id="65" name="Picture 6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76400" y="0"/>
            <a:ext cx="936004" cy="936004"/>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1" Type="http://schemas.openxmlformats.org/officeDocument/2006/relationships/hyperlink" Target="http://developer.android.com/about/versions/android-4.1.html" TargetMode="External"/><Relationship Id="rId12" Type="http://schemas.openxmlformats.org/officeDocument/2006/relationships/hyperlink" Target="http://developer.android.com/about/versions/android-4.2.html"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developer.android.com/about/versions/android-1.6.html" TargetMode="External"/><Relationship Id="rId4" Type="http://schemas.openxmlformats.org/officeDocument/2006/relationships/hyperlink" Target="http://developer.android.com/about/versions/android-2.1.html" TargetMode="External"/><Relationship Id="rId5" Type="http://schemas.openxmlformats.org/officeDocument/2006/relationships/hyperlink" Target="http://developer.android.com/about/versions/android-2.2.html" TargetMode="External"/><Relationship Id="rId6" Type="http://schemas.openxmlformats.org/officeDocument/2006/relationships/hyperlink" Target="http://developer.android.com/about/versions/android-2.3.html" TargetMode="External"/><Relationship Id="rId7" Type="http://schemas.openxmlformats.org/officeDocument/2006/relationships/hyperlink" Target="http://developer.android.com/about/versions/android-2.3.3.html" TargetMode="External"/><Relationship Id="rId8" Type="http://schemas.openxmlformats.org/officeDocument/2006/relationships/hyperlink" Target="http://developer.android.com/about/versions/android-3.1.html" TargetMode="External"/><Relationship Id="rId9" Type="http://schemas.openxmlformats.org/officeDocument/2006/relationships/hyperlink" Target="http://developer.android.com/about/versions/android-3.2.html" TargetMode="External"/><Relationship Id="rId10" Type="http://schemas.openxmlformats.org/officeDocument/2006/relationships/hyperlink" Target="http://developer.android.com/about/versions/android-4.0.3.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2.xml.rels><?xml version="1.0" encoding="UTF-8" standalone="yes"?>
<Relationships xmlns="http://schemas.openxmlformats.org/package/2006/relationships"><Relationship Id="rId3" Type="http://schemas.openxmlformats.org/officeDocument/2006/relationships/hyperlink" Target="mailto:rlramos@smart.com.ph" TargetMode="External"/><Relationship Id="rId4" Type="http://schemas.openxmlformats.org/officeDocument/2006/relationships/hyperlink" Target="mailto:rlramos@gmail.com" TargetMode="External"/><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Technology Overview</a:t>
            </a:r>
            <a:endParaRPr lang="en-US" dirty="0"/>
          </a:p>
        </p:txBody>
      </p:sp>
      <p:sp>
        <p:nvSpPr>
          <p:cNvPr id="3" name="Subtitle 2"/>
          <p:cNvSpPr>
            <a:spLocks noGrp="1"/>
          </p:cNvSpPr>
          <p:nvPr>
            <p:ph type="subTitle" idx="1"/>
          </p:nvPr>
        </p:nvSpPr>
        <p:spPr/>
        <p:txBody>
          <a:bodyPr>
            <a:normAutofit lnSpcReduction="10000"/>
          </a:bodyPr>
          <a:lstStyle/>
          <a:p>
            <a:r>
              <a:rPr lang="en-US" dirty="0" smtClean="0"/>
              <a:t>Ronald L. Ramos</a:t>
            </a:r>
          </a:p>
          <a:p>
            <a:r>
              <a:rPr lang="en-US" dirty="0" smtClean="0"/>
              <a:t>IT Specialist</a:t>
            </a:r>
          </a:p>
          <a:p>
            <a:r>
              <a:rPr lang="en-US" dirty="0" smtClean="0"/>
              <a:t>Smart</a:t>
            </a:r>
          </a:p>
          <a:p>
            <a:r>
              <a:rPr lang="en-US" dirty="0" smtClean="0"/>
              <a:t>TSD-IQM-P&amp;OE</a:t>
            </a:r>
            <a:endParaRPr lang="en-US" dirty="0"/>
          </a:p>
        </p:txBody>
      </p:sp>
      <p:pic>
        <p:nvPicPr>
          <p:cNvPr id="5" name="Picture 2" descr="C:\Users\taleweaver\Desktop\android courseware\Android_Robot_POV-Ray.png"/>
          <p:cNvPicPr>
            <a:picLocks noChangeAspect="1" noChangeArrowheads="1"/>
          </p:cNvPicPr>
          <p:nvPr/>
        </p:nvPicPr>
        <p:blipFill>
          <a:blip r:embed="rId3" cstate="print"/>
          <a:srcRect/>
          <a:stretch>
            <a:fillRect/>
          </a:stretch>
        </p:blipFill>
        <p:spPr bwMode="auto">
          <a:xfrm>
            <a:off x="381000" y="762000"/>
            <a:ext cx="3505200" cy="4061582"/>
          </a:xfrm>
          <a:prstGeom prst="rect">
            <a:avLst/>
          </a:prstGeom>
          <a:noFill/>
        </p:spPr>
      </p:pic>
    </p:spTree>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LTE Overview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8391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Cellular Generations</a:t>
            </a:r>
            <a:endParaRPr lang="en-US" dirty="0"/>
          </a:p>
        </p:txBody>
      </p:sp>
      <p:sp>
        <p:nvSpPr>
          <p:cNvPr id="2" name="Content Placeholder 1"/>
          <p:cNvSpPr>
            <a:spLocks noGrp="1"/>
          </p:cNvSpPr>
          <p:nvPr>
            <p:ph sz="quarter" idx="13"/>
          </p:nvPr>
        </p:nvSpPr>
        <p:spPr/>
        <p:txBody>
          <a:bodyPr>
            <a:normAutofit fontScale="70000" lnSpcReduction="20000"/>
          </a:bodyPr>
          <a:lstStyle/>
          <a:p>
            <a:r>
              <a:rPr lang="en-US" dirty="0" smtClean="0"/>
              <a:t>The </a:t>
            </a:r>
            <a:r>
              <a:rPr lang="en-US" dirty="0"/>
              <a:t>"G" stands for a generation of mobile technology, installed in phones and on cellular networks. </a:t>
            </a:r>
            <a:endParaRPr lang="en-US" dirty="0" smtClean="0"/>
          </a:p>
          <a:p>
            <a:r>
              <a:rPr lang="en-US" dirty="0" smtClean="0"/>
              <a:t>Each </a:t>
            </a:r>
            <a:r>
              <a:rPr lang="en-US" dirty="0"/>
              <a:t>"G" generally requires you to get a new phone, and for networks to make expensive upgrades. The first two were analog cell phones (1G) and digital phones (2G). </a:t>
            </a:r>
          </a:p>
          <a:p>
            <a:r>
              <a:rPr lang="en-US" dirty="0" smtClean="0"/>
              <a:t>We </a:t>
            </a:r>
            <a:r>
              <a:rPr lang="en-US" dirty="0"/>
              <a:t>are currently in the fourth generation (4G). </a:t>
            </a:r>
          </a:p>
        </p:txBody>
      </p:sp>
      <p:sp>
        <p:nvSpPr>
          <p:cNvPr id="4" name="Content Placeholder 3"/>
          <p:cNvSpPr>
            <a:spLocks noGrp="1"/>
          </p:cNvSpPr>
          <p:nvPr>
            <p:ph sz="quarter" idx="14"/>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198" y="2667000"/>
            <a:ext cx="424027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74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447800"/>
            <a:ext cx="7408333" cy="5029200"/>
          </a:xfrm>
        </p:spPr>
        <p:txBody>
          <a:bodyPr>
            <a:normAutofit fontScale="40000" lnSpcReduction="20000"/>
          </a:bodyPr>
          <a:lstStyle/>
          <a:p>
            <a:r>
              <a:rPr lang="en-US" b="1" dirty="0"/>
              <a:t>4G </a:t>
            </a:r>
            <a:r>
              <a:rPr lang="en-US" b="1" dirty="0" smtClean="0"/>
              <a:t>– LTE</a:t>
            </a:r>
            <a:r>
              <a:rPr lang="en-US" dirty="0"/>
              <a:t/>
            </a:r>
            <a:br>
              <a:rPr lang="en-US" dirty="0"/>
            </a:br>
            <a:r>
              <a:rPr lang="en-US" dirty="0" smtClean="0"/>
              <a:t/>
            </a:r>
            <a:br>
              <a:rPr lang="en-US" dirty="0" smtClean="0"/>
            </a:br>
            <a:r>
              <a:rPr lang="en-US" dirty="0" smtClean="0"/>
              <a:t>Starting </a:t>
            </a:r>
            <a:r>
              <a:rPr lang="en-US" dirty="0"/>
              <a:t>in the 2011 time frame, GSM and CDMA carriers embraced LTE, which offers higher speeds than 3G networks. LTE embodies the design goals of the IP Multimedia Subsystem (IMS), which integrates all communications using the IP protocol (voice, video, e-mail, Web, messaging, etc.). See LTE and IP Multimedia Subsystem</a:t>
            </a:r>
            <a:r>
              <a:rPr lang="en-US" dirty="0" smtClean="0"/>
              <a:t>.</a:t>
            </a:r>
            <a:endParaRPr lang="en-US" dirty="0"/>
          </a:p>
          <a:p>
            <a:endParaRPr lang="en-US" dirty="0" smtClean="0"/>
          </a:p>
          <a:p>
            <a:r>
              <a:rPr lang="en-US" b="1" dirty="0" smtClean="0"/>
              <a:t>4G – </a:t>
            </a:r>
            <a:r>
              <a:rPr lang="en-US" b="1" dirty="0" err="1" smtClean="0"/>
              <a:t>WiMAX</a:t>
            </a:r>
            <a:r>
              <a:rPr lang="en-US" dirty="0" smtClean="0"/>
              <a:t/>
            </a:r>
            <a:br>
              <a:rPr lang="en-US" dirty="0" smtClean="0"/>
            </a:br>
            <a:r>
              <a:rPr lang="en-US" dirty="0" smtClean="0"/>
              <a:t/>
            </a:r>
            <a:br>
              <a:rPr lang="en-US" dirty="0" smtClean="0"/>
            </a:br>
            <a:r>
              <a:rPr lang="en-US" dirty="0" smtClean="0"/>
              <a:t>Sprint </a:t>
            </a:r>
            <a:r>
              <a:rPr lang="en-US" dirty="0"/>
              <a:t>was the first carrier to offer a 4G cellular network in the U.S. Using the </a:t>
            </a:r>
            <a:r>
              <a:rPr lang="en-US" dirty="0" err="1"/>
              <a:t>WiMAX</a:t>
            </a:r>
            <a:r>
              <a:rPr lang="en-US" dirty="0"/>
              <a:t> technology, 4G service was rolled out to major cities in 2009, providing faster downloads than Sprint's 3G service. See </a:t>
            </a:r>
            <a:r>
              <a:rPr lang="en-US" dirty="0" err="1"/>
              <a:t>WiMAX</a:t>
            </a:r>
            <a:r>
              <a:rPr lang="en-US" dirty="0" smtClean="0"/>
              <a:t>.</a:t>
            </a:r>
            <a:br>
              <a:rPr lang="en-US" dirty="0" smtClean="0"/>
            </a:br>
            <a:endParaRPr lang="en-US" dirty="0"/>
          </a:p>
          <a:p>
            <a:r>
              <a:rPr lang="en-US" b="1" dirty="0" smtClean="0"/>
              <a:t>4G </a:t>
            </a:r>
            <a:r>
              <a:rPr lang="en-US" b="1" dirty="0"/>
              <a:t>- </a:t>
            </a:r>
            <a:r>
              <a:rPr lang="en-US" b="1" dirty="0" smtClean="0"/>
              <a:t>HSPA+</a:t>
            </a:r>
            <a:r>
              <a:rPr lang="en-US" dirty="0" smtClean="0"/>
              <a:t/>
            </a:r>
            <a:br>
              <a:rPr lang="en-US" dirty="0" smtClean="0"/>
            </a:br>
            <a:r>
              <a:rPr lang="en-US" dirty="0" smtClean="0"/>
              <a:t/>
            </a:r>
            <a:br>
              <a:rPr lang="en-US" dirty="0" smtClean="0"/>
            </a:br>
            <a:r>
              <a:rPr lang="en-US" dirty="0" smtClean="0"/>
              <a:t>In </a:t>
            </a:r>
            <a:r>
              <a:rPr lang="en-US" dirty="0"/>
              <a:t>late 2010, the ITU officially designated HSPA+ as a 4G technology, having previously defined it as 3G. See </a:t>
            </a:r>
            <a:r>
              <a:rPr lang="en-US" dirty="0" smtClean="0"/>
              <a:t>HSPA.</a:t>
            </a:r>
          </a:p>
          <a:p>
            <a:endParaRPr lang="en-US" dirty="0" smtClean="0"/>
          </a:p>
          <a:p>
            <a:r>
              <a:rPr lang="en-US" dirty="0" smtClean="0"/>
              <a:t>3G </a:t>
            </a:r>
            <a:r>
              <a:rPr lang="en-US" dirty="0"/>
              <a:t>- WCDMA/HSDPA and </a:t>
            </a:r>
            <a:r>
              <a:rPr lang="en-US" dirty="0" smtClean="0"/>
              <a:t>CDMA2000</a:t>
            </a:r>
            <a:br>
              <a:rPr lang="en-US" dirty="0" smtClean="0"/>
            </a:br>
            <a:r>
              <a:rPr lang="en-US" dirty="0" smtClean="0"/>
              <a:t/>
            </a:r>
            <a:br>
              <a:rPr lang="en-US" dirty="0" smtClean="0"/>
            </a:br>
            <a:r>
              <a:rPr lang="en-US" dirty="0" smtClean="0"/>
              <a:t>Launched </a:t>
            </a:r>
            <a:r>
              <a:rPr lang="en-US" dirty="0"/>
              <a:t>after the turn of the century, the third generation features faster access to the Internet with downstream speeds up to 1 Mbps and more depending on the 3G version. The predominant 3G technologies on the GSM side are WCDMA and HSDPA with CDMA2000 on the CDMA side (see WCDMA, HSPA and CDMA2000). 3G also embraces worldwide roaming for global travelers (see GAN).</a:t>
            </a:r>
          </a:p>
          <a:p>
            <a:endParaRPr lang="en-US" dirty="0"/>
          </a:p>
          <a:p>
            <a:r>
              <a:rPr lang="en-US" dirty="0"/>
              <a:t>2G/2.5G - GSM/CDMA, </a:t>
            </a:r>
            <a:r>
              <a:rPr lang="en-US" dirty="0" smtClean="0"/>
              <a:t>GPRS/EDGE/IS95-B</a:t>
            </a:r>
            <a:br>
              <a:rPr lang="en-US" dirty="0" smtClean="0"/>
            </a:br>
            <a:r>
              <a:rPr lang="en-US" dirty="0" smtClean="0"/>
              <a:t/>
            </a:r>
            <a:br>
              <a:rPr lang="en-US" dirty="0" smtClean="0"/>
            </a:br>
            <a:r>
              <a:rPr lang="en-US" dirty="0" smtClean="0"/>
              <a:t>The </a:t>
            </a:r>
            <a:r>
              <a:rPr lang="en-US" dirty="0"/>
              <a:t>second generation refers to the digital voice systems of the 1990s, replacing analog phones and based on the TDMA and CDMA air interfaces. First deployed in Europe, GSM became the predominant TDMA-based cellular system worldwide. Data networks (GPRS, EDGE, IS-95B) were added and commonly called 2.5G technologies, enabling Internet access and e-mail with slow downstream speeds up to approximately 200 Kbps. See GSM, CDMA, GPRS, EDGE and IS-95.</a:t>
            </a:r>
          </a:p>
          <a:p>
            <a:endParaRPr lang="en-US" dirty="0"/>
          </a:p>
          <a:p>
            <a:r>
              <a:rPr lang="en-US" dirty="0"/>
              <a:t>1G - Analog </a:t>
            </a:r>
            <a:r>
              <a:rPr lang="en-US" dirty="0" smtClean="0"/>
              <a:t>Voice</a:t>
            </a:r>
            <a:br>
              <a:rPr lang="en-US" dirty="0" smtClean="0"/>
            </a:br>
            <a:r>
              <a:rPr lang="en-US" dirty="0" smtClean="0"/>
              <a:t/>
            </a:r>
            <a:br>
              <a:rPr lang="en-US" dirty="0" smtClean="0"/>
            </a:br>
            <a:r>
              <a:rPr lang="en-US" dirty="0" smtClean="0"/>
              <a:t>Introduced </a:t>
            </a:r>
            <a:r>
              <a:rPr lang="en-US" dirty="0"/>
              <a:t>in the late 1970s, the first cellular systems were analog voice. Years later, some 1G cellphones occasionally provided wireless data service to a laptop by connecting them to the laptop's dial-up modem, but hookups were precarious, and when it worked, the data transfer rate was minuscule. See AMPS, TACS and NMT.</a:t>
            </a:r>
          </a:p>
          <a:p>
            <a:endParaRPr lang="en-US" dirty="0"/>
          </a:p>
        </p:txBody>
      </p:sp>
      <p:sp>
        <p:nvSpPr>
          <p:cNvPr id="3" name="Title 2"/>
          <p:cNvSpPr>
            <a:spLocks noGrp="1"/>
          </p:cNvSpPr>
          <p:nvPr>
            <p:ph type="title"/>
          </p:nvPr>
        </p:nvSpPr>
        <p:spPr>
          <a:xfrm>
            <a:off x="457200" y="338328"/>
            <a:ext cx="8229600" cy="957072"/>
          </a:xfrm>
        </p:spPr>
        <p:txBody>
          <a:bodyPr>
            <a:normAutofit fontScale="90000"/>
          </a:bodyPr>
          <a:lstStyle/>
          <a:p>
            <a:r>
              <a:rPr lang="en-US" dirty="0" smtClean="0"/>
              <a:t>Cellular Generations (Expanded)</a:t>
            </a:r>
            <a:endParaRPr lang="en-US" dirty="0"/>
          </a:p>
        </p:txBody>
      </p:sp>
    </p:spTree>
    <p:extLst>
      <p:ext uri="{BB962C8B-B14F-4D97-AF65-F5344CB8AC3E}">
        <p14:creationId xmlns:p14="http://schemas.microsoft.com/office/powerpoint/2010/main" val="4064205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smtClean="0"/>
              <a:t>Long </a:t>
            </a:r>
            <a:r>
              <a:rPr lang="en-US" dirty="0"/>
              <a:t>Term </a:t>
            </a:r>
            <a:r>
              <a:rPr lang="en-US" dirty="0" smtClean="0"/>
              <a:t>Evolution is the </a:t>
            </a:r>
            <a:r>
              <a:rPr lang="en-US" dirty="0"/>
              <a:t>latest high-speed cellular data transmission network. LTE is a 4G technology, surpassing the speeds of the widely used 3G networks. Apple aficionados eagerly awaited the iPhone 5 because it was the first iPhone to support LTE.</a:t>
            </a:r>
          </a:p>
          <a:p>
            <a:endParaRPr lang="en-US" dirty="0"/>
          </a:p>
          <a:p>
            <a:r>
              <a:rPr lang="en-US" dirty="0"/>
              <a:t>Available for the two major cellphone systems worldwide (GSM and CDMA), LTE is envisioned to provide global interoperability. However, LTE operates in more than three dozen frequency bands, making it difficult to build a phone that can tune in that many channels.</a:t>
            </a:r>
          </a:p>
          <a:p>
            <a:endParaRPr lang="en-US" dirty="0"/>
          </a:p>
          <a:p>
            <a:r>
              <a:rPr lang="en-US" dirty="0"/>
              <a:t>Approved in 2008 with download speeds up to 173 Mbps, LTE uses a different air interface and packet structure than 3G. See cellular generations and 3G.</a:t>
            </a:r>
          </a:p>
          <a:p>
            <a:endParaRPr lang="en-US" dirty="0"/>
          </a:p>
          <a:p>
            <a:r>
              <a:rPr lang="en-US" dirty="0"/>
              <a:t>LTE - From 3G to 4G Officially</a:t>
            </a:r>
          </a:p>
          <a:p>
            <a:r>
              <a:rPr lang="en-US" dirty="0"/>
              <a:t>The ITU previously designated LTE-Advanced (LTE-A) as the true 4G evolution. However, in late 2010, it widened its definition to include regular LTE, along with </a:t>
            </a:r>
            <a:r>
              <a:rPr lang="en-US" dirty="0" err="1"/>
              <a:t>WiMAX</a:t>
            </a:r>
            <a:r>
              <a:rPr lang="en-US" dirty="0"/>
              <a:t> and HSPA+, as bona fide 4G technologies since they are faster than 3G. </a:t>
            </a:r>
          </a:p>
        </p:txBody>
      </p:sp>
      <p:sp>
        <p:nvSpPr>
          <p:cNvPr id="3" name="Title 2"/>
          <p:cNvSpPr>
            <a:spLocks noGrp="1"/>
          </p:cNvSpPr>
          <p:nvPr>
            <p:ph type="title"/>
          </p:nvPr>
        </p:nvSpPr>
        <p:spPr/>
        <p:txBody>
          <a:bodyPr/>
          <a:lstStyle/>
          <a:p>
            <a:r>
              <a:rPr lang="en-US" dirty="0" smtClean="0"/>
              <a:t>Long Term Evolution</a:t>
            </a:r>
            <a:endParaRPr lang="en-US" dirty="0"/>
          </a:p>
        </p:txBody>
      </p:sp>
    </p:spTree>
    <p:extLst>
      <p:ext uri="{BB962C8B-B14F-4D97-AF65-F5344CB8AC3E}">
        <p14:creationId xmlns:p14="http://schemas.microsoft.com/office/powerpoint/2010/main" val="316350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a:t>
            </a:r>
            <a:r>
              <a:rPr lang="en-US" dirty="0"/>
              <a:t>ITU previously designated LTE-Advanced (LTE-A) as the true 4G evolution. However, in late 2010, it widened its definition to include regular LTE, along with </a:t>
            </a:r>
            <a:r>
              <a:rPr lang="en-US" dirty="0" err="1"/>
              <a:t>WiMAX</a:t>
            </a:r>
            <a:r>
              <a:rPr lang="en-US" dirty="0"/>
              <a:t> and HSPA+, as bona fide 4G technologies since they are faster than 3G. </a:t>
            </a:r>
          </a:p>
        </p:txBody>
      </p:sp>
      <p:sp>
        <p:nvSpPr>
          <p:cNvPr id="3" name="Title 2"/>
          <p:cNvSpPr>
            <a:spLocks noGrp="1"/>
          </p:cNvSpPr>
          <p:nvPr>
            <p:ph type="title"/>
          </p:nvPr>
        </p:nvSpPr>
        <p:spPr/>
        <p:txBody>
          <a:bodyPr/>
          <a:lstStyle/>
          <a:p>
            <a:r>
              <a:rPr lang="en-US" dirty="0" smtClean="0"/>
              <a:t>From 3G to 4G</a:t>
            </a:r>
            <a:endParaRPr lang="en-US" dirty="0"/>
          </a:p>
        </p:txBody>
      </p:sp>
    </p:spTree>
    <p:extLst>
      <p:ext uri="{BB962C8B-B14F-4D97-AF65-F5344CB8AC3E}">
        <p14:creationId xmlns:p14="http://schemas.microsoft.com/office/powerpoint/2010/main" val="201850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39509793"/>
              </p:ext>
            </p:extLst>
          </p:nvPr>
        </p:nvGraphicFramePr>
        <p:xfrm>
          <a:off x="973137" y="345440"/>
          <a:ext cx="7408863" cy="7147559"/>
        </p:xfrm>
        <a:graphic>
          <a:graphicData uri="http://schemas.openxmlformats.org/drawingml/2006/table">
            <a:tbl>
              <a:tblPr firstRow="1" bandRow="1">
                <a:tableStyleId>{5C22544A-7EE6-4342-B048-85BDC9FD1C3A}</a:tableStyleId>
              </a:tblPr>
              <a:tblGrid>
                <a:gridCol w="2469621"/>
                <a:gridCol w="2469621"/>
                <a:gridCol w="2469621"/>
              </a:tblGrid>
              <a:tr h="370840">
                <a:tc>
                  <a:txBody>
                    <a:bodyPr/>
                    <a:lstStyle/>
                    <a:p>
                      <a:r>
                        <a:rPr lang="en-US" dirty="0" smtClean="0"/>
                        <a:t>3G Versus 4G</a:t>
                      </a:r>
                      <a:endParaRPr lang="en-US" dirty="0"/>
                    </a:p>
                  </a:txBody>
                  <a:tcPr anchor="ctr"/>
                </a:tc>
                <a:tc>
                  <a:txBody>
                    <a:bodyPr/>
                    <a:lstStyle/>
                    <a:p>
                      <a:r>
                        <a:rPr lang="en-US"/>
                        <a:t>3G</a:t>
                      </a:r>
                    </a:p>
                  </a:txBody>
                  <a:tcPr anchor="ctr"/>
                </a:tc>
                <a:tc>
                  <a:txBody>
                    <a:bodyPr/>
                    <a:lstStyle/>
                    <a:p>
                      <a:r>
                        <a:rPr lang="en-US"/>
                        <a:t>4G</a:t>
                      </a:r>
                    </a:p>
                  </a:txBody>
                  <a:tcPr anchor="ctr"/>
                </a:tc>
              </a:tr>
              <a:tr h="370840">
                <a:tc>
                  <a:txBody>
                    <a:bodyPr/>
                    <a:lstStyle/>
                    <a:p>
                      <a:r>
                        <a:rPr lang="en-US" dirty="0"/>
                        <a:t>Data Throughput:</a:t>
                      </a:r>
                    </a:p>
                  </a:txBody>
                  <a:tcPr anchor="ctr"/>
                </a:tc>
                <a:tc>
                  <a:txBody>
                    <a:bodyPr/>
                    <a:lstStyle/>
                    <a:p>
                      <a:r>
                        <a:rPr lang="en-US" dirty="0"/>
                        <a:t>Up to 3.1Mbps with an average speed range between 0.5 to 1.5 Mbps</a:t>
                      </a:r>
                    </a:p>
                  </a:txBody>
                  <a:tcPr anchor="ctr"/>
                </a:tc>
                <a:tc>
                  <a:txBody>
                    <a:bodyPr/>
                    <a:lstStyle/>
                    <a:p>
                      <a:r>
                        <a:rPr lang="en-US"/>
                        <a:t>Practically speaking, 2 to 12 Mbps (Telstra in Australia claims up to 40 Mbps) but potential estimated at a range of 100 to 300 Mbps.</a:t>
                      </a:r>
                    </a:p>
                  </a:txBody>
                  <a:tcPr anchor="ctr"/>
                </a:tc>
              </a:tr>
              <a:tr h="370840">
                <a:tc>
                  <a:txBody>
                    <a:bodyPr/>
                    <a:lstStyle/>
                    <a:p>
                      <a:r>
                        <a:rPr lang="en-US"/>
                        <a:t>Peak Upload Rate:</a:t>
                      </a:r>
                    </a:p>
                  </a:txBody>
                  <a:tcPr anchor="ctr"/>
                </a:tc>
                <a:tc>
                  <a:txBody>
                    <a:bodyPr/>
                    <a:lstStyle/>
                    <a:p>
                      <a:r>
                        <a:rPr lang="en-US"/>
                        <a:t>5 Mbps</a:t>
                      </a:r>
                    </a:p>
                  </a:txBody>
                  <a:tcPr anchor="ctr"/>
                </a:tc>
                <a:tc>
                  <a:txBody>
                    <a:bodyPr/>
                    <a:lstStyle/>
                    <a:p>
                      <a:r>
                        <a:rPr lang="en-US"/>
                        <a:t>500 Mbps</a:t>
                      </a:r>
                    </a:p>
                  </a:txBody>
                  <a:tcPr anchor="ctr"/>
                </a:tc>
              </a:tr>
              <a:tr h="370840">
                <a:tc>
                  <a:txBody>
                    <a:bodyPr/>
                    <a:lstStyle/>
                    <a:p>
                      <a:r>
                        <a:rPr lang="en-US"/>
                        <a:t>Peak Download Rate:</a:t>
                      </a:r>
                    </a:p>
                  </a:txBody>
                  <a:tcPr anchor="ctr"/>
                </a:tc>
                <a:tc>
                  <a:txBody>
                    <a:bodyPr/>
                    <a:lstStyle/>
                    <a:p>
                      <a:r>
                        <a:rPr lang="en-US"/>
                        <a:t>100 Mbps</a:t>
                      </a:r>
                    </a:p>
                  </a:txBody>
                  <a:tcPr anchor="ctr"/>
                </a:tc>
                <a:tc>
                  <a:txBody>
                    <a:bodyPr/>
                    <a:lstStyle/>
                    <a:p>
                      <a:r>
                        <a:rPr lang="en-US"/>
                        <a:t>1 Gbps</a:t>
                      </a:r>
                    </a:p>
                  </a:txBody>
                  <a:tcPr anchor="ctr"/>
                </a:tc>
              </a:tr>
              <a:tr h="370840">
                <a:tc>
                  <a:txBody>
                    <a:bodyPr/>
                    <a:lstStyle/>
                    <a:p>
                      <a:r>
                        <a:rPr lang="en-US"/>
                        <a:t>Switching Technique:</a:t>
                      </a:r>
                    </a:p>
                  </a:txBody>
                  <a:tcPr anchor="ctr"/>
                </a:tc>
                <a:tc>
                  <a:txBody>
                    <a:bodyPr/>
                    <a:lstStyle/>
                    <a:p>
                      <a:r>
                        <a:rPr lang="en-US"/>
                        <a:t>packet switching</a:t>
                      </a:r>
                    </a:p>
                  </a:txBody>
                  <a:tcPr anchor="ctr"/>
                </a:tc>
                <a:tc>
                  <a:txBody>
                    <a:bodyPr/>
                    <a:lstStyle/>
                    <a:p>
                      <a:r>
                        <a:rPr lang="en-US"/>
                        <a:t>packet switching, message switching</a:t>
                      </a:r>
                    </a:p>
                  </a:txBody>
                  <a:tcPr anchor="ctr"/>
                </a:tc>
              </a:tr>
              <a:tr h="370840">
                <a:tc>
                  <a:txBody>
                    <a:bodyPr/>
                    <a:lstStyle/>
                    <a:p>
                      <a:r>
                        <a:rPr lang="en-US"/>
                        <a:t>Network Architecture:</a:t>
                      </a:r>
                    </a:p>
                  </a:txBody>
                  <a:tcPr anchor="ctr"/>
                </a:tc>
                <a:tc>
                  <a:txBody>
                    <a:bodyPr/>
                    <a:lstStyle/>
                    <a:p>
                      <a:r>
                        <a:rPr lang="en-US"/>
                        <a:t>Wide Area Cell Based</a:t>
                      </a:r>
                    </a:p>
                  </a:txBody>
                  <a:tcPr anchor="ctr"/>
                </a:tc>
                <a:tc>
                  <a:txBody>
                    <a:bodyPr/>
                    <a:lstStyle/>
                    <a:p>
                      <a:r>
                        <a:rPr lang="en-US"/>
                        <a:t>Integration of wireless LAN and Wide area.</a:t>
                      </a:r>
                    </a:p>
                  </a:txBody>
                  <a:tcPr anchor="ctr"/>
                </a:tc>
              </a:tr>
              <a:tr h="370840">
                <a:tc>
                  <a:txBody>
                    <a:bodyPr/>
                    <a:lstStyle/>
                    <a:p>
                      <a:r>
                        <a:rPr lang="en-US"/>
                        <a:t>Services And Applications:</a:t>
                      </a:r>
                    </a:p>
                  </a:txBody>
                  <a:tcPr anchor="ctr"/>
                </a:tc>
                <a:tc>
                  <a:txBody>
                    <a:bodyPr/>
                    <a:lstStyle/>
                    <a:p>
                      <a:r>
                        <a:rPr lang="en-US"/>
                        <a:t>CDMA 2000, UMTS, EDGE etc</a:t>
                      </a:r>
                    </a:p>
                  </a:txBody>
                  <a:tcPr anchor="ctr"/>
                </a:tc>
                <a:tc>
                  <a:txBody>
                    <a:bodyPr/>
                    <a:lstStyle/>
                    <a:p>
                      <a:r>
                        <a:rPr lang="en-US"/>
                        <a:t>Wimax2 and LTE-Advance</a:t>
                      </a:r>
                    </a:p>
                  </a:txBody>
                  <a:tcPr anchor="ctr"/>
                </a:tc>
              </a:tr>
              <a:tr h="370840">
                <a:tc>
                  <a:txBody>
                    <a:bodyPr/>
                    <a:lstStyle/>
                    <a:p>
                      <a:r>
                        <a:rPr lang="en-US"/>
                        <a:t>Forward error correction (FEC):</a:t>
                      </a:r>
                    </a:p>
                  </a:txBody>
                  <a:tcPr anchor="ctr"/>
                </a:tc>
                <a:tc>
                  <a:txBody>
                    <a:bodyPr/>
                    <a:lstStyle/>
                    <a:p>
                      <a:r>
                        <a:rPr lang="en-US"/>
                        <a:t>3G uses Turbo codes for error correction.</a:t>
                      </a:r>
                    </a:p>
                  </a:txBody>
                  <a:tcPr anchor="ctr"/>
                </a:tc>
                <a:tc>
                  <a:txBody>
                    <a:bodyPr/>
                    <a:lstStyle/>
                    <a:p>
                      <a:r>
                        <a:rPr lang="en-US"/>
                        <a:t>Concatenated codes are used for error corrections in 4G.</a:t>
                      </a:r>
                    </a:p>
                  </a:txBody>
                  <a:tcPr anchor="ctr"/>
                </a:tc>
              </a:tr>
              <a:tr h="370840">
                <a:tc>
                  <a:txBody>
                    <a:bodyPr/>
                    <a:lstStyle/>
                    <a:p>
                      <a:r>
                        <a:rPr lang="en-US"/>
                        <a:t>Frequency Band:</a:t>
                      </a:r>
                    </a:p>
                  </a:txBody>
                  <a:tcPr anchor="ctr"/>
                </a:tc>
                <a:tc>
                  <a:txBody>
                    <a:bodyPr/>
                    <a:lstStyle/>
                    <a:p>
                      <a:r>
                        <a:rPr lang="en-US" dirty="0"/>
                        <a:t>1.8 – 2.5GHz</a:t>
                      </a:r>
                    </a:p>
                  </a:txBody>
                  <a:tcPr anchor="ctr"/>
                </a:tc>
                <a:tc>
                  <a:txBody>
                    <a:bodyPr/>
                    <a:lstStyle/>
                    <a:p>
                      <a:r>
                        <a:rPr lang="en-US" dirty="0"/>
                        <a:t>2 – 8GHz</a:t>
                      </a:r>
                    </a:p>
                  </a:txBody>
                  <a:tcPr anchor="ctr"/>
                </a:tc>
              </a:tr>
            </a:tbl>
          </a:graphicData>
        </a:graphic>
      </p:graphicFrame>
      <p:sp>
        <p:nvSpPr>
          <p:cNvPr id="3" name="Title 2"/>
          <p:cNvSpPr>
            <a:spLocks noGrp="1"/>
          </p:cNvSpPr>
          <p:nvPr>
            <p:ph type="title"/>
          </p:nvPr>
        </p:nvSpPr>
        <p:spPr>
          <a:xfrm>
            <a:off x="457200" y="457200"/>
            <a:ext cx="8229600" cy="499872"/>
          </a:xfrm>
        </p:spPr>
        <p:txBody>
          <a:bodyPr>
            <a:normAutofit fontScale="90000"/>
          </a:bodyPr>
          <a:lstStyle/>
          <a:p>
            <a:endParaRPr lang="en-US" dirty="0"/>
          </a:p>
        </p:txBody>
      </p:sp>
    </p:spTree>
    <p:extLst>
      <p:ext uri="{BB962C8B-B14F-4D97-AF65-F5344CB8AC3E}">
        <p14:creationId xmlns:p14="http://schemas.microsoft.com/office/powerpoint/2010/main" val="255170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2286000"/>
            <a:ext cx="7408862" cy="2929868"/>
          </a:xfrm>
        </p:spPr>
      </p:pic>
      <p:sp>
        <p:nvSpPr>
          <p:cNvPr id="3" name="Title 2"/>
          <p:cNvSpPr>
            <a:spLocks noGrp="1"/>
          </p:cNvSpPr>
          <p:nvPr>
            <p:ph type="title"/>
          </p:nvPr>
        </p:nvSpPr>
        <p:spPr/>
        <p:txBody>
          <a:bodyPr/>
          <a:lstStyle/>
          <a:p>
            <a:r>
              <a:rPr lang="en-US" dirty="0" smtClean="0"/>
              <a:t>Smart LTE</a:t>
            </a:r>
            <a:endParaRPr lang="en-US" dirty="0"/>
          </a:p>
        </p:txBody>
      </p:sp>
    </p:spTree>
    <p:extLst>
      <p:ext uri="{BB962C8B-B14F-4D97-AF65-F5344CB8AC3E}">
        <p14:creationId xmlns:p14="http://schemas.microsoft.com/office/powerpoint/2010/main" val="1522952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Smart’s Changing Landscape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319153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learning\for review$\DRAFT SIZE REINVENTION_00_white_blue.jpg"/>
          <p:cNvPicPr>
            <a:picLocks noChangeAspect="1" noChangeArrowheads="1"/>
          </p:cNvPicPr>
          <p:nvPr/>
        </p:nvPicPr>
        <p:blipFill>
          <a:blip r:embed="rId3" cstate="print"/>
          <a:srcRect/>
          <a:stretch>
            <a:fillRect/>
          </a:stretch>
        </p:blipFill>
        <p:spPr bwMode="auto">
          <a:xfrm>
            <a:off x="0" y="1828800"/>
            <a:ext cx="9144000" cy="4068763"/>
          </a:xfrm>
          <a:prstGeom prst="rect">
            <a:avLst/>
          </a:prstGeom>
          <a:noFill/>
          <a:ln w="9525">
            <a:noFill/>
            <a:miter lim="800000"/>
            <a:headEnd/>
            <a:tailEnd/>
          </a:ln>
        </p:spPr>
      </p:pic>
      <p:sp>
        <p:nvSpPr>
          <p:cNvPr id="171011" name="Title 1"/>
          <p:cNvSpPr>
            <a:spLocks noGrp="1"/>
          </p:cNvSpPr>
          <p:nvPr>
            <p:ph type="title" idx="4294967295"/>
          </p:nvPr>
        </p:nvSpPr>
        <p:spPr>
          <a:xfrm>
            <a:off x="990600" y="914400"/>
            <a:ext cx="7024744" cy="722864"/>
          </a:xfrm>
        </p:spPr>
        <p:txBody>
          <a:bodyPr>
            <a:normAutofit/>
          </a:bodyPr>
          <a:lstStyle/>
          <a:p>
            <a:r>
              <a:rPr lang="en-US" dirty="0" smtClean="0"/>
              <a:t>Smart’s History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of Things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23379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Download presentations here:</a:t>
            </a:r>
            <a:endParaRPr lang="en-US" dirty="0"/>
          </a:p>
        </p:txBody>
      </p:sp>
      <p:sp>
        <p:nvSpPr>
          <p:cNvPr id="5" name="Content Placeholder 4"/>
          <p:cNvSpPr>
            <a:spLocks noGrp="1"/>
          </p:cNvSpPr>
          <p:nvPr>
            <p:ph idx="1"/>
          </p:nvPr>
        </p:nvSpPr>
        <p:spPr/>
        <p:txBody>
          <a:bodyPr/>
          <a:lstStyle/>
          <a:p>
            <a:r>
              <a:rPr lang="en-US" dirty="0"/>
              <a:t>http://</a:t>
            </a:r>
            <a:r>
              <a:rPr lang="en-US" dirty="0" err="1"/>
              <a:t>mobiledev.ronaldramos.info</a:t>
            </a:r>
            <a:r>
              <a:rPr lang="en-US" dirty="0"/>
              <a:t>/</a:t>
            </a:r>
            <a:r>
              <a:rPr lang="en-US" dirty="0" err="1"/>
              <a:t>schooltalks</a:t>
            </a:r>
            <a:r>
              <a:rPr lang="en-US"/>
              <a:t>/</a:t>
            </a:r>
          </a:p>
        </p:txBody>
      </p:sp>
    </p:spTree>
    <p:extLst>
      <p:ext uri="{BB962C8B-B14F-4D97-AF65-F5344CB8AC3E}">
        <p14:creationId xmlns:p14="http://schemas.microsoft.com/office/powerpoint/2010/main" val="147441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b="1" i="1" dirty="0"/>
              <a:t>Equipping all objects in the world with minuscule identifying devices could be transformative of daily life. For instance, business may no longer run out of stock or generate waste products, as involved parties would know which products are required and consumed</a:t>
            </a:r>
            <a:r>
              <a:rPr lang="en-US" b="1" i="1" dirty="0" smtClean="0"/>
              <a:t>. </a:t>
            </a:r>
            <a:endParaRPr lang="en-US" b="1" i="1" dirty="0"/>
          </a:p>
          <a:p>
            <a:r>
              <a:rPr lang="en-US" b="1" i="1" dirty="0" smtClean="0"/>
              <a:t>We have a clear vision – to create a world where every object - from jumbo jets to sewing needles – is linked to the Internet.</a:t>
            </a:r>
          </a:p>
          <a:p>
            <a:r>
              <a:rPr lang="en-US" b="1" i="1" dirty="0"/>
              <a:t>According to ABI Research more than 30 billion devices will be wirelessly connected to the Internet of Things (Internet of Everything) by 2020.</a:t>
            </a:r>
            <a:endParaRPr lang="en-US" b="1" i="1" dirty="0" smtClean="0"/>
          </a:p>
          <a:p>
            <a:endParaRPr lang="en-US" b="1" i="1" dirty="0"/>
          </a:p>
          <a:p>
            <a:endParaRPr lang="en-US" b="1" i="1" dirty="0" smtClean="0"/>
          </a:p>
          <a:p>
            <a:endParaRPr lang="en-US" dirty="0"/>
          </a:p>
          <a:p>
            <a:endParaRPr lang="en-US" dirty="0"/>
          </a:p>
        </p:txBody>
      </p:sp>
      <p:sp>
        <p:nvSpPr>
          <p:cNvPr id="2" name="Title 1"/>
          <p:cNvSpPr>
            <a:spLocks noGrp="1"/>
          </p:cNvSpPr>
          <p:nvPr>
            <p:ph type="title"/>
          </p:nvPr>
        </p:nvSpPr>
        <p:spPr/>
        <p:txBody>
          <a:bodyPr/>
          <a:lstStyle/>
          <a:p>
            <a:r>
              <a:rPr lang="en-US" dirty="0" smtClean="0"/>
              <a:t>Internet of Things</a:t>
            </a:r>
            <a:endParaRPr lang="en-US" dirty="0"/>
          </a:p>
        </p:txBody>
      </p:sp>
    </p:spTree>
    <p:extLst>
      <p:ext uri="{BB962C8B-B14F-4D97-AF65-F5344CB8AC3E}">
        <p14:creationId xmlns:p14="http://schemas.microsoft.com/office/powerpoint/2010/main" val="39442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McKinsey Quarterly</a:t>
            </a:r>
            <a:endParaRPr lang="en-US" dirty="0"/>
          </a:p>
        </p:txBody>
      </p:sp>
      <p:sp>
        <p:nvSpPr>
          <p:cNvPr id="5" name="Content Placeholder 4"/>
          <p:cNvSpPr>
            <a:spLocks noGrp="1"/>
          </p:cNvSpPr>
          <p:nvPr>
            <p:ph idx="1"/>
          </p:nvPr>
        </p:nvSpPr>
        <p:spPr/>
        <p:txBody>
          <a:bodyPr/>
          <a:lstStyle/>
          <a:p>
            <a:pPr marL="68580" indent="0">
              <a:buNone/>
            </a:pPr>
            <a:r>
              <a:rPr lang="en-US" b="1" i="1" dirty="0" smtClean="0"/>
              <a:t>“More </a:t>
            </a:r>
            <a:r>
              <a:rPr lang="en-US" b="1" i="1" dirty="0"/>
              <a:t>objects are becoming embedded with sensors and gaining the ability to communicate. The resulting information networks promise to create new business models, improve business processes, and reduce costs and risks</a:t>
            </a:r>
            <a:r>
              <a:rPr lang="en-US" b="1" i="1" dirty="0" smtClean="0"/>
              <a:t>.”</a:t>
            </a:r>
            <a:endParaRPr lang="en-US" b="1" i="1" dirty="0"/>
          </a:p>
          <a:p>
            <a:endParaRPr lang="en-US" dirty="0"/>
          </a:p>
        </p:txBody>
      </p:sp>
    </p:spTree>
    <p:extLst>
      <p:ext uri="{BB962C8B-B14F-4D97-AF65-F5344CB8AC3E}">
        <p14:creationId xmlns:p14="http://schemas.microsoft.com/office/powerpoint/2010/main" val="23083126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3276600" cy="722864"/>
          </a:xfrm>
        </p:spPr>
        <p:txBody>
          <a:bodyPr/>
          <a:lstStyle/>
          <a:p>
            <a:r>
              <a:rPr lang="en-US" dirty="0" smtClean="0"/>
              <a:t>An example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1828800"/>
            <a:ext cx="6647893" cy="4448975"/>
          </a:xfrm>
        </p:spPr>
      </p:pic>
    </p:spTree>
    <p:extLst>
      <p:ext uri="{BB962C8B-B14F-4D97-AF65-F5344CB8AC3E}">
        <p14:creationId xmlns:p14="http://schemas.microsoft.com/office/powerpoint/2010/main" val="38954127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331272" y="2178872"/>
            <a:ext cx="7024744" cy="1143000"/>
          </a:xfrm>
        </p:spPr>
        <p:txBody>
          <a:bodyPr/>
          <a:lstStyle/>
          <a:p>
            <a:r>
              <a:rPr lang="en-US" dirty="0" smtClean="0"/>
              <a:t>Cisco’s view</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8600" y="838200"/>
            <a:ext cx="4737533" cy="27864584"/>
          </a:xfrm>
        </p:spPr>
      </p:pic>
    </p:spTree>
    <p:extLst>
      <p:ext uri="{BB962C8B-B14F-4D97-AF65-F5344CB8AC3E}">
        <p14:creationId xmlns:p14="http://schemas.microsoft.com/office/powerpoint/2010/main" val="21078588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Big Data</a:t>
            </a:r>
            <a:endParaRPr lang="en-PH" dirty="0"/>
          </a:p>
        </p:txBody>
      </p:sp>
      <p:sp>
        <p:nvSpPr>
          <p:cNvPr id="5" name="Text Placeholder 4"/>
          <p:cNvSpPr>
            <a:spLocks noGrp="1"/>
          </p:cNvSpPr>
          <p:nvPr>
            <p:ph type="body" idx="1"/>
          </p:nvPr>
        </p:nvSpPr>
        <p:spPr/>
        <p:txBody>
          <a:bodyPr/>
          <a:lstStyle/>
          <a:p>
            <a:endParaRPr lang="en-PH"/>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PH" b="1" dirty="0" smtClean="0"/>
              <a:t>What is big data?</a:t>
            </a:r>
            <a:endParaRPr lang="en-PH" dirty="0"/>
          </a:p>
        </p:txBody>
      </p:sp>
      <p:sp>
        <p:nvSpPr>
          <p:cNvPr id="5" name="Content Placeholder 4"/>
          <p:cNvSpPr>
            <a:spLocks noGrp="1"/>
          </p:cNvSpPr>
          <p:nvPr>
            <p:ph idx="1"/>
          </p:nvPr>
        </p:nvSpPr>
        <p:spPr/>
        <p:txBody>
          <a:bodyPr>
            <a:normAutofit lnSpcReduction="10000"/>
          </a:bodyPr>
          <a:lstStyle/>
          <a:p>
            <a:pPr fontAlgn="base"/>
            <a:r>
              <a:rPr lang="en-PH" dirty="0" smtClean="0"/>
              <a:t>Every day, we create 2.5 quintillion bytes of data — so much that 90% of the data in the world today has been created in the last two years alone. </a:t>
            </a:r>
          </a:p>
          <a:p>
            <a:pPr fontAlgn="base"/>
            <a:r>
              <a:rPr lang="en-PH" dirty="0" smtClean="0"/>
              <a:t>This data comes from everywhere: sensors used to gather climate information, posts to social media sites, digital pictures and videos, purchase transaction records, and cell phone GPS signals to name a few. This data is </a:t>
            </a:r>
            <a:r>
              <a:rPr lang="en-PH" b="1" dirty="0" smtClean="0"/>
              <a:t>big data.</a:t>
            </a:r>
            <a:endParaRPr lang="en-PH" dirty="0" smtClean="0"/>
          </a:p>
          <a:p>
            <a:endParaRPr lang="en-PH"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Four Dimensions of Big Data</a:t>
            </a:r>
            <a:endParaRPr lang="en-PH" dirty="0"/>
          </a:p>
        </p:txBody>
      </p:sp>
      <p:sp>
        <p:nvSpPr>
          <p:cNvPr id="3" name="Content Placeholder 2"/>
          <p:cNvSpPr>
            <a:spLocks noGrp="1"/>
          </p:cNvSpPr>
          <p:nvPr>
            <p:ph idx="1"/>
          </p:nvPr>
        </p:nvSpPr>
        <p:spPr/>
        <p:txBody>
          <a:bodyPr/>
          <a:lstStyle/>
          <a:p>
            <a:r>
              <a:rPr lang="en-PH" dirty="0" smtClean="0"/>
              <a:t>Volume – high data traffic </a:t>
            </a:r>
          </a:p>
          <a:p>
            <a:r>
              <a:rPr lang="en-PH" dirty="0" smtClean="0"/>
              <a:t>Velocity – data is used the moment it streams in</a:t>
            </a:r>
          </a:p>
          <a:p>
            <a:r>
              <a:rPr lang="en-PH" dirty="0" smtClean="0"/>
              <a:t>Variety – it is any type of data</a:t>
            </a:r>
          </a:p>
          <a:p>
            <a:r>
              <a:rPr lang="en-PH" dirty="0" smtClean="0"/>
              <a:t>Veracity – how can your data be trusted</a:t>
            </a:r>
            <a:endParaRPr lang="en-PH"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b="1" dirty="0" smtClean="0">
                <a:solidFill>
                  <a:schemeClr val="tx1"/>
                </a:solidFill>
              </a:rPr>
              <a:t>Big data = Big Return on Investment (ROI)</a:t>
            </a:r>
            <a:endParaRPr lang="en-PH" dirty="0"/>
          </a:p>
        </p:txBody>
      </p:sp>
      <p:sp>
        <p:nvSpPr>
          <p:cNvPr id="3" name="Content Placeholder 2"/>
          <p:cNvSpPr>
            <a:spLocks noGrp="1"/>
          </p:cNvSpPr>
          <p:nvPr>
            <p:ph idx="1"/>
          </p:nvPr>
        </p:nvSpPr>
        <p:spPr/>
        <p:txBody>
          <a:bodyPr>
            <a:normAutofit lnSpcReduction="10000"/>
          </a:bodyPr>
          <a:lstStyle/>
          <a:p>
            <a:pPr fontAlgn="base"/>
            <a:r>
              <a:rPr lang="en-PH" b="1" dirty="0" smtClean="0">
                <a:solidFill>
                  <a:schemeClr val="tx1"/>
                </a:solidFill>
              </a:rPr>
              <a:t>Healthcare:</a:t>
            </a:r>
            <a:r>
              <a:rPr lang="en-PH" dirty="0" smtClean="0">
                <a:solidFill>
                  <a:schemeClr val="tx1"/>
                </a:solidFill>
              </a:rPr>
              <a:t> 20% decrease in patient mortality by analyzing streaming patient data</a:t>
            </a:r>
          </a:p>
          <a:p>
            <a:pPr fontAlgn="base"/>
            <a:r>
              <a:rPr lang="en-PH" b="1" dirty="0" smtClean="0">
                <a:solidFill>
                  <a:schemeClr val="tx1"/>
                </a:solidFill>
              </a:rPr>
              <a:t>Telco:</a:t>
            </a:r>
            <a:r>
              <a:rPr lang="en-PH" dirty="0" smtClean="0">
                <a:solidFill>
                  <a:schemeClr val="tx1"/>
                </a:solidFill>
              </a:rPr>
              <a:t> 92% decrease in processing time by analyzing networking and call data</a:t>
            </a:r>
          </a:p>
          <a:p>
            <a:pPr fontAlgn="base"/>
            <a:r>
              <a:rPr lang="en-PH" b="1" dirty="0" smtClean="0">
                <a:solidFill>
                  <a:schemeClr val="tx1"/>
                </a:solidFill>
              </a:rPr>
              <a:t>Utilities:</a:t>
            </a:r>
            <a:r>
              <a:rPr lang="en-PH" dirty="0" smtClean="0">
                <a:solidFill>
                  <a:schemeClr val="tx1"/>
                </a:solidFill>
              </a:rPr>
              <a:t> 99% improved accuracy in placing power generation resources by analyzing 2.8 </a:t>
            </a:r>
            <a:r>
              <a:rPr lang="en-PH" dirty="0" err="1" smtClean="0">
                <a:solidFill>
                  <a:schemeClr val="tx1"/>
                </a:solidFill>
              </a:rPr>
              <a:t>petabytes</a:t>
            </a:r>
            <a:r>
              <a:rPr lang="en-PH" dirty="0" smtClean="0">
                <a:solidFill>
                  <a:schemeClr val="tx1"/>
                </a:solidFill>
              </a:rPr>
              <a:t> of untapped data</a:t>
            </a:r>
          </a:p>
          <a:p>
            <a:endParaRPr lang="en-PH"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3" name="Content Placeholder 2"/>
          <p:cNvSpPr>
            <a:spLocks noGrp="1"/>
          </p:cNvSpPr>
          <p:nvPr>
            <p:ph idx="1"/>
          </p:nvPr>
        </p:nvSpPr>
        <p:spPr/>
        <p:txBody>
          <a:bodyPr/>
          <a:lstStyle/>
          <a:p>
            <a:r>
              <a:rPr lang="en-PH" dirty="0" smtClean="0"/>
              <a:t>Big data is more than simply a matter of size; it is an opportunity to find insights in new and emerging types of data and content, to make your business more agile, and to answer questions that were previously considered beyond your reach. </a:t>
            </a:r>
            <a:endParaRPr lang="en-PH"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Uses of Big Data</a:t>
            </a:r>
            <a:endParaRPr lang="en-PH" dirty="0"/>
          </a:p>
        </p:txBody>
      </p:sp>
      <p:sp>
        <p:nvSpPr>
          <p:cNvPr id="3" name="Content Placeholder 2"/>
          <p:cNvSpPr>
            <a:spLocks noGrp="1"/>
          </p:cNvSpPr>
          <p:nvPr>
            <p:ph sz="quarter" idx="13"/>
          </p:nvPr>
        </p:nvSpPr>
        <p:spPr>
          <a:xfrm>
            <a:off x="1042416" y="2313432"/>
            <a:ext cx="3419856" cy="4011168"/>
          </a:xfrm>
        </p:spPr>
        <p:txBody>
          <a:bodyPr>
            <a:normAutofit fontScale="70000" lnSpcReduction="20000"/>
          </a:bodyPr>
          <a:lstStyle/>
          <a:p>
            <a:r>
              <a:rPr lang="en-PH" b="1" dirty="0" smtClean="0"/>
              <a:t>Financial Services</a:t>
            </a:r>
          </a:p>
          <a:p>
            <a:pPr lvl="1"/>
            <a:r>
              <a:rPr lang="en-PH" dirty="0" smtClean="0"/>
              <a:t>Risk and fraud management</a:t>
            </a:r>
          </a:p>
          <a:p>
            <a:pPr lvl="1"/>
            <a:r>
              <a:rPr lang="en-PH" dirty="0" smtClean="0"/>
              <a:t>Customer analytics</a:t>
            </a:r>
          </a:p>
          <a:p>
            <a:r>
              <a:rPr lang="en-PH" b="1" dirty="0" smtClean="0"/>
              <a:t>Transportation</a:t>
            </a:r>
          </a:p>
          <a:p>
            <a:pPr lvl="1"/>
            <a:r>
              <a:rPr lang="en-PH" dirty="0" smtClean="0"/>
              <a:t>Logistics optimization</a:t>
            </a:r>
          </a:p>
          <a:p>
            <a:pPr lvl="1"/>
            <a:r>
              <a:rPr lang="en-PH" dirty="0" smtClean="0"/>
              <a:t>Traffic congestion</a:t>
            </a:r>
          </a:p>
          <a:p>
            <a:r>
              <a:rPr lang="en-PH" b="1" dirty="0" smtClean="0"/>
              <a:t>Healthcare/Life Sciences</a:t>
            </a:r>
          </a:p>
          <a:p>
            <a:pPr lvl="1"/>
            <a:r>
              <a:rPr lang="en-PH" dirty="0" smtClean="0"/>
              <a:t>Medical record text analytics</a:t>
            </a:r>
          </a:p>
          <a:p>
            <a:pPr lvl="1"/>
            <a:r>
              <a:rPr lang="en-PH" dirty="0" smtClean="0"/>
              <a:t>Genomic analytics</a:t>
            </a:r>
          </a:p>
          <a:p>
            <a:r>
              <a:rPr lang="en-PH" b="1" dirty="0" smtClean="0"/>
              <a:t>Telecommunications</a:t>
            </a:r>
          </a:p>
          <a:p>
            <a:pPr lvl="1"/>
            <a:r>
              <a:rPr lang="en-PH" dirty="0" smtClean="0"/>
              <a:t>Call detail record processing</a:t>
            </a:r>
          </a:p>
          <a:p>
            <a:pPr lvl="1"/>
            <a:r>
              <a:rPr lang="en-PH" dirty="0" smtClean="0"/>
              <a:t>Customer profile monetization</a:t>
            </a:r>
          </a:p>
          <a:p>
            <a:pPr>
              <a:buNone/>
            </a:pPr>
            <a:endParaRPr lang="en-PH" dirty="0" smtClean="0"/>
          </a:p>
        </p:txBody>
      </p:sp>
      <p:sp>
        <p:nvSpPr>
          <p:cNvPr id="4" name="Content Placeholder 3"/>
          <p:cNvSpPr>
            <a:spLocks noGrp="1"/>
          </p:cNvSpPr>
          <p:nvPr>
            <p:ph sz="quarter" idx="14"/>
          </p:nvPr>
        </p:nvSpPr>
        <p:spPr>
          <a:xfrm>
            <a:off x="4645152" y="2313430"/>
            <a:ext cx="3419856" cy="4087369"/>
          </a:xfrm>
        </p:spPr>
        <p:txBody>
          <a:bodyPr>
            <a:normAutofit fontScale="77500" lnSpcReduction="20000"/>
          </a:bodyPr>
          <a:lstStyle/>
          <a:p>
            <a:r>
              <a:rPr lang="en-PH" b="1" dirty="0" smtClean="0"/>
              <a:t>Energy and Utilities</a:t>
            </a:r>
          </a:p>
          <a:p>
            <a:pPr lvl="1"/>
            <a:r>
              <a:rPr lang="en-PH" dirty="0" smtClean="0"/>
              <a:t>Smart meter analytics</a:t>
            </a:r>
          </a:p>
          <a:p>
            <a:pPr lvl="1"/>
            <a:r>
              <a:rPr lang="en-PH" dirty="0" smtClean="0"/>
              <a:t>Asset management</a:t>
            </a:r>
          </a:p>
          <a:p>
            <a:r>
              <a:rPr lang="en-PH" b="1" dirty="0" smtClean="0"/>
              <a:t>Digital Media</a:t>
            </a:r>
          </a:p>
          <a:p>
            <a:pPr lvl="1"/>
            <a:r>
              <a:rPr lang="en-PH" dirty="0" smtClean="0"/>
              <a:t>Real-time ad targeting</a:t>
            </a:r>
          </a:p>
          <a:p>
            <a:pPr lvl="1"/>
            <a:r>
              <a:rPr lang="en-PH" dirty="0" smtClean="0"/>
              <a:t>Website analysis</a:t>
            </a:r>
          </a:p>
          <a:p>
            <a:r>
              <a:rPr lang="en-PH" b="1" dirty="0" smtClean="0"/>
              <a:t>Retail</a:t>
            </a:r>
          </a:p>
          <a:p>
            <a:pPr lvl="1"/>
            <a:r>
              <a:rPr lang="en-PH" dirty="0" smtClean="0"/>
              <a:t>Omni-channel marketing</a:t>
            </a:r>
          </a:p>
          <a:p>
            <a:pPr lvl="1"/>
            <a:r>
              <a:rPr lang="en-PH" dirty="0" smtClean="0"/>
              <a:t>Click-stream analysis</a:t>
            </a:r>
          </a:p>
          <a:p>
            <a:r>
              <a:rPr lang="en-PH" b="1" dirty="0" smtClean="0"/>
              <a:t>Law Enforcement</a:t>
            </a:r>
          </a:p>
          <a:p>
            <a:pPr lvl="1"/>
            <a:r>
              <a:rPr lang="en-PH" dirty="0" smtClean="0"/>
              <a:t>Real-time multimodal surveillance</a:t>
            </a:r>
          </a:p>
          <a:p>
            <a:pPr lvl="1"/>
            <a:r>
              <a:rPr lang="en-PH" dirty="0" smtClean="0"/>
              <a:t>Cyber security detection</a:t>
            </a:r>
          </a:p>
          <a:p>
            <a:endParaRPr lang="en-PH"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 briefly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1887" y="990600"/>
            <a:ext cx="3048000" cy="304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324" y="1165883"/>
            <a:ext cx="2483625" cy="18550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0"/>
            <a:ext cx="2895600" cy="2171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8724" y="5336625"/>
            <a:ext cx="1671600" cy="167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300" y="3662400"/>
            <a:ext cx="2667800" cy="2000850"/>
          </a:xfrm>
          <a:prstGeom prst="rect">
            <a:avLst/>
          </a:prstGeom>
        </p:spPr>
      </p:pic>
      <p:pic>
        <p:nvPicPr>
          <p:cNvPr id="4" name="Content Placeholder 3"/>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2672049" y="2819400"/>
            <a:ext cx="3301688" cy="2201125"/>
          </a:xfrm>
        </p:spPr>
      </p:pic>
      <p:sp>
        <p:nvSpPr>
          <p:cNvPr id="3" name="Rectangle 2"/>
          <p:cNvSpPr/>
          <p:nvPr/>
        </p:nvSpPr>
        <p:spPr>
          <a:xfrm>
            <a:off x="3048000" y="25400"/>
            <a:ext cx="5669190"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Ronald L. Ramos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198550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Smart Phones</a:t>
            </a:r>
            <a:endParaRPr lang="en-PH" dirty="0"/>
          </a:p>
        </p:txBody>
      </p:sp>
      <p:sp>
        <p:nvSpPr>
          <p:cNvPr id="5" name="Text Placeholder 4"/>
          <p:cNvSpPr>
            <a:spLocks noGrp="1"/>
          </p:cNvSpPr>
          <p:nvPr>
            <p:ph type="body" idx="1"/>
          </p:nvPr>
        </p:nvSpPr>
        <p:spPr/>
        <p:txBody>
          <a:bodyPr/>
          <a:lstStyle/>
          <a:p>
            <a:endParaRPr lang="en-PH"/>
          </a:p>
        </p:txBody>
      </p:sp>
      <p:pic>
        <p:nvPicPr>
          <p:cNvPr id="6" name="Picture 5" descr="android-logo.jpg"/>
          <p:cNvPicPr>
            <a:picLocks noChangeAspect="1"/>
          </p:cNvPicPr>
          <p:nvPr/>
        </p:nvPicPr>
        <p:blipFill>
          <a:blip r:embed="rId3" cstate="print"/>
          <a:stretch>
            <a:fillRect/>
          </a:stretch>
        </p:blipFill>
        <p:spPr>
          <a:xfrm>
            <a:off x="5377398" y="3276600"/>
            <a:ext cx="3387368" cy="340995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5020" y="1078707"/>
            <a:ext cx="1745370" cy="210026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889018"/>
            <a:ext cx="3115067" cy="19469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Android</a:t>
            </a:r>
            <a:endParaRPr lang="en-PH" dirty="0"/>
          </a:p>
        </p:txBody>
      </p:sp>
      <p:sp>
        <p:nvSpPr>
          <p:cNvPr id="5" name="Content Placeholder 4"/>
          <p:cNvSpPr>
            <a:spLocks noGrp="1"/>
          </p:cNvSpPr>
          <p:nvPr>
            <p:ph idx="1"/>
          </p:nvPr>
        </p:nvSpPr>
        <p:spPr>
          <a:xfrm>
            <a:off x="1043492" y="2323652"/>
            <a:ext cx="7338508" cy="3772348"/>
          </a:xfrm>
        </p:spPr>
        <p:txBody>
          <a:bodyPr>
            <a:normAutofit fontScale="70000" lnSpcReduction="20000"/>
          </a:bodyPr>
          <a:lstStyle/>
          <a:p>
            <a:r>
              <a:rPr lang="en-PH" dirty="0" smtClean="0"/>
              <a:t>The version history of the Android mobile operating system began with the release of the Android beta in November 2007. The first commercial version, Android 1.0, was released in September 2008. </a:t>
            </a:r>
          </a:p>
          <a:p>
            <a:r>
              <a:rPr lang="en-PH" dirty="0" smtClean="0"/>
              <a:t>Android is under ongoing development by Google and the Open Handset Alliance, and has seen a number of updates to its base operating system since its original release. These updates typically fix bugs and add new features.</a:t>
            </a:r>
          </a:p>
          <a:p>
            <a:r>
              <a:rPr lang="en-PH" dirty="0" smtClean="0"/>
              <a:t> Since April 2009, Android versions have been developed under a codename and released in alphabetical order: Cupcake, Donut, </a:t>
            </a:r>
            <a:r>
              <a:rPr lang="en-PH" dirty="0" err="1" smtClean="0"/>
              <a:t>Eclair</a:t>
            </a:r>
            <a:r>
              <a:rPr lang="en-PH" dirty="0" smtClean="0"/>
              <a:t>, </a:t>
            </a:r>
            <a:r>
              <a:rPr lang="en-PH" dirty="0" err="1" smtClean="0"/>
              <a:t>Froyo</a:t>
            </a:r>
            <a:r>
              <a:rPr lang="en-PH" dirty="0" smtClean="0"/>
              <a:t>, Gingerbread, Honeycomb, Ice Cream Sandwich (ICS), and Jelly Bean. As of 2013, over 500 million active devices use the Android OS worldwide. The most recent major Android update was Jelly Bean 4.2, which was released on commercial devices in November 2012.</a:t>
            </a:r>
            <a:endParaRPr lang="en-PH"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Open Handset Alliance</a:t>
            </a:r>
            <a:endParaRPr lang="en-PH" dirty="0"/>
          </a:p>
        </p:txBody>
      </p:sp>
      <p:sp>
        <p:nvSpPr>
          <p:cNvPr id="3" name="Content Placeholder 2"/>
          <p:cNvSpPr>
            <a:spLocks noGrp="1"/>
          </p:cNvSpPr>
          <p:nvPr>
            <p:ph idx="1"/>
          </p:nvPr>
        </p:nvSpPr>
        <p:spPr/>
        <p:txBody>
          <a:bodyPr>
            <a:normAutofit fontScale="70000" lnSpcReduction="20000"/>
          </a:bodyPr>
          <a:lstStyle/>
          <a:p>
            <a:r>
              <a:rPr lang="en-PH" dirty="0" smtClean="0"/>
              <a:t>The Open Handset Alliance (OHA) is a consortium of 84 firms to develop open standards for mobile devices. Member firms include Google, HTC, Sony, Dell, Intel, Motorola, Qualcomm, Texas Instruments, Samsung Electronics, LG Electronics, T-Mobile, Sprint Nextel, </a:t>
            </a:r>
            <a:r>
              <a:rPr lang="en-PH" dirty="0" err="1" smtClean="0"/>
              <a:t>Nvidia</a:t>
            </a:r>
            <a:r>
              <a:rPr lang="en-PH" dirty="0" smtClean="0"/>
              <a:t>, and Wind River Systems.</a:t>
            </a:r>
          </a:p>
          <a:p>
            <a:r>
              <a:rPr lang="en-PH" dirty="0" smtClean="0"/>
              <a:t>The OHA was established on 6 November 2007, led by Google with 34 members including mobile handset makers, application developers, some mobile carriers and chip makers.[3] Android, the flagship software of the alliance, is based on an open source license and competes against mobile platforms from Apple, Microsoft, Nokia (</a:t>
            </a:r>
            <a:r>
              <a:rPr lang="en-PH" dirty="0" err="1" smtClean="0"/>
              <a:t>Symbian</a:t>
            </a:r>
            <a:r>
              <a:rPr lang="en-PH" dirty="0" smtClean="0"/>
              <a:t>), HP (formerly Palm), and Samsung Electronics (</a:t>
            </a:r>
            <a:r>
              <a:rPr lang="en-PH" dirty="0" err="1" smtClean="0"/>
              <a:t>bada</a:t>
            </a:r>
            <a:r>
              <a:rPr lang="en-PH" dirty="0" smtClean="0"/>
              <a:t>).</a:t>
            </a:r>
          </a:p>
          <a:p>
            <a:r>
              <a:rPr lang="en-PH" dirty="0" smtClean="0"/>
              <a:t>Members of OHA are not allowed to produce phones that run incompatible versions of Android.</a:t>
            </a:r>
            <a:endParaRPr lang="en-PH"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dirty="0"/>
          </a:p>
        </p:txBody>
      </p:sp>
      <p:sp>
        <p:nvSpPr>
          <p:cNvPr id="4" name="Content Placeholder 3"/>
          <p:cNvSpPr>
            <a:spLocks noGrp="1"/>
          </p:cNvSpPr>
          <p:nvPr>
            <p:ph idx="1"/>
          </p:nvPr>
        </p:nvSpPr>
        <p:spPr/>
        <p:txBody>
          <a:bodyPr/>
          <a:lstStyle/>
          <a:p>
            <a:endParaRPr lang="en-PH"/>
          </a:p>
        </p:txBody>
      </p:sp>
      <p:pic>
        <p:nvPicPr>
          <p:cNvPr id="71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00634" y="1219200"/>
            <a:ext cx="6628967" cy="4648200"/>
          </a:xfrm>
          <a:prstGeom prst="rect">
            <a:avLst/>
          </a:prstGeom>
          <a:noFill/>
          <a:ln w="9525">
            <a:noFill/>
            <a:miter lim="800000"/>
            <a:headEnd/>
            <a:tailEnd/>
          </a:ln>
          <a:effectLst/>
        </p:spPr>
      </p:pic>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a:p>
        </p:txBody>
      </p:sp>
      <p:sp>
        <p:nvSpPr>
          <p:cNvPr id="4" name="Content Placeholder 3"/>
          <p:cNvSpPr>
            <a:spLocks noGrp="1"/>
          </p:cNvSpPr>
          <p:nvPr>
            <p:ph idx="1"/>
          </p:nvPr>
        </p:nvSpPr>
        <p:spPr/>
        <p:txBody>
          <a:bodyPr/>
          <a:lstStyle/>
          <a:p>
            <a:endParaRPr lang="en-PH"/>
          </a:p>
        </p:txBody>
      </p:sp>
      <p:pic>
        <p:nvPicPr>
          <p:cNvPr id="819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990600"/>
            <a:ext cx="7772400" cy="5029200"/>
          </a:xfrm>
          <a:prstGeom prst="rect">
            <a:avLst/>
          </a:prstGeom>
          <a:noFill/>
          <a:ln w="9525">
            <a:noFill/>
            <a:miter lim="800000"/>
            <a:headEnd/>
            <a:tailEnd/>
          </a:ln>
          <a:effectLst/>
        </p:spPr>
      </p:pic>
    </p:spTree>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b="1" dirty="0" smtClean="0"/>
              <a:t>Top Five Smartphone Vendors, Shipments, and Market Share, 2012 Q3 (Units in Millions)</a:t>
            </a:r>
            <a:endParaRPr lang="en-PH" sz="2400" dirty="0"/>
          </a:p>
        </p:txBody>
      </p:sp>
      <p:graphicFrame>
        <p:nvGraphicFramePr>
          <p:cNvPr id="4" name="Content Placeholder 3"/>
          <p:cNvGraphicFramePr>
            <a:graphicFrameLocks noGrp="1"/>
          </p:cNvGraphicFramePr>
          <p:nvPr>
            <p:ph idx="1"/>
          </p:nvPr>
        </p:nvGraphicFramePr>
        <p:xfrm>
          <a:off x="1042988" y="2324100"/>
          <a:ext cx="7339014" cy="3848102"/>
        </p:xfrm>
        <a:graphic>
          <a:graphicData uri="http://schemas.openxmlformats.org/drawingml/2006/table">
            <a:tbl>
              <a:tblPr firstRow="1" bandRow="1">
                <a:tableStyleId>{5C22544A-7EE6-4342-B048-85BDC9FD1C3A}</a:tableStyleId>
              </a:tblPr>
              <a:tblGrid>
                <a:gridCol w="1223169"/>
                <a:gridCol w="1223169"/>
                <a:gridCol w="1223169"/>
                <a:gridCol w="1223169"/>
                <a:gridCol w="1223169"/>
                <a:gridCol w="1223169"/>
              </a:tblGrid>
              <a:tr h="505306">
                <a:tc>
                  <a:txBody>
                    <a:bodyPr/>
                    <a:lstStyle/>
                    <a:p>
                      <a:pPr>
                        <a:lnSpc>
                          <a:spcPts val="1200"/>
                        </a:lnSpc>
                      </a:pPr>
                      <a:r>
                        <a:rPr lang="en-PH" sz="900" b="1" dirty="0">
                          <a:latin typeface="Verdana"/>
                        </a:rPr>
                        <a:t>Vendor</a:t>
                      </a:r>
                      <a:endParaRPr lang="en-PH" sz="900" dirty="0">
                        <a:latin typeface="Verdana"/>
                      </a:endParaRPr>
                    </a:p>
                  </a:txBody>
                  <a:tcPr anchor="b"/>
                </a:tc>
                <a:tc>
                  <a:txBody>
                    <a:bodyPr/>
                    <a:lstStyle/>
                    <a:p>
                      <a:pPr algn="ctr">
                        <a:lnSpc>
                          <a:spcPts val="1200"/>
                        </a:lnSpc>
                      </a:pPr>
                      <a:r>
                        <a:rPr lang="en-PH" sz="900" b="1">
                          <a:latin typeface="Verdana"/>
                        </a:rPr>
                        <a:t>3Q12 Unit Shipments</a:t>
                      </a:r>
                      <a:endParaRPr lang="en-PH" sz="900">
                        <a:latin typeface="Verdana"/>
                      </a:endParaRPr>
                    </a:p>
                  </a:txBody>
                  <a:tcPr anchor="b"/>
                </a:tc>
                <a:tc>
                  <a:txBody>
                    <a:bodyPr/>
                    <a:lstStyle/>
                    <a:p>
                      <a:pPr algn="ctr">
                        <a:lnSpc>
                          <a:spcPts val="1200"/>
                        </a:lnSpc>
                      </a:pPr>
                      <a:r>
                        <a:rPr lang="en-PH" sz="900" b="1">
                          <a:latin typeface="Verdana"/>
                        </a:rPr>
                        <a:t>3Q12 Market Share</a:t>
                      </a:r>
                      <a:endParaRPr lang="en-PH" sz="900">
                        <a:latin typeface="Verdana"/>
                      </a:endParaRPr>
                    </a:p>
                  </a:txBody>
                  <a:tcPr anchor="b"/>
                </a:tc>
                <a:tc>
                  <a:txBody>
                    <a:bodyPr/>
                    <a:lstStyle/>
                    <a:p>
                      <a:pPr algn="ctr">
                        <a:lnSpc>
                          <a:spcPts val="1200"/>
                        </a:lnSpc>
                      </a:pPr>
                      <a:r>
                        <a:rPr lang="en-PH" sz="900" b="1">
                          <a:latin typeface="Verdana"/>
                        </a:rPr>
                        <a:t>3Q11 Unit Shipments</a:t>
                      </a:r>
                      <a:endParaRPr lang="en-PH" sz="900">
                        <a:latin typeface="Verdana"/>
                      </a:endParaRPr>
                    </a:p>
                  </a:txBody>
                  <a:tcPr anchor="b"/>
                </a:tc>
                <a:tc>
                  <a:txBody>
                    <a:bodyPr/>
                    <a:lstStyle/>
                    <a:p>
                      <a:pPr algn="ctr">
                        <a:lnSpc>
                          <a:spcPts val="1200"/>
                        </a:lnSpc>
                      </a:pPr>
                      <a:r>
                        <a:rPr lang="en-PH" sz="900" b="1">
                          <a:latin typeface="Verdana"/>
                        </a:rPr>
                        <a:t>3Q11 Market Share</a:t>
                      </a:r>
                      <a:endParaRPr lang="en-PH" sz="900">
                        <a:latin typeface="Verdana"/>
                      </a:endParaRPr>
                    </a:p>
                  </a:txBody>
                  <a:tcPr anchor="b"/>
                </a:tc>
                <a:tc>
                  <a:txBody>
                    <a:bodyPr/>
                    <a:lstStyle/>
                    <a:p>
                      <a:pPr algn="ctr">
                        <a:lnSpc>
                          <a:spcPts val="1200"/>
                        </a:lnSpc>
                      </a:pPr>
                      <a:r>
                        <a:rPr lang="en-PH" sz="900" b="1">
                          <a:latin typeface="Verdana"/>
                        </a:rPr>
                        <a:t>Year-over-year Change</a:t>
                      </a:r>
                      <a:endParaRPr lang="en-PH" sz="900">
                        <a:latin typeface="Verdana"/>
                      </a:endParaRPr>
                    </a:p>
                  </a:txBody>
                  <a:tcPr anchor="b"/>
                </a:tc>
              </a:tr>
              <a:tr h="472915">
                <a:tc>
                  <a:txBody>
                    <a:bodyPr/>
                    <a:lstStyle/>
                    <a:p>
                      <a:pPr>
                        <a:lnSpc>
                          <a:spcPts val="1200"/>
                        </a:lnSpc>
                      </a:pPr>
                      <a:r>
                        <a:rPr lang="en-PH" sz="900">
                          <a:latin typeface="Verdana"/>
                        </a:rPr>
                        <a:t>Samsung</a:t>
                      </a:r>
                    </a:p>
                  </a:txBody>
                  <a:tcPr anchor="b"/>
                </a:tc>
                <a:tc>
                  <a:txBody>
                    <a:bodyPr/>
                    <a:lstStyle/>
                    <a:p>
                      <a:pPr algn="r">
                        <a:lnSpc>
                          <a:spcPts val="1200"/>
                        </a:lnSpc>
                      </a:pPr>
                      <a:r>
                        <a:rPr lang="en-PH" sz="900">
                          <a:latin typeface="Verdana"/>
                        </a:rPr>
                        <a:t>56.3</a:t>
                      </a:r>
                    </a:p>
                  </a:txBody>
                  <a:tcPr anchor="b"/>
                </a:tc>
                <a:tc>
                  <a:txBody>
                    <a:bodyPr/>
                    <a:lstStyle/>
                    <a:p>
                      <a:pPr algn="r">
                        <a:lnSpc>
                          <a:spcPts val="1200"/>
                        </a:lnSpc>
                      </a:pPr>
                      <a:r>
                        <a:rPr lang="en-PH" sz="900">
                          <a:latin typeface="Verdana"/>
                        </a:rPr>
                        <a:t>31.3%</a:t>
                      </a:r>
                    </a:p>
                  </a:txBody>
                  <a:tcPr anchor="b"/>
                </a:tc>
                <a:tc>
                  <a:txBody>
                    <a:bodyPr/>
                    <a:lstStyle/>
                    <a:p>
                      <a:pPr algn="r">
                        <a:lnSpc>
                          <a:spcPts val="1200"/>
                        </a:lnSpc>
                      </a:pPr>
                      <a:r>
                        <a:rPr lang="en-PH" sz="900">
                          <a:latin typeface="Verdana"/>
                        </a:rPr>
                        <a:t>28.1</a:t>
                      </a:r>
                    </a:p>
                  </a:txBody>
                  <a:tcPr anchor="b"/>
                </a:tc>
                <a:tc>
                  <a:txBody>
                    <a:bodyPr/>
                    <a:lstStyle/>
                    <a:p>
                      <a:pPr algn="r">
                        <a:lnSpc>
                          <a:spcPts val="1200"/>
                        </a:lnSpc>
                      </a:pPr>
                      <a:r>
                        <a:rPr lang="en-PH" sz="900">
                          <a:latin typeface="Verdana"/>
                        </a:rPr>
                        <a:t>22.7%</a:t>
                      </a:r>
                    </a:p>
                  </a:txBody>
                  <a:tcPr anchor="b"/>
                </a:tc>
                <a:tc>
                  <a:txBody>
                    <a:bodyPr/>
                    <a:lstStyle/>
                    <a:p>
                      <a:pPr algn="r">
                        <a:lnSpc>
                          <a:spcPts val="1200"/>
                        </a:lnSpc>
                      </a:pPr>
                      <a:r>
                        <a:rPr lang="en-PH" sz="900">
                          <a:latin typeface="Verdana"/>
                        </a:rPr>
                        <a:t>100.4%</a:t>
                      </a:r>
                    </a:p>
                  </a:txBody>
                  <a:tcPr anchor="b"/>
                </a:tc>
              </a:tr>
              <a:tr h="472915">
                <a:tc>
                  <a:txBody>
                    <a:bodyPr/>
                    <a:lstStyle/>
                    <a:p>
                      <a:pPr>
                        <a:lnSpc>
                          <a:spcPts val="1200"/>
                        </a:lnSpc>
                      </a:pPr>
                      <a:r>
                        <a:rPr lang="en-PH" sz="900">
                          <a:latin typeface="Verdana"/>
                        </a:rPr>
                        <a:t>Apple</a:t>
                      </a:r>
                    </a:p>
                  </a:txBody>
                  <a:tcPr anchor="b"/>
                </a:tc>
                <a:tc>
                  <a:txBody>
                    <a:bodyPr/>
                    <a:lstStyle/>
                    <a:p>
                      <a:pPr algn="r">
                        <a:lnSpc>
                          <a:spcPts val="1200"/>
                        </a:lnSpc>
                      </a:pPr>
                      <a:r>
                        <a:rPr lang="en-PH" sz="900">
                          <a:latin typeface="Verdana"/>
                        </a:rPr>
                        <a:t>26.9</a:t>
                      </a:r>
                    </a:p>
                  </a:txBody>
                  <a:tcPr anchor="b"/>
                </a:tc>
                <a:tc>
                  <a:txBody>
                    <a:bodyPr/>
                    <a:lstStyle/>
                    <a:p>
                      <a:pPr algn="r">
                        <a:lnSpc>
                          <a:spcPts val="1200"/>
                        </a:lnSpc>
                      </a:pPr>
                      <a:r>
                        <a:rPr lang="en-PH" sz="900">
                          <a:latin typeface="Verdana"/>
                        </a:rPr>
                        <a:t>15.0%</a:t>
                      </a:r>
                    </a:p>
                  </a:txBody>
                  <a:tcPr anchor="b"/>
                </a:tc>
                <a:tc>
                  <a:txBody>
                    <a:bodyPr/>
                    <a:lstStyle/>
                    <a:p>
                      <a:pPr algn="r">
                        <a:lnSpc>
                          <a:spcPts val="1200"/>
                        </a:lnSpc>
                      </a:pPr>
                      <a:r>
                        <a:rPr lang="en-PH" sz="900">
                          <a:latin typeface="Verdana"/>
                        </a:rPr>
                        <a:t>17.1</a:t>
                      </a:r>
                    </a:p>
                  </a:txBody>
                  <a:tcPr anchor="b"/>
                </a:tc>
                <a:tc>
                  <a:txBody>
                    <a:bodyPr/>
                    <a:lstStyle/>
                    <a:p>
                      <a:pPr algn="r">
                        <a:lnSpc>
                          <a:spcPts val="1200"/>
                        </a:lnSpc>
                      </a:pPr>
                      <a:r>
                        <a:rPr lang="en-PH" sz="900">
                          <a:latin typeface="Verdana"/>
                        </a:rPr>
                        <a:t>13.8%</a:t>
                      </a:r>
                    </a:p>
                  </a:txBody>
                  <a:tcPr anchor="b"/>
                </a:tc>
                <a:tc>
                  <a:txBody>
                    <a:bodyPr/>
                    <a:lstStyle/>
                    <a:p>
                      <a:pPr algn="r">
                        <a:lnSpc>
                          <a:spcPts val="1200"/>
                        </a:lnSpc>
                      </a:pPr>
                      <a:r>
                        <a:rPr lang="en-PH" sz="900">
                          <a:latin typeface="Verdana"/>
                        </a:rPr>
                        <a:t>57.3%</a:t>
                      </a:r>
                    </a:p>
                  </a:txBody>
                  <a:tcPr anchor="b"/>
                </a:tc>
              </a:tr>
              <a:tr h="505306">
                <a:tc>
                  <a:txBody>
                    <a:bodyPr/>
                    <a:lstStyle/>
                    <a:p>
                      <a:pPr>
                        <a:lnSpc>
                          <a:spcPts val="1200"/>
                        </a:lnSpc>
                      </a:pPr>
                      <a:r>
                        <a:rPr lang="en-PH" sz="900">
                          <a:latin typeface="Verdana"/>
                        </a:rPr>
                        <a:t>Research In Motion</a:t>
                      </a:r>
                    </a:p>
                  </a:txBody>
                  <a:tcPr anchor="b"/>
                </a:tc>
                <a:tc>
                  <a:txBody>
                    <a:bodyPr/>
                    <a:lstStyle/>
                    <a:p>
                      <a:pPr algn="r">
                        <a:lnSpc>
                          <a:spcPts val="1200"/>
                        </a:lnSpc>
                      </a:pPr>
                      <a:r>
                        <a:rPr lang="en-PH" sz="900">
                          <a:latin typeface="Verdana"/>
                        </a:rPr>
                        <a:t>7.7</a:t>
                      </a:r>
                    </a:p>
                  </a:txBody>
                  <a:tcPr anchor="b"/>
                </a:tc>
                <a:tc>
                  <a:txBody>
                    <a:bodyPr/>
                    <a:lstStyle/>
                    <a:p>
                      <a:pPr algn="r">
                        <a:lnSpc>
                          <a:spcPts val="1200"/>
                        </a:lnSpc>
                      </a:pPr>
                      <a:r>
                        <a:rPr lang="en-PH" sz="900">
                          <a:latin typeface="Verdana"/>
                        </a:rPr>
                        <a:t>4.3%</a:t>
                      </a:r>
                    </a:p>
                  </a:txBody>
                  <a:tcPr anchor="b"/>
                </a:tc>
                <a:tc>
                  <a:txBody>
                    <a:bodyPr/>
                    <a:lstStyle/>
                    <a:p>
                      <a:pPr algn="r">
                        <a:lnSpc>
                          <a:spcPts val="1200"/>
                        </a:lnSpc>
                      </a:pPr>
                      <a:r>
                        <a:rPr lang="en-PH" sz="900">
                          <a:latin typeface="Verdana"/>
                        </a:rPr>
                        <a:t>11.8</a:t>
                      </a:r>
                    </a:p>
                  </a:txBody>
                  <a:tcPr anchor="b"/>
                </a:tc>
                <a:tc>
                  <a:txBody>
                    <a:bodyPr/>
                    <a:lstStyle/>
                    <a:p>
                      <a:pPr algn="r">
                        <a:lnSpc>
                          <a:spcPts val="1200"/>
                        </a:lnSpc>
                      </a:pPr>
                      <a:r>
                        <a:rPr lang="en-PH" sz="900">
                          <a:latin typeface="Verdana"/>
                        </a:rPr>
                        <a:t>9.6%</a:t>
                      </a:r>
                    </a:p>
                  </a:txBody>
                  <a:tcPr anchor="b"/>
                </a:tc>
                <a:tc>
                  <a:txBody>
                    <a:bodyPr/>
                    <a:lstStyle/>
                    <a:p>
                      <a:pPr algn="r">
                        <a:lnSpc>
                          <a:spcPts val="1200"/>
                        </a:lnSpc>
                      </a:pPr>
                      <a:r>
                        <a:rPr lang="en-PH" sz="900">
                          <a:latin typeface="Verdana"/>
                        </a:rPr>
                        <a:t>-34.7%</a:t>
                      </a:r>
                    </a:p>
                  </a:txBody>
                  <a:tcPr anchor="b"/>
                </a:tc>
              </a:tr>
              <a:tr h="472915">
                <a:tc>
                  <a:txBody>
                    <a:bodyPr/>
                    <a:lstStyle/>
                    <a:p>
                      <a:pPr>
                        <a:lnSpc>
                          <a:spcPts val="1200"/>
                        </a:lnSpc>
                      </a:pPr>
                      <a:r>
                        <a:rPr lang="en-PH" sz="900">
                          <a:latin typeface="Verdana"/>
                        </a:rPr>
                        <a:t>ZTE</a:t>
                      </a:r>
                    </a:p>
                  </a:txBody>
                  <a:tcPr anchor="b"/>
                </a:tc>
                <a:tc>
                  <a:txBody>
                    <a:bodyPr/>
                    <a:lstStyle/>
                    <a:p>
                      <a:pPr algn="r">
                        <a:lnSpc>
                          <a:spcPts val="1200"/>
                        </a:lnSpc>
                      </a:pPr>
                      <a:r>
                        <a:rPr lang="en-PH" sz="900">
                          <a:latin typeface="Verdana"/>
                        </a:rPr>
                        <a:t>7.5</a:t>
                      </a:r>
                    </a:p>
                  </a:txBody>
                  <a:tcPr anchor="b"/>
                </a:tc>
                <a:tc>
                  <a:txBody>
                    <a:bodyPr/>
                    <a:lstStyle/>
                    <a:p>
                      <a:pPr algn="r">
                        <a:lnSpc>
                          <a:spcPts val="1200"/>
                        </a:lnSpc>
                      </a:pPr>
                      <a:r>
                        <a:rPr lang="en-PH" sz="900">
                          <a:latin typeface="Verdana"/>
                        </a:rPr>
                        <a:t>4.2%</a:t>
                      </a:r>
                    </a:p>
                  </a:txBody>
                  <a:tcPr anchor="b"/>
                </a:tc>
                <a:tc>
                  <a:txBody>
                    <a:bodyPr/>
                    <a:lstStyle/>
                    <a:p>
                      <a:pPr algn="r">
                        <a:lnSpc>
                          <a:spcPts val="1200"/>
                        </a:lnSpc>
                      </a:pPr>
                      <a:r>
                        <a:rPr lang="en-PH" sz="900">
                          <a:latin typeface="Verdana"/>
                        </a:rPr>
                        <a:t>4.1</a:t>
                      </a:r>
                    </a:p>
                  </a:txBody>
                  <a:tcPr anchor="b"/>
                </a:tc>
                <a:tc>
                  <a:txBody>
                    <a:bodyPr/>
                    <a:lstStyle/>
                    <a:p>
                      <a:pPr algn="r">
                        <a:lnSpc>
                          <a:spcPts val="1200"/>
                        </a:lnSpc>
                      </a:pPr>
                      <a:r>
                        <a:rPr lang="en-PH" sz="900">
                          <a:latin typeface="Verdana"/>
                        </a:rPr>
                        <a:t>3.3%</a:t>
                      </a:r>
                    </a:p>
                  </a:txBody>
                  <a:tcPr anchor="b"/>
                </a:tc>
                <a:tc>
                  <a:txBody>
                    <a:bodyPr/>
                    <a:lstStyle/>
                    <a:p>
                      <a:pPr algn="r">
                        <a:lnSpc>
                          <a:spcPts val="1200"/>
                        </a:lnSpc>
                      </a:pPr>
                      <a:r>
                        <a:rPr lang="en-PH" sz="900">
                          <a:latin typeface="Verdana"/>
                        </a:rPr>
                        <a:t>82.9%</a:t>
                      </a:r>
                    </a:p>
                  </a:txBody>
                  <a:tcPr anchor="b"/>
                </a:tc>
              </a:tr>
              <a:tr h="472915">
                <a:tc>
                  <a:txBody>
                    <a:bodyPr/>
                    <a:lstStyle/>
                    <a:p>
                      <a:pPr>
                        <a:lnSpc>
                          <a:spcPts val="1200"/>
                        </a:lnSpc>
                      </a:pPr>
                      <a:r>
                        <a:rPr lang="en-PH" sz="900">
                          <a:latin typeface="Verdana"/>
                        </a:rPr>
                        <a:t>HTC</a:t>
                      </a:r>
                    </a:p>
                  </a:txBody>
                  <a:tcPr anchor="b"/>
                </a:tc>
                <a:tc>
                  <a:txBody>
                    <a:bodyPr/>
                    <a:lstStyle/>
                    <a:p>
                      <a:pPr algn="r">
                        <a:lnSpc>
                          <a:spcPts val="1200"/>
                        </a:lnSpc>
                      </a:pPr>
                      <a:r>
                        <a:rPr lang="en-PH" sz="900">
                          <a:latin typeface="Verdana"/>
                        </a:rPr>
                        <a:t>7.3</a:t>
                      </a:r>
                    </a:p>
                  </a:txBody>
                  <a:tcPr anchor="b"/>
                </a:tc>
                <a:tc>
                  <a:txBody>
                    <a:bodyPr/>
                    <a:lstStyle/>
                    <a:p>
                      <a:pPr algn="r">
                        <a:lnSpc>
                          <a:spcPts val="1200"/>
                        </a:lnSpc>
                      </a:pPr>
                      <a:r>
                        <a:rPr lang="en-PH" sz="900">
                          <a:latin typeface="Verdana"/>
                        </a:rPr>
                        <a:t>4.0%</a:t>
                      </a:r>
                    </a:p>
                  </a:txBody>
                  <a:tcPr anchor="b"/>
                </a:tc>
                <a:tc>
                  <a:txBody>
                    <a:bodyPr/>
                    <a:lstStyle/>
                    <a:p>
                      <a:pPr algn="r">
                        <a:lnSpc>
                          <a:spcPts val="1200"/>
                        </a:lnSpc>
                      </a:pPr>
                      <a:r>
                        <a:rPr lang="en-PH" sz="900">
                          <a:latin typeface="Verdana"/>
                        </a:rPr>
                        <a:t>12.7</a:t>
                      </a:r>
                    </a:p>
                  </a:txBody>
                  <a:tcPr anchor="b"/>
                </a:tc>
                <a:tc>
                  <a:txBody>
                    <a:bodyPr/>
                    <a:lstStyle/>
                    <a:p>
                      <a:pPr algn="r">
                        <a:lnSpc>
                          <a:spcPts val="1200"/>
                        </a:lnSpc>
                      </a:pPr>
                      <a:r>
                        <a:rPr lang="en-PH" sz="900">
                          <a:latin typeface="Verdana"/>
                        </a:rPr>
                        <a:t>10.3%</a:t>
                      </a:r>
                    </a:p>
                  </a:txBody>
                  <a:tcPr anchor="b"/>
                </a:tc>
                <a:tc>
                  <a:txBody>
                    <a:bodyPr/>
                    <a:lstStyle/>
                    <a:p>
                      <a:pPr algn="r">
                        <a:lnSpc>
                          <a:spcPts val="1200"/>
                        </a:lnSpc>
                      </a:pPr>
                      <a:r>
                        <a:rPr lang="en-PH" sz="900">
                          <a:latin typeface="Verdana"/>
                        </a:rPr>
                        <a:t>-42.5%</a:t>
                      </a:r>
                    </a:p>
                  </a:txBody>
                  <a:tcPr anchor="b"/>
                </a:tc>
              </a:tr>
              <a:tr h="472915">
                <a:tc>
                  <a:txBody>
                    <a:bodyPr/>
                    <a:lstStyle/>
                    <a:p>
                      <a:pPr>
                        <a:lnSpc>
                          <a:spcPts val="1200"/>
                        </a:lnSpc>
                      </a:pPr>
                      <a:r>
                        <a:rPr lang="en-PH" sz="900">
                          <a:latin typeface="Verdana"/>
                        </a:rPr>
                        <a:t>Others</a:t>
                      </a:r>
                    </a:p>
                  </a:txBody>
                  <a:tcPr anchor="b"/>
                </a:tc>
                <a:tc>
                  <a:txBody>
                    <a:bodyPr/>
                    <a:lstStyle/>
                    <a:p>
                      <a:pPr algn="r">
                        <a:lnSpc>
                          <a:spcPts val="1200"/>
                        </a:lnSpc>
                      </a:pPr>
                      <a:r>
                        <a:rPr lang="en-PH" sz="900" dirty="0">
                          <a:latin typeface="Verdana"/>
                        </a:rPr>
                        <a:t>74.0</a:t>
                      </a:r>
                    </a:p>
                  </a:txBody>
                  <a:tcPr anchor="b"/>
                </a:tc>
                <a:tc>
                  <a:txBody>
                    <a:bodyPr/>
                    <a:lstStyle/>
                    <a:p>
                      <a:pPr algn="r">
                        <a:lnSpc>
                          <a:spcPts val="1200"/>
                        </a:lnSpc>
                      </a:pPr>
                      <a:r>
                        <a:rPr lang="en-PH" sz="900">
                          <a:latin typeface="Verdana"/>
                        </a:rPr>
                        <a:t>41.2%</a:t>
                      </a:r>
                    </a:p>
                  </a:txBody>
                  <a:tcPr anchor="b"/>
                </a:tc>
                <a:tc>
                  <a:txBody>
                    <a:bodyPr/>
                    <a:lstStyle/>
                    <a:p>
                      <a:pPr algn="r">
                        <a:lnSpc>
                          <a:spcPts val="1200"/>
                        </a:lnSpc>
                      </a:pPr>
                      <a:r>
                        <a:rPr lang="en-PH" sz="900">
                          <a:latin typeface="Verdana"/>
                        </a:rPr>
                        <a:t>49.9</a:t>
                      </a:r>
                    </a:p>
                  </a:txBody>
                  <a:tcPr anchor="b"/>
                </a:tc>
                <a:tc>
                  <a:txBody>
                    <a:bodyPr/>
                    <a:lstStyle/>
                    <a:p>
                      <a:pPr algn="r">
                        <a:lnSpc>
                          <a:spcPts val="1200"/>
                        </a:lnSpc>
                      </a:pPr>
                      <a:r>
                        <a:rPr lang="en-PH" sz="900">
                          <a:latin typeface="Verdana"/>
                        </a:rPr>
                        <a:t>40.3%</a:t>
                      </a:r>
                    </a:p>
                  </a:txBody>
                  <a:tcPr anchor="b"/>
                </a:tc>
                <a:tc>
                  <a:txBody>
                    <a:bodyPr/>
                    <a:lstStyle/>
                    <a:p>
                      <a:pPr algn="r">
                        <a:lnSpc>
                          <a:spcPts val="1200"/>
                        </a:lnSpc>
                      </a:pPr>
                      <a:r>
                        <a:rPr lang="en-PH" sz="900">
                          <a:latin typeface="Verdana"/>
                        </a:rPr>
                        <a:t>48.3%</a:t>
                      </a:r>
                    </a:p>
                  </a:txBody>
                  <a:tcPr anchor="b"/>
                </a:tc>
              </a:tr>
              <a:tr h="472915">
                <a:tc>
                  <a:txBody>
                    <a:bodyPr/>
                    <a:lstStyle/>
                    <a:p>
                      <a:pPr>
                        <a:lnSpc>
                          <a:spcPts val="1200"/>
                        </a:lnSpc>
                      </a:pPr>
                      <a:r>
                        <a:rPr lang="en-PH" sz="900">
                          <a:latin typeface="Verdana"/>
                        </a:rPr>
                        <a:t>Total</a:t>
                      </a:r>
                    </a:p>
                  </a:txBody>
                  <a:tcPr anchor="b"/>
                </a:tc>
                <a:tc>
                  <a:txBody>
                    <a:bodyPr/>
                    <a:lstStyle/>
                    <a:p>
                      <a:pPr algn="r">
                        <a:lnSpc>
                          <a:spcPts val="1200"/>
                        </a:lnSpc>
                      </a:pPr>
                      <a:r>
                        <a:rPr lang="en-PH" sz="900">
                          <a:latin typeface="Verdana"/>
                        </a:rPr>
                        <a:t>179.7</a:t>
                      </a:r>
                    </a:p>
                  </a:txBody>
                  <a:tcPr anchor="b"/>
                </a:tc>
                <a:tc>
                  <a:txBody>
                    <a:bodyPr/>
                    <a:lstStyle/>
                    <a:p>
                      <a:pPr algn="r">
                        <a:lnSpc>
                          <a:spcPts val="1200"/>
                        </a:lnSpc>
                      </a:pPr>
                      <a:r>
                        <a:rPr lang="en-PH" sz="900">
                          <a:latin typeface="Verdana"/>
                        </a:rPr>
                        <a:t>100.0%</a:t>
                      </a:r>
                    </a:p>
                  </a:txBody>
                  <a:tcPr anchor="b"/>
                </a:tc>
                <a:tc>
                  <a:txBody>
                    <a:bodyPr/>
                    <a:lstStyle/>
                    <a:p>
                      <a:pPr algn="r">
                        <a:lnSpc>
                          <a:spcPts val="1200"/>
                        </a:lnSpc>
                      </a:pPr>
                      <a:r>
                        <a:rPr lang="en-PH" sz="900">
                          <a:latin typeface="Verdana"/>
                        </a:rPr>
                        <a:t>123.7</a:t>
                      </a:r>
                    </a:p>
                  </a:txBody>
                  <a:tcPr anchor="b"/>
                </a:tc>
                <a:tc>
                  <a:txBody>
                    <a:bodyPr/>
                    <a:lstStyle/>
                    <a:p>
                      <a:pPr algn="r">
                        <a:lnSpc>
                          <a:spcPts val="1200"/>
                        </a:lnSpc>
                      </a:pPr>
                      <a:r>
                        <a:rPr lang="en-PH" sz="900">
                          <a:latin typeface="Verdana"/>
                        </a:rPr>
                        <a:t>100.0%</a:t>
                      </a:r>
                    </a:p>
                  </a:txBody>
                  <a:tcPr anchor="b"/>
                </a:tc>
                <a:tc>
                  <a:txBody>
                    <a:bodyPr/>
                    <a:lstStyle/>
                    <a:p>
                      <a:pPr algn="r">
                        <a:lnSpc>
                          <a:spcPts val="1200"/>
                        </a:lnSpc>
                      </a:pPr>
                      <a:r>
                        <a:rPr lang="en-PH" sz="900" dirty="0">
                          <a:latin typeface="Verdana"/>
                        </a:rPr>
                        <a:t>45.3%</a:t>
                      </a:r>
                    </a:p>
                  </a:txBody>
                  <a:tcPr anchor="b"/>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2400" b="1" dirty="0" smtClean="0"/>
              <a:t>Top Six Smartphone Mobile Operating Systems, Shipments, and Market Share, Q3 2012 (Preliminary) (Units in Millions)</a:t>
            </a:r>
            <a:endParaRPr lang="en-PH" sz="2400" dirty="0"/>
          </a:p>
        </p:txBody>
      </p:sp>
      <p:graphicFrame>
        <p:nvGraphicFramePr>
          <p:cNvPr id="4" name="Content Placeholder 3"/>
          <p:cNvGraphicFramePr>
            <a:graphicFrameLocks noGrp="1"/>
          </p:cNvGraphicFramePr>
          <p:nvPr>
            <p:ph idx="1"/>
          </p:nvPr>
        </p:nvGraphicFramePr>
        <p:xfrm>
          <a:off x="1042988" y="2324100"/>
          <a:ext cx="6777036" cy="3693160"/>
        </p:xfrm>
        <a:graphic>
          <a:graphicData uri="http://schemas.openxmlformats.org/drawingml/2006/table">
            <a:tbl>
              <a:tblPr firstRow="1" bandRow="1">
                <a:tableStyleId>{5C22544A-7EE6-4342-B048-85BDC9FD1C3A}</a:tableStyleId>
              </a:tblPr>
              <a:tblGrid>
                <a:gridCol w="1129506"/>
                <a:gridCol w="1129506"/>
                <a:gridCol w="1129506"/>
                <a:gridCol w="1129506"/>
                <a:gridCol w="1129506"/>
                <a:gridCol w="1129506"/>
              </a:tblGrid>
              <a:tr h="370840">
                <a:tc>
                  <a:txBody>
                    <a:bodyPr/>
                    <a:lstStyle/>
                    <a:p>
                      <a:pPr>
                        <a:lnSpc>
                          <a:spcPts val="1200"/>
                        </a:lnSpc>
                      </a:pPr>
                      <a:r>
                        <a:rPr lang="en-PH" sz="900" b="1" dirty="0">
                          <a:latin typeface="Verdana"/>
                        </a:rPr>
                        <a:t>Operating System</a:t>
                      </a:r>
                      <a:endParaRPr lang="en-PH" sz="900" dirty="0">
                        <a:latin typeface="Verdana"/>
                      </a:endParaRPr>
                    </a:p>
                  </a:txBody>
                  <a:tcPr anchor="b"/>
                </a:tc>
                <a:tc>
                  <a:txBody>
                    <a:bodyPr/>
                    <a:lstStyle/>
                    <a:p>
                      <a:pPr algn="ctr">
                        <a:lnSpc>
                          <a:spcPts val="1200"/>
                        </a:lnSpc>
                      </a:pPr>
                      <a:r>
                        <a:rPr lang="en-PH" sz="900" b="1">
                          <a:latin typeface="Verdana"/>
                        </a:rPr>
                        <a:t>3Q12 Shipment Volumes</a:t>
                      </a:r>
                      <a:endParaRPr lang="en-PH" sz="900">
                        <a:latin typeface="Verdana"/>
                      </a:endParaRPr>
                    </a:p>
                  </a:txBody>
                  <a:tcPr anchor="b"/>
                </a:tc>
                <a:tc>
                  <a:txBody>
                    <a:bodyPr/>
                    <a:lstStyle/>
                    <a:p>
                      <a:pPr algn="ctr">
                        <a:lnSpc>
                          <a:spcPts val="1200"/>
                        </a:lnSpc>
                      </a:pPr>
                      <a:r>
                        <a:rPr lang="en-PH" sz="900" b="1">
                          <a:latin typeface="Verdana"/>
                        </a:rPr>
                        <a:t>3Q12 Market Share</a:t>
                      </a:r>
                      <a:endParaRPr lang="en-PH" sz="900">
                        <a:latin typeface="Verdana"/>
                      </a:endParaRPr>
                    </a:p>
                  </a:txBody>
                  <a:tcPr anchor="b"/>
                </a:tc>
                <a:tc>
                  <a:txBody>
                    <a:bodyPr/>
                    <a:lstStyle/>
                    <a:p>
                      <a:pPr algn="ctr">
                        <a:lnSpc>
                          <a:spcPts val="1200"/>
                        </a:lnSpc>
                      </a:pPr>
                      <a:r>
                        <a:rPr lang="en-PH" sz="900" b="1">
                          <a:latin typeface="Verdana"/>
                        </a:rPr>
                        <a:t>3Q11 Shipment Volumes</a:t>
                      </a:r>
                      <a:endParaRPr lang="en-PH" sz="900">
                        <a:latin typeface="Verdana"/>
                      </a:endParaRPr>
                    </a:p>
                  </a:txBody>
                  <a:tcPr anchor="b"/>
                </a:tc>
                <a:tc>
                  <a:txBody>
                    <a:bodyPr/>
                    <a:lstStyle/>
                    <a:p>
                      <a:pPr algn="ctr">
                        <a:lnSpc>
                          <a:spcPts val="1200"/>
                        </a:lnSpc>
                      </a:pPr>
                      <a:r>
                        <a:rPr lang="en-PH" sz="900" b="1">
                          <a:latin typeface="Verdana"/>
                        </a:rPr>
                        <a:t>3Q11 Market Share</a:t>
                      </a:r>
                      <a:endParaRPr lang="en-PH" sz="900">
                        <a:latin typeface="Verdana"/>
                      </a:endParaRPr>
                    </a:p>
                  </a:txBody>
                  <a:tcPr anchor="b"/>
                </a:tc>
                <a:tc>
                  <a:txBody>
                    <a:bodyPr/>
                    <a:lstStyle/>
                    <a:p>
                      <a:pPr algn="ctr">
                        <a:lnSpc>
                          <a:spcPts val="1200"/>
                        </a:lnSpc>
                      </a:pPr>
                      <a:r>
                        <a:rPr lang="en-PH" sz="900" b="1">
                          <a:latin typeface="Verdana"/>
                        </a:rPr>
                        <a:t>Year-Over-Year Change</a:t>
                      </a:r>
                      <a:endParaRPr lang="en-PH" sz="900">
                        <a:latin typeface="Verdana"/>
                      </a:endParaRPr>
                    </a:p>
                  </a:txBody>
                  <a:tcPr anchor="b"/>
                </a:tc>
              </a:tr>
              <a:tr h="370840">
                <a:tc>
                  <a:txBody>
                    <a:bodyPr/>
                    <a:lstStyle/>
                    <a:p>
                      <a:pPr>
                        <a:lnSpc>
                          <a:spcPts val="1200"/>
                        </a:lnSpc>
                      </a:pPr>
                      <a:r>
                        <a:rPr lang="en-PH" sz="900">
                          <a:latin typeface="Verdana"/>
                        </a:rPr>
                        <a:t>Android</a:t>
                      </a:r>
                    </a:p>
                  </a:txBody>
                  <a:tcPr anchor="b"/>
                </a:tc>
                <a:tc>
                  <a:txBody>
                    <a:bodyPr/>
                    <a:lstStyle/>
                    <a:p>
                      <a:pPr algn="r">
                        <a:lnSpc>
                          <a:spcPts val="1200"/>
                        </a:lnSpc>
                      </a:pPr>
                      <a:r>
                        <a:rPr lang="en-PH" sz="900">
                          <a:latin typeface="Verdana"/>
                        </a:rPr>
                        <a:t>136.0</a:t>
                      </a:r>
                    </a:p>
                  </a:txBody>
                  <a:tcPr anchor="b"/>
                </a:tc>
                <a:tc>
                  <a:txBody>
                    <a:bodyPr/>
                    <a:lstStyle/>
                    <a:p>
                      <a:pPr algn="r">
                        <a:lnSpc>
                          <a:spcPts val="1200"/>
                        </a:lnSpc>
                      </a:pPr>
                      <a:r>
                        <a:rPr lang="en-PH" sz="900">
                          <a:latin typeface="Verdana"/>
                        </a:rPr>
                        <a:t>75.0%</a:t>
                      </a:r>
                    </a:p>
                  </a:txBody>
                  <a:tcPr anchor="b"/>
                </a:tc>
                <a:tc>
                  <a:txBody>
                    <a:bodyPr/>
                    <a:lstStyle/>
                    <a:p>
                      <a:pPr algn="r">
                        <a:lnSpc>
                          <a:spcPts val="1200"/>
                        </a:lnSpc>
                      </a:pPr>
                      <a:r>
                        <a:rPr lang="en-PH" sz="900">
                          <a:latin typeface="Verdana"/>
                        </a:rPr>
                        <a:t>71.0</a:t>
                      </a:r>
                    </a:p>
                  </a:txBody>
                  <a:tcPr anchor="b"/>
                </a:tc>
                <a:tc>
                  <a:txBody>
                    <a:bodyPr/>
                    <a:lstStyle/>
                    <a:p>
                      <a:pPr algn="r">
                        <a:lnSpc>
                          <a:spcPts val="1200"/>
                        </a:lnSpc>
                      </a:pPr>
                      <a:r>
                        <a:rPr lang="en-PH" sz="900">
                          <a:latin typeface="Verdana"/>
                        </a:rPr>
                        <a:t>57.5%</a:t>
                      </a:r>
                    </a:p>
                  </a:txBody>
                  <a:tcPr anchor="b"/>
                </a:tc>
                <a:tc>
                  <a:txBody>
                    <a:bodyPr/>
                    <a:lstStyle/>
                    <a:p>
                      <a:pPr algn="r">
                        <a:lnSpc>
                          <a:spcPts val="1200"/>
                        </a:lnSpc>
                      </a:pPr>
                      <a:r>
                        <a:rPr lang="en-PH" sz="900">
                          <a:latin typeface="Verdana"/>
                        </a:rPr>
                        <a:t>91.5%</a:t>
                      </a:r>
                    </a:p>
                  </a:txBody>
                  <a:tcPr anchor="b"/>
                </a:tc>
              </a:tr>
              <a:tr h="370840">
                <a:tc>
                  <a:txBody>
                    <a:bodyPr/>
                    <a:lstStyle/>
                    <a:p>
                      <a:pPr>
                        <a:lnSpc>
                          <a:spcPts val="1200"/>
                        </a:lnSpc>
                      </a:pPr>
                      <a:r>
                        <a:rPr lang="en-PH" sz="900">
                          <a:latin typeface="Verdana"/>
                        </a:rPr>
                        <a:t>iOS</a:t>
                      </a:r>
                    </a:p>
                  </a:txBody>
                  <a:tcPr anchor="b"/>
                </a:tc>
                <a:tc>
                  <a:txBody>
                    <a:bodyPr/>
                    <a:lstStyle/>
                    <a:p>
                      <a:pPr algn="r">
                        <a:lnSpc>
                          <a:spcPts val="1200"/>
                        </a:lnSpc>
                      </a:pPr>
                      <a:r>
                        <a:rPr lang="en-PH" sz="900">
                          <a:latin typeface="Verdana"/>
                        </a:rPr>
                        <a:t>26.9</a:t>
                      </a:r>
                    </a:p>
                  </a:txBody>
                  <a:tcPr anchor="b"/>
                </a:tc>
                <a:tc>
                  <a:txBody>
                    <a:bodyPr/>
                    <a:lstStyle/>
                    <a:p>
                      <a:pPr algn="r">
                        <a:lnSpc>
                          <a:spcPts val="1200"/>
                        </a:lnSpc>
                      </a:pPr>
                      <a:r>
                        <a:rPr lang="en-PH" sz="900">
                          <a:latin typeface="Verdana"/>
                        </a:rPr>
                        <a:t>14.9%</a:t>
                      </a:r>
                    </a:p>
                  </a:txBody>
                  <a:tcPr anchor="b"/>
                </a:tc>
                <a:tc>
                  <a:txBody>
                    <a:bodyPr/>
                    <a:lstStyle/>
                    <a:p>
                      <a:pPr algn="r">
                        <a:lnSpc>
                          <a:spcPts val="1200"/>
                        </a:lnSpc>
                      </a:pPr>
                      <a:r>
                        <a:rPr lang="en-PH" sz="900">
                          <a:latin typeface="Verdana"/>
                        </a:rPr>
                        <a:t>17.1</a:t>
                      </a:r>
                    </a:p>
                  </a:txBody>
                  <a:tcPr anchor="b"/>
                </a:tc>
                <a:tc>
                  <a:txBody>
                    <a:bodyPr/>
                    <a:lstStyle/>
                    <a:p>
                      <a:pPr algn="r">
                        <a:lnSpc>
                          <a:spcPts val="1200"/>
                        </a:lnSpc>
                      </a:pPr>
                      <a:r>
                        <a:rPr lang="en-PH" sz="900">
                          <a:latin typeface="Verdana"/>
                        </a:rPr>
                        <a:t>13.8%</a:t>
                      </a:r>
                    </a:p>
                  </a:txBody>
                  <a:tcPr anchor="b"/>
                </a:tc>
                <a:tc>
                  <a:txBody>
                    <a:bodyPr/>
                    <a:lstStyle/>
                    <a:p>
                      <a:pPr algn="r">
                        <a:lnSpc>
                          <a:spcPts val="1200"/>
                        </a:lnSpc>
                      </a:pPr>
                      <a:r>
                        <a:rPr lang="en-PH" sz="900">
                          <a:latin typeface="Verdana"/>
                        </a:rPr>
                        <a:t>57.3%</a:t>
                      </a:r>
                    </a:p>
                  </a:txBody>
                  <a:tcPr anchor="b"/>
                </a:tc>
              </a:tr>
              <a:tr h="370840">
                <a:tc>
                  <a:txBody>
                    <a:bodyPr/>
                    <a:lstStyle/>
                    <a:p>
                      <a:pPr>
                        <a:lnSpc>
                          <a:spcPts val="1200"/>
                        </a:lnSpc>
                      </a:pPr>
                      <a:r>
                        <a:rPr lang="en-PH" sz="900">
                          <a:latin typeface="Verdana"/>
                        </a:rPr>
                        <a:t>BlackBerry</a:t>
                      </a:r>
                    </a:p>
                  </a:txBody>
                  <a:tcPr anchor="b"/>
                </a:tc>
                <a:tc>
                  <a:txBody>
                    <a:bodyPr/>
                    <a:lstStyle/>
                    <a:p>
                      <a:pPr algn="r">
                        <a:lnSpc>
                          <a:spcPts val="1200"/>
                        </a:lnSpc>
                      </a:pPr>
                      <a:r>
                        <a:rPr lang="en-PH" sz="900">
                          <a:latin typeface="Verdana"/>
                        </a:rPr>
                        <a:t>7.7</a:t>
                      </a:r>
                    </a:p>
                  </a:txBody>
                  <a:tcPr anchor="b"/>
                </a:tc>
                <a:tc>
                  <a:txBody>
                    <a:bodyPr/>
                    <a:lstStyle/>
                    <a:p>
                      <a:pPr algn="r">
                        <a:lnSpc>
                          <a:spcPts val="1200"/>
                        </a:lnSpc>
                      </a:pPr>
                      <a:r>
                        <a:rPr lang="en-PH" sz="900">
                          <a:latin typeface="Verdana"/>
                        </a:rPr>
                        <a:t>4.3%</a:t>
                      </a:r>
                    </a:p>
                  </a:txBody>
                  <a:tcPr anchor="b"/>
                </a:tc>
                <a:tc>
                  <a:txBody>
                    <a:bodyPr/>
                    <a:lstStyle/>
                    <a:p>
                      <a:pPr algn="r">
                        <a:lnSpc>
                          <a:spcPts val="1200"/>
                        </a:lnSpc>
                      </a:pPr>
                      <a:r>
                        <a:rPr lang="en-PH" sz="900">
                          <a:latin typeface="Verdana"/>
                        </a:rPr>
                        <a:t>11.8</a:t>
                      </a:r>
                    </a:p>
                  </a:txBody>
                  <a:tcPr anchor="b"/>
                </a:tc>
                <a:tc>
                  <a:txBody>
                    <a:bodyPr/>
                    <a:lstStyle/>
                    <a:p>
                      <a:pPr algn="r">
                        <a:lnSpc>
                          <a:spcPts val="1200"/>
                        </a:lnSpc>
                      </a:pPr>
                      <a:r>
                        <a:rPr lang="en-PH" sz="900">
                          <a:latin typeface="Verdana"/>
                        </a:rPr>
                        <a:t>9.5%</a:t>
                      </a:r>
                    </a:p>
                  </a:txBody>
                  <a:tcPr anchor="b"/>
                </a:tc>
                <a:tc>
                  <a:txBody>
                    <a:bodyPr/>
                    <a:lstStyle/>
                    <a:p>
                      <a:pPr algn="r">
                        <a:lnSpc>
                          <a:spcPts val="1200"/>
                        </a:lnSpc>
                      </a:pPr>
                      <a:r>
                        <a:rPr lang="en-PH" sz="900">
                          <a:latin typeface="Verdana"/>
                        </a:rPr>
                        <a:t>-34.7%</a:t>
                      </a:r>
                    </a:p>
                  </a:txBody>
                  <a:tcPr anchor="b"/>
                </a:tc>
              </a:tr>
              <a:tr h="370840">
                <a:tc>
                  <a:txBody>
                    <a:bodyPr/>
                    <a:lstStyle/>
                    <a:p>
                      <a:pPr>
                        <a:lnSpc>
                          <a:spcPts val="1200"/>
                        </a:lnSpc>
                      </a:pPr>
                      <a:r>
                        <a:rPr lang="en-PH" sz="900">
                          <a:latin typeface="Verdana"/>
                        </a:rPr>
                        <a:t>Symbian</a:t>
                      </a:r>
                    </a:p>
                  </a:txBody>
                  <a:tcPr anchor="b"/>
                </a:tc>
                <a:tc>
                  <a:txBody>
                    <a:bodyPr/>
                    <a:lstStyle/>
                    <a:p>
                      <a:pPr algn="r">
                        <a:lnSpc>
                          <a:spcPts val="1200"/>
                        </a:lnSpc>
                      </a:pPr>
                      <a:r>
                        <a:rPr lang="en-PH" sz="900" dirty="0">
                          <a:latin typeface="Verdana"/>
                        </a:rPr>
                        <a:t>4.1</a:t>
                      </a:r>
                    </a:p>
                  </a:txBody>
                  <a:tcPr anchor="b"/>
                </a:tc>
                <a:tc>
                  <a:txBody>
                    <a:bodyPr/>
                    <a:lstStyle/>
                    <a:p>
                      <a:pPr algn="r">
                        <a:lnSpc>
                          <a:spcPts val="1200"/>
                        </a:lnSpc>
                      </a:pPr>
                      <a:r>
                        <a:rPr lang="en-PH" sz="900">
                          <a:latin typeface="Verdana"/>
                        </a:rPr>
                        <a:t>2.3%</a:t>
                      </a:r>
                    </a:p>
                  </a:txBody>
                  <a:tcPr anchor="b"/>
                </a:tc>
                <a:tc>
                  <a:txBody>
                    <a:bodyPr/>
                    <a:lstStyle/>
                    <a:p>
                      <a:pPr algn="r">
                        <a:lnSpc>
                          <a:spcPts val="1200"/>
                        </a:lnSpc>
                      </a:pPr>
                      <a:r>
                        <a:rPr lang="en-PH" sz="900">
                          <a:latin typeface="Verdana"/>
                        </a:rPr>
                        <a:t>18.1</a:t>
                      </a:r>
                    </a:p>
                  </a:txBody>
                  <a:tcPr anchor="b"/>
                </a:tc>
                <a:tc>
                  <a:txBody>
                    <a:bodyPr/>
                    <a:lstStyle/>
                    <a:p>
                      <a:pPr algn="r">
                        <a:lnSpc>
                          <a:spcPts val="1200"/>
                        </a:lnSpc>
                      </a:pPr>
                      <a:r>
                        <a:rPr lang="en-PH" sz="900">
                          <a:latin typeface="Verdana"/>
                        </a:rPr>
                        <a:t>14.6%</a:t>
                      </a:r>
                    </a:p>
                  </a:txBody>
                  <a:tcPr anchor="b"/>
                </a:tc>
                <a:tc>
                  <a:txBody>
                    <a:bodyPr/>
                    <a:lstStyle/>
                    <a:p>
                      <a:pPr algn="r">
                        <a:lnSpc>
                          <a:spcPts val="1200"/>
                        </a:lnSpc>
                      </a:pPr>
                      <a:r>
                        <a:rPr lang="en-PH" sz="900">
                          <a:latin typeface="Verdana"/>
                        </a:rPr>
                        <a:t>-77.3%</a:t>
                      </a:r>
                    </a:p>
                  </a:txBody>
                  <a:tcPr anchor="b"/>
                </a:tc>
              </a:tr>
              <a:tr h="370840">
                <a:tc>
                  <a:txBody>
                    <a:bodyPr/>
                    <a:lstStyle/>
                    <a:p>
                      <a:pPr>
                        <a:lnSpc>
                          <a:spcPts val="1200"/>
                        </a:lnSpc>
                      </a:pPr>
                      <a:r>
                        <a:rPr lang="en-PH" sz="900">
                          <a:latin typeface="Verdana"/>
                        </a:rPr>
                        <a:t>Windows Phone 7/ Windows Mobile</a:t>
                      </a:r>
                    </a:p>
                  </a:txBody>
                  <a:tcPr anchor="b"/>
                </a:tc>
                <a:tc>
                  <a:txBody>
                    <a:bodyPr/>
                    <a:lstStyle/>
                    <a:p>
                      <a:pPr algn="r">
                        <a:lnSpc>
                          <a:spcPts val="1200"/>
                        </a:lnSpc>
                      </a:pPr>
                      <a:r>
                        <a:rPr lang="en-PH" sz="900">
                          <a:latin typeface="Verdana"/>
                        </a:rPr>
                        <a:t>3.6</a:t>
                      </a:r>
                    </a:p>
                  </a:txBody>
                  <a:tcPr anchor="b"/>
                </a:tc>
                <a:tc>
                  <a:txBody>
                    <a:bodyPr/>
                    <a:lstStyle/>
                    <a:p>
                      <a:pPr algn="r">
                        <a:lnSpc>
                          <a:spcPts val="1200"/>
                        </a:lnSpc>
                      </a:pPr>
                      <a:r>
                        <a:rPr lang="en-PH" sz="900">
                          <a:latin typeface="Verdana"/>
                        </a:rPr>
                        <a:t>2.0%</a:t>
                      </a:r>
                    </a:p>
                  </a:txBody>
                  <a:tcPr anchor="b"/>
                </a:tc>
                <a:tc>
                  <a:txBody>
                    <a:bodyPr/>
                    <a:lstStyle/>
                    <a:p>
                      <a:pPr algn="r">
                        <a:lnSpc>
                          <a:spcPts val="1200"/>
                        </a:lnSpc>
                      </a:pPr>
                      <a:r>
                        <a:rPr lang="en-PH" sz="900">
                          <a:latin typeface="Verdana"/>
                        </a:rPr>
                        <a:t>1.5</a:t>
                      </a:r>
                    </a:p>
                  </a:txBody>
                  <a:tcPr anchor="b"/>
                </a:tc>
                <a:tc>
                  <a:txBody>
                    <a:bodyPr/>
                    <a:lstStyle/>
                    <a:p>
                      <a:pPr algn="r">
                        <a:lnSpc>
                          <a:spcPts val="1200"/>
                        </a:lnSpc>
                      </a:pPr>
                      <a:r>
                        <a:rPr lang="en-PH" sz="900">
                          <a:latin typeface="Verdana"/>
                        </a:rPr>
                        <a:t>1.2%</a:t>
                      </a:r>
                    </a:p>
                  </a:txBody>
                  <a:tcPr anchor="b"/>
                </a:tc>
                <a:tc>
                  <a:txBody>
                    <a:bodyPr/>
                    <a:lstStyle/>
                    <a:p>
                      <a:pPr algn="r">
                        <a:lnSpc>
                          <a:spcPts val="1200"/>
                        </a:lnSpc>
                      </a:pPr>
                      <a:r>
                        <a:rPr lang="en-PH" sz="900">
                          <a:latin typeface="Verdana"/>
                        </a:rPr>
                        <a:t>140.0%</a:t>
                      </a:r>
                    </a:p>
                  </a:txBody>
                  <a:tcPr anchor="b"/>
                </a:tc>
              </a:tr>
              <a:tr h="370840">
                <a:tc>
                  <a:txBody>
                    <a:bodyPr/>
                    <a:lstStyle/>
                    <a:p>
                      <a:pPr>
                        <a:lnSpc>
                          <a:spcPts val="1200"/>
                        </a:lnSpc>
                      </a:pPr>
                      <a:r>
                        <a:rPr lang="en-PH" sz="900">
                          <a:latin typeface="Verdana"/>
                        </a:rPr>
                        <a:t>Linux</a:t>
                      </a:r>
                    </a:p>
                  </a:txBody>
                  <a:tcPr anchor="b"/>
                </a:tc>
                <a:tc>
                  <a:txBody>
                    <a:bodyPr/>
                    <a:lstStyle/>
                    <a:p>
                      <a:pPr algn="r">
                        <a:lnSpc>
                          <a:spcPts val="1200"/>
                        </a:lnSpc>
                      </a:pPr>
                      <a:r>
                        <a:rPr lang="en-PH" sz="900">
                          <a:latin typeface="Verdana"/>
                        </a:rPr>
                        <a:t>2.8</a:t>
                      </a:r>
                    </a:p>
                  </a:txBody>
                  <a:tcPr anchor="b"/>
                </a:tc>
                <a:tc>
                  <a:txBody>
                    <a:bodyPr/>
                    <a:lstStyle/>
                    <a:p>
                      <a:pPr algn="r">
                        <a:lnSpc>
                          <a:spcPts val="1200"/>
                        </a:lnSpc>
                      </a:pPr>
                      <a:r>
                        <a:rPr lang="en-PH" sz="900">
                          <a:latin typeface="Verdana"/>
                        </a:rPr>
                        <a:t>1.5%</a:t>
                      </a:r>
                    </a:p>
                  </a:txBody>
                  <a:tcPr anchor="b"/>
                </a:tc>
                <a:tc>
                  <a:txBody>
                    <a:bodyPr/>
                    <a:lstStyle/>
                    <a:p>
                      <a:pPr algn="r">
                        <a:lnSpc>
                          <a:spcPts val="1200"/>
                        </a:lnSpc>
                      </a:pPr>
                      <a:r>
                        <a:rPr lang="en-PH" sz="900">
                          <a:latin typeface="Verdana"/>
                        </a:rPr>
                        <a:t>4.1</a:t>
                      </a:r>
                    </a:p>
                  </a:txBody>
                  <a:tcPr anchor="b"/>
                </a:tc>
                <a:tc>
                  <a:txBody>
                    <a:bodyPr/>
                    <a:lstStyle/>
                    <a:p>
                      <a:pPr algn="r">
                        <a:lnSpc>
                          <a:spcPts val="1200"/>
                        </a:lnSpc>
                      </a:pPr>
                      <a:r>
                        <a:rPr lang="en-PH" sz="900">
                          <a:latin typeface="Verdana"/>
                        </a:rPr>
                        <a:t>3.3%</a:t>
                      </a:r>
                    </a:p>
                  </a:txBody>
                  <a:tcPr anchor="b"/>
                </a:tc>
                <a:tc>
                  <a:txBody>
                    <a:bodyPr/>
                    <a:lstStyle/>
                    <a:p>
                      <a:pPr algn="r">
                        <a:lnSpc>
                          <a:spcPts val="1200"/>
                        </a:lnSpc>
                      </a:pPr>
                      <a:r>
                        <a:rPr lang="en-PH" sz="900">
                          <a:latin typeface="Verdana"/>
                        </a:rPr>
                        <a:t>-31.7%</a:t>
                      </a:r>
                    </a:p>
                  </a:txBody>
                  <a:tcPr anchor="b"/>
                </a:tc>
              </a:tr>
              <a:tr h="370840">
                <a:tc>
                  <a:txBody>
                    <a:bodyPr/>
                    <a:lstStyle/>
                    <a:p>
                      <a:pPr>
                        <a:lnSpc>
                          <a:spcPts val="1200"/>
                        </a:lnSpc>
                      </a:pPr>
                      <a:r>
                        <a:rPr lang="en-PH" sz="900">
                          <a:latin typeface="Verdana"/>
                        </a:rPr>
                        <a:t>Others</a:t>
                      </a:r>
                    </a:p>
                  </a:txBody>
                  <a:tcPr anchor="b"/>
                </a:tc>
                <a:tc>
                  <a:txBody>
                    <a:bodyPr/>
                    <a:lstStyle/>
                    <a:p>
                      <a:pPr algn="r">
                        <a:lnSpc>
                          <a:spcPts val="1200"/>
                        </a:lnSpc>
                      </a:pPr>
                      <a:r>
                        <a:rPr lang="en-PH" sz="900">
                          <a:latin typeface="Verdana"/>
                        </a:rPr>
                        <a:t>0.0</a:t>
                      </a:r>
                    </a:p>
                  </a:txBody>
                  <a:tcPr anchor="b"/>
                </a:tc>
                <a:tc>
                  <a:txBody>
                    <a:bodyPr/>
                    <a:lstStyle/>
                    <a:p>
                      <a:pPr algn="r">
                        <a:lnSpc>
                          <a:spcPts val="1200"/>
                        </a:lnSpc>
                      </a:pPr>
                      <a:r>
                        <a:rPr lang="en-PH" sz="900">
                          <a:latin typeface="Verdana"/>
                        </a:rPr>
                        <a:t>0.0%</a:t>
                      </a:r>
                    </a:p>
                  </a:txBody>
                  <a:tcPr anchor="b"/>
                </a:tc>
                <a:tc>
                  <a:txBody>
                    <a:bodyPr/>
                    <a:lstStyle/>
                    <a:p>
                      <a:pPr algn="r">
                        <a:lnSpc>
                          <a:spcPts val="1200"/>
                        </a:lnSpc>
                      </a:pPr>
                      <a:r>
                        <a:rPr lang="en-PH" sz="900">
                          <a:latin typeface="Verdana"/>
                        </a:rPr>
                        <a:t>0.1</a:t>
                      </a:r>
                    </a:p>
                  </a:txBody>
                  <a:tcPr anchor="b"/>
                </a:tc>
                <a:tc>
                  <a:txBody>
                    <a:bodyPr/>
                    <a:lstStyle/>
                    <a:p>
                      <a:pPr algn="r">
                        <a:lnSpc>
                          <a:spcPts val="1200"/>
                        </a:lnSpc>
                      </a:pPr>
                      <a:r>
                        <a:rPr lang="en-PH" sz="900">
                          <a:latin typeface="Verdana"/>
                        </a:rPr>
                        <a:t>0.1%</a:t>
                      </a:r>
                    </a:p>
                  </a:txBody>
                  <a:tcPr anchor="b"/>
                </a:tc>
                <a:tc>
                  <a:txBody>
                    <a:bodyPr/>
                    <a:lstStyle/>
                    <a:p>
                      <a:pPr algn="r">
                        <a:lnSpc>
                          <a:spcPts val="1200"/>
                        </a:lnSpc>
                      </a:pPr>
                      <a:r>
                        <a:rPr lang="en-PH" sz="900">
                          <a:latin typeface="Verdana"/>
                        </a:rPr>
                        <a:t>-100.0%</a:t>
                      </a:r>
                    </a:p>
                  </a:txBody>
                  <a:tcPr anchor="b"/>
                </a:tc>
              </a:tr>
              <a:tr h="370840">
                <a:tc>
                  <a:txBody>
                    <a:bodyPr/>
                    <a:lstStyle/>
                    <a:p>
                      <a:pPr>
                        <a:lnSpc>
                          <a:spcPts val="1200"/>
                        </a:lnSpc>
                      </a:pPr>
                      <a:r>
                        <a:rPr lang="en-PH" sz="900" dirty="0">
                          <a:latin typeface="Verdana"/>
                        </a:rPr>
                        <a:t>Totals</a:t>
                      </a:r>
                    </a:p>
                  </a:txBody>
                  <a:tcPr anchor="b"/>
                </a:tc>
                <a:tc>
                  <a:txBody>
                    <a:bodyPr/>
                    <a:lstStyle/>
                    <a:p>
                      <a:pPr algn="r">
                        <a:lnSpc>
                          <a:spcPts val="1200"/>
                        </a:lnSpc>
                      </a:pPr>
                      <a:r>
                        <a:rPr lang="en-PH" sz="900">
                          <a:latin typeface="Verdana"/>
                        </a:rPr>
                        <a:t>181.1</a:t>
                      </a:r>
                    </a:p>
                  </a:txBody>
                  <a:tcPr anchor="b"/>
                </a:tc>
                <a:tc>
                  <a:txBody>
                    <a:bodyPr/>
                    <a:lstStyle/>
                    <a:p>
                      <a:pPr algn="r">
                        <a:lnSpc>
                          <a:spcPts val="1200"/>
                        </a:lnSpc>
                      </a:pPr>
                      <a:r>
                        <a:rPr lang="en-PH" sz="900">
                          <a:latin typeface="Verdana"/>
                        </a:rPr>
                        <a:t>100.0%</a:t>
                      </a:r>
                    </a:p>
                  </a:txBody>
                  <a:tcPr anchor="b"/>
                </a:tc>
                <a:tc>
                  <a:txBody>
                    <a:bodyPr/>
                    <a:lstStyle/>
                    <a:p>
                      <a:pPr algn="r">
                        <a:lnSpc>
                          <a:spcPts val="1200"/>
                        </a:lnSpc>
                      </a:pPr>
                      <a:r>
                        <a:rPr lang="en-PH" sz="900">
                          <a:latin typeface="Verdana"/>
                        </a:rPr>
                        <a:t>123.7</a:t>
                      </a:r>
                    </a:p>
                  </a:txBody>
                  <a:tcPr anchor="b"/>
                </a:tc>
                <a:tc>
                  <a:txBody>
                    <a:bodyPr/>
                    <a:lstStyle/>
                    <a:p>
                      <a:pPr algn="r">
                        <a:lnSpc>
                          <a:spcPts val="1200"/>
                        </a:lnSpc>
                      </a:pPr>
                      <a:r>
                        <a:rPr lang="en-PH" sz="900">
                          <a:latin typeface="Verdana"/>
                        </a:rPr>
                        <a:t>100.0%</a:t>
                      </a:r>
                    </a:p>
                  </a:txBody>
                  <a:tcPr anchor="b"/>
                </a:tc>
                <a:tc>
                  <a:txBody>
                    <a:bodyPr/>
                    <a:lstStyle/>
                    <a:p>
                      <a:pPr algn="r">
                        <a:lnSpc>
                          <a:spcPts val="1200"/>
                        </a:lnSpc>
                      </a:pPr>
                      <a:r>
                        <a:rPr lang="en-PH" sz="900" dirty="0">
                          <a:latin typeface="Verdana"/>
                        </a:rPr>
                        <a:t>46.4%</a:t>
                      </a:r>
                    </a:p>
                  </a:txBody>
                  <a:tcPr anchor="b"/>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7924799" cy="1671171"/>
          </a:xfrm>
        </p:spPr>
        <p:txBody>
          <a:bodyPr>
            <a:noAutofit/>
          </a:bodyPr>
          <a:lstStyle/>
          <a:p>
            <a:r>
              <a:rPr lang="en-PH" sz="2800" dirty="0" smtClean="0"/>
              <a:t>There are now more Android-enabled phones out there than </a:t>
            </a:r>
            <a:r>
              <a:rPr lang="en-PH" sz="2800" dirty="0" err="1" smtClean="0"/>
              <a:t>iPhones</a:t>
            </a:r>
            <a:r>
              <a:rPr lang="en-PH" sz="2800" dirty="0" smtClean="0"/>
              <a:t>. 400,000 new Android devices are activated each day.</a:t>
            </a:r>
            <a:endParaRPr lang="en-US" sz="2800" dirty="0"/>
          </a:p>
        </p:txBody>
      </p:sp>
      <p:pic>
        <p:nvPicPr>
          <p:cNvPr id="2050" name="Picture 2" descr="C:\Users\taleweaver\Desktop\android courseware\android-22-froyo-logo-132x150.PNG"/>
          <p:cNvPicPr>
            <a:picLocks noChangeAspect="1" noChangeArrowheads="1"/>
          </p:cNvPicPr>
          <p:nvPr/>
        </p:nvPicPr>
        <p:blipFill>
          <a:blip r:embed="rId3" cstate="print"/>
          <a:srcRect/>
          <a:stretch>
            <a:fillRect/>
          </a:stretch>
        </p:blipFill>
        <p:spPr bwMode="auto">
          <a:xfrm>
            <a:off x="6589713" y="4038600"/>
            <a:ext cx="1799336" cy="2044700"/>
          </a:xfrm>
          <a:prstGeom prst="rect">
            <a:avLst/>
          </a:prstGeom>
          <a:noFill/>
        </p:spPr>
      </p:pic>
    </p:spTree>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Android Statistics</a:t>
            </a:r>
            <a:endParaRPr lang="en-PH" dirty="0"/>
          </a:p>
        </p:txBody>
      </p:sp>
      <p:pic>
        <p:nvPicPr>
          <p:cNvPr id="10" name="Content Placeholder 9" descr="androidchart.png"/>
          <p:cNvPicPr>
            <a:picLocks noGrp="1" noChangeAspect="1"/>
          </p:cNvPicPr>
          <p:nvPr>
            <p:ph idx="1"/>
          </p:nvPr>
        </p:nvPicPr>
        <p:blipFill>
          <a:blip r:embed="rId3" cstate="print"/>
          <a:stretch>
            <a:fillRect/>
          </a:stretch>
        </p:blipFill>
        <p:spPr>
          <a:xfrm>
            <a:off x="1600200" y="2362200"/>
            <a:ext cx="6414278" cy="3416300"/>
          </a:xfrm>
        </p:spPr>
      </p:pic>
      <p:sp>
        <p:nvSpPr>
          <p:cNvPr id="8" name="TextBox 7"/>
          <p:cNvSpPr txBox="1"/>
          <p:nvPr/>
        </p:nvSpPr>
        <p:spPr>
          <a:xfrm>
            <a:off x="762000" y="5943600"/>
            <a:ext cx="7614585" cy="369332"/>
          </a:xfrm>
          <a:prstGeom prst="rect">
            <a:avLst/>
          </a:prstGeom>
          <a:noFill/>
        </p:spPr>
        <p:txBody>
          <a:bodyPr wrap="none" rtlCol="0">
            <a:spAutoFit/>
          </a:bodyPr>
          <a:lstStyle/>
          <a:p>
            <a:r>
              <a:rPr lang="en-PH" i="1" dirty="0" smtClean="0"/>
              <a:t>Data collected during a 14-day period ending on February 4, 2013</a:t>
            </a:r>
            <a:endParaRPr lang="en-PH"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0" y="609600"/>
            <a:ext cx="4724400" cy="646664"/>
          </a:xfrm>
        </p:spPr>
        <p:txBody>
          <a:bodyPr>
            <a:normAutofit fontScale="90000"/>
          </a:bodyPr>
          <a:lstStyle/>
          <a:p>
            <a:r>
              <a:rPr lang="en-PH" dirty="0" smtClean="0"/>
              <a:t>Android Statistics</a:t>
            </a:r>
            <a:endParaRPr lang="en-PH" dirty="0"/>
          </a:p>
        </p:txBody>
      </p:sp>
      <p:sp>
        <p:nvSpPr>
          <p:cNvPr id="8" name="TextBox 7"/>
          <p:cNvSpPr txBox="1"/>
          <p:nvPr/>
        </p:nvSpPr>
        <p:spPr>
          <a:xfrm>
            <a:off x="762000" y="5943600"/>
            <a:ext cx="7614585" cy="369332"/>
          </a:xfrm>
          <a:prstGeom prst="rect">
            <a:avLst/>
          </a:prstGeom>
          <a:noFill/>
        </p:spPr>
        <p:txBody>
          <a:bodyPr wrap="none" rtlCol="0">
            <a:spAutoFit/>
          </a:bodyPr>
          <a:lstStyle/>
          <a:p>
            <a:r>
              <a:rPr lang="en-PH" i="1" dirty="0" smtClean="0"/>
              <a:t>Data collected during a 14-day period ending on February 4, 2013</a:t>
            </a:r>
            <a:endParaRPr lang="en-PH" dirty="0"/>
          </a:p>
        </p:txBody>
      </p:sp>
      <p:graphicFrame>
        <p:nvGraphicFramePr>
          <p:cNvPr id="6" name="Content Placeholder 5"/>
          <p:cNvGraphicFramePr>
            <a:graphicFrameLocks noGrp="1"/>
          </p:cNvGraphicFramePr>
          <p:nvPr>
            <p:ph idx="1"/>
          </p:nvPr>
        </p:nvGraphicFramePr>
        <p:xfrm>
          <a:off x="1143000" y="1219197"/>
          <a:ext cx="7010400" cy="4561843"/>
        </p:xfrm>
        <a:graphic>
          <a:graphicData uri="http://schemas.openxmlformats.org/drawingml/2006/table">
            <a:tbl>
              <a:tblPr firstRow="1" bandRow="1">
                <a:tableStyleId>{5C22544A-7EE6-4342-B048-85BDC9FD1C3A}</a:tableStyleId>
              </a:tblPr>
              <a:tblGrid>
                <a:gridCol w="1447800"/>
                <a:gridCol w="2057400"/>
                <a:gridCol w="914400"/>
                <a:gridCol w="2590800"/>
              </a:tblGrid>
              <a:tr h="390404">
                <a:tc>
                  <a:txBody>
                    <a:bodyPr/>
                    <a:lstStyle/>
                    <a:p>
                      <a:pPr algn="l" fontAlgn="t"/>
                      <a:r>
                        <a:rPr lang="en-PH" b="0" dirty="0">
                          <a:solidFill>
                            <a:srgbClr val="FFFFFF"/>
                          </a:solidFill>
                        </a:rPr>
                        <a:t>Version</a:t>
                      </a:r>
                    </a:p>
                  </a:txBody>
                  <a:tcPr marL="114300" marR="114300" marT="38100" marB="38100"/>
                </a:tc>
                <a:tc>
                  <a:txBody>
                    <a:bodyPr/>
                    <a:lstStyle/>
                    <a:p>
                      <a:pPr algn="l" fontAlgn="t"/>
                      <a:r>
                        <a:rPr lang="en-PH" b="0">
                          <a:solidFill>
                            <a:srgbClr val="FFFFFF"/>
                          </a:solidFill>
                        </a:rPr>
                        <a:t>Codename</a:t>
                      </a:r>
                    </a:p>
                  </a:txBody>
                  <a:tcPr marL="114300" marR="114300" marT="38100" marB="38100"/>
                </a:tc>
                <a:tc>
                  <a:txBody>
                    <a:bodyPr/>
                    <a:lstStyle/>
                    <a:p>
                      <a:pPr algn="l" fontAlgn="t"/>
                      <a:r>
                        <a:rPr lang="en-PH" b="0">
                          <a:solidFill>
                            <a:srgbClr val="FFFFFF"/>
                          </a:solidFill>
                        </a:rPr>
                        <a:t>API</a:t>
                      </a:r>
                    </a:p>
                  </a:txBody>
                  <a:tcPr marL="114300" marR="114300" marT="38100" marB="38100"/>
                </a:tc>
                <a:tc>
                  <a:txBody>
                    <a:bodyPr/>
                    <a:lstStyle/>
                    <a:p>
                      <a:pPr algn="l" fontAlgn="t"/>
                      <a:r>
                        <a:rPr lang="en-PH" b="0">
                          <a:solidFill>
                            <a:srgbClr val="FFFFFF"/>
                          </a:solidFill>
                        </a:rPr>
                        <a:t>Distribution</a:t>
                      </a:r>
                    </a:p>
                  </a:txBody>
                  <a:tcPr marL="114300" marR="114300" marT="38100" marB="38100"/>
                </a:tc>
              </a:tr>
              <a:tr h="390404">
                <a:tc>
                  <a:txBody>
                    <a:bodyPr/>
                    <a:lstStyle/>
                    <a:p>
                      <a:pPr algn="l" fontAlgn="t"/>
                      <a:r>
                        <a:rPr lang="en-PH">
                          <a:solidFill>
                            <a:srgbClr val="258AAF"/>
                          </a:solidFill>
                          <a:hlinkClick r:id="rId3"/>
                        </a:rPr>
                        <a:t>1.6</a:t>
                      </a:r>
                      <a:endParaRPr lang="en-PH"/>
                    </a:p>
                  </a:txBody>
                  <a:tcPr marL="114300" marR="114300" marT="38100" marB="38100"/>
                </a:tc>
                <a:tc>
                  <a:txBody>
                    <a:bodyPr/>
                    <a:lstStyle/>
                    <a:p>
                      <a:pPr algn="l" fontAlgn="t"/>
                      <a:r>
                        <a:rPr lang="en-PH"/>
                        <a:t>Donut</a:t>
                      </a:r>
                    </a:p>
                  </a:txBody>
                  <a:tcPr marL="114300" marR="114300" marT="38100" marB="38100"/>
                </a:tc>
                <a:tc>
                  <a:txBody>
                    <a:bodyPr/>
                    <a:lstStyle/>
                    <a:p>
                      <a:pPr algn="l" fontAlgn="t"/>
                      <a:r>
                        <a:rPr lang="en-PH"/>
                        <a:t>4</a:t>
                      </a:r>
                    </a:p>
                  </a:txBody>
                  <a:tcPr marL="114300" marR="114300" marT="38100" marB="38100"/>
                </a:tc>
                <a:tc>
                  <a:txBody>
                    <a:bodyPr/>
                    <a:lstStyle/>
                    <a:p>
                      <a:pPr algn="l" fontAlgn="t"/>
                      <a:r>
                        <a:rPr lang="en-PH" dirty="0"/>
                        <a:t>0.2%</a:t>
                      </a:r>
                    </a:p>
                  </a:txBody>
                  <a:tcPr marL="114300" marR="114300" marT="38100" marB="38100"/>
                </a:tc>
              </a:tr>
              <a:tr h="390404">
                <a:tc>
                  <a:txBody>
                    <a:bodyPr/>
                    <a:lstStyle/>
                    <a:p>
                      <a:pPr algn="l" fontAlgn="t"/>
                      <a:r>
                        <a:rPr lang="en-PH">
                          <a:solidFill>
                            <a:srgbClr val="258AAF"/>
                          </a:solidFill>
                          <a:hlinkClick r:id="rId4"/>
                        </a:rPr>
                        <a:t>2.1</a:t>
                      </a:r>
                      <a:endParaRPr lang="en-PH"/>
                    </a:p>
                  </a:txBody>
                  <a:tcPr marL="114300" marR="114300" marT="38100" marB="38100"/>
                </a:tc>
                <a:tc>
                  <a:txBody>
                    <a:bodyPr/>
                    <a:lstStyle/>
                    <a:p>
                      <a:pPr algn="l" fontAlgn="t"/>
                      <a:r>
                        <a:rPr lang="en-PH"/>
                        <a:t>Eclair</a:t>
                      </a:r>
                    </a:p>
                  </a:txBody>
                  <a:tcPr marL="114300" marR="114300" marT="38100" marB="38100"/>
                </a:tc>
                <a:tc>
                  <a:txBody>
                    <a:bodyPr/>
                    <a:lstStyle/>
                    <a:p>
                      <a:pPr algn="l" fontAlgn="t"/>
                      <a:r>
                        <a:rPr lang="en-PH"/>
                        <a:t>7</a:t>
                      </a:r>
                    </a:p>
                  </a:txBody>
                  <a:tcPr marL="114300" marR="114300" marT="38100" marB="38100"/>
                </a:tc>
                <a:tc>
                  <a:txBody>
                    <a:bodyPr/>
                    <a:lstStyle/>
                    <a:p>
                      <a:pPr algn="l" fontAlgn="t"/>
                      <a:r>
                        <a:rPr lang="en-PH"/>
                        <a:t>2.2%</a:t>
                      </a:r>
                    </a:p>
                  </a:txBody>
                  <a:tcPr marL="114300" marR="114300" marT="38100" marB="38100"/>
                </a:tc>
              </a:tr>
              <a:tr h="390404">
                <a:tc>
                  <a:txBody>
                    <a:bodyPr/>
                    <a:lstStyle/>
                    <a:p>
                      <a:pPr algn="l" fontAlgn="t"/>
                      <a:r>
                        <a:rPr lang="en-PH">
                          <a:solidFill>
                            <a:srgbClr val="258AAF"/>
                          </a:solidFill>
                          <a:hlinkClick r:id="rId5"/>
                        </a:rPr>
                        <a:t>2.2</a:t>
                      </a:r>
                      <a:endParaRPr lang="en-PH"/>
                    </a:p>
                  </a:txBody>
                  <a:tcPr marL="114300" marR="114300" marT="38100" marB="38100"/>
                </a:tc>
                <a:tc>
                  <a:txBody>
                    <a:bodyPr/>
                    <a:lstStyle/>
                    <a:p>
                      <a:pPr algn="l" fontAlgn="t"/>
                      <a:r>
                        <a:rPr lang="en-PH" dirty="0" err="1"/>
                        <a:t>Froyo</a:t>
                      </a:r>
                      <a:endParaRPr lang="en-PH" dirty="0"/>
                    </a:p>
                  </a:txBody>
                  <a:tcPr marL="114300" marR="114300" marT="38100" marB="38100"/>
                </a:tc>
                <a:tc>
                  <a:txBody>
                    <a:bodyPr/>
                    <a:lstStyle/>
                    <a:p>
                      <a:pPr algn="l" fontAlgn="t"/>
                      <a:r>
                        <a:rPr lang="en-PH"/>
                        <a:t>8</a:t>
                      </a:r>
                    </a:p>
                  </a:txBody>
                  <a:tcPr marL="114300" marR="114300" marT="38100" marB="38100"/>
                </a:tc>
                <a:tc>
                  <a:txBody>
                    <a:bodyPr/>
                    <a:lstStyle/>
                    <a:p>
                      <a:pPr algn="l" fontAlgn="t"/>
                      <a:r>
                        <a:rPr lang="en-PH"/>
                        <a:t>8.1%</a:t>
                      </a:r>
                    </a:p>
                  </a:txBody>
                  <a:tcPr marL="114300" marR="114300" marT="38100" marB="38100"/>
                </a:tc>
              </a:tr>
              <a:tr h="390404">
                <a:tc>
                  <a:txBody>
                    <a:bodyPr/>
                    <a:lstStyle/>
                    <a:p>
                      <a:pPr algn="l" fontAlgn="t"/>
                      <a:r>
                        <a:rPr lang="en-PH">
                          <a:solidFill>
                            <a:srgbClr val="258AAF"/>
                          </a:solidFill>
                          <a:hlinkClick r:id="rId6"/>
                        </a:rPr>
                        <a:t>2.3 - 2.3.2</a:t>
                      </a:r>
                      <a:endParaRPr lang="en-PH"/>
                    </a:p>
                  </a:txBody>
                  <a:tcPr marL="114300" marR="114300" marT="38100" marB="38100"/>
                </a:tc>
                <a:tc rowSpan="2">
                  <a:txBody>
                    <a:bodyPr/>
                    <a:lstStyle/>
                    <a:p>
                      <a:pPr algn="l" fontAlgn="t"/>
                      <a:r>
                        <a:rPr lang="en-PH"/>
                        <a:t>Gingerbread</a:t>
                      </a:r>
                    </a:p>
                  </a:txBody>
                  <a:tcPr marL="114300" marR="114300" marT="38100" marB="38100"/>
                </a:tc>
                <a:tc>
                  <a:txBody>
                    <a:bodyPr/>
                    <a:lstStyle/>
                    <a:p>
                      <a:pPr algn="l" fontAlgn="t"/>
                      <a:r>
                        <a:rPr lang="en-PH"/>
                        <a:t>9</a:t>
                      </a:r>
                    </a:p>
                  </a:txBody>
                  <a:tcPr marL="114300" marR="114300" marT="38100" marB="38100"/>
                </a:tc>
                <a:tc>
                  <a:txBody>
                    <a:bodyPr/>
                    <a:lstStyle/>
                    <a:p>
                      <a:pPr algn="l" fontAlgn="t"/>
                      <a:r>
                        <a:rPr lang="en-PH"/>
                        <a:t>0.2%</a:t>
                      </a:r>
                    </a:p>
                  </a:txBody>
                  <a:tcPr marL="114300" marR="114300" marT="38100" marB="38100"/>
                </a:tc>
              </a:tr>
              <a:tr h="390404">
                <a:tc>
                  <a:txBody>
                    <a:bodyPr/>
                    <a:lstStyle/>
                    <a:p>
                      <a:pPr algn="l" fontAlgn="t"/>
                      <a:r>
                        <a:rPr lang="en-PH">
                          <a:solidFill>
                            <a:srgbClr val="258AAF"/>
                          </a:solidFill>
                          <a:hlinkClick r:id="rId7"/>
                        </a:rPr>
                        <a:t>2.3.3 - 2.3.7</a:t>
                      </a:r>
                      <a:endParaRPr lang="en-PH"/>
                    </a:p>
                  </a:txBody>
                  <a:tcPr marL="114300" marR="114300" marT="38100" marB="38100"/>
                </a:tc>
                <a:tc vMerge="1">
                  <a:txBody>
                    <a:bodyPr/>
                    <a:lstStyle/>
                    <a:p>
                      <a:endParaRPr lang="en-PH"/>
                    </a:p>
                  </a:txBody>
                  <a:tcPr/>
                </a:tc>
                <a:tc>
                  <a:txBody>
                    <a:bodyPr/>
                    <a:lstStyle/>
                    <a:p>
                      <a:pPr algn="l" fontAlgn="t"/>
                      <a:r>
                        <a:rPr lang="en-PH"/>
                        <a:t>10</a:t>
                      </a:r>
                    </a:p>
                  </a:txBody>
                  <a:tcPr marL="114300" marR="114300" marT="38100" marB="38100"/>
                </a:tc>
                <a:tc>
                  <a:txBody>
                    <a:bodyPr/>
                    <a:lstStyle/>
                    <a:p>
                      <a:pPr algn="l" fontAlgn="t"/>
                      <a:r>
                        <a:rPr lang="en-PH"/>
                        <a:t>45.4%</a:t>
                      </a:r>
                    </a:p>
                  </a:txBody>
                  <a:tcPr marL="114300" marR="114300" marT="38100" marB="38100"/>
                </a:tc>
              </a:tr>
              <a:tr h="390404">
                <a:tc>
                  <a:txBody>
                    <a:bodyPr/>
                    <a:lstStyle/>
                    <a:p>
                      <a:pPr algn="l" fontAlgn="t"/>
                      <a:r>
                        <a:rPr lang="en-PH">
                          <a:solidFill>
                            <a:srgbClr val="258AAF"/>
                          </a:solidFill>
                          <a:hlinkClick r:id="rId8"/>
                        </a:rPr>
                        <a:t>3.1</a:t>
                      </a:r>
                      <a:endParaRPr lang="en-PH"/>
                    </a:p>
                  </a:txBody>
                  <a:tcPr marL="114300" marR="114300" marT="38100" marB="38100"/>
                </a:tc>
                <a:tc rowSpan="2">
                  <a:txBody>
                    <a:bodyPr/>
                    <a:lstStyle/>
                    <a:p>
                      <a:pPr algn="l" fontAlgn="t"/>
                      <a:r>
                        <a:rPr lang="en-PH"/>
                        <a:t>Honeycomb</a:t>
                      </a:r>
                    </a:p>
                  </a:txBody>
                  <a:tcPr marL="114300" marR="114300" marT="38100" marB="38100"/>
                </a:tc>
                <a:tc>
                  <a:txBody>
                    <a:bodyPr/>
                    <a:lstStyle/>
                    <a:p>
                      <a:pPr algn="l" fontAlgn="t"/>
                      <a:r>
                        <a:rPr lang="en-PH"/>
                        <a:t>12</a:t>
                      </a:r>
                    </a:p>
                  </a:txBody>
                  <a:tcPr marL="114300" marR="114300" marT="38100" marB="38100"/>
                </a:tc>
                <a:tc>
                  <a:txBody>
                    <a:bodyPr/>
                    <a:lstStyle/>
                    <a:p>
                      <a:pPr algn="l" fontAlgn="t"/>
                      <a:r>
                        <a:rPr lang="en-PH"/>
                        <a:t>0.3%</a:t>
                      </a:r>
                    </a:p>
                  </a:txBody>
                  <a:tcPr marL="114300" marR="114300" marT="38100" marB="38100"/>
                </a:tc>
              </a:tr>
              <a:tr h="390404">
                <a:tc>
                  <a:txBody>
                    <a:bodyPr/>
                    <a:lstStyle/>
                    <a:p>
                      <a:pPr algn="l" fontAlgn="t"/>
                      <a:r>
                        <a:rPr lang="en-PH">
                          <a:solidFill>
                            <a:srgbClr val="258AAF"/>
                          </a:solidFill>
                          <a:hlinkClick r:id="rId9"/>
                        </a:rPr>
                        <a:t>3.2</a:t>
                      </a:r>
                      <a:endParaRPr lang="en-PH"/>
                    </a:p>
                  </a:txBody>
                  <a:tcPr marL="114300" marR="114300" marT="38100" marB="38100"/>
                </a:tc>
                <a:tc vMerge="1">
                  <a:txBody>
                    <a:bodyPr/>
                    <a:lstStyle/>
                    <a:p>
                      <a:endParaRPr lang="en-PH"/>
                    </a:p>
                  </a:txBody>
                  <a:tcPr/>
                </a:tc>
                <a:tc>
                  <a:txBody>
                    <a:bodyPr/>
                    <a:lstStyle/>
                    <a:p>
                      <a:pPr algn="l" fontAlgn="t"/>
                      <a:r>
                        <a:rPr lang="en-PH"/>
                        <a:t>13</a:t>
                      </a:r>
                    </a:p>
                  </a:txBody>
                  <a:tcPr marL="114300" marR="114300" marT="38100" marB="38100"/>
                </a:tc>
                <a:tc>
                  <a:txBody>
                    <a:bodyPr/>
                    <a:lstStyle/>
                    <a:p>
                      <a:pPr algn="l" fontAlgn="t"/>
                      <a:r>
                        <a:rPr lang="en-PH"/>
                        <a:t>1.0%</a:t>
                      </a:r>
                    </a:p>
                  </a:txBody>
                  <a:tcPr marL="114300" marR="114300" marT="38100" marB="38100"/>
                </a:tc>
              </a:tr>
              <a:tr h="657803">
                <a:tc>
                  <a:txBody>
                    <a:bodyPr/>
                    <a:lstStyle/>
                    <a:p>
                      <a:pPr algn="l" fontAlgn="t"/>
                      <a:r>
                        <a:rPr lang="en-PH">
                          <a:solidFill>
                            <a:srgbClr val="258AAF"/>
                          </a:solidFill>
                          <a:hlinkClick r:id="rId10"/>
                        </a:rPr>
                        <a:t>4.0.3 - 4.0.4</a:t>
                      </a:r>
                      <a:endParaRPr lang="en-PH"/>
                    </a:p>
                  </a:txBody>
                  <a:tcPr marL="114300" marR="114300" marT="38100" marB="38100"/>
                </a:tc>
                <a:tc>
                  <a:txBody>
                    <a:bodyPr/>
                    <a:lstStyle/>
                    <a:p>
                      <a:pPr algn="l" fontAlgn="t"/>
                      <a:r>
                        <a:rPr lang="en-PH"/>
                        <a:t>Ice Cream Sandwich</a:t>
                      </a:r>
                    </a:p>
                  </a:txBody>
                  <a:tcPr marL="114300" marR="114300" marT="38100" marB="38100"/>
                </a:tc>
                <a:tc>
                  <a:txBody>
                    <a:bodyPr/>
                    <a:lstStyle/>
                    <a:p>
                      <a:pPr algn="l" fontAlgn="t"/>
                      <a:r>
                        <a:rPr lang="en-PH"/>
                        <a:t>15</a:t>
                      </a:r>
                    </a:p>
                  </a:txBody>
                  <a:tcPr marL="114300" marR="114300" marT="38100" marB="38100"/>
                </a:tc>
                <a:tc>
                  <a:txBody>
                    <a:bodyPr/>
                    <a:lstStyle/>
                    <a:p>
                      <a:pPr algn="l" fontAlgn="t"/>
                      <a:r>
                        <a:rPr lang="en-PH"/>
                        <a:t>29.0%</a:t>
                      </a:r>
                    </a:p>
                  </a:txBody>
                  <a:tcPr marL="114300" marR="114300" marT="38100" marB="38100"/>
                </a:tc>
              </a:tr>
              <a:tr h="390404">
                <a:tc>
                  <a:txBody>
                    <a:bodyPr/>
                    <a:lstStyle/>
                    <a:p>
                      <a:pPr algn="l" fontAlgn="t"/>
                      <a:r>
                        <a:rPr lang="en-PH">
                          <a:solidFill>
                            <a:srgbClr val="258AAF"/>
                          </a:solidFill>
                          <a:hlinkClick r:id="rId11"/>
                        </a:rPr>
                        <a:t>4.1</a:t>
                      </a:r>
                      <a:endParaRPr lang="en-PH"/>
                    </a:p>
                  </a:txBody>
                  <a:tcPr marL="114300" marR="114300" marT="38100" marB="38100"/>
                </a:tc>
                <a:tc rowSpan="2">
                  <a:txBody>
                    <a:bodyPr/>
                    <a:lstStyle/>
                    <a:p>
                      <a:pPr algn="l" fontAlgn="t"/>
                      <a:r>
                        <a:rPr lang="en-PH" dirty="0"/>
                        <a:t>Jelly Bean</a:t>
                      </a:r>
                    </a:p>
                  </a:txBody>
                  <a:tcPr marL="114300" marR="114300" marT="38100" marB="38100"/>
                </a:tc>
                <a:tc>
                  <a:txBody>
                    <a:bodyPr/>
                    <a:lstStyle/>
                    <a:p>
                      <a:pPr algn="l" fontAlgn="t"/>
                      <a:r>
                        <a:rPr lang="en-PH"/>
                        <a:t>16</a:t>
                      </a:r>
                    </a:p>
                  </a:txBody>
                  <a:tcPr marL="114300" marR="114300" marT="38100" marB="38100"/>
                </a:tc>
                <a:tc>
                  <a:txBody>
                    <a:bodyPr/>
                    <a:lstStyle/>
                    <a:p>
                      <a:pPr algn="l" fontAlgn="t"/>
                      <a:r>
                        <a:rPr lang="en-PH"/>
                        <a:t>12.2%</a:t>
                      </a:r>
                    </a:p>
                  </a:txBody>
                  <a:tcPr marL="114300" marR="114300" marT="38100" marB="38100"/>
                </a:tc>
              </a:tr>
              <a:tr h="390404">
                <a:tc>
                  <a:txBody>
                    <a:bodyPr/>
                    <a:lstStyle/>
                    <a:p>
                      <a:pPr algn="l" fontAlgn="t"/>
                      <a:r>
                        <a:rPr lang="en-PH">
                          <a:solidFill>
                            <a:srgbClr val="258AAF"/>
                          </a:solidFill>
                          <a:hlinkClick r:id="rId12"/>
                        </a:rPr>
                        <a:t>4.2</a:t>
                      </a:r>
                      <a:endParaRPr lang="en-PH"/>
                    </a:p>
                  </a:txBody>
                  <a:tcPr marL="114300" marR="114300" marT="38100" marB="38100"/>
                </a:tc>
                <a:tc vMerge="1">
                  <a:txBody>
                    <a:bodyPr/>
                    <a:lstStyle/>
                    <a:p>
                      <a:endParaRPr lang="en-PH"/>
                    </a:p>
                  </a:txBody>
                  <a:tcPr/>
                </a:tc>
                <a:tc>
                  <a:txBody>
                    <a:bodyPr/>
                    <a:lstStyle/>
                    <a:p>
                      <a:pPr algn="l" fontAlgn="t"/>
                      <a:r>
                        <a:rPr lang="en-PH"/>
                        <a:t>17</a:t>
                      </a:r>
                    </a:p>
                  </a:txBody>
                  <a:tcPr marL="114300" marR="114300" marT="38100" marB="38100"/>
                </a:tc>
                <a:tc>
                  <a:txBody>
                    <a:bodyPr/>
                    <a:lstStyle/>
                    <a:p>
                      <a:pPr algn="l" fontAlgn="t"/>
                      <a:r>
                        <a:rPr lang="en-PH" dirty="0"/>
                        <a:t>1.4%</a:t>
                      </a:r>
                    </a:p>
                  </a:txBody>
                  <a:tcPr marL="114300" marR="114300" marT="38100" marB="3810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Description</a:t>
            </a:r>
            <a:endParaRPr lang="en-PH" dirty="0"/>
          </a:p>
        </p:txBody>
      </p:sp>
      <p:sp>
        <p:nvSpPr>
          <p:cNvPr id="3" name="Content Placeholder 2"/>
          <p:cNvSpPr>
            <a:spLocks noGrp="1"/>
          </p:cNvSpPr>
          <p:nvPr>
            <p:ph idx="1"/>
          </p:nvPr>
        </p:nvSpPr>
        <p:spPr/>
        <p:txBody>
          <a:bodyPr>
            <a:normAutofit/>
          </a:bodyPr>
          <a:lstStyle/>
          <a:p>
            <a:r>
              <a:rPr lang="en-PH" dirty="0" smtClean="0"/>
              <a:t>This talk aims to present an overview of technologies that are in the horizon for the telecommunications industry.</a:t>
            </a:r>
            <a:endParaRPr lang="en-PH" dirty="0"/>
          </a:p>
        </p:txBody>
      </p:sp>
      <p:pic>
        <p:nvPicPr>
          <p:cNvPr id="4" name="Picture 2" descr="C:\Users\taleweaver\Desktop\android courseware\Android_Robot_POV-Ray.png"/>
          <p:cNvPicPr>
            <a:picLocks noChangeAspect="1" noChangeArrowheads="1"/>
          </p:cNvPicPr>
          <p:nvPr/>
        </p:nvPicPr>
        <p:blipFill>
          <a:blip r:embed="rId2" cstate="print"/>
          <a:srcRect/>
          <a:stretch>
            <a:fillRect/>
          </a:stretch>
        </p:blipFill>
        <p:spPr bwMode="auto">
          <a:xfrm>
            <a:off x="5181600" y="3851728"/>
            <a:ext cx="2057400" cy="2383972"/>
          </a:xfrm>
          <a:prstGeom prst="rect">
            <a:avLst/>
          </a:prstGeom>
          <a:noFill/>
        </p:spPr>
      </p:pic>
    </p:spTree>
    <p:extLst>
      <p:ext uri="{BB962C8B-B14F-4D97-AF65-F5344CB8AC3E}">
        <p14:creationId xmlns:p14="http://schemas.microsoft.com/office/powerpoint/2010/main" val="9592718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Android for the Masses: Smart’s </a:t>
            </a:r>
            <a:r>
              <a:rPr lang="en-PH" dirty="0" err="1" smtClean="0"/>
              <a:t>Netphone</a:t>
            </a:r>
            <a:endParaRPr lang="en-PH" dirty="0"/>
          </a:p>
        </p:txBody>
      </p:sp>
      <p:pic>
        <p:nvPicPr>
          <p:cNvPr id="4" name="Content Placeholder 3" descr="a1-300x298.jpg"/>
          <p:cNvPicPr>
            <a:picLocks noGrp="1" noChangeAspect="1"/>
          </p:cNvPicPr>
          <p:nvPr>
            <p:ph idx="1"/>
          </p:nvPr>
        </p:nvPicPr>
        <p:blipFill>
          <a:blip r:embed="rId3" cstate="print"/>
          <a:stretch>
            <a:fillRect/>
          </a:stretch>
        </p:blipFill>
        <p:spPr>
          <a:xfrm>
            <a:off x="3886200" y="2209800"/>
            <a:ext cx="3931444" cy="3905234"/>
          </a:xfrm>
        </p:spPr>
      </p:pic>
      <p:sp>
        <p:nvSpPr>
          <p:cNvPr id="5" name="Oval Callout 4"/>
          <p:cNvSpPr/>
          <p:nvPr/>
        </p:nvSpPr>
        <p:spPr>
          <a:xfrm>
            <a:off x="762000" y="2362200"/>
            <a:ext cx="2743200" cy="1981200"/>
          </a:xfrm>
          <a:prstGeom prst="wedgeEllipseCallout">
            <a:avLst>
              <a:gd name="adj1" fmla="val 71667"/>
              <a:gd name="adj2" fmla="val 293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I am also  known as the ZTE Blade</a:t>
            </a:r>
            <a:endParaRPr lang="en-PH" dirty="0"/>
          </a:p>
        </p:txBody>
      </p:sp>
      <p:pic>
        <p:nvPicPr>
          <p:cNvPr id="4098" name="Picture 2" descr="C:\Users\taleweaver\Desktop\android courseware\skateshirt-white.png"/>
          <p:cNvPicPr>
            <a:picLocks noChangeAspect="1" noChangeArrowheads="1"/>
          </p:cNvPicPr>
          <p:nvPr/>
        </p:nvPicPr>
        <p:blipFill>
          <a:blip r:embed="rId4" cstate="print"/>
          <a:srcRect/>
          <a:stretch>
            <a:fillRect/>
          </a:stretch>
        </p:blipFill>
        <p:spPr bwMode="auto">
          <a:xfrm>
            <a:off x="914400" y="4876800"/>
            <a:ext cx="2901950" cy="1500835"/>
          </a:xfrm>
          <a:prstGeom prst="rect">
            <a:avLst/>
          </a:prstGeom>
          <a:noFill/>
        </p:spPr>
      </p:pic>
    </p:spTree>
  </p:cSld>
  <p:clrMapOvr>
    <a:masterClrMapping/>
  </p:clrMapOvr>
  <p:transition xmlns:p14="http://schemas.microsoft.com/office/powerpoint/2010/main">
    <p:cove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Smart’s Vision</a:t>
            </a:r>
            <a:endParaRPr lang="en-PH" dirty="0"/>
          </a:p>
        </p:txBody>
      </p:sp>
      <p:sp>
        <p:nvSpPr>
          <p:cNvPr id="3" name="Content Placeholder 2"/>
          <p:cNvSpPr>
            <a:spLocks noGrp="1"/>
          </p:cNvSpPr>
          <p:nvPr>
            <p:ph idx="1"/>
          </p:nvPr>
        </p:nvSpPr>
        <p:spPr/>
        <p:txBody>
          <a:bodyPr/>
          <a:lstStyle/>
          <a:p>
            <a:r>
              <a:rPr lang="en-PH" dirty="0" smtClean="0"/>
              <a:t>Android phones for the masses</a:t>
            </a:r>
          </a:p>
          <a:p>
            <a:r>
              <a:rPr lang="en-PH" dirty="0" smtClean="0"/>
              <a:t>An </a:t>
            </a:r>
            <a:r>
              <a:rPr lang="en-PH" dirty="0" err="1" smtClean="0"/>
              <a:t>appstore</a:t>
            </a:r>
            <a:r>
              <a:rPr lang="en-PH" dirty="0" smtClean="0"/>
              <a:t> where Filipinos can sell their apps </a:t>
            </a:r>
          </a:p>
          <a:p>
            <a:r>
              <a:rPr lang="en-PH" dirty="0" smtClean="0"/>
              <a:t>A strong community of Filipino Application Developers</a:t>
            </a:r>
            <a:endParaRPr lang="en-PH" dirty="0"/>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Android is adaptable to PREPAID</a:t>
            </a:r>
            <a:endParaRPr lang="en-PH" dirty="0"/>
          </a:p>
        </p:txBody>
      </p:sp>
      <p:sp>
        <p:nvSpPr>
          <p:cNvPr id="3" name="Content Placeholder 2"/>
          <p:cNvSpPr>
            <a:spLocks noGrp="1"/>
          </p:cNvSpPr>
          <p:nvPr>
            <p:ph idx="1"/>
          </p:nvPr>
        </p:nvSpPr>
        <p:spPr/>
        <p:txBody>
          <a:bodyPr/>
          <a:lstStyle/>
          <a:p>
            <a:r>
              <a:rPr lang="en-PH" dirty="0" smtClean="0"/>
              <a:t>Lower handset prices</a:t>
            </a:r>
          </a:p>
          <a:p>
            <a:r>
              <a:rPr lang="en-PH" dirty="0" smtClean="0"/>
              <a:t>Flexible Market</a:t>
            </a:r>
          </a:p>
          <a:p>
            <a:r>
              <a:rPr lang="en-PH" dirty="0" smtClean="0"/>
              <a:t>It is possible to use prepaid load as payment for apps</a:t>
            </a:r>
            <a:endParaRPr lang="en-PH"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App development is not rocket science</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457200" y="4175126"/>
            <a:ext cx="2286000" cy="2286000"/>
          </a:xfrm>
          <a:prstGeom prst="rect">
            <a:avLst/>
          </a:prstGeom>
          <a:noFill/>
        </p:spPr>
      </p:pic>
    </p:spTree>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05000" y="5791200"/>
            <a:ext cx="20574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Paper Toss</a:t>
            </a:r>
          </a:p>
        </p:txBody>
      </p:sp>
      <p:pic>
        <p:nvPicPr>
          <p:cNvPr id="10243" name="Picture 3"/>
          <p:cNvPicPr>
            <a:picLocks noChangeAspect="1" noChangeArrowheads="1"/>
          </p:cNvPicPr>
          <p:nvPr/>
        </p:nvPicPr>
        <p:blipFill>
          <a:blip r:embed="rId3" cstate="print"/>
          <a:srcRect/>
          <a:stretch>
            <a:fillRect/>
          </a:stretch>
        </p:blipFill>
        <p:spPr bwMode="auto">
          <a:xfrm>
            <a:off x="1905000" y="1066800"/>
            <a:ext cx="2743200" cy="45720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4724400" y="1066800"/>
            <a:ext cx="2743200" cy="4572000"/>
          </a:xfrm>
          <a:prstGeom prst="rect">
            <a:avLst/>
          </a:prstGeom>
          <a:noFill/>
          <a:ln w="9525">
            <a:noFill/>
            <a:miter lim="800000"/>
            <a:headEnd/>
            <a:tailEnd/>
          </a:ln>
          <a:effectLst/>
        </p:spPr>
      </p:pic>
    </p:spTree>
  </p:cSld>
  <p:clrMapOvr>
    <a:masterClrMapping/>
  </p:clrMapOvr>
  <p:transition xmlns:p14="http://schemas.microsoft.com/office/powerpoint/2010/main">
    <p:cover dir="ld"/>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Fake Caller</a:t>
            </a:r>
          </a:p>
        </p:txBody>
      </p:sp>
      <p:pic>
        <p:nvPicPr>
          <p:cNvPr id="11267" name="Picture 7"/>
          <p:cNvPicPr>
            <a:picLocks noChangeAspect="1" noChangeArrowheads="1"/>
          </p:cNvPicPr>
          <p:nvPr/>
        </p:nvPicPr>
        <p:blipFill>
          <a:blip r:embed="rId3" cstate="print"/>
          <a:srcRect/>
          <a:stretch>
            <a:fillRect/>
          </a:stretch>
        </p:blipFill>
        <p:spPr bwMode="auto">
          <a:xfrm>
            <a:off x="1600200" y="1066800"/>
            <a:ext cx="3048000" cy="4572000"/>
          </a:xfrm>
          <a:prstGeom prst="rect">
            <a:avLst/>
          </a:prstGeom>
          <a:noFill/>
          <a:ln w="9525">
            <a:noFill/>
            <a:miter lim="800000"/>
            <a:headEnd/>
            <a:tailEnd/>
          </a:ln>
          <a:effectLst/>
        </p:spPr>
      </p:pic>
      <p:pic>
        <p:nvPicPr>
          <p:cNvPr id="11268" name="Picture 8"/>
          <p:cNvPicPr>
            <a:picLocks noChangeAspect="1" noChangeArrowheads="1"/>
          </p:cNvPicPr>
          <p:nvPr/>
        </p:nvPicPr>
        <p:blipFill>
          <a:blip r:embed="rId4" cstate="print"/>
          <a:srcRect/>
          <a:stretch>
            <a:fillRect/>
          </a:stretch>
        </p:blipFill>
        <p:spPr bwMode="auto">
          <a:xfrm>
            <a:off x="4724400" y="1066800"/>
            <a:ext cx="3048000" cy="4572000"/>
          </a:xfrm>
          <a:prstGeom prst="rect">
            <a:avLst/>
          </a:prstGeom>
          <a:noFill/>
          <a:ln w="9525">
            <a:noFill/>
            <a:miter lim="800000"/>
            <a:headEnd/>
            <a:tailEnd/>
          </a:ln>
          <a:effectLst/>
        </p:spPr>
      </p:pic>
    </p:spTree>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Flashlight</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941960"/>
            <a:ext cx="6019800" cy="4734940"/>
          </a:xfrm>
          <a:prstGeom prst="rect">
            <a:avLst/>
          </a:prstGeom>
          <a:noFill/>
          <a:ln w="9525">
            <a:noFill/>
            <a:miter lim="800000"/>
            <a:headEnd/>
            <a:tailEnd/>
          </a:ln>
          <a:effectLst/>
        </p:spPr>
      </p:pic>
    </p:spTree>
    <p:extLst>
      <p:ext uri="{BB962C8B-B14F-4D97-AF65-F5344CB8AC3E}">
        <p14:creationId xmlns:p14="http://schemas.microsoft.com/office/powerpoint/2010/main" val="3634355348"/>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Mobile development can rival Desktop Applications</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457200" y="4175126"/>
            <a:ext cx="2286000" cy="2286000"/>
          </a:xfrm>
          <a:prstGeom prst="rect">
            <a:avLst/>
          </a:prstGeom>
          <a:noFill/>
        </p:spPr>
      </p:pic>
    </p:spTree>
    <p:extLst>
      <p:ext uri="{BB962C8B-B14F-4D97-AF65-F5344CB8AC3E}">
        <p14:creationId xmlns:p14="http://schemas.microsoft.com/office/powerpoint/2010/main" val="292622847"/>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Angry Birds</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1302830"/>
            <a:ext cx="6019800" cy="4013200"/>
          </a:xfrm>
          <a:prstGeom prst="rect">
            <a:avLst/>
          </a:prstGeom>
          <a:noFill/>
          <a:ln w="9525">
            <a:noFill/>
            <a:miter lim="800000"/>
            <a:headEnd/>
            <a:tailEnd/>
          </a:ln>
          <a:effectLst/>
        </p:spPr>
      </p:pic>
    </p:spTree>
    <p:extLst>
      <p:ext uri="{BB962C8B-B14F-4D97-AF65-F5344CB8AC3E}">
        <p14:creationId xmlns:p14="http://schemas.microsoft.com/office/powerpoint/2010/main" val="2742560245"/>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00200" y="5715000"/>
            <a:ext cx="4419600" cy="523220"/>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Mass Effect Infiltrator</a:t>
            </a:r>
            <a:endParaRPr lang="en-US" sz="2800" b="1" dirty="0">
              <a:solidFill>
                <a:srgbClr val="9933FF"/>
              </a:solidFill>
              <a:ea typeface="Arial Unicode MS" pitchFamily="34" charset="-128"/>
              <a:cs typeface="Arial Unicode MS" pitchFamily="34" charset="-128"/>
            </a:endParaRPr>
          </a:p>
        </p:txBody>
      </p:sp>
      <p:pic>
        <p:nvPicPr>
          <p:cNvPr id="3"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00200" y="1304374"/>
            <a:ext cx="6019800" cy="4010112"/>
          </a:xfrm>
          <a:prstGeom prst="rect">
            <a:avLst/>
          </a:prstGeom>
          <a:noFill/>
          <a:ln w="9525">
            <a:noFill/>
            <a:miter lim="800000"/>
            <a:headEnd/>
            <a:tailEnd/>
          </a:ln>
          <a:effectLst/>
        </p:spPr>
      </p:pic>
    </p:spTree>
    <p:extLst>
      <p:ext uri="{BB962C8B-B14F-4D97-AF65-F5344CB8AC3E}">
        <p14:creationId xmlns:p14="http://schemas.microsoft.com/office/powerpoint/2010/main" val="6516359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Topics</a:t>
            </a:r>
            <a:endParaRPr lang="en-PH" dirty="0"/>
          </a:p>
        </p:txBody>
      </p:sp>
      <p:sp>
        <p:nvSpPr>
          <p:cNvPr id="3" name="Content Placeholder 2"/>
          <p:cNvSpPr>
            <a:spLocks noGrp="1"/>
          </p:cNvSpPr>
          <p:nvPr>
            <p:ph idx="1"/>
          </p:nvPr>
        </p:nvSpPr>
        <p:spPr/>
        <p:txBody>
          <a:bodyPr/>
          <a:lstStyle/>
          <a:p>
            <a:r>
              <a:rPr lang="en-PH" dirty="0" smtClean="0"/>
              <a:t>Convergence/Smart’s Changing Landscape</a:t>
            </a:r>
          </a:p>
          <a:p>
            <a:r>
              <a:rPr lang="en-PH" dirty="0" smtClean="0"/>
              <a:t>LTE</a:t>
            </a:r>
          </a:p>
          <a:p>
            <a:r>
              <a:rPr lang="en-PH" dirty="0" smtClean="0"/>
              <a:t>The Internet of Things</a:t>
            </a:r>
          </a:p>
          <a:p>
            <a:r>
              <a:rPr lang="en-PH" dirty="0" smtClean="0"/>
              <a:t>Big Data</a:t>
            </a:r>
          </a:p>
          <a:p>
            <a:r>
              <a:rPr lang="en-PH" dirty="0" smtClean="0"/>
              <a:t>Android</a:t>
            </a:r>
          </a:p>
        </p:txBody>
      </p:sp>
    </p:spTree>
    <p:extLst>
      <p:ext uri="{BB962C8B-B14F-4D97-AF65-F5344CB8AC3E}">
        <p14:creationId xmlns:p14="http://schemas.microsoft.com/office/powerpoint/2010/main" val="112252711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Smart Dev Net</a:t>
            </a:r>
            <a:endParaRPr lang="en-PH" dirty="0"/>
          </a:p>
        </p:txBody>
      </p:sp>
      <p:pic>
        <p:nvPicPr>
          <p:cNvPr id="1026" name="Picture 2" descr="Cover Photo"/>
          <p:cNvPicPr>
            <a:picLocks noChangeAspect="1" noChangeArrowheads="1"/>
          </p:cNvPicPr>
          <p:nvPr/>
        </p:nvPicPr>
        <p:blipFill>
          <a:blip r:embed="rId2" cstate="print"/>
          <a:srcRect/>
          <a:stretch>
            <a:fillRect/>
          </a:stretch>
        </p:blipFill>
        <p:spPr bwMode="auto">
          <a:xfrm>
            <a:off x="914400" y="2590800"/>
            <a:ext cx="7620000" cy="28575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2690310" cy="1981200"/>
          </a:xfrm>
        </p:spPr>
        <p:txBody>
          <a:bodyPr>
            <a:normAutofit/>
          </a:bodyPr>
          <a:lstStyle/>
          <a:p>
            <a:r>
              <a:rPr lang="en-PH" dirty="0" err="1" smtClean="0"/>
              <a:t>Palay</a:t>
            </a:r>
            <a:r>
              <a:rPr lang="en-PH" dirty="0" smtClean="0"/>
              <a:t> Checker</a:t>
            </a:r>
            <a:br>
              <a:rPr lang="en-PH" dirty="0" smtClean="0"/>
            </a:br>
            <a:r>
              <a:rPr lang="en-PH" dirty="0" smtClean="0"/>
              <a:t>App</a:t>
            </a:r>
            <a:endParaRPr lang="en-PH" dirty="0"/>
          </a:p>
        </p:txBody>
      </p:sp>
      <p:pic>
        <p:nvPicPr>
          <p:cNvPr id="3" name="Picture 2" descr="palaychecker.png"/>
          <p:cNvPicPr>
            <a:picLocks noChangeAspect="1"/>
          </p:cNvPicPr>
          <p:nvPr/>
        </p:nvPicPr>
        <p:blipFill>
          <a:blip r:embed="rId2" cstate="print"/>
          <a:stretch>
            <a:fillRect/>
          </a:stretch>
        </p:blipFill>
        <p:spPr>
          <a:xfrm>
            <a:off x="3886200" y="1219200"/>
            <a:ext cx="4641479" cy="4811031"/>
          </a:xfrm>
          <a:prstGeom prst="rect">
            <a:avLst/>
          </a:prstGeom>
        </p:spPr>
      </p:pic>
      <p:pic>
        <p:nvPicPr>
          <p:cNvPr id="4" name="Picture 3" descr="mobileappschamp1b.jpg"/>
          <p:cNvPicPr>
            <a:picLocks noChangeAspect="1"/>
          </p:cNvPicPr>
          <p:nvPr/>
        </p:nvPicPr>
        <p:blipFill>
          <a:blip r:embed="rId3" cstate="print"/>
          <a:stretch>
            <a:fillRect/>
          </a:stretch>
        </p:blipFill>
        <p:spPr>
          <a:xfrm>
            <a:off x="838200" y="3962400"/>
            <a:ext cx="2625969" cy="1752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PH" sz="3200" dirty="0" smtClean="0"/>
              <a:t>Smart believes that…</a:t>
            </a:r>
            <a:endParaRPr lang="en-PH" sz="3200" dirty="0"/>
          </a:p>
        </p:txBody>
      </p:sp>
      <p:sp>
        <p:nvSpPr>
          <p:cNvPr id="2" name="Content Placeholder 1"/>
          <p:cNvSpPr>
            <a:spLocks noGrp="1"/>
          </p:cNvSpPr>
          <p:nvPr>
            <p:ph idx="1"/>
          </p:nvPr>
        </p:nvSpPr>
        <p:spPr/>
        <p:txBody>
          <a:bodyPr/>
          <a:lstStyle/>
          <a:p>
            <a:r>
              <a:rPr lang="en-PH" dirty="0"/>
              <a:t>Teachers and students can provide a strong App development community</a:t>
            </a:r>
            <a:endParaRPr lang="en-US" dirty="0"/>
          </a:p>
        </p:txBody>
      </p:sp>
      <p:pic>
        <p:nvPicPr>
          <p:cNvPr id="26626" name="Picture 2" descr="C:\Users\taleweaver\Desktop\android courseware\android_200_eclair_logo.png"/>
          <p:cNvPicPr>
            <a:picLocks noChangeAspect="1" noChangeArrowheads="1"/>
          </p:cNvPicPr>
          <p:nvPr/>
        </p:nvPicPr>
        <p:blipFill>
          <a:blip r:embed="rId3" cstate="print"/>
          <a:srcRect/>
          <a:stretch>
            <a:fillRect/>
          </a:stretch>
        </p:blipFill>
        <p:spPr bwMode="auto">
          <a:xfrm>
            <a:off x="4953000" y="3276600"/>
            <a:ext cx="3352800" cy="2715768"/>
          </a:xfrm>
          <a:prstGeom prst="rect">
            <a:avLst/>
          </a:prstGeom>
          <a:noFill/>
        </p:spPr>
      </p:pic>
    </p:spTree>
  </p:cSld>
  <p:clrMapOvr>
    <a:masterClrMapping/>
  </p:clrMapOvr>
  <p:transition xmlns:p14="http://schemas.microsoft.com/office/powerpoint/2010/main">
    <p:newsflash/>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Smart’s Support</a:t>
            </a:r>
            <a:endParaRPr lang="en-PH" dirty="0"/>
          </a:p>
        </p:txBody>
      </p:sp>
      <p:sp>
        <p:nvSpPr>
          <p:cNvPr id="5" name="Content Placeholder 4"/>
          <p:cNvSpPr>
            <a:spLocks noGrp="1"/>
          </p:cNvSpPr>
          <p:nvPr>
            <p:ph idx="1"/>
          </p:nvPr>
        </p:nvSpPr>
        <p:spPr/>
        <p:txBody>
          <a:bodyPr/>
          <a:lstStyle/>
          <a:p>
            <a:r>
              <a:rPr lang="en-PH" dirty="0" smtClean="0"/>
              <a:t>Android Development Training for Teachers</a:t>
            </a:r>
          </a:p>
          <a:p>
            <a:r>
              <a:rPr lang="en-PH" dirty="0" smtClean="0"/>
              <a:t>Android Seminars for School Orgs/Events</a:t>
            </a:r>
          </a:p>
          <a:p>
            <a:r>
              <a:rPr lang="en-PH" dirty="0" smtClean="0"/>
              <a:t>App Development Competitions</a:t>
            </a:r>
          </a:p>
          <a:p>
            <a:r>
              <a:rPr lang="en-PH" dirty="0" smtClean="0"/>
              <a:t>Android Phones for School Partners (Under discussion)</a:t>
            </a:r>
            <a:endParaRPr lang="en-PH" dirty="0"/>
          </a:p>
        </p:txBody>
      </p:sp>
      <p:pic>
        <p:nvPicPr>
          <p:cNvPr id="2050" name="Picture 2" descr="C:\Users\taleweaver\Desktop\android courseware\19864924_Gingerbread_logo.png"/>
          <p:cNvPicPr>
            <a:picLocks noChangeAspect="1" noChangeArrowheads="1"/>
          </p:cNvPicPr>
          <p:nvPr/>
        </p:nvPicPr>
        <p:blipFill>
          <a:blip r:embed="rId2" cstate="print"/>
          <a:srcRect/>
          <a:stretch>
            <a:fillRect/>
          </a:stretch>
        </p:blipFill>
        <p:spPr bwMode="auto">
          <a:xfrm>
            <a:off x="6853800" y="4419600"/>
            <a:ext cx="1650000" cy="1905000"/>
          </a:xfrm>
          <a:prstGeom prst="rect">
            <a:avLst/>
          </a:prstGeom>
          <a:noFill/>
        </p:spPr>
      </p:pic>
    </p:spTree>
  </p:cSld>
  <p:clrMapOvr>
    <a:masterClrMapping/>
  </p:clrMapOvr>
  <p:transition xmlns:p14="http://schemas.microsoft.com/office/powerpoint/2010/main">
    <p:plus/>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Near Field Communication</a:t>
            </a:r>
            <a:endParaRPr lang="en-PH" dirty="0"/>
          </a:p>
        </p:txBody>
      </p:sp>
      <p:sp>
        <p:nvSpPr>
          <p:cNvPr id="3" name="Content Placeholder 2"/>
          <p:cNvSpPr>
            <a:spLocks noGrp="1"/>
          </p:cNvSpPr>
          <p:nvPr>
            <p:ph idx="1"/>
          </p:nvPr>
        </p:nvSpPr>
        <p:spPr>
          <a:xfrm>
            <a:off x="1043493" y="2323652"/>
            <a:ext cx="3299908" cy="3508977"/>
          </a:xfrm>
        </p:spPr>
        <p:txBody>
          <a:bodyPr>
            <a:normAutofit fontScale="55000" lnSpcReduction="20000"/>
          </a:bodyPr>
          <a:lstStyle/>
          <a:p>
            <a:r>
              <a:rPr lang="en-PH" dirty="0" smtClean="0"/>
              <a:t>Near field communication (NFC) is a set of standards for </a:t>
            </a:r>
            <a:r>
              <a:rPr lang="en-PH" dirty="0" err="1" smtClean="0"/>
              <a:t>smartphones</a:t>
            </a:r>
            <a:r>
              <a:rPr lang="en-PH" dirty="0" smtClean="0"/>
              <a:t> and similar devices to establish radio communication with each other by touching them together or bringing them into close proximity, usually no more than a few centimetres. </a:t>
            </a:r>
          </a:p>
          <a:p>
            <a:r>
              <a:rPr lang="en-PH" dirty="0" smtClean="0"/>
              <a:t>Present and anticipated applications include contactless transactions, data exchange, and simplified setup of more complex communications such as Wi-Fi. Communication is also possible between an NFC device and an unpowered NFC chip, called a "tag".</a:t>
            </a:r>
            <a:endParaRPr lang="en-PH" dirty="0"/>
          </a:p>
        </p:txBody>
      </p:sp>
      <p:pic>
        <p:nvPicPr>
          <p:cNvPr id="4" name="Picture 3" descr="Nokia_NFC_Developer_Event2.jpg"/>
          <p:cNvPicPr>
            <a:picLocks noChangeAspect="1"/>
          </p:cNvPicPr>
          <p:nvPr/>
        </p:nvPicPr>
        <p:blipFill>
          <a:blip r:embed="rId2" cstate="print"/>
          <a:stretch>
            <a:fillRect/>
          </a:stretch>
        </p:blipFill>
        <p:spPr>
          <a:xfrm>
            <a:off x="4800600" y="2286000"/>
            <a:ext cx="2317276" cy="1552575"/>
          </a:xfrm>
          <a:prstGeom prst="rect">
            <a:avLst/>
          </a:prstGeom>
        </p:spPr>
      </p:pic>
      <p:pic>
        <p:nvPicPr>
          <p:cNvPr id="5" name="Picture 4" descr="nfc-iphone-ipad-1.png"/>
          <p:cNvPicPr>
            <a:picLocks noChangeAspect="1"/>
          </p:cNvPicPr>
          <p:nvPr/>
        </p:nvPicPr>
        <p:blipFill>
          <a:blip r:embed="rId3" cstate="print"/>
          <a:stretch>
            <a:fillRect/>
          </a:stretch>
        </p:blipFill>
        <p:spPr>
          <a:xfrm>
            <a:off x="5410200" y="4114800"/>
            <a:ext cx="3043524" cy="21537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PH" dirty="0" smtClean="0"/>
              <a:t>Sample NFC Workflow</a:t>
            </a:r>
            <a:endParaRPr lang="en-PH" dirty="0"/>
          </a:p>
        </p:txBody>
      </p:sp>
      <p:pic>
        <p:nvPicPr>
          <p:cNvPr id="4" name="Content Placeholder 3" descr="workflow.jpg"/>
          <p:cNvPicPr>
            <a:picLocks noGrp="1" noChangeAspect="1"/>
          </p:cNvPicPr>
          <p:nvPr>
            <p:ph idx="1"/>
          </p:nvPr>
        </p:nvPicPr>
        <p:blipFill>
          <a:blip r:embed="rId2" cstate="print"/>
          <a:stretch>
            <a:fillRect/>
          </a:stretch>
        </p:blipFill>
        <p:spPr>
          <a:xfrm>
            <a:off x="1828800" y="1905000"/>
            <a:ext cx="6663419" cy="4268879"/>
          </a:xfr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smtClean="0"/>
              <a:t>Smart Careers</a:t>
            </a:r>
            <a:endParaRPr lang="en-PH"/>
          </a:p>
        </p:txBody>
      </p:sp>
      <p:sp>
        <p:nvSpPr>
          <p:cNvPr id="5" name="Text Placeholder 4"/>
          <p:cNvSpPr>
            <a:spLocks noGrp="1"/>
          </p:cNvSpPr>
          <p:nvPr>
            <p:ph type="body" idx="1"/>
          </p:nvPr>
        </p:nvSpPr>
        <p:spPr/>
        <p:txBody>
          <a:bodyPr/>
          <a:lstStyle/>
          <a:p>
            <a:r>
              <a:rPr lang="en-PH" dirty="0" smtClean="0"/>
              <a:t>Be one of the best!</a:t>
            </a:r>
            <a:endParaRPr lang="en-PH"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Smart Careers</a:t>
            </a:r>
            <a:endParaRPr lang="en-PH" dirty="0"/>
          </a:p>
        </p:txBody>
      </p:sp>
      <p:sp>
        <p:nvSpPr>
          <p:cNvPr id="3" name="Content Placeholder 2"/>
          <p:cNvSpPr>
            <a:spLocks noGrp="1"/>
          </p:cNvSpPr>
          <p:nvPr>
            <p:ph sz="quarter" idx="13"/>
          </p:nvPr>
        </p:nvSpPr>
        <p:spPr>
          <a:xfrm>
            <a:off x="533400" y="2313432"/>
            <a:ext cx="3928872" cy="3493008"/>
          </a:xfrm>
        </p:spPr>
        <p:txBody>
          <a:bodyPr/>
          <a:lstStyle/>
          <a:p>
            <a:r>
              <a:rPr lang="en-PH" dirty="0" smtClean="0"/>
              <a:t>Website</a:t>
            </a:r>
          </a:p>
          <a:p>
            <a:pPr lvl="1"/>
            <a:r>
              <a:rPr lang="en-PH" dirty="0" smtClean="0"/>
              <a:t>Smart.com.ph/careers</a:t>
            </a:r>
          </a:p>
          <a:p>
            <a:r>
              <a:rPr lang="en-PH" dirty="0" smtClean="0"/>
              <a:t>Twitter</a:t>
            </a:r>
          </a:p>
          <a:p>
            <a:pPr lvl="1"/>
            <a:r>
              <a:rPr lang="en-PH" dirty="0" smtClean="0"/>
              <a:t>@</a:t>
            </a:r>
            <a:r>
              <a:rPr lang="en-PH" dirty="0" err="1" smtClean="0"/>
              <a:t>workatsmart</a:t>
            </a:r>
            <a:endParaRPr lang="en-PH" dirty="0"/>
          </a:p>
        </p:txBody>
      </p:sp>
      <p:sp>
        <p:nvSpPr>
          <p:cNvPr id="4" name="Content Placeholder 3"/>
          <p:cNvSpPr>
            <a:spLocks noGrp="1"/>
          </p:cNvSpPr>
          <p:nvPr>
            <p:ph sz="quarter" idx="14"/>
          </p:nvPr>
        </p:nvSpPr>
        <p:spPr>
          <a:ln>
            <a:solidFill>
              <a:schemeClr val="accent3">
                <a:lumMod val="75000"/>
              </a:schemeClr>
            </a:solidFill>
          </a:ln>
        </p:spPr>
        <p:txBody>
          <a:bodyPr/>
          <a:lstStyle/>
          <a:p>
            <a:r>
              <a:rPr lang="en-PH" dirty="0" smtClean="0"/>
              <a:t>Job roles</a:t>
            </a:r>
          </a:p>
          <a:p>
            <a:pPr lvl="1"/>
            <a:r>
              <a:rPr lang="en-PH" dirty="0" smtClean="0"/>
              <a:t>Electronics Engineer</a:t>
            </a:r>
          </a:p>
          <a:p>
            <a:pPr lvl="1"/>
            <a:r>
              <a:rPr lang="en-PH" dirty="0" smtClean="0"/>
              <a:t>Application Developer</a:t>
            </a:r>
          </a:p>
          <a:p>
            <a:pPr lvl="1"/>
            <a:r>
              <a:rPr lang="en-PH" dirty="0" smtClean="0"/>
              <a:t>Testers</a:t>
            </a:r>
          </a:p>
          <a:p>
            <a:pPr lvl="1"/>
            <a:r>
              <a:rPr lang="en-PH" dirty="0" smtClean="0"/>
              <a:t>Business Analysts</a:t>
            </a:r>
          </a:p>
          <a:p>
            <a:pPr lvl="1"/>
            <a:r>
              <a:rPr lang="en-PH" dirty="0" smtClean="0"/>
              <a:t>Other  technical roles</a:t>
            </a:r>
            <a:endParaRPr lang="en-PH"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Some advice…</a:t>
            </a:r>
            <a:endParaRPr lang="en-PH" dirty="0"/>
          </a:p>
        </p:txBody>
      </p:sp>
      <p:sp>
        <p:nvSpPr>
          <p:cNvPr id="3" name="Content Placeholder 2"/>
          <p:cNvSpPr>
            <a:spLocks noGrp="1"/>
          </p:cNvSpPr>
          <p:nvPr>
            <p:ph idx="1"/>
          </p:nvPr>
        </p:nvSpPr>
        <p:spPr/>
        <p:txBody>
          <a:bodyPr/>
          <a:lstStyle/>
          <a:p>
            <a:r>
              <a:rPr lang="en-PH" dirty="0" smtClean="0"/>
              <a:t>Get a job you are passionate about (as much as possible)</a:t>
            </a:r>
          </a:p>
          <a:p>
            <a:r>
              <a:rPr lang="en-PH" dirty="0" smtClean="0"/>
              <a:t>Money isn’t everything</a:t>
            </a:r>
          </a:p>
          <a:p>
            <a:r>
              <a:rPr lang="en-PH" dirty="0" smtClean="0"/>
              <a:t>Never stop learning</a:t>
            </a:r>
            <a:endParaRPr lang="en-PH"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6908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2013 was the first year that Americans spent more time online on mobile devices than on computers</a:t>
            </a:r>
            <a:br>
              <a:rPr lang="en-US" dirty="0"/>
            </a:br>
            <a:endParaRPr lang="en-US" dirty="0"/>
          </a:p>
        </p:txBody>
      </p:sp>
      <p:sp>
        <p:nvSpPr>
          <p:cNvPr id="3" name="Conten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6096000" y="3276600"/>
            <a:ext cx="2225156" cy="3048000"/>
          </a:xfrm>
          <a:prstGeom prst="rect">
            <a:avLst/>
          </a:prstGeom>
        </p:spPr>
      </p:pic>
    </p:spTree>
    <p:extLst>
      <p:ext uri="{BB962C8B-B14F-4D97-AF65-F5344CB8AC3E}">
        <p14:creationId xmlns:p14="http://schemas.microsoft.com/office/powerpoint/2010/main" val="142519121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457200" indent="-457200">
              <a:buFont typeface="+mj-lt"/>
              <a:buAutoNum type="arabicPeriod"/>
            </a:pPr>
            <a:r>
              <a:rPr lang="en-US" dirty="0" smtClean="0"/>
              <a:t>Convergence – Our devices will play multiple roles in our lives.  The phone is predicted to become the number one channel for internet access</a:t>
            </a:r>
          </a:p>
          <a:p>
            <a:pPr marL="457200" indent="-457200">
              <a:buFont typeface="+mj-lt"/>
              <a:buAutoNum type="arabicPeriod"/>
            </a:pPr>
            <a:r>
              <a:rPr lang="en-US" dirty="0" smtClean="0"/>
              <a:t>Internet of Things – our devices will be connected to each other and will lead us to better lives.</a:t>
            </a:r>
          </a:p>
          <a:p>
            <a:pPr marL="457200" indent="-457200">
              <a:buFont typeface="+mj-lt"/>
              <a:buAutoNum type="arabicPeriod"/>
            </a:pPr>
            <a:r>
              <a:rPr lang="en-US" dirty="0" smtClean="0"/>
              <a:t>LTE is the means by which we can get the bandwidth needed to make the first two come true</a:t>
            </a:r>
          </a:p>
          <a:p>
            <a:pPr marL="457200" indent="-457200">
              <a:buFont typeface="+mj-lt"/>
              <a:buAutoNum type="arabicPeriod"/>
            </a:pPr>
            <a:r>
              <a:rPr lang="en-US" dirty="0" smtClean="0"/>
              <a:t>Big Data -  We will use DATA to make all our lives better</a:t>
            </a:r>
            <a:endParaRPr lang="en-US" dirty="0"/>
          </a:p>
        </p:txBody>
      </p:sp>
      <p:sp>
        <p:nvSpPr>
          <p:cNvPr id="3" name="Title 2"/>
          <p:cNvSpPr>
            <a:spLocks noGrp="1"/>
          </p:cNvSpPr>
          <p:nvPr>
            <p:ph type="title"/>
          </p:nvPr>
        </p:nvSpPr>
        <p:spPr/>
        <p:txBody>
          <a:bodyPr/>
          <a:lstStyle/>
          <a:p>
            <a:r>
              <a:rPr lang="en-US" dirty="0" smtClean="0"/>
              <a:t>The future will have</a:t>
            </a:r>
            <a:endParaRPr lang="en-US" dirty="0"/>
          </a:p>
        </p:txBody>
      </p:sp>
    </p:spTree>
    <p:extLst>
      <p:ext uri="{BB962C8B-B14F-4D97-AF65-F5344CB8AC3E}">
        <p14:creationId xmlns:p14="http://schemas.microsoft.com/office/powerpoint/2010/main" val="413082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Do you have any questions?</a:t>
            </a:r>
            <a:endParaRPr lang="en-US" dirty="0"/>
          </a:p>
        </p:txBody>
      </p:sp>
    </p:spTree>
    <p:extLst>
      <p:ext uri="{BB962C8B-B14F-4D97-AF65-F5344CB8AC3E}">
        <p14:creationId xmlns:p14="http://schemas.microsoft.com/office/powerpoint/2010/main" val="2287775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is the end of the presentation.</a:t>
            </a:r>
          </a:p>
          <a:p>
            <a:r>
              <a:rPr lang="en-US" dirty="0" smtClean="0"/>
              <a:t>Thank you for attending!</a:t>
            </a:r>
          </a:p>
          <a:p>
            <a:endParaRPr lang="en-US" dirty="0" smtClean="0"/>
          </a:p>
          <a:p>
            <a:r>
              <a:rPr lang="en-US" dirty="0" smtClean="0"/>
              <a:t>For questions or inquiries :</a:t>
            </a:r>
          </a:p>
          <a:p>
            <a:pPr lvl="1"/>
            <a:r>
              <a:rPr lang="en-US" dirty="0" err="1" smtClean="0"/>
              <a:t>eMail</a:t>
            </a:r>
            <a:r>
              <a:rPr lang="en-US" dirty="0" smtClean="0"/>
              <a:t>: </a:t>
            </a:r>
            <a:r>
              <a:rPr lang="en-US" dirty="0" smtClean="0">
                <a:hlinkClick r:id="rId3"/>
              </a:rPr>
              <a:t>rlramos@smart.com.ph</a:t>
            </a:r>
            <a:endParaRPr lang="en-US" dirty="0" smtClean="0"/>
          </a:p>
          <a:p>
            <a:pPr lvl="1"/>
            <a:r>
              <a:rPr lang="en-US" dirty="0" smtClean="0"/>
              <a:t>Mobile: 09298874076</a:t>
            </a:r>
          </a:p>
          <a:p>
            <a:pPr lvl="1"/>
            <a:r>
              <a:rPr lang="en-US" dirty="0" smtClean="0"/>
              <a:t>Office #: 5113175</a:t>
            </a:r>
          </a:p>
          <a:p>
            <a:pPr lvl="1"/>
            <a:r>
              <a:rPr lang="en-US" dirty="0" err="1" smtClean="0"/>
              <a:t>Facebook</a:t>
            </a:r>
            <a:r>
              <a:rPr lang="en-US" dirty="0" smtClean="0"/>
              <a:t>: </a:t>
            </a:r>
            <a:r>
              <a:rPr lang="en-US" dirty="0" smtClean="0">
                <a:hlinkClick r:id="rId4"/>
              </a:rPr>
              <a:t>rlramos@gmail.com</a:t>
            </a:r>
            <a:endParaRPr lang="en-US" dirty="0" smtClean="0"/>
          </a:p>
          <a:p>
            <a:pPr lvl="1"/>
            <a:endParaRPr lang="en-US" dirty="0"/>
          </a:p>
        </p:txBody>
      </p:sp>
      <p:pic>
        <p:nvPicPr>
          <p:cNvPr id="3074" name="Picture 2" descr="C:\Users\taleweaver\Desktop\android courseware\droid_logo_motodev_remixes-450.jpg"/>
          <p:cNvPicPr>
            <a:picLocks noChangeAspect="1" noChangeArrowheads="1"/>
          </p:cNvPicPr>
          <p:nvPr/>
        </p:nvPicPr>
        <p:blipFill>
          <a:blip r:embed="rId5" cstate="print"/>
          <a:srcRect/>
          <a:stretch>
            <a:fillRect/>
          </a:stretch>
        </p:blipFill>
        <p:spPr bwMode="auto">
          <a:xfrm>
            <a:off x="6096000" y="3657600"/>
            <a:ext cx="2411356" cy="1398587"/>
          </a:xfrm>
          <a:prstGeom prst="rect">
            <a:avLst/>
          </a:prstGeom>
          <a:noFill/>
        </p:spPr>
      </p:pic>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Content Placeholder 3"/>
          <p:cNvSpPr>
            <a:spLocks noGrp="1"/>
          </p:cNvSpPr>
          <p:nvPr>
            <p:ph idx="1"/>
          </p:nvPr>
        </p:nvSpPr>
        <p:spPr>
          <a:xfrm>
            <a:off x="1066800" y="1066800"/>
            <a:ext cx="6777317" cy="5070629"/>
          </a:xfrm>
        </p:spPr>
        <p:txBody>
          <a:bodyPr>
            <a:noAutofit/>
          </a:bodyPr>
          <a:lstStyle/>
          <a:p>
            <a:r>
              <a:rPr lang="en-US" sz="3600" dirty="0" smtClean="0"/>
              <a:t>In </a:t>
            </a:r>
            <a:r>
              <a:rPr lang="en-US" sz="3600" dirty="0"/>
              <a:t>the middle of 2010, what time we were on mobile was split 60-40 between the mobile web and apps. This became an even split by the end of 2010. Then apps pulled ahead in early in </a:t>
            </a:r>
            <a:r>
              <a:rPr lang="en-US" sz="3600" dirty="0" smtClean="0"/>
              <a:t>2011.</a:t>
            </a:r>
            <a:endParaRPr lang="en-US" sz="3600" dirty="0"/>
          </a:p>
        </p:txBody>
      </p:sp>
    </p:spTree>
    <p:extLst>
      <p:ext uri="{BB962C8B-B14F-4D97-AF65-F5344CB8AC3E}">
        <p14:creationId xmlns:p14="http://schemas.microsoft.com/office/powerpoint/2010/main" val="30032715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do we need more Bandwidth?</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416910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Telecommunications convergence, network convergence or simply convergence are broad terms used to describe emerging telecommunications technologies, and network architecture used to migrate multiple communications services into a single network. </a:t>
            </a:r>
            <a:endParaRPr lang="en-US" dirty="0" smtClean="0"/>
          </a:p>
          <a:p>
            <a:r>
              <a:rPr lang="en-US" dirty="0" smtClean="0"/>
              <a:t>Specifically </a:t>
            </a:r>
            <a:r>
              <a:rPr lang="en-US" dirty="0"/>
              <a:t>this involves the converging of previously distinct media such as telephony and data communications into common interfaces on single </a:t>
            </a:r>
            <a:r>
              <a:rPr lang="en-US" dirty="0" smtClean="0"/>
              <a:t>devices</a:t>
            </a:r>
          </a:p>
          <a:p>
            <a:r>
              <a:rPr lang="en-US" dirty="0"/>
              <a:t>Convergence services, such as VoIP, IPTV, Mobile TV, etc., will replace the old technologies and is a threat to the current service providers. IP-based convergence is inevitable and will result in new service and new demand in the market</a:t>
            </a:r>
          </a:p>
        </p:txBody>
      </p:sp>
      <p:sp>
        <p:nvSpPr>
          <p:cNvPr id="2" name="Title 1"/>
          <p:cNvSpPr>
            <a:spLocks noGrp="1"/>
          </p:cNvSpPr>
          <p:nvPr>
            <p:ph type="title"/>
          </p:nvPr>
        </p:nvSpPr>
        <p:spPr/>
        <p:txBody>
          <a:bodyPr/>
          <a:lstStyle/>
          <a:p>
            <a:r>
              <a:rPr lang="en-US" dirty="0" smtClean="0"/>
              <a:t>Convergence</a:t>
            </a:r>
            <a:endParaRPr lang="en-US" dirty="0"/>
          </a:p>
        </p:txBody>
      </p:sp>
    </p:spTree>
    <p:extLst>
      <p:ext uri="{BB962C8B-B14F-4D97-AF65-F5344CB8AC3E}">
        <p14:creationId xmlns:p14="http://schemas.microsoft.com/office/powerpoint/2010/main" val="33080515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4101</TotalTime>
  <Words>3261</Words>
  <Application>Microsoft Macintosh PowerPoint</Application>
  <PresentationFormat>On-screen Show (4:3)</PresentationFormat>
  <Paragraphs>490</Paragraphs>
  <Slides>62</Slides>
  <Notes>39</Notes>
  <HiddenSlides>3</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Austin</vt:lpstr>
      <vt:lpstr>Technology Overview</vt:lpstr>
      <vt:lpstr>Download presentations here:</vt:lpstr>
      <vt:lpstr>About me briefly</vt:lpstr>
      <vt:lpstr>Description</vt:lpstr>
      <vt:lpstr>Topics</vt:lpstr>
      <vt:lpstr> 2013 was the first year that Americans spent more time online on mobile devices than on computers </vt:lpstr>
      <vt:lpstr>PowerPoint Presentation</vt:lpstr>
      <vt:lpstr>Why do we need more Bandwidth?</vt:lpstr>
      <vt:lpstr>Convergence</vt:lpstr>
      <vt:lpstr>LTE Overview</vt:lpstr>
      <vt:lpstr>Cellular Generations</vt:lpstr>
      <vt:lpstr>Cellular Generations (Expanded)</vt:lpstr>
      <vt:lpstr>Long Term Evolution</vt:lpstr>
      <vt:lpstr>From 3G to 4G</vt:lpstr>
      <vt:lpstr>PowerPoint Presentation</vt:lpstr>
      <vt:lpstr>Smart LTE</vt:lpstr>
      <vt:lpstr>Smart’s Changing Landscape</vt:lpstr>
      <vt:lpstr>Smart’s History</vt:lpstr>
      <vt:lpstr>The Internet of Things</vt:lpstr>
      <vt:lpstr>Internet of Things</vt:lpstr>
      <vt:lpstr>McKinsey Quarterly</vt:lpstr>
      <vt:lpstr>An example</vt:lpstr>
      <vt:lpstr>Cisco’s view</vt:lpstr>
      <vt:lpstr>Big Data</vt:lpstr>
      <vt:lpstr>What is big data?</vt:lpstr>
      <vt:lpstr>Four Dimensions of Big Data</vt:lpstr>
      <vt:lpstr>Big data = Big Return on Investment (ROI)</vt:lpstr>
      <vt:lpstr>PowerPoint Presentation</vt:lpstr>
      <vt:lpstr>Uses of Big Data</vt:lpstr>
      <vt:lpstr>Smart Phones</vt:lpstr>
      <vt:lpstr>Android</vt:lpstr>
      <vt:lpstr>Open Handset Alliance</vt:lpstr>
      <vt:lpstr>PowerPoint Presentation</vt:lpstr>
      <vt:lpstr>PowerPoint Presentation</vt:lpstr>
      <vt:lpstr>Top Five Smartphone Vendors, Shipments, and Market Share, 2012 Q3 (Units in Millions)</vt:lpstr>
      <vt:lpstr>Top Six Smartphone Mobile Operating Systems, Shipments, and Market Share, Q3 2012 (Preliminary) (Units in Millions)</vt:lpstr>
      <vt:lpstr>There are now more Android-enabled phones out there than iPhones. 400,000 new Android devices are activated each day.</vt:lpstr>
      <vt:lpstr>Android Statistics</vt:lpstr>
      <vt:lpstr>Android Statistics</vt:lpstr>
      <vt:lpstr>Android for the Masses: Smart’s Netphone</vt:lpstr>
      <vt:lpstr>Smart’s Vision</vt:lpstr>
      <vt:lpstr>Android is adaptable to PREPAID</vt:lpstr>
      <vt:lpstr>App development is not rocket science</vt:lpstr>
      <vt:lpstr>PowerPoint Presentation</vt:lpstr>
      <vt:lpstr>PowerPoint Presentation</vt:lpstr>
      <vt:lpstr>PowerPoint Presentation</vt:lpstr>
      <vt:lpstr>Mobile development can rival Desktop Applications</vt:lpstr>
      <vt:lpstr>PowerPoint Presentation</vt:lpstr>
      <vt:lpstr>PowerPoint Presentation</vt:lpstr>
      <vt:lpstr>Smart Dev Net</vt:lpstr>
      <vt:lpstr>Palay Checker App</vt:lpstr>
      <vt:lpstr>Smart believes that…</vt:lpstr>
      <vt:lpstr>Smart’s Support</vt:lpstr>
      <vt:lpstr>Near Field Communication</vt:lpstr>
      <vt:lpstr>Sample NFC Workflow</vt:lpstr>
      <vt:lpstr>Smart Careers</vt:lpstr>
      <vt:lpstr>Smart Careers</vt:lpstr>
      <vt:lpstr>Some advice…</vt:lpstr>
      <vt:lpstr>Summary</vt:lpstr>
      <vt:lpstr>The future will have</vt:lpstr>
      <vt:lpstr>Do you have any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Networks Executive</dc:title>
  <dc:creator>Ronald L. Ramos</dc:creator>
  <cp:lastModifiedBy>Ronald Ramos</cp:lastModifiedBy>
  <cp:revision>339</cp:revision>
  <dcterms:created xsi:type="dcterms:W3CDTF">2010-07-06T03:05:09Z</dcterms:created>
  <dcterms:modified xsi:type="dcterms:W3CDTF">2014-03-06T05:33:52Z</dcterms:modified>
</cp:coreProperties>
</file>