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1"/>
  </p:notesMasterIdLst>
  <p:sldIdLst>
    <p:sldId id="256" r:id="rId2"/>
    <p:sldId id="555" r:id="rId3"/>
    <p:sldId id="573" r:id="rId4"/>
    <p:sldId id="574" r:id="rId5"/>
    <p:sldId id="466" r:id="rId6"/>
    <p:sldId id="527" r:id="rId7"/>
    <p:sldId id="561" r:id="rId8"/>
    <p:sldId id="562" r:id="rId9"/>
    <p:sldId id="554" r:id="rId10"/>
    <p:sldId id="528" r:id="rId11"/>
    <p:sldId id="529" r:id="rId12"/>
    <p:sldId id="530" r:id="rId13"/>
    <p:sldId id="531" r:id="rId14"/>
    <p:sldId id="532" r:id="rId15"/>
    <p:sldId id="556" r:id="rId16"/>
    <p:sldId id="557" r:id="rId17"/>
    <p:sldId id="558" r:id="rId18"/>
    <p:sldId id="559" r:id="rId19"/>
    <p:sldId id="533" r:id="rId20"/>
    <p:sldId id="534" r:id="rId21"/>
    <p:sldId id="535" r:id="rId22"/>
    <p:sldId id="536" r:id="rId23"/>
    <p:sldId id="537" r:id="rId24"/>
    <p:sldId id="538" r:id="rId25"/>
    <p:sldId id="539" r:id="rId26"/>
    <p:sldId id="560" r:id="rId27"/>
    <p:sldId id="540" r:id="rId28"/>
    <p:sldId id="541" r:id="rId29"/>
    <p:sldId id="542" r:id="rId30"/>
    <p:sldId id="563" r:id="rId31"/>
    <p:sldId id="564" r:id="rId32"/>
    <p:sldId id="565" r:id="rId33"/>
    <p:sldId id="566" r:id="rId34"/>
    <p:sldId id="567" r:id="rId35"/>
    <p:sldId id="568" r:id="rId36"/>
    <p:sldId id="569" r:id="rId37"/>
    <p:sldId id="570" r:id="rId38"/>
    <p:sldId id="571" r:id="rId39"/>
    <p:sldId id="572" r:id="rId40"/>
    <p:sldId id="547" r:id="rId41"/>
    <p:sldId id="548" r:id="rId42"/>
    <p:sldId id="549" r:id="rId43"/>
    <p:sldId id="550" r:id="rId44"/>
    <p:sldId id="551" r:id="rId45"/>
    <p:sldId id="552" r:id="rId46"/>
    <p:sldId id="553" r:id="rId47"/>
    <p:sldId id="524" r:id="rId48"/>
    <p:sldId id="526" r:id="rId49"/>
    <p:sldId id="392" r:id="rId5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DDA8"/>
    <a:srgbClr val="F22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0" autoAdjust="0"/>
    <p:restoredTop sz="50441" autoAdjust="0"/>
  </p:normalViewPr>
  <p:slideViewPr>
    <p:cSldViewPr>
      <p:cViewPr>
        <p:scale>
          <a:sx n="50" d="100"/>
          <a:sy n="50" d="100"/>
        </p:scale>
        <p:origin x="-2400" y="-200"/>
      </p:cViewPr>
      <p:guideLst>
        <p:guide orient="horz" pos="2160"/>
        <p:guide pos="2880"/>
      </p:guideLst>
    </p:cSldViewPr>
  </p:slideViewPr>
  <p:outlineViewPr>
    <p:cViewPr>
      <p:scale>
        <a:sx n="33" d="100"/>
        <a:sy n="33" d="100"/>
      </p:scale>
      <p:origin x="42" y="28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7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1E02F29-8D84-4BFC-877C-31971A6BEC3D}" type="datetimeFigureOut">
              <a:rPr lang="en-US" smtClean="0"/>
              <a:pPr/>
              <a:t>9/18/14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012D927-9298-4598-88BA-9A5115939DFB}" type="slidenum">
              <a:rPr lang="en-US" smtClean="0"/>
              <a:pPr/>
              <a:t>‹#›</a:t>
            </a:fld>
            <a:endParaRPr lang="en-US"/>
          </a:p>
        </p:txBody>
      </p:sp>
    </p:spTree>
    <p:extLst>
      <p:ext uri="{BB962C8B-B14F-4D97-AF65-F5344CB8AC3E}">
        <p14:creationId xmlns:p14="http://schemas.microsoft.com/office/powerpoint/2010/main" val="34829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a:t>
            </a:fld>
            <a:endParaRPr lang="en-US"/>
          </a:p>
        </p:txBody>
      </p:sp>
    </p:spTree>
    <p:extLst>
      <p:ext uri="{BB962C8B-B14F-4D97-AF65-F5344CB8AC3E}">
        <p14:creationId xmlns:p14="http://schemas.microsoft.com/office/powerpoint/2010/main" val="25160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38</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48</a:t>
            </a:fld>
            <a:endParaRPr lang="en-US"/>
          </a:p>
        </p:txBody>
      </p:sp>
    </p:spTree>
    <p:extLst>
      <p:ext uri="{BB962C8B-B14F-4D97-AF65-F5344CB8AC3E}">
        <p14:creationId xmlns:p14="http://schemas.microsoft.com/office/powerpoint/2010/main" val="425627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08 - </a:t>
            </a:r>
            <a:r>
              <a:rPr lang="en-US" dirty="0" err="1" smtClean="0"/>
              <a:t>Redefine_the_wireless_experience_with_LTE</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49</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thing, in the Internet of Things, can be a person with a heart monitor implant, a farm animal with a biochip transponder, an automobile that has built-in sensors to alert the driver when tire pressure is low -- or any other natural or man-made object that can be assigned an IP address and provided with the ability to transfer data over a network. So far, the Internet of Things has been most closely associated with machine-to-machine (M2M) communication in manufacturing and power, oil and gas utilities. Products built with M2M communication capabilities are often referred to as being smart.</a:t>
            </a:r>
          </a:p>
          <a:p>
            <a:endParaRPr lang="en-US" dirty="0" smtClean="0"/>
          </a:p>
          <a:p>
            <a:r>
              <a:rPr lang="en-US" dirty="0" smtClean="0"/>
              <a:t>From: http://</a:t>
            </a:r>
            <a:r>
              <a:rPr lang="en-US" dirty="0" err="1" smtClean="0"/>
              <a:t>whatis.techtarget.com</a:t>
            </a:r>
            <a:r>
              <a:rPr lang="en-US" dirty="0" smtClean="0"/>
              <a:t>/definition/Internet-of-Things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174782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10</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11</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a:defRPr/>
            </a:pPr>
            <a:r>
              <a:rPr lang="en-US" dirty="0" smtClean="0"/>
              <a:t>Article Date:</a:t>
            </a:r>
            <a:r>
              <a:rPr lang="en-US" baseline="0" dirty="0" smtClean="0"/>
              <a:t> Sept. 2013</a:t>
            </a:r>
            <a:endParaRPr lang="en-US" dirty="0" smtClean="0"/>
          </a:p>
          <a:p>
            <a:pPr defTabSz="466435">
              <a:defRPr/>
            </a:pPr>
            <a:endParaRPr lang="en-US" dirty="0" smtClean="0"/>
          </a:p>
          <a:p>
            <a:pPr defTabSz="466435">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12</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13</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Feb 13, 2014</a:t>
            </a:r>
          </a:p>
          <a:p>
            <a:r>
              <a:rPr lang="en-US" dirty="0" smtClean="0"/>
              <a:t>http://</a:t>
            </a:r>
            <a:r>
              <a:rPr lang="en-US" dirty="0" err="1" smtClean="0"/>
              <a:t>www.appbrain.com</a:t>
            </a:r>
            <a:r>
              <a:rPr lang="en-US" dirty="0" smtClean="0"/>
              <a:t>/stats/free-and-paid-android-applications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15</a:t>
            </a:fld>
            <a:endParaRPr lang="en-US"/>
          </a:p>
        </p:txBody>
      </p:sp>
    </p:spTree>
    <p:extLst>
      <p:ext uri="{BB962C8B-B14F-4D97-AF65-F5344CB8AC3E}">
        <p14:creationId xmlns:p14="http://schemas.microsoft.com/office/powerpoint/2010/main" val="411548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expandedramblings.com</a:t>
            </a:r>
            <a:r>
              <a:rPr lang="en-US" dirty="0" smtClean="0"/>
              <a:t>/</a:t>
            </a:r>
            <a:r>
              <a:rPr lang="en-US" dirty="0" err="1" smtClean="0"/>
              <a:t>index.php</a:t>
            </a:r>
            <a:r>
              <a:rPr lang="en-US" dirty="0" smtClean="0"/>
              <a:t>/by-the-numbers-amazing-apple-stats/2/#.UxfNo-eSx4E</a:t>
            </a:r>
          </a:p>
          <a:p>
            <a:endParaRPr lang="en-US" dirty="0" smtClean="0"/>
          </a:p>
          <a:p>
            <a:r>
              <a:rPr lang="en-US" dirty="0" smtClean="0"/>
              <a:t>Jan</a:t>
            </a:r>
            <a:r>
              <a:rPr lang="en-US" baseline="0" dirty="0" smtClean="0"/>
              <a:t> 2014</a:t>
            </a:r>
            <a:endParaRPr lang="en-US" dirty="0" smtClean="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extLst>
      <p:ext uri="{BB962C8B-B14F-4D97-AF65-F5344CB8AC3E}">
        <p14:creationId xmlns:p14="http://schemas.microsoft.com/office/powerpoint/2010/main" val="124668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31</a:t>
            </a:fld>
            <a:endParaRPr lang="en-US"/>
          </a:p>
        </p:txBody>
      </p:sp>
    </p:spTree>
    <p:extLst>
      <p:ext uri="{BB962C8B-B14F-4D97-AF65-F5344CB8AC3E}">
        <p14:creationId xmlns:p14="http://schemas.microsoft.com/office/powerpoint/2010/main" val="428296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CBD4572-2E32-4C3B-9A40-3FB32DE1D79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5" descr="SMART Corporate Logo with Exclusion Area.jpg"/>
          <p:cNvPicPr>
            <a:picLocks noChangeAspect="1"/>
          </p:cNvPicPr>
          <p:nvPr userDrawn="1"/>
        </p:nvPicPr>
        <p:blipFill>
          <a:blip r:embed="rId2" cstate="print"/>
          <a:stretch>
            <a:fillRect/>
          </a:stretch>
        </p:blipFill>
        <p:spPr bwMode="auto">
          <a:xfrm>
            <a:off x="114300" y="5605138"/>
            <a:ext cx="1382712" cy="691356"/>
          </a:xfrm>
          <a:prstGeom prst="rect">
            <a:avLst/>
          </a:prstGeom>
          <a:noFill/>
          <a:ln w="9525">
            <a:noFill/>
            <a:miter lim="800000"/>
            <a:headEnd/>
            <a:tailEnd/>
          </a:ln>
        </p:spPr>
      </p:pic>
      <p:sp>
        <p:nvSpPr>
          <p:cNvPr id="74" name="TextBox 10"/>
          <p:cNvSpPr txBox="1">
            <a:spLocks noChangeArrowheads="1"/>
          </p:cNvSpPr>
          <p:nvPr userDrawn="1"/>
        </p:nvSpPr>
        <p:spPr bwMode="auto">
          <a:xfrm>
            <a:off x="114300" y="6416675"/>
            <a:ext cx="2440476"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a:t>
            </a:r>
            <a:r>
              <a:rPr lang="en-US" sz="1400" i="1" dirty="0" smtClean="0">
                <a:solidFill>
                  <a:schemeClr val="bg1"/>
                </a:solidFill>
                <a:latin typeface="Calibri" pitchFamily="34" charset="0"/>
              </a:rPr>
              <a:t> EXTERNAL </a:t>
            </a:r>
            <a:r>
              <a:rPr lang="en-US" sz="1400" i="1" dirty="0">
                <a:solidFill>
                  <a:schemeClr val="bg1"/>
                </a:solidFill>
                <a:latin typeface="Calibri" pitchFamily="34" charset="0"/>
              </a:rPr>
              <a:t>DISTRIBUTION.</a:t>
            </a:r>
          </a:p>
        </p:txBody>
      </p:sp>
      <p:pic>
        <p:nvPicPr>
          <p:cNvPr id="80" name="Picture 7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5235255"/>
            <a:ext cx="1158363" cy="1165545"/>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219CB-6C7E-4991-A49D-993ECB34F128}" type="datetimeFigureOut">
              <a:rPr lang="en-US" smtClean="0"/>
              <a:pPr/>
              <a:t>9/18/14</a:t>
            </a:fld>
            <a:endParaRPr lang="en-US"/>
          </a:p>
        </p:txBody>
      </p:sp>
      <p:sp>
        <p:nvSpPr>
          <p:cNvPr id="5" name="Footer Placeholder 4"/>
          <p:cNvSpPr>
            <a:spLocks noGrp="1"/>
          </p:cNvSpPr>
          <p:nvPr>
            <p:ph type="ftr" sz="quarter" idx="11"/>
          </p:nvPr>
        </p:nvSpPr>
        <p:spPr>
          <a:xfrm>
            <a:off x="5105400" y="5943600"/>
            <a:ext cx="3502152" cy="365125"/>
          </a:xfrm>
        </p:spPr>
        <p:txBody>
          <a:bodyPr/>
          <a:lstStyle/>
          <a:p>
            <a:endParaRPr lang="en-US" dirty="0"/>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pic>
        <p:nvPicPr>
          <p:cNvPr id="8" name="Picture 15" descr="SMART Corporate Logo with Exclusion Area.jpg"/>
          <p:cNvPicPr>
            <a:picLocks noChangeAspect="1"/>
          </p:cNvPicPr>
          <p:nvPr userDrawn="1"/>
        </p:nvPicPr>
        <p:blipFill>
          <a:blip r:embed="rId2" cstate="print"/>
          <a:stretch>
            <a:fillRect/>
          </a:stretch>
        </p:blipFill>
        <p:spPr bwMode="auto">
          <a:xfrm>
            <a:off x="127000" y="165497"/>
            <a:ext cx="1382712" cy="6913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219CB-6C7E-4991-A49D-993ECB34F128}"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9/18/14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219CB-6C7E-4991-A49D-993ECB34F128}" type="datetimeFigureOut">
              <a:rPr lang="en-US" smtClean="0"/>
              <a:pPr/>
              <a:t>9/18/14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219CB-6C7E-4991-A49D-993ECB34F128}" type="datetimeFigureOut">
              <a:rPr lang="en-US" smtClean="0"/>
              <a:pPr/>
              <a:t>9/18/14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219CB-6C7E-4991-A49D-993ECB34F128}" type="datetimeFigureOut">
              <a:rPr lang="en-US" smtClean="0"/>
              <a:pPr/>
              <a:t>9/18/14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9/18/14</a:t>
            </a:fld>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219CB-6C7E-4991-A49D-993ECB34F128}" type="datetimeFigureOut">
              <a:rPr lang="en-US" smtClean="0"/>
              <a:pPr/>
              <a:t>9/18/14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62219CB-6C7E-4991-A49D-993ECB34F128}" type="datetimeFigureOut">
              <a:rPr lang="en-US" smtClean="0"/>
              <a:pPr/>
              <a:t>9/18/14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CBD4572-2E32-4C3B-9A40-3FB32DE1D79C}" type="slidenum">
              <a:rPr lang="en-US" smtClean="0"/>
              <a:pPr/>
              <a:t>‹#›</a:t>
            </a:fld>
            <a:endParaRPr lang="en-US"/>
          </a:p>
        </p:txBody>
      </p:sp>
      <p:pic>
        <p:nvPicPr>
          <p:cNvPr id="61" name="Picture 15" descr="SMART Corporate Logo with Exclusion Area.jpg"/>
          <p:cNvPicPr>
            <a:picLocks noChangeAspect="1"/>
          </p:cNvPicPr>
          <p:nvPr userDrawn="1"/>
        </p:nvPicPr>
        <p:blipFill>
          <a:blip r:embed="rId13" cstate="print"/>
          <a:stretch>
            <a:fillRect/>
          </a:stretch>
        </p:blipFill>
        <p:spPr bwMode="auto">
          <a:xfrm>
            <a:off x="127000" y="165497"/>
            <a:ext cx="1382712" cy="691356"/>
          </a:xfrm>
          <a:prstGeom prst="rect">
            <a:avLst/>
          </a:prstGeom>
          <a:noFill/>
          <a:ln w="9525">
            <a:noFill/>
            <a:miter lim="800000"/>
            <a:headEnd/>
            <a:tailEnd/>
          </a:ln>
        </p:spPr>
      </p:pic>
      <p:sp>
        <p:nvSpPr>
          <p:cNvPr id="62" name="TextBox 10"/>
          <p:cNvSpPr txBox="1">
            <a:spLocks noChangeArrowheads="1"/>
          </p:cNvSpPr>
          <p:nvPr userDrawn="1"/>
        </p:nvSpPr>
        <p:spPr bwMode="auto">
          <a:xfrm>
            <a:off x="5306854" y="6365245"/>
            <a:ext cx="3457550"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Ronald</a:t>
            </a:r>
            <a:r>
              <a:rPr lang="en-US" sz="1400" i="1" baseline="0" dirty="0" smtClean="0">
                <a:solidFill>
                  <a:schemeClr val="bg1"/>
                </a:solidFill>
                <a:latin typeface="Calibri" pitchFamily="34" charset="0"/>
              </a:rPr>
              <a:t> L. Ramos, SMART COMMUNICATIONS</a:t>
            </a:r>
            <a:endParaRPr lang="en-US" sz="1400" i="1" dirty="0">
              <a:solidFill>
                <a:schemeClr val="bg1"/>
              </a:solidFill>
              <a:latin typeface="Calibri" pitchFamily="34" charset="0"/>
            </a:endParaRPr>
          </a:p>
        </p:txBody>
      </p:sp>
      <p:sp>
        <p:nvSpPr>
          <p:cNvPr id="64" name="TextBox 10"/>
          <p:cNvSpPr txBox="1">
            <a:spLocks noChangeArrowheads="1"/>
          </p:cNvSpPr>
          <p:nvPr userDrawn="1"/>
        </p:nvSpPr>
        <p:spPr bwMode="auto">
          <a:xfrm>
            <a:off x="355880" y="6397823"/>
            <a:ext cx="2400401"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FOR </a:t>
            </a:r>
            <a:r>
              <a:rPr lang="en-US" sz="1400" i="1" dirty="0">
                <a:solidFill>
                  <a:schemeClr val="bg1"/>
                </a:solidFill>
                <a:latin typeface="Calibri" pitchFamily="34" charset="0"/>
              </a:rPr>
              <a:t>EXTERNAL DISTRIBUTION.</a:t>
            </a:r>
          </a:p>
        </p:txBody>
      </p:sp>
      <p:pic>
        <p:nvPicPr>
          <p:cNvPr id="65" name="Picture 6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1077" y="0"/>
            <a:ext cx="923523" cy="929249"/>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publictalks/" TargetMode="Externa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World of </a:t>
            </a:r>
            <a:r>
              <a:rPr lang="en-US" smtClean="0"/>
              <a:t>Mobile Apps</a:t>
            </a:r>
            <a:endParaRPr lang="en-US" dirty="0"/>
          </a:p>
        </p:txBody>
      </p:sp>
      <p:sp>
        <p:nvSpPr>
          <p:cNvPr id="3" name="Subtitle 2"/>
          <p:cNvSpPr>
            <a:spLocks noGrp="1"/>
          </p:cNvSpPr>
          <p:nvPr>
            <p:ph type="subTitle" idx="1"/>
          </p:nvPr>
        </p:nvSpPr>
        <p:spPr/>
        <p:txBody>
          <a:bodyPr>
            <a:normAutofit/>
          </a:bodyPr>
          <a:lstStyle/>
          <a:p>
            <a:r>
              <a:rPr lang="en-US" dirty="0" smtClean="0"/>
              <a:t>Ronald L. Ramos</a:t>
            </a:r>
          </a:p>
          <a:p>
            <a:r>
              <a:rPr lang="en-US" dirty="0" smtClean="0"/>
              <a:t>IT Specialist</a:t>
            </a:r>
          </a:p>
          <a:p>
            <a:r>
              <a:rPr lang="en-US" dirty="0" smtClean="0"/>
              <a:t>Smart</a:t>
            </a:r>
          </a:p>
        </p:txBody>
      </p:sp>
      <p:pic>
        <p:nvPicPr>
          <p:cNvPr id="5" name="Picture 2" descr="C:\Users\taleweaver\Desktop\android courseware\Android_Robot_POV-Ray.png"/>
          <p:cNvPicPr>
            <a:picLocks noChangeAspect="1" noChangeArrowheads="1"/>
          </p:cNvPicPr>
          <p:nvPr/>
        </p:nvPicPr>
        <p:blipFill>
          <a:blip r:embed="rId3" cstate="print"/>
          <a:srcRect/>
          <a:stretch>
            <a:fillRect/>
          </a:stretch>
        </p:blipFill>
        <p:spPr bwMode="auto">
          <a:xfrm>
            <a:off x="381000" y="762000"/>
            <a:ext cx="3505200" cy="4061582"/>
          </a:xfrm>
          <a:prstGeom prst="rect">
            <a:avLst/>
          </a:prstGeom>
          <a:noFill/>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53461" b="-53461"/>
          <a:stretch>
            <a:fillRect/>
          </a:stretch>
        </p:blipFill>
        <p:spPr>
          <a:xfrm>
            <a:off x="752474" y="1600200"/>
            <a:ext cx="3703320" cy="4525963"/>
          </a:xfrm>
          <a:prstGeom prst="rect">
            <a:avLst/>
          </a:prstGeom>
        </p:spPr>
      </p:pic>
      <p:pic>
        <p:nvPicPr>
          <p:cNvPr id="7" name="Content Placeholder 6" descr="Screen Shot 2014-01-30 at 10.47.46 AM.png"/>
          <p:cNvPicPr>
            <a:picLocks noGrp="1" noChangeAspect="1"/>
          </p:cNvPicPr>
          <p:nvPr>
            <p:ph sz="half" idx="4294967295"/>
          </p:nvPr>
        </p:nvPicPr>
        <p:blipFill>
          <a:blip r:embed="rId4">
            <a:extLst>
              <a:ext uri="{28A0092B-C50C-407E-A947-70E740481C1C}">
                <a14:useLocalDpi xmlns:a14="http://schemas.microsoft.com/office/drawing/2010/main" val="0"/>
              </a:ext>
            </a:extLst>
          </a:blip>
          <a:srcRect t="-21920" b="-21920"/>
          <a:stretch>
            <a:fillRect/>
          </a:stretch>
        </p:blipFill>
        <p:spPr>
          <a:xfrm>
            <a:off x="4661647" y="1600200"/>
            <a:ext cx="3703320" cy="4525963"/>
          </a:xfrm>
          <a:prstGeom prst="rect">
            <a:avLst/>
          </a:prstGeom>
        </p:spPr>
      </p:pic>
    </p:spTree>
    <p:extLst>
      <p:ext uri="{BB962C8B-B14F-4D97-AF65-F5344CB8AC3E}">
        <p14:creationId xmlns:p14="http://schemas.microsoft.com/office/powerpoint/2010/main" val="2031920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7739546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Facebook’s about face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Facebook </a:t>
            </a:r>
            <a:r>
              <a:rPr lang="en-US" b="1" dirty="0"/>
              <a:t>had fewer than 20 people on their core mobile team in early 2012</a:t>
            </a:r>
            <a:r>
              <a:rPr lang="en-US" dirty="0"/>
              <a:t>, and changes to the mobile app came every three to six months — compared to the desktop version, which was updated twice per </a:t>
            </a:r>
            <a:r>
              <a:rPr lang="en-US" dirty="0" smtClean="0"/>
              <a:t>day -- Cory </a:t>
            </a:r>
            <a:r>
              <a:rPr lang="en-US" dirty="0" err="1"/>
              <a:t>Ondrejka</a:t>
            </a:r>
            <a:r>
              <a:rPr lang="en-US" dirty="0"/>
              <a:t>, Facebook's VP of mobile engineering</a:t>
            </a:r>
            <a:r>
              <a:rPr lang="en-US" dirty="0" smtClean="0"/>
              <a:t>.</a:t>
            </a:r>
          </a:p>
          <a:p>
            <a:r>
              <a:rPr lang="en-US" dirty="0"/>
              <a:t>When Facebook decided to revamp its mobile approach last </a:t>
            </a:r>
            <a:r>
              <a:rPr lang="en-US" dirty="0" smtClean="0"/>
              <a:t>summer</a:t>
            </a:r>
            <a:r>
              <a:rPr lang="en-US" b="1" dirty="0" smtClean="0"/>
              <a:t>, </a:t>
            </a:r>
            <a:r>
              <a:rPr lang="en-US" b="1" dirty="0" err="1" smtClean="0"/>
              <a:t>Zuckerberg</a:t>
            </a:r>
            <a:r>
              <a:rPr lang="en-US" b="1" dirty="0" smtClean="0"/>
              <a:t> refocused the company, giving each team mobile engineers and developers so that updates and new features could be built with the mobile experience in mind. </a:t>
            </a:r>
            <a:r>
              <a:rPr lang="en-US" dirty="0" smtClean="0"/>
              <a:t>"</a:t>
            </a:r>
            <a:r>
              <a:rPr lang="en-US" dirty="0"/>
              <a:t>[Mark] said, </a:t>
            </a:r>
            <a:r>
              <a:rPr lang="en-US" b="1" dirty="0"/>
              <a:t>'You know, we need to think about maybe putting mobile first and being a mobile-first company,'" </a:t>
            </a:r>
            <a:r>
              <a:rPr lang="en-US" dirty="0"/>
              <a:t>Facebook Vice President of Business and Marketing Partnerships David Fischer told Fortune's Adam </a:t>
            </a:r>
            <a:r>
              <a:rPr lang="en-US" dirty="0" err="1"/>
              <a:t>Lashinsky</a:t>
            </a:r>
            <a:r>
              <a:rPr lang="en-US" dirty="0"/>
              <a:t> in </a:t>
            </a:r>
            <a:r>
              <a:rPr lang="en-US" dirty="0" smtClean="0"/>
              <a:t>February (2013)</a:t>
            </a:r>
            <a:r>
              <a:rPr lang="en-US" b="1" dirty="0" smtClean="0"/>
              <a:t>. </a:t>
            </a:r>
            <a:r>
              <a:rPr lang="en-US" b="1" dirty="0"/>
              <a:t>"We realigned the company around, so everybody was responsible for mobile."</a:t>
            </a:r>
          </a:p>
          <a:p>
            <a:endParaRPr lang="en-US" dirty="0"/>
          </a:p>
        </p:txBody>
      </p:sp>
    </p:spTree>
    <p:extLst>
      <p:ext uri="{BB962C8B-B14F-4D97-AF65-F5344CB8AC3E}">
        <p14:creationId xmlns:p14="http://schemas.microsoft.com/office/powerpoint/2010/main" val="2464516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1237479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a:blip r:embed="rId2">
            <a:extLst>
              <a:ext uri="{28A0092B-C50C-407E-A947-70E740481C1C}">
                <a14:useLocalDpi xmlns:a14="http://schemas.microsoft.com/office/drawing/2010/main" val="0"/>
              </a:ext>
            </a:extLst>
          </a:blip>
          <a:srcRect t="7131" b="7131"/>
          <a:stretch>
            <a:fillRect/>
          </a:stretch>
        </p:blipFill>
        <p:spPr>
          <a:xfrm>
            <a:off x="1946076" y="1572768"/>
            <a:ext cx="6081280" cy="5046965"/>
          </a:xfrm>
        </p:spPr>
      </p:pic>
    </p:spTree>
    <p:extLst>
      <p:ext uri="{BB962C8B-B14F-4D97-AF65-F5344CB8AC3E}">
        <p14:creationId xmlns:p14="http://schemas.microsoft.com/office/powerpoint/2010/main" val="2646084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Google Play Store stats</a:t>
            </a:r>
            <a:endParaRPr lang="en-US" dirty="0"/>
          </a:p>
        </p:txBody>
      </p:sp>
      <p:pic>
        <p:nvPicPr>
          <p:cNvPr id="7" name="Content Placeholder 6" descr="Screen Shot 2014-03-06 at 9.12.33 AM.pn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879" b="21379"/>
          <a:stretch/>
        </p:blipFill>
        <p:spPr>
          <a:xfrm>
            <a:off x="838200" y="2133600"/>
            <a:ext cx="6288122" cy="1447800"/>
          </a:xfrm>
        </p:spPr>
      </p:pic>
      <p:pic>
        <p:nvPicPr>
          <p:cNvPr id="8" name="Content Placeholder 7" descr="Screen Shot 2014-03-06 at 9.12.52 AM.png"/>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3862" b="1533"/>
          <a:stretch/>
        </p:blipFill>
        <p:spPr>
          <a:xfrm>
            <a:off x="990600" y="3733800"/>
            <a:ext cx="6090932" cy="1447800"/>
          </a:xfrm>
        </p:spPr>
      </p:pic>
    </p:spTree>
    <p:extLst>
      <p:ext uri="{BB962C8B-B14F-4D97-AF65-F5344CB8AC3E}">
        <p14:creationId xmlns:p14="http://schemas.microsoft.com/office/powerpoint/2010/main" val="32171271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024744" cy="646664"/>
          </a:xfrm>
        </p:spPr>
        <p:txBody>
          <a:bodyPr>
            <a:normAutofit fontScale="90000"/>
          </a:bodyPr>
          <a:lstStyle/>
          <a:p>
            <a:r>
              <a:rPr lang="en-US" dirty="0" smtClean="0"/>
              <a:t>Download numbers per price</a:t>
            </a:r>
            <a:endParaRPr lang="en-US" dirty="0"/>
          </a:p>
        </p:txBody>
      </p:sp>
      <p:pic>
        <p:nvPicPr>
          <p:cNvPr id="4" name="Content Placeholder 3" descr="Screen Shot 2014-03-06 at 9.13.1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71" r="1267"/>
          <a:stretch/>
        </p:blipFill>
        <p:spPr>
          <a:xfrm>
            <a:off x="762000" y="990600"/>
            <a:ext cx="7467600" cy="5317728"/>
          </a:xfrm>
        </p:spPr>
      </p:pic>
    </p:spTree>
    <p:extLst>
      <p:ext uri="{BB962C8B-B14F-4D97-AF65-F5344CB8AC3E}">
        <p14:creationId xmlns:p14="http://schemas.microsoft.com/office/powerpoint/2010/main" val="1037670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06 at 9.18.11 AM.png"/>
          <p:cNvPicPr>
            <a:picLocks noGrp="1" noChangeAspect="1"/>
          </p:cNvPicPr>
          <p:nvPr>
            <p:ph idx="1"/>
          </p:nvPr>
        </p:nvPicPr>
        <p:blipFill>
          <a:blip r:embed="rId2">
            <a:extLst>
              <a:ext uri="{28A0092B-C50C-407E-A947-70E740481C1C}">
                <a14:useLocalDpi xmlns:a14="http://schemas.microsoft.com/office/drawing/2010/main" val="0"/>
              </a:ext>
            </a:extLst>
          </a:blip>
          <a:srcRect t="13362" b="13362"/>
          <a:stretch>
            <a:fillRect/>
          </a:stretch>
        </p:blipFill>
        <p:spPr>
          <a:xfrm>
            <a:off x="157320" y="1253971"/>
            <a:ext cx="8910480" cy="4613429"/>
          </a:xfrm>
        </p:spPr>
      </p:pic>
    </p:spTree>
    <p:extLst>
      <p:ext uri="{BB962C8B-B14F-4D97-AF65-F5344CB8AC3E}">
        <p14:creationId xmlns:p14="http://schemas.microsoft.com/office/powerpoint/2010/main" val="16673131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52400"/>
            <a:ext cx="5336498" cy="6705600"/>
          </a:xfrm>
        </p:spPr>
      </p:pic>
    </p:spTree>
    <p:extLst>
      <p:ext uri="{BB962C8B-B14F-4D97-AF65-F5344CB8AC3E}">
        <p14:creationId xmlns:p14="http://schemas.microsoft.com/office/powerpoint/2010/main" val="1026816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Apps versus 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587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presentations here:</a:t>
            </a:r>
            <a:endParaRPr lang="en-US" dirty="0"/>
          </a:p>
        </p:txBody>
      </p:sp>
      <p:sp>
        <p:nvSpPr>
          <p:cNvPr id="3" name="Content Placeholder 2"/>
          <p:cNvSpPr>
            <a:spLocks noGrp="1"/>
          </p:cNvSpPr>
          <p:nvPr>
            <p:ph idx="1"/>
          </p:nvPr>
        </p:nvSpPr>
        <p:spPr/>
        <p:txBody>
          <a:bodyPr/>
          <a:lstStyle/>
          <a:p>
            <a:r>
              <a:rPr lang="en-US" dirty="0">
                <a:hlinkClick r:id="rId2"/>
              </a:rPr>
              <a:t>http://mobiledev.ronaldramos.info/publictalks</a:t>
            </a:r>
            <a:r>
              <a:rPr lang="en-US" dirty="0" smtClean="0">
                <a:hlinkClick r:id="rId2"/>
              </a:rPr>
              <a:t>/</a:t>
            </a:r>
            <a:endParaRPr lang="en-US" dirty="0" smtClean="0"/>
          </a:p>
          <a:p>
            <a:endParaRPr lang="en-US" dirty="0"/>
          </a:p>
        </p:txBody>
      </p:sp>
      <p:pic>
        <p:nvPicPr>
          <p:cNvPr id="4" name="Picture 3" descr="1- mobile apps -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048000"/>
            <a:ext cx="4126720" cy="4126720"/>
          </a:xfrm>
          <a:prstGeom prst="rect">
            <a:avLst/>
          </a:prstGeom>
        </p:spPr>
      </p:pic>
    </p:spTree>
    <p:extLst>
      <p:ext uri="{BB962C8B-B14F-4D97-AF65-F5344CB8AC3E}">
        <p14:creationId xmlns:p14="http://schemas.microsoft.com/office/powerpoint/2010/main" val="41701479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fontScale="62500" lnSpcReduction="2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a:t>
            </a:r>
            <a:endParaRPr lang="en-US" dirty="0"/>
          </a:p>
        </p:txBody>
      </p:sp>
      <p:sp>
        <p:nvSpPr>
          <p:cNvPr id="10" name="Content Placeholder 9"/>
          <p:cNvSpPr>
            <a:spLocks noGrp="1"/>
          </p:cNvSpPr>
          <p:nvPr>
            <p:ph sz="quarter" idx="4"/>
          </p:nvPr>
        </p:nvSpPr>
        <p:spPr/>
        <p:txBody>
          <a:bodyPr>
            <a:normAutofit fontScale="77500" lnSpcReduction="20000"/>
          </a:bodyPr>
          <a:lstStyle/>
          <a:p>
            <a:r>
              <a:rPr lang="en-US" dirty="0"/>
              <a:t>basically Internet-enabled apps that are accessible via the mobile device’s Web browser. They need not be downloaded onto the user’s mobile device in order to be accessed. The Safari browser is a good example of a mobile Web app.</a:t>
            </a:r>
          </a:p>
        </p:txBody>
      </p:sp>
    </p:spTree>
    <p:extLst>
      <p:ext uri="{BB962C8B-B14F-4D97-AF65-F5344CB8AC3E}">
        <p14:creationId xmlns:p14="http://schemas.microsoft.com/office/powerpoint/2010/main" val="13906425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Text Placeholder 2"/>
          <p:cNvSpPr>
            <a:spLocks noGrp="1"/>
          </p:cNvSpPr>
          <p:nvPr>
            <p:ph idx="1"/>
          </p:nvPr>
        </p:nvSpPr>
        <p:spPr/>
        <p:txBody>
          <a:bodyPr>
            <a:normAutofit/>
          </a:bodyPr>
          <a:lstStyle/>
          <a:p>
            <a:r>
              <a:rPr lang="en-US" dirty="0"/>
              <a:t>From the point of the mobile device user, some native and Web apps look and work much the same way, with very little difference between them. </a:t>
            </a:r>
          </a:p>
        </p:txBody>
      </p:sp>
    </p:spTree>
    <p:extLst>
      <p:ext uri="{BB962C8B-B14F-4D97-AF65-F5344CB8AC3E}">
        <p14:creationId xmlns:p14="http://schemas.microsoft.com/office/powerpoint/2010/main" val="220615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endParaRPr lang="en-US" dirty="0"/>
          </a:p>
        </p:txBody>
      </p:sp>
      <p:sp>
        <p:nvSpPr>
          <p:cNvPr id="5" name="Text Placeholder 4"/>
          <p:cNvSpPr>
            <a:spLocks noGrp="1"/>
          </p:cNvSpPr>
          <p:nvPr>
            <p:ph type="body" idx="1"/>
          </p:nvPr>
        </p:nvSpPr>
        <p:spPr/>
        <p:txBody>
          <a:bodyPr>
            <a:normAutofit/>
          </a:bodyPr>
          <a:lstStyle/>
          <a:p>
            <a:r>
              <a:rPr lang="en-US" dirty="0" smtClean="0"/>
              <a:t>Native Apps</a:t>
            </a:r>
            <a:endParaRPr lang="en-US" dirty="0"/>
          </a:p>
        </p:txBody>
      </p:sp>
      <p:sp>
        <p:nvSpPr>
          <p:cNvPr id="6" name="Content Placeholder 5"/>
          <p:cNvSpPr>
            <a:spLocks noGrp="1"/>
          </p:cNvSpPr>
          <p:nvPr>
            <p:ph sz="half" idx="2"/>
          </p:nvPr>
        </p:nvSpPr>
        <p:spPr/>
        <p:txBody>
          <a:bodyPr>
            <a:normAutofit fontScale="62500" lnSpcReduction="20000"/>
          </a:bodyPr>
          <a:lstStyle/>
          <a:p>
            <a:r>
              <a:rPr lang="en-US" dirty="0"/>
              <a:t>A native app is totally compatible with the device’s hardware and native features, such as accelerometer, camera and so on. Web apps, on the other hand, can access only a limited amount of a device’s native </a:t>
            </a:r>
            <a:r>
              <a:rPr lang="en-US" dirty="0" smtClean="0"/>
              <a:t>features.</a:t>
            </a:r>
          </a:p>
          <a:p>
            <a:r>
              <a:rPr lang="en-US" dirty="0" smtClean="0"/>
              <a:t>While </a:t>
            </a:r>
            <a:r>
              <a:rPr lang="en-US" dirty="0"/>
              <a:t>a native app works as a standalone entity, the problem is that the user has to keep downloading updates. </a:t>
            </a:r>
          </a:p>
        </p:txBody>
      </p:sp>
      <p:sp>
        <p:nvSpPr>
          <p:cNvPr id="7" name="Text Placeholder 6"/>
          <p:cNvSpPr>
            <a:spLocks noGrp="1"/>
          </p:cNvSpPr>
          <p:nvPr>
            <p:ph type="body" sz="quarter" idx="3"/>
          </p:nvPr>
        </p:nvSpPr>
        <p:spPr/>
        <p:txBody>
          <a:bodyPr>
            <a:normAutofit/>
          </a:bodyPr>
          <a:lstStyle/>
          <a:p>
            <a:r>
              <a:rPr lang="en-US" dirty="0" smtClean="0"/>
              <a:t>Web Apps</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a:t>A Web app, on the other hand updates itself without the need for user intervention. However, it necessarily needs to be accessed via a mobile device’s browser.</a:t>
            </a:r>
          </a:p>
          <a:p>
            <a:endParaRPr lang="en-US" dirty="0"/>
          </a:p>
          <a:p>
            <a:endParaRPr lang="en-US" dirty="0"/>
          </a:p>
        </p:txBody>
      </p:sp>
    </p:spTree>
    <p:extLst>
      <p:ext uri="{BB962C8B-B14F-4D97-AF65-F5344CB8AC3E}">
        <p14:creationId xmlns:p14="http://schemas.microsoft.com/office/powerpoint/2010/main" val="384969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Native apps are more expensive to develop. </a:t>
            </a:r>
            <a:endParaRPr lang="en-US" dirty="0" smtClean="0"/>
          </a:p>
          <a:p>
            <a:r>
              <a:rPr lang="en-US" dirty="0" smtClean="0"/>
              <a:t>However</a:t>
            </a:r>
            <a:r>
              <a:rPr lang="en-US" dirty="0"/>
              <a:t>, they are faster and more efficient, as they work in tandem with the mobile device they are developed for. </a:t>
            </a:r>
            <a:endParaRPr lang="en-US" dirty="0" smtClean="0"/>
          </a:p>
          <a:p>
            <a:r>
              <a:rPr lang="en-US" dirty="0" smtClean="0"/>
              <a:t>Also</a:t>
            </a:r>
            <a:r>
              <a:rPr lang="en-US" dirty="0"/>
              <a:t>, they are assured of quality, as users can access them only via app stores online.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a:t>Web apps may result in higher costs of maintenance across multiple mobile platforms. </a:t>
            </a:r>
            <a:endParaRPr lang="en-US" dirty="0" smtClean="0"/>
          </a:p>
          <a:p>
            <a:r>
              <a:rPr lang="en-US" dirty="0" smtClean="0"/>
              <a:t>There is </a:t>
            </a:r>
            <a:r>
              <a:rPr lang="en-US" dirty="0"/>
              <a:t>no specific regulatory authority to control quality standards of these apps. </a:t>
            </a:r>
            <a:endParaRPr lang="en-US" dirty="0" smtClean="0"/>
          </a:p>
          <a:p>
            <a:r>
              <a:rPr lang="en-US" dirty="0" smtClean="0"/>
              <a:t>The </a:t>
            </a:r>
            <a:r>
              <a:rPr lang="en-US" dirty="0"/>
              <a:t>Apple App Store, though, features a listing of Apple’s Web apps.</a:t>
            </a:r>
          </a:p>
        </p:txBody>
      </p:sp>
    </p:spTree>
    <p:extLst>
      <p:ext uri="{BB962C8B-B14F-4D97-AF65-F5344CB8AC3E}">
        <p14:creationId xmlns:p14="http://schemas.microsoft.com/office/powerpoint/2010/main" val="4287547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App monetization with native apps can be tricky, since certain mobile device manufacturers may lay restrictions on integrating services with certain mobile ad platforms and networks. </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a:t>Web apps enable you to monetize apps by way of advertisements, charging membership fees and so </a:t>
            </a:r>
            <a:r>
              <a:rPr lang="en-US" dirty="0" smtClean="0"/>
              <a:t>on</a:t>
            </a:r>
            <a:endParaRPr lang="en-US" dirty="0"/>
          </a:p>
          <a:p>
            <a:r>
              <a:rPr lang="en-US" dirty="0" smtClean="0"/>
              <a:t> </a:t>
            </a:r>
            <a:r>
              <a:rPr lang="en-US" dirty="0"/>
              <a:t>However, while the app store takes care of your revenue and commissions in the case of native app, you need to setup your own payment system in case of a Web app.</a:t>
            </a:r>
          </a:p>
        </p:txBody>
      </p:sp>
    </p:spTree>
    <p:extLst>
      <p:ext uri="{BB962C8B-B14F-4D97-AF65-F5344CB8AC3E}">
        <p14:creationId xmlns:p14="http://schemas.microsoft.com/office/powerpoint/2010/main" val="3897320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40000" lnSpcReduction="20000"/>
          </a:bodyPr>
          <a:lstStyle/>
          <a:p>
            <a:r>
              <a:rPr lang="en-US" dirty="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a:t>
            </a:r>
            <a:r>
              <a:rPr lang="en-US" dirty="0" smtClean="0"/>
              <a:t>well.</a:t>
            </a:r>
          </a:p>
          <a:p>
            <a:r>
              <a:rPr lang="en-US" dirty="0" smtClean="0"/>
              <a:t>Every </a:t>
            </a:r>
            <a:r>
              <a:rPr lang="en-US" dirty="0"/>
              <a:t>mobile platform uses a different native programming language. While </a:t>
            </a:r>
            <a:r>
              <a:rPr lang="en-US" dirty="0" err="1"/>
              <a:t>iOS</a:t>
            </a:r>
            <a:r>
              <a:rPr lang="en-US" dirty="0"/>
              <a:t> uses Objective-C, Android uses Java, Windows Mobile uses C++ and so on. Web apps, on the other hand, use languages such as JavaScript, HTML 5, CSS3 or other Web application frameworks as per the developer’s </a:t>
            </a:r>
            <a:r>
              <a:rPr lang="en-US" dirty="0" smtClean="0"/>
              <a:t>preferences.</a:t>
            </a:r>
          </a:p>
          <a:p>
            <a:r>
              <a:rPr lang="en-US" dirty="0" smtClean="0"/>
              <a:t>Each </a:t>
            </a:r>
            <a:r>
              <a:rPr lang="en-US" dirty="0"/>
              <a:t>mobile platform offers the developer its own standardized SDK, development tools and other user interface elements, which they can use to develop their native app with relative ease.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lnSpcReduction="10000"/>
          </a:bodyPr>
          <a:lstStyle/>
          <a:p>
            <a:r>
              <a:rPr lang="en-US" dirty="0"/>
              <a:t>In the case of Web apps, though, there is no such standardization and the developer has no access to SDKs or tools of any sort.</a:t>
            </a:r>
          </a:p>
        </p:txBody>
      </p:sp>
    </p:spTree>
    <p:extLst>
      <p:ext uri="{BB962C8B-B14F-4D97-AF65-F5344CB8AC3E}">
        <p14:creationId xmlns:p14="http://schemas.microsoft.com/office/powerpoint/2010/main" val="1081322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024744" cy="646664"/>
          </a:xfrm>
        </p:spPr>
        <p:txBody>
          <a:bodyPr>
            <a:normAutofit fontScale="90000"/>
          </a:bodyPr>
          <a:lstStyle/>
          <a:p>
            <a:r>
              <a:rPr lang="en-US" dirty="0" smtClean="0"/>
              <a:t>Setup and Costs</a:t>
            </a:r>
            <a:endParaRPr lang="en-US" dirty="0"/>
          </a:p>
        </p:txBody>
      </p:sp>
      <p:sp>
        <p:nvSpPr>
          <p:cNvPr id="3" name="Text Placeholder 2"/>
          <p:cNvSpPr>
            <a:spLocks noGrp="1"/>
          </p:cNvSpPr>
          <p:nvPr>
            <p:ph type="body" idx="1"/>
          </p:nvPr>
        </p:nvSpPr>
        <p:spPr>
          <a:xfrm>
            <a:off x="762000" y="1524000"/>
            <a:ext cx="1331089" cy="517371"/>
          </a:xfrm>
        </p:spPr>
        <p:txBody>
          <a:bodyPr>
            <a:normAutofit fontScale="92500"/>
          </a:bodyPr>
          <a:lstStyle/>
          <a:p>
            <a:r>
              <a:rPr lang="en-US" dirty="0" smtClean="0"/>
              <a:t>Android</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0298657"/>
              </p:ext>
            </p:extLst>
          </p:nvPr>
        </p:nvGraphicFramePr>
        <p:xfrm>
          <a:off x="304800" y="2286000"/>
          <a:ext cx="3962400" cy="4211319"/>
        </p:xfrm>
        <a:graphic>
          <a:graphicData uri="http://schemas.openxmlformats.org/drawingml/2006/table">
            <a:tbl>
              <a:tblPr firstRow="1" bandRow="1">
                <a:tableStyleId>{5C22544A-7EE6-4342-B048-85BDC9FD1C3A}</a:tableStyleId>
              </a:tblPr>
              <a:tblGrid>
                <a:gridCol w="1219200"/>
                <a:gridCol w="1828800"/>
                <a:gridCol w="914400"/>
              </a:tblGrid>
              <a:tr h="457200">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370840">
                <a:tc>
                  <a:txBody>
                    <a:bodyPr/>
                    <a:lstStyle/>
                    <a:p>
                      <a:r>
                        <a:rPr lang="en-US" dirty="0" smtClean="0"/>
                        <a:t>Computer</a:t>
                      </a:r>
                      <a:endParaRPr lang="en-US" dirty="0"/>
                    </a:p>
                  </a:txBody>
                  <a:tcPr/>
                </a:tc>
                <a:tc>
                  <a:txBody>
                    <a:bodyPr/>
                    <a:lstStyle/>
                    <a:p>
                      <a:r>
                        <a:rPr lang="en-US" dirty="0" smtClean="0"/>
                        <a:t>Any Windows, Mac or Linux based</a:t>
                      </a:r>
                      <a:endParaRPr lang="en-US" dirty="0"/>
                    </a:p>
                  </a:txBody>
                  <a:tcPr/>
                </a:tc>
                <a:tc>
                  <a:txBody>
                    <a:bodyPr/>
                    <a:lstStyle/>
                    <a:p>
                      <a:endParaRPr lang="en-US" dirty="0"/>
                    </a:p>
                  </a:txBody>
                  <a:tcPr/>
                </a:tc>
              </a:tr>
              <a:tr h="370840">
                <a:tc>
                  <a:txBody>
                    <a:bodyPr/>
                    <a:lstStyle/>
                    <a:p>
                      <a:r>
                        <a:rPr lang="en-US" dirty="0" smtClean="0"/>
                        <a:t>SDK</a:t>
                      </a:r>
                      <a:endParaRPr lang="en-US" dirty="0"/>
                    </a:p>
                  </a:txBody>
                  <a:tcPr/>
                </a:tc>
                <a:tc>
                  <a:txBody>
                    <a:bodyPr/>
                    <a:lstStyle/>
                    <a:p>
                      <a:r>
                        <a:rPr lang="en-US" dirty="0" smtClean="0"/>
                        <a:t>Eclipse</a:t>
                      </a:r>
                      <a:endParaRPr lang="en-US" dirty="0"/>
                    </a:p>
                  </a:txBody>
                  <a:tcPr/>
                </a:tc>
                <a:tc>
                  <a:txBody>
                    <a:bodyPr/>
                    <a:lstStyle/>
                    <a:p>
                      <a:r>
                        <a:rPr lang="en-US" dirty="0" smtClean="0"/>
                        <a:t>Free</a:t>
                      </a:r>
                      <a:endParaRPr lang="en-US" dirty="0"/>
                    </a:p>
                  </a:txBody>
                  <a:tcPr/>
                </a:tc>
              </a:tr>
              <a:tr h="370840">
                <a:tc>
                  <a:txBody>
                    <a:bodyPr/>
                    <a:lstStyle/>
                    <a:p>
                      <a:r>
                        <a:rPr lang="en-US" dirty="0" smtClean="0"/>
                        <a:t>Developer Account</a:t>
                      </a:r>
                      <a:endParaRPr lang="en-US" dirty="0"/>
                    </a:p>
                  </a:txBody>
                  <a:tcPr/>
                </a:tc>
                <a:tc>
                  <a:txBody>
                    <a:bodyPr/>
                    <a:lstStyle/>
                    <a:p>
                      <a:r>
                        <a:rPr lang="en-US" dirty="0" smtClean="0"/>
                        <a:t>Lifetime</a:t>
                      </a:r>
                      <a:endParaRPr lang="en-US" dirty="0"/>
                    </a:p>
                  </a:txBody>
                  <a:tcPr/>
                </a:tc>
                <a:tc>
                  <a:txBody>
                    <a:bodyPr/>
                    <a:lstStyle/>
                    <a:p>
                      <a:r>
                        <a:rPr lang="en-US" dirty="0" smtClean="0"/>
                        <a:t>Free</a:t>
                      </a:r>
                      <a:endParaRPr lang="en-US" dirty="0"/>
                    </a:p>
                  </a:txBody>
                  <a:tcPr/>
                </a:tc>
              </a:tr>
              <a:tr h="370840">
                <a:tc>
                  <a:txBody>
                    <a:bodyPr/>
                    <a:lstStyle/>
                    <a:p>
                      <a:r>
                        <a:rPr lang="en-US" dirty="0" smtClean="0"/>
                        <a:t>Testing on Device</a:t>
                      </a:r>
                      <a:endParaRPr lang="en-US" dirty="0"/>
                    </a:p>
                  </a:txBody>
                  <a:tcPr/>
                </a:tc>
                <a:tc>
                  <a:txBody>
                    <a:bodyPr/>
                    <a:lstStyle/>
                    <a:p>
                      <a:r>
                        <a:rPr lang="en-US" dirty="0" smtClean="0"/>
                        <a:t>Any Android device</a:t>
                      </a:r>
                      <a:r>
                        <a:rPr lang="en-US" baseline="0" dirty="0" smtClean="0"/>
                        <a:t> </a:t>
                      </a:r>
                      <a:endParaRPr lang="en-US" dirty="0"/>
                    </a:p>
                  </a:txBody>
                  <a:tcPr/>
                </a:tc>
                <a:tc>
                  <a:txBody>
                    <a:bodyPr/>
                    <a:lstStyle/>
                    <a:p>
                      <a:r>
                        <a:rPr lang="en-US" dirty="0" smtClean="0"/>
                        <a:t>Free</a:t>
                      </a:r>
                      <a:endParaRPr lang="en-US" dirty="0"/>
                    </a:p>
                  </a:txBody>
                  <a:tcPr/>
                </a:tc>
              </a:tr>
              <a:tr h="370840">
                <a:tc>
                  <a:txBody>
                    <a:bodyPr/>
                    <a:lstStyle/>
                    <a:p>
                      <a:r>
                        <a:rPr lang="en-US" dirty="0" smtClean="0"/>
                        <a:t>Distribution</a:t>
                      </a:r>
                      <a:endParaRPr lang="en-US" dirty="0"/>
                    </a:p>
                  </a:txBody>
                  <a:tcPr/>
                </a:tc>
                <a:tc>
                  <a:txBody>
                    <a:bodyPr/>
                    <a:lstStyle/>
                    <a:p>
                      <a:r>
                        <a:rPr lang="en-US" dirty="0" smtClean="0"/>
                        <a:t>Via Google Play Store</a:t>
                      </a:r>
                      <a:endParaRPr lang="en-US" dirty="0"/>
                    </a:p>
                  </a:txBody>
                  <a:tcPr/>
                </a:tc>
                <a:tc>
                  <a:txBody>
                    <a:bodyPr/>
                    <a:lstStyle/>
                    <a:p>
                      <a:r>
                        <a:rPr lang="en-US" dirty="0" smtClean="0"/>
                        <a:t>Free</a:t>
                      </a:r>
                      <a:endParaRPr lang="en-US" dirty="0"/>
                    </a:p>
                  </a:txBody>
                  <a:tcPr/>
                </a:tc>
              </a:tr>
            </a:tbl>
          </a:graphicData>
        </a:graphic>
      </p:graphicFrame>
      <p:sp>
        <p:nvSpPr>
          <p:cNvPr id="5" name="Text Placeholder 4"/>
          <p:cNvSpPr>
            <a:spLocks noGrp="1"/>
          </p:cNvSpPr>
          <p:nvPr>
            <p:ph type="body" sz="quarter" idx="3"/>
          </p:nvPr>
        </p:nvSpPr>
        <p:spPr>
          <a:xfrm>
            <a:off x="6088283" y="1143000"/>
            <a:ext cx="3055717" cy="487362"/>
          </a:xfrm>
        </p:spPr>
        <p:txBody>
          <a:bodyPr/>
          <a:lstStyle/>
          <a:p>
            <a:r>
              <a:rPr lang="en-US" dirty="0" smtClean="0"/>
              <a:t>Apple</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236808459"/>
              </p:ext>
            </p:extLst>
          </p:nvPr>
        </p:nvGraphicFramePr>
        <p:xfrm>
          <a:off x="4419600" y="1920241"/>
          <a:ext cx="4572000" cy="4937759"/>
        </p:xfrm>
        <a:graphic>
          <a:graphicData uri="http://schemas.openxmlformats.org/drawingml/2006/table">
            <a:tbl>
              <a:tblPr firstRow="1" bandRow="1">
                <a:tableStyleId>{5C22544A-7EE6-4342-B048-85BDC9FD1C3A}</a:tableStyleId>
              </a:tblPr>
              <a:tblGrid>
                <a:gridCol w="1524000"/>
                <a:gridCol w="1524000"/>
                <a:gridCol w="1524000"/>
              </a:tblGrid>
              <a:tr h="342665">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844928">
                <a:tc>
                  <a:txBody>
                    <a:bodyPr/>
                    <a:lstStyle/>
                    <a:p>
                      <a:r>
                        <a:rPr lang="en-US" dirty="0" smtClean="0"/>
                        <a:t>Computer</a:t>
                      </a:r>
                      <a:endParaRPr lang="en-US" dirty="0"/>
                    </a:p>
                  </a:txBody>
                  <a:tcPr/>
                </a:tc>
                <a:tc>
                  <a:txBody>
                    <a:bodyPr/>
                    <a:lstStyle/>
                    <a:p>
                      <a:r>
                        <a:rPr lang="en-US" dirty="0" err="1" smtClean="0"/>
                        <a:t>Macbook</a:t>
                      </a:r>
                      <a:r>
                        <a:rPr lang="en-US" dirty="0" smtClean="0"/>
                        <a:t> or Mac Desktop</a:t>
                      </a:r>
                      <a:endParaRPr lang="en-US" dirty="0"/>
                    </a:p>
                  </a:txBody>
                  <a:tcPr/>
                </a:tc>
                <a:tc>
                  <a:txBody>
                    <a:bodyPr/>
                    <a:lstStyle/>
                    <a:p>
                      <a:r>
                        <a:rPr lang="en-US" dirty="0" smtClean="0"/>
                        <a:t>From 56K Pesos and up</a:t>
                      </a:r>
                      <a:endParaRPr lang="en-US" dirty="0"/>
                    </a:p>
                  </a:txBody>
                  <a:tcPr/>
                </a:tc>
              </a:tr>
              <a:tr h="342665">
                <a:tc>
                  <a:txBody>
                    <a:bodyPr/>
                    <a:lstStyle/>
                    <a:p>
                      <a:r>
                        <a:rPr lang="en-US" dirty="0" smtClean="0"/>
                        <a:t>SDK</a:t>
                      </a:r>
                      <a:endParaRPr lang="en-US" dirty="0"/>
                    </a:p>
                  </a:txBody>
                  <a:tcPr/>
                </a:tc>
                <a:tc>
                  <a:txBody>
                    <a:bodyPr/>
                    <a:lstStyle/>
                    <a:p>
                      <a:r>
                        <a:rPr lang="en-US" dirty="0" err="1" smtClean="0"/>
                        <a:t>Xcode</a:t>
                      </a:r>
                      <a:endParaRPr lang="en-US" dirty="0"/>
                    </a:p>
                  </a:txBody>
                  <a:tcPr/>
                </a:tc>
                <a:tc>
                  <a:txBody>
                    <a:bodyPr/>
                    <a:lstStyle/>
                    <a:p>
                      <a:r>
                        <a:rPr lang="en-US" dirty="0" smtClean="0"/>
                        <a:t>Free</a:t>
                      </a:r>
                      <a:endParaRPr lang="en-US" dirty="0"/>
                    </a:p>
                  </a:txBody>
                  <a:tcPr/>
                </a:tc>
              </a:tr>
              <a:tr h="591450">
                <a:tc>
                  <a:txBody>
                    <a:bodyPr/>
                    <a:lstStyle/>
                    <a:p>
                      <a:r>
                        <a:rPr lang="en-US" dirty="0" smtClean="0"/>
                        <a:t>Developer Account</a:t>
                      </a:r>
                      <a:endParaRPr lang="en-US" dirty="0"/>
                    </a:p>
                  </a:txBody>
                  <a:tcPr/>
                </a:tc>
                <a:tc>
                  <a:txBody>
                    <a:bodyPr/>
                    <a:lstStyle/>
                    <a:p>
                      <a:r>
                        <a:rPr lang="en-US" dirty="0" smtClean="0"/>
                        <a:t>Renewed yearly;</a:t>
                      </a:r>
                      <a:endParaRPr lang="en-US" dirty="0"/>
                    </a:p>
                  </a:txBody>
                  <a:tcPr/>
                </a:tc>
                <a:tc>
                  <a:txBody>
                    <a:bodyPr/>
                    <a:lstStyle/>
                    <a:p>
                      <a:r>
                        <a:rPr lang="en-US" dirty="0" smtClean="0"/>
                        <a:t>$99</a:t>
                      </a:r>
                      <a:endParaRPr lang="en-US" dirty="0"/>
                    </a:p>
                  </a:txBody>
                  <a:tcPr/>
                </a:tc>
              </a:tr>
              <a:tr h="1098407">
                <a:tc>
                  <a:txBody>
                    <a:bodyPr/>
                    <a:lstStyle/>
                    <a:p>
                      <a:r>
                        <a:rPr lang="en-US" dirty="0" smtClean="0"/>
                        <a:t>Testing</a:t>
                      </a:r>
                      <a:endParaRPr lang="en-US" dirty="0"/>
                    </a:p>
                  </a:txBody>
                  <a:tcPr/>
                </a:tc>
                <a:tc>
                  <a:txBody>
                    <a:bodyPr/>
                    <a:lstStyle/>
                    <a:p>
                      <a:r>
                        <a:rPr lang="en-US" dirty="0" smtClean="0"/>
                        <a:t>Any </a:t>
                      </a:r>
                      <a:r>
                        <a:rPr lang="en-US" dirty="0" err="1" smtClean="0"/>
                        <a:t>iOS</a:t>
                      </a:r>
                      <a:r>
                        <a:rPr lang="en-US" dirty="0" smtClean="0"/>
                        <a:t> Device (iPhone, </a:t>
                      </a:r>
                      <a:r>
                        <a:rPr lang="en-US" dirty="0" err="1" smtClean="0"/>
                        <a:t>iPad</a:t>
                      </a:r>
                      <a:r>
                        <a:rPr lang="en-US" dirty="0" smtClean="0"/>
                        <a:t>)</a:t>
                      </a:r>
                      <a:endParaRPr lang="en-US" dirty="0"/>
                    </a:p>
                  </a:txBody>
                  <a:tcPr/>
                </a:tc>
                <a:tc>
                  <a:txBody>
                    <a:bodyPr/>
                    <a:lstStyle/>
                    <a:p>
                      <a:r>
                        <a:rPr lang="en-US" dirty="0" smtClean="0"/>
                        <a:t>Comes with the $99</a:t>
                      </a:r>
                      <a:r>
                        <a:rPr lang="en-US" baseline="0" dirty="0" smtClean="0"/>
                        <a:t> developer account</a:t>
                      </a:r>
                      <a:endParaRPr lang="en-US" dirty="0"/>
                    </a:p>
                  </a:txBody>
                  <a:tcPr/>
                </a:tc>
              </a:tr>
              <a:tr h="944880">
                <a:tc>
                  <a:txBody>
                    <a:bodyPr/>
                    <a:lstStyle/>
                    <a:p>
                      <a:r>
                        <a:rPr lang="en-US" dirty="0" smtClean="0"/>
                        <a:t>Distribution</a:t>
                      </a:r>
                      <a:endParaRPr lang="en-US" dirty="0"/>
                    </a:p>
                  </a:txBody>
                  <a:tcPr/>
                </a:tc>
                <a:tc>
                  <a:txBody>
                    <a:bodyPr/>
                    <a:lstStyle/>
                    <a:p>
                      <a:r>
                        <a:rPr lang="en-US" dirty="0" smtClean="0"/>
                        <a:t>Via apple App Store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with the $99</a:t>
                      </a:r>
                      <a:r>
                        <a:rPr lang="en-US" baseline="0" dirty="0" smtClean="0"/>
                        <a:t> developer account</a:t>
                      </a:r>
                      <a:endParaRPr lang="en-US" dirty="0" smtClean="0"/>
                    </a:p>
                    <a:p>
                      <a:endParaRPr lang="en-US" dirty="0"/>
                    </a:p>
                  </a:txBody>
                  <a:tcPr/>
                </a:tc>
              </a:tr>
            </a:tbl>
          </a:graphicData>
        </a:graphic>
      </p:graphicFrame>
    </p:spTree>
    <p:extLst>
      <p:ext uri="{BB962C8B-B14F-4D97-AF65-F5344CB8AC3E}">
        <p14:creationId xmlns:p14="http://schemas.microsoft.com/office/powerpoint/2010/main" val="3621707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start…</a:t>
            </a:r>
            <a:endParaRPr lang="en-US" dirty="0"/>
          </a:p>
        </p:txBody>
      </p:sp>
      <p:sp>
        <p:nvSpPr>
          <p:cNvPr id="8" name="Content Placeholder 7"/>
          <p:cNvSpPr>
            <a:spLocks noGrp="1"/>
          </p:cNvSpPr>
          <p:nvPr>
            <p:ph idx="1"/>
          </p:nvPr>
        </p:nvSpPr>
        <p:spPr/>
        <p:txBody>
          <a:bodyPr/>
          <a:lstStyle/>
          <a:p>
            <a:r>
              <a:rPr lang="en-US" dirty="0" smtClean="0"/>
              <a:t>Download and install a barcode reader app for your Android Device:</a:t>
            </a:r>
          </a:p>
          <a:p>
            <a:endParaRPr lang="en-US" dirty="0"/>
          </a:p>
          <a:p>
            <a:endParaRPr lang="en-US" dirty="0"/>
          </a:p>
        </p:txBody>
      </p:sp>
      <p:pic>
        <p:nvPicPr>
          <p:cNvPr id="9" name="Picture 8" descr="Screen Shot 2014-02-24 at 10.5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287184"/>
            <a:ext cx="6184900" cy="2095500"/>
          </a:xfrm>
          <a:prstGeom prst="rect">
            <a:avLst/>
          </a:prstGeom>
        </p:spPr>
      </p:pic>
    </p:spTree>
    <p:extLst>
      <p:ext uri="{BB962C8B-B14F-4D97-AF65-F5344CB8AC3E}">
        <p14:creationId xmlns:p14="http://schemas.microsoft.com/office/powerpoint/2010/main" val="414728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27489145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Moqups.com</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rcRect l="4916" r="4916"/>
          <a:stretch>
            <a:fillRect/>
          </a:stretch>
        </p:blipFill>
        <p:spPr>
          <a:xfrm>
            <a:off x="752474" y="1600200"/>
            <a:ext cx="3703320" cy="4525963"/>
          </a:xfrm>
          <a:prstGeom prst="rect">
            <a:avLst/>
          </a:prstGeom>
        </p:spPr>
      </p:pic>
      <p:sp>
        <p:nvSpPr>
          <p:cNvPr id="2" name="Content Placeholder 1"/>
          <p:cNvSpPr>
            <a:spLocks noGrp="1"/>
          </p:cNvSpPr>
          <p:nvPr>
            <p:ph sz="half" idx="4294967295"/>
          </p:nvPr>
        </p:nvSpPr>
        <p:spPr>
          <a:xfrm>
            <a:off x="4661647" y="1600200"/>
            <a:ext cx="3703320" cy="4525963"/>
          </a:xfrm>
          <a:prstGeom prst="rect">
            <a:avLst/>
          </a:prstGeom>
        </p:spPr>
        <p:txBody>
          <a:bodyPr/>
          <a:lstStyle/>
          <a:p>
            <a:r>
              <a:rPr lang="en-US" dirty="0" err="1" smtClean="0"/>
              <a:t>Wireframing</a:t>
            </a:r>
            <a:r>
              <a:rPr lang="en-US" dirty="0" smtClean="0"/>
              <a:t> is a technique that enables non-technical people to express </a:t>
            </a:r>
            <a:endParaRPr lang="en-US" dirty="0"/>
          </a:p>
        </p:txBody>
      </p:sp>
    </p:spTree>
    <p:extLst>
      <p:ext uri="{BB962C8B-B14F-4D97-AF65-F5344CB8AC3E}">
        <p14:creationId xmlns:p14="http://schemas.microsoft.com/office/powerpoint/2010/main" val="2135848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sci_92_einstein.jpg"/>
          <p:cNvPicPr>
            <a:picLocks noGrp="1" noChangeAspect="1"/>
          </p:cNvPicPr>
          <p:nvPr>
            <p:ph idx="1"/>
          </p:nvPr>
        </p:nvPicPr>
        <p:blipFill>
          <a:blip r:embed="rId2">
            <a:extLst>
              <a:ext uri="{28A0092B-C50C-407E-A947-70E740481C1C}">
                <a14:useLocalDpi xmlns:a14="http://schemas.microsoft.com/office/drawing/2010/main" val="0"/>
              </a:ext>
            </a:extLst>
          </a:blip>
          <a:srcRect l="-19612" r="-19612"/>
          <a:stretch>
            <a:fillRect/>
          </a:stretch>
        </p:blipFill>
        <p:spPr>
          <a:xfrm>
            <a:off x="-137029" y="1101571"/>
            <a:ext cx="9204829" cy="4765829"/>
          </a:xfrm>
        </p:spPr>
      </p:pic>
    </p:spTree>
    <p:extLst>
      <p:ext uri="{BB962C8B-B14F-4D97-AF65-F5344CB8AC3E}">
        <p14:creationId xmlns:p14="http://schemas.microsoft.com/office/powerpoint/2010/main" val="34830197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r>
              <a:rPr lang="en-US" dirty="0" smtClean="0"/>
              <a:t>I just want to quickly make an app!</a:t>
            </a:r>
            <a:endParaRPr lang="en-US" dirty="0"/>
          </a:p>
        </p:txBody>
      </p:sp>
    </p:spTree>
    <p:extLst>
      <p:ext uri="{BB962C8B-B14F-4D97-AF65-F5344CB8AC3E}">
        <p14:creationId xmlns:p14="http://schemas.microsoft.com/office/powerpoint/2010/main" val="39713120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39187455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359186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app now!</a:t>
            </a:r>
            <a:endParaRPr lang="en-US" dirty="0"/>
          </a:p>
        </p:txBody>
      </p:sp>
      <p:pic>
        <p:nvPicPr>
          <p:cNvPr id="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a:prstGeom prst="rect">
            <a:avLst/>
          </a:prstGeom>
        </p:spPr>
      </p:pic>
      <p:sp>
        <p:nvSpPr>
          <p:cNvPr id="3" name="Content Placeholder 2"/>
          <p:cNvSpPr>
            <a:spLocks noGrp="1"/>
          </p:cNvSpPr>
          <p:nvPr>
            <p:ph sz="half" idx="4294967295"/>
          </p:nvPr>
        </p:nvSpPr>
        <p:spPr>
          <a:xfrm>
            <a:off x="2082801" y="5969000"/>
            <a:ext cx="5791100" cy="567267"/>
          </a:xfrm>
          <a:prstGeom prst="rect">
            <a:avLst/>
          </a:prstGeo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28663365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normAutofit fontScale="90000"/>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3897488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1543992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154289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6207" b="-16207"/>
          <a:stretch>
            <a:fillRect/>
          </a:stretch>
        </p:blipFill>
        <p:spPr>
          <a:xfrm>
            <a:off x="752474" y="1600200"/>
            <a:ext cx="3703320" cy="4525963"/>
          </a:xfrm>
          <a:prstGeom prst="rect">
            <a:avLst/>
          </a:prstGeom>
        </p:spPr>
      </p:pic>
      <p:pic>
        <p:nvPicPr>
          <p:cNvPr id="6" name="Content Placeholder 5" descr="Screen Shot 2014-04-02 at 10.42.51 PM.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a:prstGeom prst="rect">
            <a:avLst/>
          </a:prstGeom>
        </p:spPr>
      </p:pic>
    </p:spTree>
    <p:extLst>
      <p:ext uri="{BB962C8B-B14F-4D97-AF65-F5344CB8AC3E}">
        <p14:creationId xmlns:p14="http://schemas.microsoft.com/office/powerpoint/2010/main" val="168651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262028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4631491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9400" y="2743200"/>
            <a:ext cx="3505200" cy="2617948"/>
          </a:xfrm>
          <a:prstGeom prst="rect">
            <a:avLst/>
          </a:prstGeom>
        </p:spPr>
      </p:pic>
      <p:sp>
        <p:nvSpPr>
          <p:cNvPr id="13" name="Rectangle 12"/>
          <p:cNvSpPr/>
          <p:nvPr/>
        </p:nvSpPr>
        <p:spPr>
          <a:xfrm>
            <a:off x="3048000" y="25400"/>
            <a:ext cx="5669190"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Ronald L. Ramos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563865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More Complicated</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33384096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a:prstGeom prst="rect">
            <a:avLst/>
          </a:prstGeom>
        </p:spPr>
      </p:pic>
      <p:sp>
        <p:nvSpPr>
          <p:cNvPr id="3" name="Content Placeholder 2"/>
          <p:cNvSpPr>
            <a:spLocks noGrp="1"/>
          </p:cNvSpPr>
          <p:nvPr>
            <p:ph sz="half" idx="4294967295"/>
          </p:nvPr>
        </p:nvSpPr>
        <p:spPr>
          <a:xfrm>
            <a:off x="931334" y="5127096"/>
            <a:ext cx="7416800" cy="470429"/>
          </a:xfrm>
          <a:prstGeom prst="rect">
            <a:avLst/>
          </a:prstGeom>
        </p:spPr>
        <p:txBody>
          <a:bodyPr>
            <a:noAutofit/>
          </a:bodyPr>
          <a:lstStyle/>
          <a:p>
            <a:r>
              <a:rPr lang="en-US" sz="3600" dirty="0"/>
              <a:t>http://ai2.appinventor.mit.edu/</a:t>
            </a:r>
          </a:p>
        </p:txBody>
      </p:sp>
    </p:spTree>
    <p:extLst>
      <p:ext uri="{BB962C8B-B14F-4D97-AF65-F5344CB8AC3E}">
        <p14:creationId xmlns:p14="http://schemas.microsoft.com/office/powerpoint/2010/main" val="13904288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11018255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1078043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38803639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51001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1806181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69082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Do you have any questions?</a:t>
            </a:r>
            <a:endParaRPr lang="en-US" dirty="0"/>
          </a:p>
        </p:txBody>
      </p:sp>
    </p:spTree>
    <p:extLst>
      <p:ext uri="{BB962C8B-B14F-4D97-AF65-F5344CB8AC3E}">
        <p14:creationId xmlns:p14="http://schemas.microsoft.com/office/powerpoint/2010/main" val="2287775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Mobile: 09298874076</a:t>
            </a:r>
          </a:p>
          <a:p>
            <a:pPr lvl="1"/>
            <a:r>
              <a:rPr lang="en-US" dirty="0" smtClean="0"/>
              <a:t>Office #: 5113175</a:t>
            </a:r>
          </a:p>
          <a:p>
            <a:pPr lvl="1"/>
            <a:r>
              <a:rPr lang="en-US" dirty="0" err="1" smtClean="0"/>
              <a:t>Facebook</a:t>
            </a:r>
            <a:r>
              <a:rPr lang="en-US" dirty="0" smtClean="0"/>
              <a:t>: </a:t>
            </a:r>
            <a:r>
              <a:rPr lang="en-US" dirty="0" smtClean="0">
                <a:hlinkClick r:id="rId4"/>
              </a:rPr>
              <a:t>rlramos@gmail.com</a:t>
            </a:r>
            <a:endParaRPr lang="en-US" dirty="0" smtClean="0"/>
          </a:p>
          <a:p>
            <a:pPr lvl="1"/>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Description</a:t>
            </a:r>
            <a:endParaRPr lang="en-PH" dirty="0"/>
          </a:p>
        </p:txBody>
      </p:sp>
      <p:sp>
        <p:nvSpPr>
          <p:cNvPr id="3" name="Content Placeholder 2"/>
          <p:cNvSpPr>
            <a:spLocks noGrp="1"/>
          </p:cNvSpPr>
          <p:nvPr>
            <p:ph idx="1"/>
          </p:nvPr>
        </p:nvSpPr>
        <p:spPr/>
        <p:txBody>
          <a:bodyPr>
            <a:normAutofit/>
          </a:bodyPr>
          <a:lstStyle/>
          <a:p>
            <a:r>
              <a:rPr lang="en-PH" dirty="0" smtClean="0"/>
              <a:t>This talk aims to present an overview of mobile apps development</a:t>
            </a:r>
            <a:endParaRPr lang="en-PH" dirty="0"/>
          </a:p>
        </p:txBody>
      </p:sp>
      <p:pic>
        <p:nvPicPr>
          <p:cNvPr id="4" name="Picture 2" descr="C:\Users\taleweaver\Desktop\android courseware\Android_Robot_POV-Ray.png"/>
          <p:cNvPicPr>
            <a:picLocks noChangeAspect="1" noChangeArrowheads="1"/>
          </p:cNvPicPr>
          <p:nvPr/>
        </p:nvPicPr>
        <p:blipFill>
          <a:blip r:embed="rId2" cstate="print"/>
          <a:srcRect/>
          <a:stretch>
            <a:fillRect/>
          </a:stretch>
        </p:blipFill>
        <p:spPr bwMode="auto">
          <a:xfrm>
            <a:off x="5181600" y="3851728"/>
            <a:ext cx="2057400" cy="2383972"/>
          </a:xfrm>
          <a:prstGeom prst="rect">
            <a:avLst/>
          </a:prstGeom>
          <a:noFill/>
        </p:spPr>
      </p:pic>
    </p:spTree>
    <p:extLst>
      <p:ext uri="{BB962C8B-B14F-4D97-AF65-F5344CB8AC3E}">
        <p14:creationId xmlns:p14="http://schemas.microsoft.com/office/powerpoint/2010/main" val="959271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Internet of Things</a:t>
            </a:r>
          </a:p>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r>
              <a:rPr lang="en-US" dirty="0" err="1" smtClean="0"/>
              <a:t>Balsamiq</a:t>
            </a:r>
            <a:r>
              <a:rPr lang="en-US" dirty="0" smtClean="0"/>
              <a:t>)</a:t>
            </a:r>
          </a:p>
          <a:p>
            <a:pPr marL="514350" indent="-514350">
              <a:buFont typeface="+mj-lt"/>
              <a:buAutoNum type="arabicPeriod"/>
            </a:pPr>
            <a:r>
              <a:rPr lang="en-US" dirty="0" err="1" smtClean="0"/>
              <a:t>InfiniteMonkey</a:t>
            </a:r>
            <a:endParaRPr lang="en-US" dirty="0" smtClean="0"/>
          </a:p>
          <a:p>
            <a:pPr marL="514350" indent="-514350">
              <a:buFont typeface="+mj-lt"/>
              <a:buAutoNum type="arabicPeriod"/>
            </a:pPr>
            <a:r>
              <a:rPr lang="en-US" dirty="0" err="1" smtClean="0"/>
              <a:t>AppInventor</a:t>
            </a:r>
            <a:endParaRPr lang="en-US" dirty="0" smtClean="0"/>
          </a:p>
        </p:txBody>
      </p:sp>
    </p:spTree>
    <p:extLst>
      <p:ext uri="{BB962C8B-B14F-4D97-AF65-F5344CB8AC3E}">
        <p14:creationId xmlns:p14="http://schemas.microsoft.com/office/powerpoint/2010/main" val="147821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Internet of Things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3322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Internet of Things (</a:t>
            </a:r>
            <a:r>
              <a:rPr lang="en-US" dirty="0" err="1"/>
              <a:t>IoT</a:t>
            </a:r>
            <a:r>
              <a:rPr lang="en-US" dirty="0"/>
              <a:t>) is a scenario in which objects, animals or people are provided with unique identifiers and the ability to automatically transfer data over a network without requiring human-to-human or human-to-computer interaction. </a:t>
            </a:r>
            <a:endParaRPr lang="en-US" dirty="0" smtClean="0"/>
          </a:p>
          <a:p>
            <a:r>
              <a:rPr lang="en-US" dirty="0" err="1" smtClean="0"/>
              <a:t>IoT</a:t>
            </a:r>
            <a:r>
              <a:rPr lang="en-US" dirty="0" smtClean="0"/>
              <a:t> </a:t>
            </a:r>
            <a:r>
              <a:rPr lang="en-US" dirty="0"/>
              <a:t>has evolved from the convergence of wireless technologies, micro-electromechanical systems (MEMS) and the Internet.</a:t>
            </a:r>
          </a:p>
        </p:txBody>
      </p:sp>
    </p:spTree>
    <p:extLst>
      <p:ext uri="{BB962C8B-B14F-4D97-AF65-F5344CB8AC3E}">
        <p14:creationId xmlns:p14="http://schemas.microsoft.com/office/powerpoint/2010/main" val="311607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World of Mobile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68606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4361</TotalTime>
  <Words>2485</Words>
  <Application>Microsoft Macintosh PowerPoint</Application>
  <PresentationFormat>On-screen Show (4:3)</PresentationFormat>
  <Paragraphs>225</Paragraphs>
  <Slides>49</Slides>
  <Notes>13</Notes>
  <HiddenSlides>8</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Austin</vt:lpstr>
      <vt:lpstr>The World of Mobile Apps</vt:lpstr>
      <vt:lpstr>Download presentations here:</vt:lpstr>
      <vt:lpstr>PowerPoint Presentation</vt:lpstr>
      <vt:lpstr>PowerPoint Presentation</vt:lpstr>
      <vt:lpstr>Description</vt:lpstr>
      <vt:lpstr>What’s up</vt:lpstr>
      <vt:lpstr>The Internet of Things</vt:lpstr>
      <vt:lpstr>What is it?</vt:lpstr>
      <vt:lpstr>The World of Mobile Apps</vt:lpstr>
      <vt:lpstr>Mark Zuckerberg, Founder, Facebook</vt:lpstr>
      <vt:lpstr>Monthly Active Users - FB</vt:lpstr>
      <vt:lpstr>Facebook’s about face</vt:lpstr>
      <vt:lpstr>App Development Costs</vt:lpstr>
      <vt:lpstr>In 2011</vt:lpstr>
      <vt:lpstr>Google Play Store stats</vt:lpstr>
      <vt:lpstr>Download numbers per price</vt:lpstr>
      <vt:lpstr>PowerPoint Presentation</vt:lpstr>
      <vt:lpstr>PowerPoint Presentation</vt:lpstr>
      <vt:lpstr>Native Apps versus Web apps</vt:lpstr>
      <vt:lpstr>What they are</vt:lpstr>
      <vt:lpstr>User Interface</vt:lpstr>
      <vt:lpstr>Accessibility</vt:lpstr>
      <vt:lpstr>Efficiency</vt:lpstr>
      <vt:lpstr>App Monetization</vt:lpstr>
      <vt:lpstr>Development</vt:lpstr>
      <vt:lpstr>Setup and Costs</vt:lpstr>
      <vt:lpstr>Before we start…</vt:lpstr>
      <vt:lpstr>Mock-Ups</vt:lpstr>
      <vt:lpstr>Moqups.com</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Something More Complicated</vt:lpstr>
      <vt:lpstr>Demo! MIT’s App Inventor</vt:lpstr>
      <vt:lpstr>Can you tell what’s supposed to happen?</vt:lpstr>
      <vt:lpstr>PowerPoint Presentation</vt:lpstr>
      <vt:lpstr>What’s possible!</vt:lpstr>
      <vt:lpstr>Native Apps Development</vt:lpstr>
      <vt:lpstr>Platforms</vt:lpstr>
      <vt:lpstr>Summary</vt:lpstr>
      <vt:lpstr>Do you have 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Networks Executive</dc:title>
  <dc:creator>Ronald L. Ramos</dc:creator>
  <cp:lastModifiedBy>Ronald Ramos</cp:lastModifiedBy>
  <cp:revision>351</cp:revision>
  <dcterms:created xsi:type="dcterms:W3CDTF">2010-07-06T03:05:09Z</dcterms:created>
  <dcterms:modified xsi:type="dcterms:W3CDTF">2014-09-18T15:07:47Z</dcterms:modified>
</cp:coreProperties>
</file>