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44"/>
  </p:notesMasterIdLst>
  <p:sldIdLst>
    <p:sldId id="256" r:id="rId2"/>
    <p:sldId id="555" r:id="rId3"/>
    <p:sldId id="493" r:id="rId4"/>
    <p:sldId id="466" r:id="rId5"/>
    <p:sldId id="527" r:id="rId6"/>
    <p:sldId id="561" r:id="rId7"/>
    <p:sldId id="562" r:id="rId8"/>
    <p:sldId id="554" r:id="rId9"/>
    <p:sldId id="528" r:id="rId10"/>
    <p:sldId id="529" r:id="rId11"/>
    <p:sldId id="530" r:id="rId12"/>
    <p:sldId id="531" r:id="rId13"/>
    <p:sldId id="532" r:id="rId14"/>
    <p:sldId id="556" r:id="rId15"/>
    <p:sldId id="557" r:id="rId16"/>
    <p:sldId id="558" r:id="rId17"/>
    <p:sldId id="559" r:id="rId18"/>
    <p:sldId id="533" r:id="rId19"/>
    <p:sldId id="534" r:id="rId20"/>
    <p:sldId id="560" r:id="rId21"/>
    <p:sldId id="541" r:id="rId22"/>
    <p:sldId id="542" r:id="rId23"/>
    <p:sldId id="563" r:id="rId24"/>
    <p:sldId id="564" r:id="rId25"/>
    <p:sldId id="565" r:id="rId26"/>
    <p:sldId id="566" r:id="rId27"/>
    <p:sldId id="567" r:id="rId28"/>
    <p:sldId id="568" r:id="rId29"/>
    <p:sldId id="569" r:id="rId30"/>
    <p:sldId id="570" r:id="rId31"/>
    <p:sldId id="571" r:id="rId32"/>
    <p:sldId id="572" r:id="rId33"/>
    <p:sldId id="547" r:id="rId34"/>
    <p:sldId id="548" r:id="rId35"/>
    <p:sldId id="549" r:id="rId36"/>
    <p:sldId id="550" r:id="rId37"/>
    <p:sldId id="551" r:id="rId38"/>
    <p:sldId id="552" r:id="rId39"/>
    <p:sldId id="553" r:id="rId40"/>
    <p:sldId id="573" r:id="rId41"/>
    <p:sldId id="526" r:id="rId42"/>
    <p:sldId id="392" r:id="rId43"/>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DDA8"/>
    <a:srgbClr val="F228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90" autoAdjust="0"/>
    <p:restoredTop sz="79685" autoAdjust="0"/>
  </p:normalViewPr>
  <p:slideViewPr>
    <p:cSldViewPr>
      <p:cViewPr varScale="1">
        <p:scale>
          <a:sx n="79" d="100"/>
          <a:sy n="79" d="100"/>
        </p:scale>
        <p:origin x="-1424" y="-112"/>
      </p:cViewPr>
      <p:guideLst>
        <p:guide orient="horz" pos="2160"/>
        <p:guide pos="2880"/>
      </p:guideLst>
    </p:cSldViewPr>
  </p:slideViewPr>
  <p:outlineViewPr>
    <p:cViewPr>
      <p:scale>
        <a:sx n="33" d="100"/>
        <a:sy n="33" d="100"/>
      </p:scale>
      <p:origin x="42" y="28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478" y="-7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A1E02F29-8D84-4BFC-877C-31971A6BEC3D}" type="datetimeFigureOut">
              <a:rPr lang="en-US" smtClean="0"/>
              <a:pPr/>
              <a:t>8/9/14</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6012D927-9298-4598-88BA-9A5115939DFB}" type="slidenum">
              <a:rPr lang="en-US" smtClean="0"/>
              <a:pPr/>
              <a:t>‹#›</a:t>
            </a:fld>
            <a:endParaRPr lang="en-US"/>
          </a:p>
        </p:txBody>
      </p:sp>
    </p:spTree>
    <p:extLst>
      <p:ext uri="{BB962C8B-B14F-4D97-AF65-F5344CB8AC3E}">
        <p14:creationId xmlns:p14="http://schemas.microsoft.com/office/powerpoint/2010/main" val="3482993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a:t>
            </a:fld>
            <a:endParaRPr lang="en-US"/>
          </a:p>
        </p:txBody>
      </p:sp>
    </p:spTree>
    <p:extLst>
      <p:ext uri="{BB962C8B-B14F-4D97-AF65-F5344CB8AC3E}">
        <p14:creationId xmlns:p14="http://schemas.microsoft.com/office/powerpoint/2010/main" val="251605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Scan the QR code to get the download link for your application.</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31</a:t>
            </a:fld>
            <a:endParaRPr lang="en-US"/>
          </a:p>
        </p:txBody>
      </p:sp>
    </p:spTree>
    <p:extLst>
      <p:ext uri="{BB962C8B-B14F-4D97-AF65-F5344CB8AC3E}">
        <p14:creationId xmlns:p14="http://schemas.microsoft.com/office/powerpoint/2010/main" val="1675762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http://www.appinventor.org/</a:t>
            </a:r>
            <a:endParaRPr lang="en-US"/>
          </a:p>
        </p:txBody>
      </p:sp>
      <p:sp>
        <p:nvSpPr>
          <p:cNvPr id="4" name="Slide Number Placeholder 3"/>
          <p:cNvSpPr>
            <a:spLocks noGrp="1"/>
          </p:cNvSpPr>
          <p:nvPr>
            <p:ph type="sldNum" sz="quarter" idx="10"/>
          </p:nvPr>
        </p:nvSpPr>
        <p:spPr/>
        <p:txBody>
          <a:bodyPr/>
          <a:lstStyle/>
          <a:p>
            <a:fld id="{2986BF0A-DA59-4B5F-B087-FF5191A8904C}" type="slidenum">
              <a:rPr lang="en-US" smtClean="0"/>
              <a:t>35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E17823-8CF9-4101-AF49-DFA1848D1A48}" type="slidenum">
              <a:rPr lang="en-US" smtClean="0"/>
              <a:t>41</a:t>
            </a:fld>
            <a:endParaRPr lang="en-US"/>
          </a:p>
        </p:txBody>
      </p:sp>
    </p:spTree>
    <p:extLst>
      <p:ext uri="{BB962C8B-B14F-4D97-AF65-F5344CB8AC3E}">
        <p14:creationId xmlns:p14="http://schemas.microsoft.com/office/powerpoint/2010/main" val="4256278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video: 08 - </a:t>
            </a:r>
            <a:r>
              <a:rPr lang="en-US" dirty="0" err="1" smtClean="0"/>
              <a:t>Redefine_the_wireless_experience_with_LTE</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42</a:t>
            </a:fld>
            <a:endParaRPr lang="en-US"/>
          </a:p>
        </p:txBody>
      </p:sp>
    </p:spTree>
    <p:extLst>
      <p:ext uri="{BB962C8B-B14F-4D97-AF65-F5344CB8AC3E}">
        <p14:creationId xmlns:p14="http://schemas.microsoft.com/office/powerpoint/2010/main" val="192884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thing, in the Internet of Things, can be a person with a heart monitor implant, a farm animal with a biochip transponder, an automobile that has built-in sensors to alert the driver when tire pressure is low -- or any other natural or man-made object that can be assigned an IP address and provided with the ability to transfer data over a network. So far, the Internet of Things has been most closely associated with machine-to-machine (M2M) communication in manufacturing and power, oil and gas utilities. Products built with M2M communication capabilities are often referred to as being smart.</a:t>
            </a:r>
          </a:p>
          <a:p>
            <a:endParaRPr lang="en-US" dirty="0" smtClean="0"/>
          </a:p>
          <a:p>
            <a:r>
              <a:rPr lang="en-US" dirty="0" smtClean="0"/>
              <a:t>From: http://</a:t>
            </a:r>
            <a:r>
              <a:rPr lang="en-US" dirty="0" err="1" smtClean="0"/>
              <a:t>whatis.techtarget.com</a:t>
            </a:r>
            <a:r>
              <a:rPr lang="en-US" dirty="0" smtClean="0"/>
              <a:t>/definition/Internet-of-Things</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7</a:t>
            </a:fld>
            <a:endParaRPr lang="en-US"/>
          </a:p>
        </p:txBody>
      </p:sp>
    </p:spTree>
    <p:extLst>
      <p:ext uri="{BB962C8B-B14F-4D97-AF65-F5344CB8AC3E}">
        <p14:creationId xmlns:p14="http://schemas.microsoft.com/office/powerpoint/2010/main" val="174782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has become the company's most important focus, the platform that it will use to sign up the site's next billion users. (And probably the billion after that, too.) Since launching native </a:t>
            </a:r>
            <a:r>
              <a:rPr lang="en-US" dirty="0" err="1" smtClean="0"/>
              <a:t>iOS</a:t>
            </a:r>
            <a:r>
              <a:rPr lang="en-US" dirty="0" smtClean="0"/>
              <a:t> and Android apps last fall, Facebook has taken a mobile first approach both publicly and internally.</a:t>
            </a:r>
          </a:p>
          <a:p>
            <a:endParaRPr lang="en-US" dirty="0" smtClean="0"/>
          </a:p>
          <a:p>
            <a:r>
              <a:rPr lang="en-US" dirty="0" smtClean="0"/>
              <a:t>The part of the company that was once a black eye is now the center of attention as Facebook advances on its quest to get the entire world not only onto the Internet, but onto the platform. “If you rewind like two years ago, everyone was, like, ‘mobile is coming, mobile is coming, mobile is coming,'" said Mike Vernal, Facebook's director of engineering. "For Facebook and specifically our developers, for the past year-plus we’ve just been focused on, ‘Ok, it’s just about mobile, how can we help mobile developers?'"</a:t>
            </a:r>
          </a:p>
          <a:p>
            <a:endParaRPr lang="en-US" dirty="0" smtClean="0"/>
          </a:p>
          <a:p>
            <a:r>
              <a:rPr lang="en-US" dirty="0" smtClean="0"/>
              <a:t>It's no secret that mobile users are important to the company. Of the 699 million daily active users who logged onto the site in June, more than two-thirds did so from a mobile device. Mobile ads (which didn't even exist a year ago) made up 41% of the company's total ad revenue in Q2, more than $655 million. Mobile users spend one in every five minutes online using Facebook; web users spend one in every seven minutes, </a:t>
            </a:r>
            <a:r>
              <a:rPr lang="en-US" dirty="0" err="1" smtClean="0"/>
              <a:t>Zuckerberg</a:t>
            </a:r>
            <a:r>
              <a:rPr lang="en-US" dirty="0" smtClean="0"/>
              <a:t> said.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9</a:t>
            </a:fld>
            <a:endParaRPr lang="en-US"/>
          </a:p>
        </p:txBody>
      </p:sp>
    </p:spTree>
    <p:extLst>
      <p:ext uri="{BB962C8B-B14F-4D97-AF65-F5344CB8AC3E}">
        <p14:creationId xmlns:p14="http://schemas.microsoft.com/office/powerpoint/2010/main" val="135816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Facebook now has 1.23 billion monthly active users, up 16% year-over-year. Even more impressive: Facebook's daily active users increased 22% year-over-year to 757 million.</a:t>
            </a:r>
          </a:p>
          <a:p>
            <a:endParaRPr lang="en-US" dirty="0" smtClean="0"/>
          </a:p>
          <a:p>
            <a:r>
              <a:rPr lang="en-US" dirty="0" smtClean="0"/>
              <a:t>For the 2013 fiscal year as a whole, Facebook generated $7.87 billion in revenue. That's up 55% from just more than $5 billion in the 2012 fiscal year.</a:t>
            </a:r>
          </a:p>
          <a:p>
            <a:endParaRPr lang="en-US" dirty="0" smtClean="0"/>
          </a:p>
          <a:p>
            <a:r>
              <a:rPr lang="en-US" dirty="0" smtClean="0"/>
              <a:t>The company's stock doubled in 2013 thanks to renewed confidence in the company's prospects on mobile, as well as optimism for new and existing revenue streams from video ads, </a:t>
            </a:r>
            <a:r>
              <a:rPr lang="en-US" dirty="0" err="1" smtClean="0"/>
              <a:t>Instagram</a:t>
            </a:r>
            <a:r>
              <a:rPr lang="en-US" dirty="0" smtClean="0"/>
              <a:t> ads and mobile app install ads.</a:t>
            </a:r>
          </a:p>
          <a:p>
            <a:endParaRPr lang="en-US" dirty="0" smtClean="0"/>
          </a:p>
          <a:p>
            <a:r>
              <a:rPr lang="en-US" dirty="0" smtClean="0"/>
              <a:t>The stock jumped by more than 5% in after hours trading following the earnings report.</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10</a:t>
            </a:fld>
            <a:endParaRPr lang="en-US"/>
          </a:p>
        </p:txBody>
      </p:sp>
    </p:spTree>
    <p:extLst>
      <p:ext uri="{BB962C8B-B14F-4D97-AF65-F5344CB8AC3E}">
        <p14:creationId xmlns:p14="http://schemas.microsoft.com/office/powerpoint/2010/main" val="3437336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435">
              <a:defRPr/>
            </a:pPr>
            <a:r>
              <a:rPr lang="en-US" dirty="0" smtClean="0"/>
              <a:t>Article Date:</a:t>
            </a:r>
            <a:r>
              <a:rPr lang="en-US" baseline="0" dirty="0" smtClean="0"/>
              <a:t> Sept. 2013</a:t>
            </a:r>
            <a:endParaRPr lang="en-US" dirty="0" smtClean="0"/>
          </a:p>
          <a:p>
            <a:pPr defTabSz="466435">
              <a:defRPr/>
            </a:pPr>
            <a:endParaRPr lang="en-US" dirty="0" smtClean="0"/>
          </a:p>
          <a:p>
            <a:pPr defTabSz="466435">
              <a:defRPr/>
            </a:pPr>
            <a:r>
              <a:rPr lang="en-US" dirty="0" smtClean="0"/>
              <a:t>With such a major part of the company reliant on mobile, it's interesting to think how little attention was spent on building a great mobile offering even 18 months ago. </a:t>
            </a:r>
          </a:p>
          <a:p>
            <a:endParaRPr lang="en-US" dirty="0" smtClean="0"/>
          </a:p>
          <a:p>
            <a:r>
              <a:rPr lang="en-US" dirty="0" smtClean="0"/>
              <a:t>Eighteen months ago, Mark </a:t>
            </a:r>
            <a:r>
              <a:rPr lang="en-US" dirty="0" err="1" smtClean="0"/>
              <a:t>Zuckerberg</a:t>
            </a:r>
            <a:r>
              <a:rPr lang="en-US" dirty="0" smtClean="0"/>
              <a:t> was not happy with Facebook's mobile strategy. The world's largest social network was offering up a weak product — a hybrid app running on HTML5 instead of native apps for </a:t>
            </a:r>
            <a:r>
              <a:rPr lang="en-US" dirty="0" err="1" smtClean="0"/>
              <a:t>iOS</a:t>
            </a:r>
            <a:r>
              <a:rPr lang="en-US" dirty="0" smtClean="0"/>
              <a:t> and Android — essentially ignoring the platform (mobile) that it now deems most important. A change needed to be made, and </a:t>
            </a:r>
            <a:r>
              <a:rPr lang="en-US" dirty="0" err="1" smtClean="0"/>
              <a:t>Zuckerberg</a:t>
            </a:r>
            <a:r>
              <a:rPr lang="en-US" dirty="0" smtClean="0"/>
              <a:t> now openly admits it.</a:t>
            </a:r>
          </a:p>
          <a:p>
            <a:endParaRPr lang="en-US" dirty="0" smtClean="0"/>
          </a:p>
          <a:p>
            <a:r>
              <a:rPr lang="en-US" dirty="0" smtClean="0"/>
              <a:t>"We took a bad bet," the Facebook CEO said during last week's </a:t>
            </a:r>
            <a:r>
              <a:rPr lang="en-US" dirty="0" err="1" smtClean="0"/>
              <a:t>TechCrunch</a:t>
            </a:r>
            <a:r>
              <a:rPr lang="en-US" dirty="0" smtClean="0"/>
              <a:t> Disrupt conference in San Francisco. "Our legacy as a company was building this big website and focusing on being able to develop for the web. So naturally we tried to look at things and see if we could build an HTML5 system for across these different platforms and we just realized pretty quickly that we weren't going to get the quality level that we needed.</a:t>
            </a:r>
          </a:p>
          <a:p>
            <a:endParaRPr lang="en-US" dirty="0" smtClean="0"/>
          </a:p>
          <a:p>
            <a:r>
              <a:rPr lang="en-US" dirty="0" smtClean="0"/>
              <a:t>"So we took a year and it was painful and we retooled that.”</a:t>
            </a:r>
          </a:p>
          <a:p>
            <a:endParaRPr lang="en-US" dirty="0" smtClean="0"/>
          </a:p>
          <a:p>
            <a:endParaRPr lang="en-US" dirty="0" smtClean="0"/>
          </a:p>
          <a:p>
            <a:r>
              <a:rPr lang="en-US" dirty="0" smtClean="0"/>
              <a:t>When Facebook decided to revamp its mobile approach last summer, </a:t>
            </a:r>
            <a:r>
              <a:rPr lang="en-US" dirty="0" err="1" smtClean="0"/>
              <a:t>Zuckerberg</a:t>
            </a:r>
            <a:r>
              <a:rPr lang="en-US" dirty="0" smtClean="0"/>
              <a:t> refocused the company, giving each team mobile engineers and developers so that updates and new features could be built with the mobile experience in mind. "[Mark] said, 'You know, we need to think about maybe putting mobile first and being a mobile-first company,'" Facebook Vice President of Business and Marketing Partnerships David Fischer told Fortune's Adam </a:t>
            </a:r>
            <a:r>
              <a:rPr lang="en-US" dirty="0" err="1" smtClean="0"/>
              <a:t>Lashinsky</a:t>
            </a:r>
            <a:r>
              <a:rPr lang="en-US" dirty="0" smtClean="0"/>
              <a:t> in February. "We realigned the company around, so everybody was responsible for mobile."</a:t>
            </a:r>
          </a:p>
          <a:p>
            <a:endParaRPr lang="en-US" dirty="0" smtClean="0"/>
          </a:p>
          <a:p>
            <a:r>
              <a:rPr lang="en-US" dirty="0" smtClean="0"/>
              <a:t>Facebook has since put hundreds of engineers through week-long </a:t>
            </a:r>
            <a:r>
              <a:rPr lang="en-US" dirty="0" err="1" smtClean="0"/>
              <a:t>iOS</a:t>
            </a:r>
            <a:r>
              <a:rPr lang="en-US" dirty="0" smtClean="0"/>
              <a:t> and Android classes on campus, </a:t>
            </a:r>
            <a:r>
              <a:rPr lang="en-US" dirty="0" err="1" smtClean="0"/>
              <a:t>Ondrejka</a:t>
            </a:r>
            <a:r>
              <a:rPr lang="en-US" dirty="0" smtClean="0"/>
              <a:t> said, and updates to the native apps come each month instead of three to four times a year.</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11</a:t>
            </a:fld>
            <a:endParaRPr lang="en-US"/>
          </a:p>
        </p:txBody>
      </p:sp>
    </p:spTree>
    <p:extLst>
      <p:ext uri="{BB962C8B-B14F-4D97-AF65-F5344CB8AC3E}">
        <p14:creationId xmlns:p14="http://schemas.microsoft.com/office/powerpoint/2010/main" val="2779580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www.businessnewsdaily.com</a:t>
            </a:r>
            <a:r>
              <a:rPr lang="en-US" dirty="0" smtClean="0"/>
              <a:t>/4773-cost-to-build-a-mobile-app.html</a:t>
            </a:r>
          </a:p>
          <a:p>
            <a:endParaRPr lang="en-US" dirty="0" smtClean="0"/>
          </a:p>
          <a:p>
            <a:r>
              <a:rPr lang="en-US" dirty="0" smtClean="0"/>
              <a:t>"The high cost of development among respondents reflects the inherent complexity of enterprise apps," said Richard </a:t>
            </a:r>
            <a:r>
              <a:rPr lang="en-US" dirty="0" err="1" smtClean="0"/>
              <a:t>Mendis</a:t>
            </a:r>
            <a:r>
              <a:rPr lang="en-US" dirty="0" smtClean="0"/>
              <a:t>, </a:t>
            </a:r>
            <a:r>
              <a:rPr lang="en-US" dirty="0" err="1" smtClean="0"/>
              <a:t>AnyPresence</a:t>
            </a:r>
            <a:r>
              <a:rPr lang="en-US" dirty="0" smtClean="0"/>
              <a:t> chief marketing officer and co-founder. "Whether the app is targeted at employees, partner, or customers, enterprise mobile applications can have sophisticated integration, security and performance needs that often make them more complex to develop, test and maintain than the typical consumer app."</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12</a:t>
            </a:fld>
            <a:endParaRPr lang="en-US"/>
          </a:p>
        </p:txBody>
      </p:sp>
    </p:spTree>
    <p:extLst>
      <p:ext uri="{BB962C8B-B14F-4D97-AF65-F5344CB8AC3E}">
        <p14:creationId xmlns:p14="http://schemas.microsoft.com/office/powerpoint/2010/main" val="2719209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Feb 13, 2014</a:t>
            </a:r>
          </a:p>
          <a:p>
            <a:r>
              <a:rPr lang="en-US" dirty="0" smtClean="0"/>
              <a:t>http://</a:t>
            </a:r>
            <a:r>
              <a:rPr lang="en-US" dirty="0" err="1" smtClean="0"/>
              <a:t>www.appbrain.com</a:t>
            </a:r>
            <a:r>
              <a:rPr lang="en-US" dirty="0" smtClean="0"/>
              <a:t>/stats/free-and-paid-android-applications</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14</a:t>
            </a:fld>
            <a:endParaRPr lang="en-US"/>
          </a:p>
        </p:txBody>
      </p:sp>
    </p:spTree>
    <p:extLst>
      <p:ext uri="{BB962C8B-B14F-4D97-AF65-F5344CB8AC3E}">
        <p14:creationId xmlns:p14="http://schemas.microsoft.com/office/powerpoint/2010/main" val="4115489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expandedramblings.com</a:t>
            </a:r>
            <a:r>
              <a:rPr lang="en-US" dirty="0" smtClean="0"/>
              <a:t>/</a:t>
            </a:r>
            <a:r>
              <a:rPr lang="en-US" dirty="0" err="1" smtClean="0"/>
              <a:t>index.php</a:t>
            </a:r>
            <a:r>
              <a:rPr lang="en-US" dirty="0" smtClean="0"/>
              <a:t>/by-the-numbers-amazing-apple-stats/2/#.UxfNo-eSx4E</a:t>
            </a:r>
          </a:p>
          <a:p>
            <a:endParaRPr lang="en-US" dirty="0" smtClean="0"/>
          </a:p>
          <a:p>
            <a:r>
              <a:rPr lang="en-US" dirty="0" smtClean="0"/>
              <a:t>Jan</a:t>
            </a:r>
            <a:r>
              <a:rPr lang="en-US" baseline="0" dirty="0" smtClean="0"/>
              <a:t> 2014</a:t>
            </a:r>
            <a:endParaRPr lang="en-US" dirty="0" smtClean="0"/>
          </a:p>
        </p:txBody>
      </p:sp>
      <p:sp>
        <p:nvSpPr>
          <p:cNvPr id="4" name="Slide Number Placeholder 3"/>
          <p:cNvSpPr>
            <a:spLocks noGrp="1"/>
          </p:cNvSpPr>
          <p:nvPr>
            <p:ph type="sldNum" sz="quarter" idx="10"/>
          </p:nvPr>
        </p:nvSpPr>
        <p:spPr/>
        <p:txBody>
          <a:bodyPr/>
          <a:lstStyle/>
          <a:p>
            <a:fld id="{6012D927-9298-4598-88BA-9A5115939DFB}" type="slidenum">
              <a:rPr lang="en-US" smtClean="0"/>
              <a:pPr/>
              <a:t>17</a:t>
            </a:fld>
            <a:endParaRPr lang="en-US"/>
          </a:p>
        </p:txBody>
      </p:sp>
    </p:spTree>
    <p:extLst>
      <p:ext uri="{BB962C8B-B14F-4D97-AF65-F5344CB8AC3E}">
        <p14:creationId xmlns:p14="http://schemas.microsoft.com/office/powerpoint/2010/main" val="1246688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www.businessnewsdaily.com</a:t>
            </a:r>
            <a:r>
              <a:rPr lang="en-US" dirty="0" smtClean="0"/>
              <a:t>/4901-best-app-makers-creators.html</a:t>
            </a:r>
          </a:p>
          <a:p>
            <a:endParaRPr lang="en-US" dirty="0" smtClean="0"/>
          </a:p>
          <a:p>
            <a:r>
              <a:rPr lang="en-US" dirty="0" smtClean="0"/>
              <a:t>While developing a robust app from scratch can cost tens or even hundreds of thousands of dollars, DIY app-making platforms enable budget-conscious businesses to build functional mobile apps at a fraction of the cost.</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24</a:t>
            </a:fld>
            <a:endParaRPr lang="en-US"/>
          </a:p>
        </p:txBody>
      </p:sp>
    </p:spTree>
    <p:extLst>
      <p:ext uri="{BB962C8B-B14F-4D97-AF65-F5344CB8AC3E}">
        <p14:creationId xmlns:p14="http://schemas.microsoft.com/office/powerpoint/2010/main" val="4282966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CBD4572-2E32-4C3B-9A40-3FB32DE1D79C}"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10"/>
          <p:cNvSpPr txBox="1">
            <a:spLocks noChangeArrowheads="1"/>
          </p:cNvSpPr>
          <p:nvPr userDrawn="1"/>
        </p:nvSpPr>
        <p:spPr bwMode="auto">
          <a:xfrm>
            <a:off x="114300" y="6416675"/>
            <a:ext cx="2440476" cy="307777"/>
          </a:xfrm>
          <a:prstGeom prst="rect">
            <a:avLst/>
          </a:prstGeom>
          <a:solidFill>
            <a:schemeClr val="accent1">
              <a:lumMod val="75000"/>
            </a:schemeClr>
          </a:solidFill>
          <a:ln w="9525">
            <a:solidFill>
              <a:schemeClr val="bg2"/>
            </a:solidFill>
            <a:miter lim="800000"/>
            <a:headEnd/>
            <a:tailEnd/>
          </a:ln>
        </p:spPr>
        <p:txBody>
          <a:bodyPr wrap="none">
            <a:spAutoFit/>
          </a:bodyPr>
          <a:lstStyle/>
          <a:p>
            <a:pPr fontAlgn="auto">
              <a:spcBef>
                <a:spcPts val="0"/>
              </a:spcBef>
              <a:spcAft>
                <a:spcPts val="0"/>
              </a:spcAft>
              <a:defRPr/>
            </a:pPr>
            <a:r>
              <a:rPr lang="en-US" sz="1400" i="1" dirty="0">
                <a:solidFill>
                  <a:schemeClr val="bg1"/>
                </a:solidFill>
                <a:latin typeface="Calibri" pitchFamily="34" charset="0"/>
              </a:rPr>
              <a:t>FOR </a:t>
            </a:r>
            <a:r>
              <a:rPr lang="en-US" sz="1400" i="1" dirty="0" smtClean="0">
                <a:solidFill>
                  <a:schemeClr val="bg1"/>
                </a:solidFill>
                <a:latin typeface="Calibri" pitchFamily="34" charset="0"/>
              </a:rPr>
              <a:t> EXTERNAL </a:t>
            </a:r>
            <a:r>
              <a:rPr lang="en-US" sz="1400" i="1" dirty="0">
                <a:solidFill>
                  <a:schemeClr val="bg1"/>
                </a:solidFill>
                <a:latin typeface="Calibri" pitchFamily="34" charset="0"/>
              </a:rPr>
              <a:t>DISTRIBUTION.</a:t>
            </a:r>
          </a:p>
        </p:txBody>
      </p:sp>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334000"/>
            <a:ext cx="923523" cy="912556"/>
          </a:xfrm>
          <a:prstGeom prst="rect">
            <a:avLst/>
          </a:prstGeom>
        </p:spPr>
      </p:pic>
      <p:pic>
        <p:nvPicPr>
          <p:cNvPr id="72" name="Picture 71" descr="10447402_675090999248127_3447790418788696328_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1143000"/>
            <a:ext cx="2895600" cy="289560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219CB-6C7E-4991-A49D-993ECB34F128}" type="datetimeFigureOut">
              <a:rPr lang="en-US" smtClean="0"/>
              <a:pPr/>
              <a:t>8/9/14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219CB-6C7E-4991-A49D-993ECB34F128}" type="datetimeFigureOut">
              <a:rPr lang="en-US" smtClean="0"/>
              <a:pPr/>
              <a:t>8/9/14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2219CB-6C7E-4991-A49D-993ECB34F128}" type="datetimeFigureOut">
              <a:rPr lang="en-US" smtClean="0"/>
              <a:pPr/>
              <a:t>8/9/14</a:t>
            </a:fld>
            <a:endParaRPr lang="en-US"/>
          </a:p>
        </p:txBody>
      </p:sp>
      <p:sp>
        <p:nvSpPr>
          <p:cNvPr id="5" name="Footer Placeholder 4"/>
          <p:cNvSpPr>
            <a:spLocks noGrp="1"/>
          </p:cNvSpPr>
          <p:nvPr>
            <p:ph type="ftr" sz="quarter" idx="11"/>
          </p:nvPr>
        </p:nvSpPr>
        <p:spPr>
          <a:xfrm>
            <a:off x="5105400" y="5943600"/>
            <a:ext cx="3502152" cy="365125"/>
          </a:xfrm>
        </p:spPr>
        <p:txBody>
          <a:bodyPr/>
          <a:lstStyle/>
          <a:p>
            <a:endParaRPr lang="en-US" dirty="0"/>
          </a:p>
        </p:txBody>
      </p:sp>
      <p:sp>
        <p:nvSpPr>
          <p:cNvPr id="6" name="Slide Number Placeholder 5"/>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219CB-6C7E-4991-A49D-993ECB34F128}" type="datetimeFigureOut">
              <a:rPr lang="en-US" smtClean="0"/>
              <a:pPr/>
              <a:t>8/9/14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62219CB-6C7E-4991-A49D-993ECB34F128}" type="datetimeFigureOut">
              <a:rPr lang="en-US" smtClean="0"/>
              <a:pPr/>
              <a:t>8/9/14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D4572-2E32-4C3B-9A40-3FB32DE1D79C}"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2219CB-6C7E-4991-A49D-993ECB34F128}" type="datetimeFigureOut">
              <a:rPr lang="en-US" smtClean="0"/>
              <a:pPr/>
              <a:t>8/9/14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2219CB-6C7E-4991-A49D-993ECB34F128}" type="datetimeFigureOut">
              <a:rPr lang="en-US" smtClean="0"/>
              <a:pPr/>
              <a:t>8/9/14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219CB-6C7E-4991-A49D-993ECB34F128}" type="datetimeFigureOut">
              <a:rPr lang="en-US" smtClean="0"/>
              <a:pPr/>
              <a:t>8/9/14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62219CB-6C7E-4991-A49D-993ECB34F128}" type="datetimeFigureOut">
              <a:rPr lang="en-US" smtClean="0"/>
              <a:pPr/>
              <a:t>8/9/14</a:t>
            </a:fld>
            <a:endParaRPr lang="en-US"/>
          </a:p>
        </p:txBody>
      </p:sp>
      <p:sp>
        <p:nvSpPr>
          <p:cNvPr id="7" name="Slide Number Placeholder 6"/>
          <p:cNvSpPr>
            <a:spLocks noGrp="1"/>
          </p:cNvSpPr>
          <p:nvPr>
            <p:ph type="sldNum" sz="quarter" idx="12"/>
          </p:nvPr>
        </p:nvSpPr>
        <p:spPr/>
        <p:txBody>
          <a:bodyPr/>
          <a:lstStyle/>
          <a:p>
            <a:fld id="{0CBD4572-2E32-4C3B-9A40-3FB32DE1D79C}"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219CB-6C7E-4991-A49D-993ECB34F128}" type="datetimeFigureOut">
              <a:rPr lang="en-US" smtClean="0"/>
              <a:pPr/>
              <a:t>8/9/14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62219CB-6C7E-4991-A49D-993ECB34F128}" type="datetimeFigureOut">
              <a:rPr lang="en-US" smtClean="0"/>
              <a:pPr/>
              <a:t>8/9/14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CBD4572-2E32-4C3B-9A40-3FB32DE1D79C}" type="slidenum">
              <a:rPr lang="en-US" smtClean="0"/>
              <a:pPr/>
              <a:t>‹#›</a:t>
            </a:fld>
            <a:endParaRPr lang="en-US"/>
          </a:p>
        </p:txBody>
      </p:sp>
      <p:sp>
        <p:nvSpPr>
          <p:cNvPr id="62" name="TextBox 10"/>
          <p:cNvSpPr txBox="1">
            <a:spLocks noChangeArrowheads="1"/>
          </p:cNvSpPr>
          <p:nvPr userDrawn="1"/>
        </p:nvSpPr>
        <p:spPr bwMode="auto">
          <a:xfrm>
            <a:off x="7391400" y="6397823"/>
            <a:ext cx="1476649" cy="307777"/>
          </a:xfrm>
          <a:prstGeom prst="rect">
            <a:avLst/>
          </a:prstGeom>
          <a:solidFill>
            <a:schemeClr val="accent1">
              <a:lumMod val="75000"/>
            </a:schemeClr>
          </a:solidFill>
          <a:ln w="9525">
            <a:solidFill>
              <a:schemeClr val="bg2"/>
            </a:solidFill>
            <a:miter lim="800000"/>
            <a:headEnd/>
            <a:tailEnd/>
          </a:ln>
        </p:spPr>
        <p:txBody>
          <a:bodyPr wrap="none">
            <a:spAutoFit/>
          </a:bodyPr>
          <a:lstStyle/>
          <a:p>
            <a:pPr fontAlgn="auto">
              <a:spcBef>
                <a:spcPts val="0"/>
              </a:spcBef>
              <a:spcAft>
                <a:spcPts val="0"/>
              </a:spcAft>
              <a:defRPr/>
            </a:pPr>
            <a:r>
              <a:rPr lang="en-US" sz="1400" i="1" dirty="0" smtClean="0">
                <a:solidFill>
                  <a:schemeClr val="bg1"/>
                </a:solidFill>
                <a:latin typeface="Calibri" pitchFamily="34" charset="0"/>
              </a:rPr>
              <a:t>Ronald</a:t>
            </a:r>
            <a:r>
              <a:rPr lang="en-US" sz="1400" i="1" baseline="0" dirty="0" smtClean="0">
                <a:solidFill>
                  <a:schemeClr val="bg1"/>
                </a:solidFill>
                <a:latin typeface="Calibri" pitchFamily="34" charset="0"/>
              </a:rPr>
              <a:t> L. Ramos</a:t>
            </a:r>
            <a:endParaRPr lang="en-US" sz="1400" i="1" dirty="0">
              <a:solidFill>
                <a:schemeClr val="bg1"/>
              </a:solidFill>
              <a:latin typeface="Calibri" pitchFamily="34" charset="0"/>
            </a:endParaRPr>
          </a:p>
        </p:txBody>
      </p:sp>
      <p:sp>
        <p:nvSpPr>
          <p:cNvPr id="64" name="TextBox 10"/>
          <p:cNvSpPr txBox="1">
            <a:spLocks noChangeArrowheads="1"/>
          </p:cNvSpPr>
          <p:nvPr userDrawn="1"/>
        </p:nvSpPr>
        <p:spPr bwMode="auto">
          <a:xfrm>
            <a:off x="355880" y="6397823"/>
            <a:ext cx="2400401" cy="307777"/>
          </a:xfrm>
          <a:prstGeom prst="rect">
            <a:avLst/>
          </a:prstGeom>
          <a:solidFill>
            <a:schemeClr val="accent1">
              <a:lumMod val="75000"/>
            </a:schemeClr>
          </a:solidFill>
          <a:ln w="9525">
            <a:solidFill>
              <a:schemeClr val="bg2"/>
            </a:solidFill>
            <a:miter lim="800000"/>
            <a:headEnd/>
            <a:tailEnd/>
          </a:ln>
        </p:spPr>
        <p:txBody>
          <a:bodyPr wrap="none">
            <a:spAutoFit/>
          </a:bodyPr>
          <a:lstStyle/>
          <a:p>
            <a:pPr fontAlgn="auto">
              <a:spcBef>
                <a:spcPts val="0"/>
              </a:spcBef>
              <a:spcAft>
                <a:spcPts val="0"/>
              </a:spcAft>
              <a:defRPr/>
            </a:pPr>
            <a:r>
              <a:rPr lang="en-US" sz="1400" i="1" dirty="0" smtClean="0">
                <a:solidFill>
                  <a:schemeClr val="bg1"/>
                </a:solidFill>
                <a:latin typeface="Calibri" pitchFamily="34" charset="0"/>
              </a:rPr>
              <a:t>FOR </a:t>
            </a:r>
            <a:r>
              <a:rPr lang="en-US" sz="1400" i="1" dirty="0">
                <a:solidFill>
                  <a:schemeClr val="bg1"/>
                </a:solidFill>
                <a:latin typeface="Calibri" pitchFamily="34" charset="0"/>
              </a:rPr>
              <a:t>EXTERNAL DISTRIBUTION.</a:t>
            </a:r>
          </a:p>
        </p:txBody>
      </p:sp>
      <p:pic>
        <p:nvPicPr>
          <p:cNvPr id="65" name="Picture 6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00" y="78044"/>
            <a:ext cx="923523" cy="912556"/>
          </a:xfrm>
          <a:prstGeom prst="rect">
            <a:avLst/>
          </a:prstGeom>
        </p:spPr>
      </p:pic>
      <p:pic>
        <p:nvPicPr>
          <p:cNvPr id="7" name="Picture 6" descr="10447402_675090999248127_3447790418788696328_n.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43000" y="152400"/>
            <a:ext cx="762000" cy="762000"/>
          </a:xfrm>
          <a:prstGeom prst="rect">
            <a:avLst/>
          </a:prstGeom>
        </p:spPr>
      </p:pic>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obiledev.ronaldramos.info/publictalk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hyperlink" Target="http://appery.io/" TargetMode="External"/><Relationship Id="rId4" Type="http://schemas.openxmlformats.org/officeDocument/2006/relationships/hyperlink" Target="https://mainstreet-apps.com/" TargetMode="External"/><Relationship Id="rId5" Type="http://schemas.openxmlformats.org/officeDocument/2006/relationships/hyperlink" Target="http://www.appsbar.com/" TargetMode="External"/><Relationship Id="rId1" Type="http://schemas.openxmlformats.org/officeDocument/2006/relationships/slideLayout" Target="../slideLayouts/slideLayout2.xml"/><Relationship Id="rId2" Type="http://schemas.openxmlformats.org/officeDocument/2006/relationships/hyperlink" Target="http://www.appypie.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2.xml.rels><?xml version="1.0" encoding="UTF-8" standalone="yes"?>
<Relationships xmlns="http://schemas.openxmlformats.org/package/2006/relationships"><Relationship Id="rId3" Type="http://schemas.openxmlformats.org/officeDocument/2006/relationships/hyperlink" Target="mailto:rlramos@smart.com.ph" TargetMode="External"/><Relationship Id="rId4" Type="http://schemas.openxmlformats.org/officeDocument/2006/relationships/hyperlink" Target="mailto:rlramos@gmail.com" TargetMode="External"/><Relationship Id="rId5"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World of </a:t>
            </a:r>
            <a:r>
              <a:rPr lang="en-US" smtClean="0"/>
              <a:t>Mobile Apps</a:t>
            </a:r>
            <a:endParaRPr lang="en-US" dirty="0"/>
          </a:p>
        </p:txBody>
      </p:sp>
      <p:sp>
        <p:nvSpPr>
          <p:cNvPr id="3" name="Subtitle 2"/>
          <p:cNvSpPr>
            <a:spLocks noGrp="1"/>
          </p:cNvSpPr>
          <p:nvPr>
            <p:ph type="subTitle" idx="1"/>
          </p:nvPr>
        </p:nvSpPr>
        <p:spPr/>
        <p:txBody>
          <a:bodyPr>
            <a:normAutofit/>
          </a:bodyPr>
          <a:lstStyle/>
          <a:p>
            <a:r>
              <a:rPr lang="en-US" dirty="0" smtClean="0"/>
              <a:t>Ronald L. Ramos</a:t>
            </a:r>
          </a:p>
          <a:p>
            <a:r>
              <a:rPr lang="en-US" dirty="0" smtClean="0"/>
              <a:t>IT Specialist</a:t>
            </a:r>
          </a:p>
          <a:p>
            <a:r>
              <a:rPr lang="en-US" dirty="0" smtClean="0"/>
              <a:t>Smart</a:t>
            </a:r>
          </a:p>
        </p:txBody>
      </p:sp>
      <p:pic>
        <p:nvPicPr>
          <p:cNvPr id="5" name="Picture 2" descr="C:\Users\taleweaver\Desktop\android courseware\Android_Robot_POV-Ray.png"/>
          <p:cNvPicPr>
            <a:picLocks noChangeAspect="1" noChangeArrowheads="1"/>
          </p:cNvPicPr>
          <p:nvPr/>
        </p:nvPicPr>
        <p:blipFill>
          <a:blip r:embed="rId3" cstate="print"/>
          <a:srcRect/>
          <a:stretch>
            <a:fillRect/>
          </a:stretch>
        </p:blipFill>
        <p:spPr bwMode="auto">
          <a:xfrm>
            <a:off x="1981200" y="3581400"/>
            <a:ext cx="2584537" cy="2994782"/>
          </a:xfrm>
          <a:prstGeom prst="rect">
            <a:avLst/>
          </a:prstGeom>
          <a:noFill/>
        </p:spPr>
      </p:pic>
    </p:spTree>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Monthly Active Users - FB</a:t>
            </a:r>
            <a:endParaRPr lang="en-US" dirty="0"/>
          </a:p>
        </p:txBody>
      </p:sp>
      <p:pic>
        <p:nvPicPr>
          <p:cNvPr id="5" name="Content Placeholder 4" descr="MAU FB.png"/>
          <p:cNvPicPr>
            <a:picLocks noGrp="1" noChangeAspect="1"/>
          </p:cNvPicPr>
          <p:nvPr>
            <p:ph idx="1"/>
          </p:nvPr>
        </p:nvPicPr>
        <p:blipFill>
          <a:blip r:embed="rId3">
            <a:extLst>
              <a:ext uri="{28A0092B-C50C-407E-A947-70E740481C1C}">
                <a14:useLocalDpi xmlns:a14="http://schemas.microsoft.com/office/drawing/2010/main" val="0"/>
              </a:ext>
            </a:extLst>
          </a:blip>
          <a:srcRect t="-14617" b="-14617"/>
          <a:stretch>
            <a:fillRect/>
          </a:stretch>
        </p:blipFill>
        <p:spPr>
          <a:xfrm>
            <a:off x="1741227" y="1079198"/>
            <a:ext cx="6634375" cy="5505989"/>
          </a:xfrm>
        </p:spPr>
      </p:pic>
    </p:spTree>
    <p:extLst>
      <p:ext uri="{BB962C8B-B14F-4D97-AF65-F5344CB8AC3E}">
        <p14:creationId xmlns:p14="http://schemas.microsoft.com/office/powerpoint/2010/main" val="7739546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Facebook’s about face</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Facebook </a:t>
            </a:r>
            <a:r>
              <a:rPr lang="en-US" b="1" dirty="0"/>
              <a:t>had fewer than 20 people on their core mobile team in early 2012</a:t>
            </a:r>
            <a:r>
              <a:rPr lang="en-US" dirty="0"/>
              <a:t>, and changes to the mobile app came every three to six months — compared to the desktop version, which was updated twice per </a:t>
            </a:r>
            <a:r>
              <a:rPr lang="en-US" dirty="0" smtClean="0"/>
              <a:t>day -- Cory </a:t>
            </a:r>
            <a:r>
              <a:rPr lang="en-US" dirty="0" err="1"/>
              <a:t>Ondrejka</a:t>
            </a:r>
            <a:r>
              <a:rPr lang="en-US" dirty="0"/>
              <a:t>, Facebook's VP of mobile engineering</a:t>
            </a:r>
            <a:r>
              <a:rPr lang="en-US" dirty="0" smtClean="0"/>
              <a:t>.</a:t>
            </a:r>
          </a:p>
          <a:p>
            <a:r>
              <a:rPr lang="en-US" dirty="0"/>
              <a:t>When Facebook decided to revamp its mobile approach last </a:t>
            </a:r>
            <a:r>
              <a:rPr lang="en-US" dirty="0" smtClean="0"/>
              <a:t>summer</a:t>
            </a:r>
            <a:r>
              <a:rPr lang="en-US" b="1" dirty="0" smtClean="0"/>
              <a:t>, </a:t>
            </a:r>
            <a:r>
              <a:rPr lang="en-US" b="1" dirty="0" err="1" smtClean="0"/>
              <a:t>Zuckerberg</a:t>
            </a:r>
            <a:r>
              <a:rPr lang="en-US" b="1" dirty="0" smtClean="0"/>
              <a:t> refocused the company, giving each team mobile engineers and developers so that updates and new features could be built with the mobile experience in mind. </a:t>
            </a:r>
            <a:r>
              <a:rPr lang="en-US" dirty="0" smtClean="0"/>
              <a:t>"</a:t>
            </a:r>
            <a:r>
              <a:rPr lang="en-US" dirty="0"/>
              <a:t>[Mark] said, </a:t>
            </a:r>
            <a:r>
              <a:rPr lang="en-US" b="1" dirty="0"/>
              <a:t>'You know, we need to think about maybe putting mobile first and being a mobile-first company,'" </a:t>
            </a:r>
            <a:r>
              <a:rPr lang="en-US" dirty="0"/>
              <a:t>Facebook Vice President of Business and Marketing Partnerships David Fischer told Fortune's Adam </a:t>
            </a:r>
            <a:r>
              <a:rPr lang="en-US" dirty="0" err="1"/>
              <a:t>Lashinsky</a:t>
            </a:r>
            <a:r>
              <a:rPr lang="en-US" dirty="0"/>
              <a:t> in </a:t>
            </a:r>
            <a:r>
              <a:rPr lang="en-US" dirty="0" smtClean="0"/>
              <a:t>February (2013)</a:t>
            </a:r>
            <a:r>
              <a:rPr lang="en-US" b="1" dirty="0" smtClean="0"/>
              <a:t>. </a:t>
            </a:r>
            <a:r>
              <a:rPr lang="en-US" b="1" dirty="0"/>
              <a:t>"We realigned the company around, so everybody was responsible for mobile."</a:t>
            </a:r>
          </a:p>
          <a:p>
            <a:endParaRPr lang="en-US" dirty="0"/>
          </a:p>
        </p:txBody>
      </p:sp>
    </p:spTree>
    <p:extLst>
      <p:ext uri="{BB962C8B-B14F-4D97-AF65-F5344CB8AC3E}">
        <p14:creationId xmlns:p14="http://schemas.microsoft.com/office/powerpoint/2010/main" val="2464516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 Development Costs</a:t>
            </a:r>
            <a:endParaRPr lang="en-US" dirty="0"/>
          </a:p>
        </p:txBody>
      </p:sp>
      <p:sp>
        <p:nvSpPr>
          <p:cNvPr id="7" name="Content Placeholder 6"/>
          <p:cNvSpPr>
            <a:spLocks noGrp="1"/>
          </p:cNvSpPr>
          <p:nvPr>
            <p:ph idx="1"/>
          </p:nvPr>
        </p:nvSpPr>
        <p:spPr/>
        <p:txBody>
          <a:bodyPr/>
          <a:lstStyle/>
          <a:p>
            <a:r>
              <a:rPr lang="en-US" dirty="0"/>
              <a:t>A study by backend-as-a-service (</a:t>
            </a:r>
            <a:r>
              <a:rPr lang="en-US" dirty="0" err="1"/>
              <a:t>BaaS</a:t>
            </a:r>
            <a:r>
              <a:rPr lang="en-US" dirty="0"/>
              <a:t>) platform provider </a:t>
            </a:r>
            <a:r>
              <a:rPr lang="en-US" dirty="0" err="1"/>
              <a:t>AnyPresence</a:t>
            </a:r>
            <a:r>
              <a:rPr lang="en-US" dirty="0"/>
              <a:t> revealed the majority of companies, 54 percent, are spending </a:t>
            </a:r>
            <a:r>
              <a:rPr lang="en-US" b="1" dirty="0"/>
              <a:t>between </a:t>
            </a:r>
            <a:r>
              <a:rPr lang="en-US" b="1" dirty="0">
                <a:solidFill>
                  <a:srgbClr val="FF0000"/>
                </a:solidFill>
              </a:rPr>
              <a:t>$25,000 </a:t>
            </a:r>
            <a:r>
              <a:rPr lang="en-US" b="1" dirty="0"/>
              <a:t>and </a:t>
            </a:r>
            <a:r>
              <a:rPr lang="en-US" b="1" dirty="0">
                <a:solidFill>
                  <a:srgbClr val="FF0000"/>
                </a:solidFill>
              </a:rPr>
              <a:t>$100,000 </a:t>
            </a:r>
            <a:r>
              <a:rPr lang="en-US" b="1" dirty="0"/>
              <a:t>on each mobile apps they develop, </a:t>
            </a:r>
            <a:r>
              <a:rPr lang="en-US" dirty="0"/>
              <a:t>whether it be for customer or employee use</a:t>
            </a:r>
            <a:r>
              <a:rPr lang="en-US" b="1" dirty="0"/>
              <a:t>. </a:t>
            </a:r>
            <a:endParaRPr lang="en-US" b="1" dirty="0" smtClean="0"/>
          </a:p>
          <a:p>
            <a:r>
              <a:rPr lang="en-US" b="1" dirty="0" smtClean="0"/>
              <a:t>Additionally</a:t>
            </a:r>
            <a:r>
              <a:rPr lang="en-US" b="1" dirty="0"/>
              <a:t>, another quarter are investing </a:t>
            </a:r>
            <a:r>
              <a:rPr lang="en-US" b="1" dirty="0">
                <a:solidFill>
                  <a:srgbClr val="FF0000"/>
                </a:solidFill>
              </a:rPr>
              <a:t>more than $100,000 </a:t>
            </a:r>
            <a:r>
              <a:rPr lang="en-US" b="1" dirty="0"/>
              <a:t>into each app.</a:t>
            </a:r>
          </a:p>
        </p:txBody>
      </p:sp>
    </p:spTree>
    <p:extLst>
      <p:ext uri="{BB962C8B-B14F-4D97-AF65-F5344CB8AC3E}">
        <p14:creationId xmlns:p14="http://schemas.microsoft.com/office/powerpoint/2010/main" val="12374791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2011</a:t>
            </a:r>
            <a:endParaRPr lang="en-US" dirty="0"/>
          </a:p>
        </p:txBody>
      </p:sp>
      <p:pic>
        <p:nvPicPr>
          <p:cNvPr id="4" name="Content Placeholder 3" descr="Screen Shot 2014-01-29 at 1.45.48 PM.png"/>
          <p:cNvPicPr>
            <a:picLocks noGrp="1" noChangeAspect="1"/>
          </p:cNvPicPr>
          <p:nvPr>
            <p:ph idx="1"/>
          </p:nvPr>
        </p:nvPicPr>
        <p:blipFill>
          <a:blip r:embed="rId2">
            <a:extLst>
              <a:ext uri="{28A0092B-C50C-407E-A947-70E740481C1C}">
                <a14:useLocalDpi xmlns:a14="http://schemas.microsoft.com/office/drawing/2010/main" val="0"/>
              </a:ext>
            </a:extLst>
          </a:blip>
          <a:srcRect t="7131" b="7131"/>
          <a:stretch>
            <a:fillRect/>
          </a:stretch>
        </p:blipFill>
        <p:spPr>
          <a:xfrm>
            <a:off x="1946076" y="1572768"/>
            <a:ext cx="6081280" cy="5046965"/>
          </a:xfrm>
        </p:spPr>
      </p:pic>
    </p:spTree>
    <p:extLst>
      <p:ext uri="{BB962C8B-B14F-4D97-AF65-F5344CB8AC3E}">
        <p14:creationId xmlns:p14="http://schemas.microsoft.com/office/powerpoint/2010/main" val="26460848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Google Play Store stats</a:t>
            </a:r>
            <a:endParaRPr lang="en-US" dirty="0"/>
          </a:p>
        </p:txBody>
      </p:sp>
      <p:pic>
        <p:nvPicPr>
          <p:cNvPr id="7" name="Content Placeholder 6" descr="Screen Shot 2014-03-06 at 9.12.33 AM.png"/>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t="-879" b="21379"/>
          <a:stretch/>
        </p:blipFill>
        <p:spPr>
          <a:xfrm>
            <a:off x="838200" y="2133600"/>
            <a:ext cx="6288122" cy="1447800"/>
          </a:xfrm>
        </p:spPr>
      </p:pic>
      <p:pic>
        <p:nvPicPr>
          <p:cNvPr id="8" name="Content Placeholder 7" descr="Screen Shot 2014-03-06 at 9.12.52 AM.png"/>
          <p:cNvPicPr>
            <a:picLocks noGrp="1" noChangeAspect="1"/>
          </p:cNvPicPr>
          <p:nvPr>
            <p:ph sz="quarter" idx="14"/>
          </p:nvPr>
        </p:nvPicPr>
        <p:blipFill rotWithShape="1">
          <a:blip r:embed="rId4">
            <a:extLst>
              <a:ext uri="{28A0092B-C50C-407E-A947-70E740481C1C}">
                <a14:useLocalDpi xmlns:a14="http://schemas.microsoft.com/office/drawing/2010/main" val="0"/>
              </a:ext>
            </a:extLst>
          </a:blip>
          <a:srcRect t="-3862" b="1533"/>
          <a:stretch/>
        </p:blipFill>
        <p:spPr>
          <a:xfrm>
            <a:off x="990600" y="3733800"/>
            <a:ext cx="6090932" cy="1447800"/>
          </a:xfrm>
        </p:spPr>
      </p:pic>
    </p:spTree>
    <p:extLst>
      <p:ext uri="{BB962C8B-B14F-4D97-AF65-F5344CB8AC3E}">
        <p14:creationId xmlns:p14="http://schemas.microsoft.com/office/powerpoint/2010/main" val="32171271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024744" cy="646664"/>
          </a:xfrm>
        </p:spPr>
        <p:txBody>
          <a:bodyPr>
            <a:normAutofit fontScale="90000"/>
          </a:bodyPr>
          <a:lstStyle/>
          <a:p>
            <a:r>
              <a:rPr lang="en-US" dirty="0" smtClean="0"/>
              <a:t>Download numbers per price</a:t>
            </a:r>
            <a:endParaRPr lang="en-US" dirty="0"/>
          </a:p>
        </p:txBody>
      </p:sp>
      <p:pic>
        <p:nvPicPr>
          <p:cNvPr id="4" name="Content Placeholder 3" descr="Screen Shot 2014-03-06 at 9.13.10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771" r="1267"/>
          <a:stretch/>
        </p:blipFill>
        <p:spPr>
          <a:xfrm>
            <a:off x="762000" y="990600"/>
            <a:ext cx="7467600" cy="5317728"/>
          </a:xfrm>
        </p:spPr>
      </p:pic>
    </p:spTree>
    <p:extLst>
      <p:ext uri="{BB962C8B-B14F-4D97-AF65-F5344CB8AC3E}">
        <p14:creationId xmlns:p14="http://schemas.microsoft.com/office/powerpoint/2010/main" val="10376706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4-03-06 at 9.18.11 AM.png"/>
          <p:cNvPicPr>
            <a:picLocks noGrp="1" noChangeAspect="1"/>
          </p:cNvPicPr>
          <p:nvPr>
            <p:ph idx="1"/>
          </p:nvPr>
        </p:nvPicPr>
        <p:blipFill>
          <a:blip r:embed="rId2">
            <a:extLst>
              <a:ext uri="{28A0092B-C50C-407E-A947-70E740481C1C}">
                <a14:useLocalDpi xmlns:a14="http://schemas.microsoft.com/office/drawing/2010/main" val="0"/>
              </a:ext>
            </a:extLst>
          </a:blip>
          <a:srcRect t="13362" b="13362"/>
          <a:stretch>
            <a:fillRect/>
          </a:stretch>
        </p:blipFill>
        <p:spPr>
          <a:xfrm>
            <a:off x="157320" y="1253971"/>
            <a:ext cx="8910480" cy="4613429"/>
          </a:xfrm>
        </p:spPr>
      </p:pic>
    </p:spTree>
    <p:extLst>
      <p:ext uri="{BB962C8B-B14F-4D97-AF65-F5344CB8AC3E}">
        <p14:creationId xmlns:p14="http://schemas.microsoft.com/office/powerpoint/2010/main" val="16673131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05200" y="152400"/>
            <a:ext cx="5336498" cy="6705600"/>
          </a:xfrm>
        </p:spPr>
      </p:pic>
    </p:spTree>
    <p:extLst>
      <p:ext uri="{BB962C8B-B14F-4D97-AF65-F5344CB8AC3E}">
        <p14:creationId xmlns:p14="http://schemas.microsoft.com/office/powerpoint/2010/main" val="1026816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Apps versus Web apps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85879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they are</a:t>
            </a:r>
            <a:endParaRPr lang="en-US" dirty="0"/>
          </a:p>
        </p:txBody>
      </p:sp>
      <p:sp>
        <p:nvSpPr>
          <p:cNvPr id="7" name="Text Placeholder 6"/>
          <p:cNvSpPr>
            <a:spLocks noGrp="1"/>
          </p:cNvSpPr>
          <p:nvPr>
            <p:ph type="body" idx="1"/>
          </p:nvPr>
        </p:nvSpPr>
        <p:spPr/>
        <p:txBody>
          <a:bodyPr>
            <a:normAutofit/>
          </a:bodyPr>
          <a:lstStyle/>
          <a:p>
            <a:r>
              <a:rPr lang="en-US" dirty="0" smtClean="0"/>
              <a:t>Native Apps</a:t>
            </a:r>
            <a:endParaRPr lang="en-US" dirty="0"/>
          </a:p>
        </p:txBody>
      </p:sp>
      <p:sp>
        <p:nvSpPr>
          <p:cNvPr id="8" name="Content Placeholder 7"/>
          <p:cNvSpPr>
            <a:spLocks noGrp="1"/>
          </p:cNvSpPr>
          <p:nvPr>
            <p:ph sz="half" idx="2"/>
          </p:nvPr>
        </p:nvSpPr>
        <p:spPr/>
        <p:txBody>
          <a:bodyPr>
            <a:normAutofit fontScale="62500" lnSpcReduction="20000"/>
          </a:bodyPr>
          <a:lstStyle/>
          <a:p>
            <a:r>
              <a:rPr lang="en-US" dirty="0"/>
              <a:t>an app developed essentially for one particular mobile device and is installed directly onto the device itself. </a:t>
            </a:r>
            <a:endParaRPr lang="en-US" dirty="0" smtClean="0"/>
          </a:p>
          <a:p>
            <a:r>
              <a:rPr lang="en-US" dirty="0" smtClean="0"/>
              <a:t>Users </a:t>
            </a:r>
            <a:r>
              <a:rPr lang="en-US" dirty="0"/>
              <a:t>of native apps usually download them via app stores online or the app marketplace, such as the Apple App Store, the Google Play store and so on. </a:t>
            </a:r>
            <a:endParaRPr lang="en-US" dirty="0" smtClean="0"/>
          </a:p>
          <a:p>
            <a:r>
              <a:rPr lang="en-US" dirty="0" smtClean="0"/>
              <a:t>An </a:t>
            </a:r>
            <a:r>
              <a:rPr lang="en-US" dirty="0"/>
              <a:t>example of a native app is the Camera+ app for Apple’s </a:t>
            </a:r>
            <a:r>
              <a:rPr lang="en-US" dirty="0" err="1"/>
              <a:t>iOS</a:t>
            </a:r>
            <a:r>
              <a:rPr lang="en-US" dirty="0"/>
              <a:t> devices.</a:t>
            </a:r>
          </a:p>
        </p:txBody>
      </p:sp>
      <p:sp>
        <p:nvSpPr>
          <p:cNvPr id="9" name="Text Placeholder 8"/>
          <p:cNvSpPr>
            <a:spLocks noGrp="1"/>
          </p:cNvSpPr>
          <p:nvPr>
            <p:ph type="body" sz="quarter" idx="3"/>
          </p:nvPr>
        </p:nvSpPr>
        <p:spPr/>
        <p:txBody>
          <a:bodyPr>
            <a:normAutofit/>
          </a:bodyPr>
          <a:lstStyle/>
          <a:p>
            <a:r>
              <a:rPr lang="en-US" dirty="0" smtClean="0"/>
              <a:t>Web Apps</a:t>
            </a:r>
            <a:endParaRPr lang="en-US" dirty="0"/>
          </a:p>
        </p:txBody>
      </p:sp>
      <p:sp>
        <p:nvSpPr>
          <p:cNvPr id="10" name="Content Placeholder 9"/>
          <p:cNvSpPr>
            <a:spLocks noGrp="1"/>
          </p:cNvSpPr>
          <p:nvPr>
            <p:ph sz="quarter" idx="4"/>
          </p:nvPr>
        </p:nvSpPr>
        <p:spPr/>
        <p:txBody>
          <a:bodyPr>
            <a:normAutofit fontScale="77500" lnSpcReduction="20000"/>
          </a:bodyPr>
          <a:lstStyle/>
          <a:p>
            <a:r>
              <a:rPr lang="en-US" dirty="0"/>
              <a:t>basically Internet-enabled apps that are accessible via the mobile device’s Web browser. They need not be downloaded onto the user’s mobile device in order to be accessed. The Safari browser is a good example of a mobile Web app.</a:t>
            </a:r>
          </a:p>
        </p:txBody>
      </p:sp>
    </p:spTree>
    <p:extLst>
      <p:ext uri="{BB962C8B-B14F-4D97-AF65-F5344CB8AC3E}">
        <p14:creationId xmlns:p14="http://schemas.microsoft.com/office/powerpoint/2010/main" val="13906425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Download presentations here:</a:t>
            </a:r>
            <a:endParaRPr lang="en-US" dirty="0"/>
          </a:p>
        </p:txBody>
      </p:sp>
      <p:sp>
        <p:nvSpPr>
          <p:cNvPr id="3" name="Content Placeholder 2"/>
          <p:cNvSpPr>
            <a:spLocks noGrp="1"/>
          </p:cNvSpPr>
          <p:nvPr>
            <p:ph idx="1"/>
          </p:nvPr>
        </p:nvSpPr>
        <p:spPr/>
        <p:txBody>
          <a:bodyPr/>
          <a:lstStyle/>
          <a:p>
            <a:r>
              <a:rPr lang="en-US" dirty="0">
                <a:hlinkClick r:id="rId2"/>
              </a:rPr>
              <a:t>http://mobiledev.ronaldramos.info/publictalks</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41701479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024744" cy="646664"/>
          </a:xfrm>
        </p:spPr>
        <p:txBody>
          <a:bodyPr>
            <a:normAutofit fontScale="90000"/>
          </a:bodyPr>
          <a:lstStyle/>
          <a:p>
            <a:r>
              <a:rPr lang="en-US" dirty="0" smtClean="0"/>
              <a:t>Setup and Costs</a:t>
            </a:r>
            <a:endParaRPr lang="en-US" dirty="0"/>
          </a:p>
        </p:txBody>
      </p:sp>
      <p:sp>
        <p:nvSpPr>
          <p:cNvPr id="3" name="Text Placeholder 2"/>
          <p:cNvSpPr>
            <a:spLocks noGrp="1"/>
          </p:cNvSpPr>
          <p:nvPr>
            <p:ph type="body" idx="1"/>
          </p:nvPr>
        </p:nvSpPr>
        <p:spPr>
          <a:xfrm>
            <a:off x="762000" y="1524000"/>
            <a:ext cx="1331089" cy="517371"/>
          </a:xfrm>
        </p:spPr>
        <p:txBody>
          <a:bodyPr>
            <a:normAutofit fontScale="92500"/>
          </a:bodyPr>
          <a:lstStyle/>
          <a:p>
            <a:r>
              <a:rPr lang="en-US" dirty="0" smtClean="0"/>
              <a:t>Android</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90298657"/>
              </p:ext>
            </p:extLst>
          </p:nvPr>
        </p:nvGraphicFramePr>
        <p:xfrm>
          <a:off x="304800" y="2286000"/>
          <a:ext cx="3962400" cy="4211319"/>
        </p:xfrm>
        <a:graphic>
          <a:graphicData uri="http://schemas.openxmlformats.org/drawingml/2006/table">
            <a:tbl>
              <a:tblPr firstRow="1" bandRow="1">
                <a:tableStyleId>{5C22544A-7EE6-4342-B048-85BDC9FD1C3A}</a:tableStyleId>
              </a:tblPr>
              <a:tblGrid>
                <a:gridCol w="1219200"/>
                <a:gridCol w="1828800"/>
                <a:gridCol w="914400"/>
              </a:tblGrid>
              <a:tr h="457200">
                <a:tc>
                  <a:txBody>
                    <a:bodyPr/>
                    <a:lstStyle/>
                    <a:p>
                      <a:r>
                        <a:rPr lang="en-US" dirty="0" smtClean="0"/>
                        <a:t>Item</a:t>
                      </a:r>
                      <a:endParaRPr lang="en-US" dirty="0"/>
                    </a:p>
                  </a:txBody>
                  <a:tcPr/>
                </a:tc>
                <a:tc>
                  <a:txBody>
                    <a:bodyPr/>
                    <a:lstStyle/>
                    <a:p>
                      <a:r>
                        <a:rPr lang="en-US" dirty="0" smtClean="0"/>
                        <a:t>Description</a:t>
                      </a:r>
                      <a:endParaRPr lang="en-US" dirty="0"/>
                    </a:p>
                  </a:txBody>
                  <a:tcPr/>
                </a:tc>
                <a:tc>
                  <a:txBody>
                    <a:bodyPr/>
                    <a:lstStyle/>
                    <a:p>
                      <a:r>
                        <a:rPr lang="en-US" dirty="0" smtClean="0"/>
                        <a:t>Cost</a:t>
                      </a:r>
                      <a:endParaRPr lang="en-US" dirty="0"/>
                    </a:p>
                  </a:txBody>
                  <a:tcPr/>
                </a:tc>
              </a:tr>
              <a:tr h="370840">
                <a:tc>
                  <a:txBody>
                    <a:bodyPr/>
                    <a:lstStyle/>
                    <a:p>
                      <a:r>
                        <a:rPr lang="en-US" dirty="0" smtClean="0"/>
                        <a:t>Computer</a:t>
                      </a:r>
                      <a:endParaRPr lang="en-US" dirty="0"/>
                    </a:p>
                  </a:txBody>
                  <a:tcPr/>
                </a:tc>
                <a:tc>
                  <a:txBody>
                    <a:bodyPr/>
                    <a:lstStyle/>
                    <a:p>
                      <a:r>
                        <a:rPr lang="en-US" dirty="0" smtClean="0"/>
                        <a:t>Any Windows, Mac or Linux based</a:t>
                      </a:r>
                      <a:endParaRPr lang="en-US" dirty="0"/>
                    </a:p>
                  </a:txBody>
                  <a:tcPr/>
                </a:tc>
                <a:tc>
                  <a:txBody>
                    <a:bodyPr/>
                    <a:lstStyle/>
                    <a:p>
                      <a:endParaRPr lang="en-US" dirty="0"/>
                    </a:p>
                  </a:txBody>
                  <a:tcPr/>
                </a:tc>
              </a:tr>
              <a:tr h="370840">
                <a:tc>
                  <a:txBody>
                    <a:bodyPr/>
                    <a:lstStyle/>
                    <a:p>
                      <a:r>
                        <a:rPr lang="en-US" dirty="0" smtClean="0"/>
                        <a:t>SDK</a:t>
                      </a:r>
                      <a:endParaRPr lang="en-US" dirty="0"/>
                    </a:p>
                  </a:txBody>
                  <a:tcPr/>
                </a:tc>
                <a:tc>
                  <a:txBody>
                    <a:bodyPr/>
                    <a:lstStyle/>
                    <a:p>
                      <a:r>
                        <a:rPr lang="en-US" dirty="0" smtClean="0"/>
                        <a:t>Eclipse</a:t>
                      </a:r>
                      <a:endParaRPr lang="en-US" dirty="0"/>
                    </a:p>
                  </a:txBody>
                  <a:tcPr/>
                </a:tc>
                <a:tc>
                  <a:txBody>
                    <a:bodyPr/>
                    <a:lstStyle/>
                    <a:p>
                      <a:r>
                        <a:rPr lang="en-US" dirty="0" smtClean="0"/>
                        <a:t>Free</a:t>
                      </a:r>
                      <a:endParaRPr lang="en-US" dirty="0"/>
                    </a:p>
                  </a:txBody>
                  <a:tcPr/>
                </a:tc>
              </a:tr>
              <a:tr h="370840">
                <a:tc>
                  <a:txBody>
                    <a:bodyPr/>
                    <a:lstStyle/>
                    <a:p>
                      <a:r>
                        <a:rPr lang="en-US" dirty="0" smtClean="0"/>
                        <a:t>Developer Account</a:t>
                      </a:r>
                      <a:endParaRPr lang="en-US" dirty="0"/>
                    </a:p>
                  </a:txBody>
                  <a:tcPr/>
                </a:tc>
                <a:tc>
                  <a:txBody>
                    <a:bodyPr/>
                    <a:lstStyle/>
                    <a:p>
                      <a:r>
                        <a:rPr lang="en-US" dirty="0" smtClean="0"/>
                        <a:t>Lifetime</a:t>
                      </a:r>
                      <a:endParaRPr lang="en-US" dirty="0"/>
                    </a:p>
                  </a:txBody>
                  <a:tcPr/>
                </a:tc>
                <a:tc>
                  <a:txBody>
                    <a:bodyPr/>
                    <a:lstStyle/>
                    <a:p>
                      <a:r>
                        <a:rPr lang="en-US" dirty="0" smtClean="0"/>
                        <a:t>Free</a:t>
                      </a:r>
                      <a:endParaRPr lang="en-US" dirty="0"/>
                    </a:p>
                  </a:txBody>
                  <a:tcPr/>
                </a:tc>
              </a:tr>
              <a:tr h="370840">
                <a:tc>
                  <a:txBody>
                    <a:bodyPr/>
                    <a:lstStyle/>
                    <a:p>
                      <a:r>
                        <a:rPr lang="en-US" dirty="0" smtClean="0"/>
                        <a:t>Testing on Device</a:t>
                      </a:r>
                      <a:endParaRPr lang="en-US" dirty="0"/>
                    </a:p>
                  </a:txBody>
                  <a:tcPr/>
                </a:tc>
                <a:tc>
                  <a:txBody>
                    <a:bodyPr/>
                    <a:lstStyle/>
                    <a:p>
                      <a:r>
                        <a:rPr lang="en-US" dirty="0" smtClean="0"/>
                        <a:t>Any Android device</a:t>
                      </a:r>
                      <a:r>
                        <a:rPr lang="en-US" baseline="0" dirty="0" smtClean="0"/>
                        <a:t> </a:t>
                      </a:r>
                      <a:endParaRPr lang="en-US" dirty="0"/>
                    </a:p>
                  </a:txBody>
                  <a:tcPr/>
                </a:tc>
                <a:tc>
                  <a:txBody>
                    <a:bodyPr/>
                    <a:lstStyle/>
                    <a:p>
                      <a:r>
                        <a:rPr lang="en-US" dirty="0" smtClean="0"/>
                        <a:t>Free</a:t>
                      </a:r>
                      <a:endParaRPr lang="en-US" dirty="0"/>
                    </a:p>
                  </a:txBody>
                  <a:tcPr/>
                </a:tc>
              </a:tr>
              <a:tr h="370840">
                <a:tc>
                  <a:txBody>
                    <a:bodyPr/>
                    <a:lstStyle/>
                    <a:p>
                      <a:r>
                        <a:rPr lang="en-US" dirty="0" smtClean="0"/>
                        <a:t>Distribution</a:t>
                      </a:r>
                      <a:endParaRPr lang="en-US" dirty="0"/>
                    </a:p>
                  </a:txBody>
                  <a:tcPr/>
                </a:tc>
                <a:tc>
                  <a:txBody>
                    <a:bodyPr/>
                    <a:lstStyle/>
                    <a:p>
                      <a:r>
                        <a:rPr lang="en-US" dirty="0" smtClean="0"/>
                        <a:t>Via Google Play Store</a:t>
                      </a:r>
                      <a:endParaRPr lang="en-US" dirty="0"/>
                    </a:p>
                  </a:txBody>
                  <a:tcPr/>
                </a:tc>
                <a:tc>
                  <a:txBody>
                    <a:bodyPr/>
                    <a:lstStyle/>
                    <a:p>
                      <a:r>
                        <a:rPr lang="en-US" dirty="0" smtClean="0"/>
                        <a:t>Free</a:t>
                      </a:r>
                      <a:endParaRPr lang="en-US" dirty="0"/>
                    </a:p>
                  </a:txBody>
                  <a:tcPr/>
                </a:tc>
              </a:tr>
            </a:tbl>
          </a:graphicData>
        </a:graphic>
      </p:graphicFrame>
      <p:sp>
        <p:nvSpPr>
          <p:cNvPr id="5" name="Text Placeholder 4"/>
          <p:cNvSpPr>
            <a:spLocks noGrp="1"/>
          </p:cNvSpPr>
          <p:nvPr>
            <p:ph type="body" sz="quarter" idx="3"/>
          </p:nvPr>
        </p:nvSpPr>
        <p:spPr>
          <a:xfrm>
            <a:off x="6088283" y="1143000"/>
            <a:ext cx="3055717" cy="487362"/>
          </a:xfrm>
        </p:spPr>
        <p:txBody>
          <a:bodyPr/>
          <a:lstStyle/>
          <a:p>
            <a:r>
              <a:rPr lang="en-US" dirty="0" smtClean="0"/>
              <a:t>Apple</a:t>
            </a:r>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1236808459"/>
              </p:ext>
            </p:extLst>
          </p:nvPr>
        </p:nvGraphicFramePr>
        <p:xfrm>
          <a:off x="4419600" y="1920241"/>
          <a:ext cx="4572000" cy="4937759"/>
        </p:xfrm>
        <a:graphic>
          <a:graphicData uri="http://schemas.openxmlformats.org/drawingml/2006/table">
            <a:tbl>
              <a:tblPr firstRow="1" bandRow="1">
                <a:tableStyleId>{5C22544A-7EE6-4342-B048-85BDC9FD1C3A}</a:tableStyleId>
              </a:tblPr>
              <a:tblGrid>
                <a:gridCol w="1524000"/>
                <a:gridCol w="1524000"/>
                <a:gridCol w="1524000"/>
              </a:tblGrid>
              <a:tr h="342665">
                <a:tc>
                  <a:txBody>
                    <a:bodyPr/>
                    <a:lstStyle/>
                    <a:p>
                      <a:r>
                        <a:rPr lang="en-US" dirty="0" smtClean="0"/>
                        <a:t>Item</a:t>
                      </a:r>
                      <a:endParaRPr lang="en-US" dirty="0"/>
                    </a:p>
                  </a:txBody>
                  <a:tcPr/>
                </a:tc>
                <a:tc>
                  <a:txBody>
                    <a:bodyPr/>
                    <a:lstStyle/>
                    <a:p>
                      <a:r>
                        <a:rPr lang="en-US" dirty="0" smtClean="0"/>
                        <a:t>Description</a:t>
                      </a:r>
                      <a:endParaRPr lang="en-US" dirty="0"/>
                    </a:p>
                  </a:txBody>
                  <a:tcPr/>
                </a:tc>
                <a:tc>
                  <a:txBody>
                    <a:bodyPr/>
                    <a:lstStyle/>
                    <a:p>
                      <a:r>
                        <a:rPr lang="en-US" dirty="0" smtClean="0"/>
                        <a:t>Cost</a:t>
                      </a:r>
                      <a:endParaRPr lang="en-US" dirty="0"/>
                    </a:p>
                  </a:txBody>
                  <a:tcPr/>
                </a:tc>
              </a:tr>
              <a:tr h="844928">
                <a:tc>
                  <a:txBody>
                    <a:bodyPr/>
                    <a:lstStyle/>
                    <a:p>
                      <a:r>
                        <a:rPr lang="en-US" dirty="0" smtClean="0"/>
                        <a:t>Computer</a:t>
                      </a:r>
                      <a:endParaRPr lang="en-US" dirty="0"/>
                    </a:p>
                  </a:txBody>
                  <a:tcPr/>
                </a:tc>
                <a:tc>
                  <a:txBody>
                    <a:bodyPr/>
                    <a:lstStyle/>
                    <a:p>
                      <a:r>
                        <a:rPr lang="en-US" dirty="0" err="1" smtClean="0"/>
                        <a:t>Macbook</a:t>
                      </a:r>
                      <a:r>
                        <a:rPr lang="en-US" dirty="0" smtClean="0"/>
                        <a:t> or Mac Desktop</a:t>
                      </a:r>
                      <a:endParaRPr lang="en-US" dirty="0"/>
                    </a:p>
                  </a:txBody>
                  <a:tcPr/>
                </a:tc>
                <a:tc>
                  <a:txBody>
                    <a:bodyPr/>
                    <a:lstStyle/>
                    <a:p>
                      <a:r>
                        <a:rPr lang="en-US" dirty="0" smtClean="0"/>
                        <a:t>From 56K Pesos and up</a:t>
                      </a:r>
                      <a:endParaRPr lang="en-US" dirty="0"/>
                    </a:p>
                  </a:txBody>
                  <a:tcPr/>
                </a:tc>
              </a:tr>
              <a:tr h="342665">
                <a:tc>
                  <a:txBody>
                    <a:bodyPr/>
                    <a:lstStyle/>
                    <a:p>
                      <a:r>
                        <a:rPr lang="en-US" dirty="0" smtClean="0"/>
                        <a:t>SDK</a:t>
                      </a:r>
                      <a:endParaRPr lang="en-US" dirty="0"/>
                    </a:p>
                  </a:txBody>
                  <a:tcPr/>
                </a:tc>
                <a:tc>
                  <a:txBody>
                    <a:bodyPr/>
                    <a:lstStyle/>
                    <a:p>
                      <a:r>
                        <a:rPr lang="en-US" dirty="0" err="1" smtClean="0"/>
                        <a:t>Xcode</a:t>
                      </a:r>
                      <a:endParaRPr lang="en-US" dirty="0"/>
                    </a:p>
                  </a:txBody>
                  <a:tcPr/>
                </a:tc>
                <a:tc>
                  <a:txBody>
                    <a:bodyPr/>
                    <a:lstStyle/>
                    <a:p>
                      <a:r>
                        <a:rPr lang="en-US" dirty="0" smtClean="0"/>
                        <a:t>Free</a:t>
                      </a:r>
                      <a:endParaRPr lang="en-US" dirty="0"/>
                    </a:p>
                  </a:txBody>
                  <a:tcPr/>
                </a:tc>
              </a:tr>
              <a:tr h="591450">
                <a:tc>
                  <a:txBody>
                    <a:bodyPr/>
                    <a:lstStyle/>
                    <a:p>
                      <a:r>
                        <a:rPr lang="en-US" dirty="0" smtClean="0"/>
                        <a:t>Developer Account</a:t>
                      </a:r>
                      <a:endParaRPr lang="en-US" dirty="0"/>
                    </a:p>
                  </a:txBody>
                  <a:tcPr/>
                </a:tc>
                <a:tc>
                  <a:txBody>
                    <a:bodyPr/>
                    <a:lstStyle/>
                    <a:p>
                      <a:r>
                        <a:rPr lang="en-US" dirty="0" smtClean="0"/>
                        <a:t>Renewed yearly;</a:t>
                      </a:r>
                      <a:endParaRPr lang="en-US" dirty="0"/>
                    </a:p>
                  </a:txBody>
                  <a:tcPr/>
                </a:tc>
                <a:tc>
                  <a:txBody>
                    <a:bodyPr/>
                    <a:lstStyle/>
                    <a:p>
                      <a:r>
                        <a:rPr lang="en-US" dirty="0" smtClean="0"/>
                        <a:t>$99</a:t>
                      </a:r>
                      <a:endParaRPr lang="en-US" dirty="0"/>
                    </a:p>
                  </a:txBody>
                  <a:tcPr/>
                </a:tc>
              </a:tr>
              <a:tr h="1098407">
                <a:tc>
                  <a:txBody>
                    <a:bodyPr/>
                    <a:lstStyle/>
                    <a:p>
                      <a:r>
                        <a:rPr lang="en-US" dirty="0" smtClean="0"/>
                        <a:t>Testing</a:t>
                      </a:r>
                      <a:endParaRPr lang="en-US" dirty="0"/>
                    </a:p>
                  </a:txBody>
                  <a:tcPr/>
                </a:tc>
                <a:tc>
                  <a:txBody>
                    <a:bodyPr/>
                    <a:lstStyle/>
                    <a:p>
                      <a:r>
                        <a:rPr lang="en-US" dirty="0" smtClean="0"/>
                        <a:t>Any </a:t>
                      </a:r>
                      <a:r>
                        <a:rPr lang="en-US" dirty="0" err="1" smtClean="0"/>
                        <a:t>iOS</a:t>
                      </a:r>
                      <a:r>
                        <a:rPr lang="en-US" dirty="0" smtClean="0"/>
                        <a:t> Device (iPhone, </a:t>
                      </a:r>
                      <a:r>
                        <a:rPr lang="en-US" dirty="0" err="1" smtClean="0"/>
                        <a:t>iPad</a:t>
                      </a:r>
                      <a:r>
                        <a:rPr lang="en-US" dirty="0" smtClean="0"/>
                        <a:t>)</a:t>
                      </a:r>
                      <a:endParaRPr lang="en-US" dirty="0"/>
                    </a:p>
                  </a:txBody>
                  <a:tcPr/>
                </a:tc>
                <a:tc>
                  <a:txBody>
                    <a:bodyPr/>
                    <a:lstStyle/>
                    <a:p>
                      <a:r>
                        <a:rPr lang="en-US" dirty="0" smtClean="0"/>
                        <a:t>Comes with the $99</a:t>
                      </a:r>
                      <a:r>
                        <a:rPr lang="en-US" baseline="0" dirty="0" smtClean="0"/>
                        <a:t> developer account</a:t>
                      </a:r>
                      <a:endParaRPr lang="en-US" dirty="0"/>
                    </a:p>
                  </a:txBody>
                  <a:tcPr/>
                </a:tc>
              </a:tr>
              <a:tr h="944880">
                <a:tc>
                  <a:txBody>
                    <a:bodyPr/>
                    <a:lstStyle/>
                    <a:p>
                      <a:r>
                        <a:rPr lang="en-US" dirty="0" smtClean="0"/>
                        <a:t>Distribution</a:t>
                      </a:r>
                      <a:endParaRPr lang="en-US" dirty="0"/>
                    </a:p>
                  </a:txBody>
                  <a:tcPr/>
                </a:tc>
                <a:tc>
                  <a:txBody>
                    <a:bodyPr/>
                    <a:lstStyle/>
                    <a:p>
                      <a:r>
                        <a:rPr lang="en-US" dirty="0" smtClean="0"/>
                        <a:t>Via apple App Store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Comes with the $99</a:t>
                      </a:r>
                      <a:r>
                        <a:rPr lang="en-US" baseline="0" dirty="0" smtClean="0"/>
                        <a:t> developer account</a:t>
                      </a:r>
                      <a:endParaRPr lang="en-US" dirty="0" smtClean="0"/>
                    </a:p>
                    <a:p>
                      <a:endParaRPr lang="en-US" dirty="0"/>
                    </a:p>
                  </a:txBody>
                  <a:tcPr/>
                </a:tc>
              </a:tr>
            </a:tbl>
          </a:graphicData>
        </a:graphic>
      </p:graphicFrame>
    </p:spTree>
    <p:extLst>
      <p:ext uri="{BB962C8B-B14F-4D97-AF65-F5344CB8AC3E}">
        <p14:creationId xmlns:p14="http://schemas.microsoft.com/office/powerpoint/2010/main" val="3621707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Mock-Ups</a:t>
            </a:r>
            <a:endParaRPr lang="en-US" dirty="0"/>
          </a:p>
        </p:txBody>
      </p:sp>
      <p:sp>
        <p:nvSpPr>
          <p:cNvPr id="5" name="Text Placeholder 4"/>
          <p:cNvSpPr>
            <a:spLocks noGrp="1"/>
          </p:cNvSpPr>
          <p:nvPr>
            <p:ph type="body" idx="1"/>
          </p:nvPr>
        </p:nvSpPr>
        <p:spPr/>
        <p:txBody>
          <a:bodyPr/>
          <a:lstStyle/>
          <a:p>
            <a:r>
              <a:rPr lang="en-US" dirty="0" smtClean="0"/>
              <a:t>I have an idea but I can’t put it into words</a:t>
            </a:r>
            <a:endParaRPr lang="en-US" dirty="0"/>
          </a:p>
        </p:txBody>
      </p:sp>
    </p:spTree>
    <p:extLst>
      <p:ext uri="{BB962C8B-B14F-4D97-AF65-F5344CB8AC3E}">
        <p14:creationId xmlns:p14="http://schemas.microsoft.com/office/powerpoint/2010/main" val="27489145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Moqups.com</a:t>
            </a:r>
            <a:endParaRPr lang="en-US" dirty="0"/>
          </a:p>
        </p:txBody>
      </p:sp>
      <p:pic>
        <p:nvPicPr>
          <p:cNvPr id="6" name="Content Placeholder 5"/>
          <p:cNvPicPr>
            <a:picLocks noGrp="1" noChangeAspect="1"/>
          </p:cNvPicPr>
          <p:nvPr>
            <p:ph sz="half" idx="4294967295"/>
          </p:nvPr>
        </p:nvPicPr>
        <p:blipFill>
          <a:blip r:embed="rId2">
            <a:extLst>
              <a:ext uri="{28A0092B-C50C-407E-A947-70E740481C1C}">
                <a14:useLocalDpi xmlns:a14="http://schemas.microsoft.com/office/drawing/2010/main" val="0"/>
              </a:ext>
            </a:extLst>
          </a:blip>
          <a:srcRect l="4916" r="4916"/>
          <a:stretch>
            <a:fillRect/>
          </a:stretch>
        </p:blipFill>
        <p:spPr>
          <a:xfrm>
            <a:off x="752474" y="1600200"/>
            <a:ext cx="3703320" cy="4525963"/>
          </a:xfrm>
          <a:prstGeom prst="rect">
            <a:avLst/>
          </a:prstGeom>
        </p:spPr>
      </p:pic>
      <p:sp>
        <p:nvSpPr>
          <p:cNvPr id="2" name="Content Placeholder 1"/>
          <p:cNvSpPr>
            <a:spLocks noGrp="1"/>
          </p:cNvSpPr>
          <p:nvPr>
            <p:ph sz="half" idx="4294967295"/>
          </p:nvPr>
        </p:nvSpPr>
        <p:spPr>
          <a:xfrm>
            <a:off x="4661647" y="1600200"/>
            <a:ext cx="3703320" cy="4525963"/>
          </a:xfrm>
          <a:prstGeom prst="rect">
            <a:avLst/>
          </a:prstGeom>
        </p:spPr>
        <p:txBody>
          <a:bodyPr/>
          <a:lstStyle/>
          <a:p>
            <a:r>
              <a:rPr lang="en-US" dirty="0" err="1" smtClean="0"/>
              <a:t>Wireframing</a:t>
            </a:r>
            <a:r>
              <a:rPr lang="en-US" dirty="0" smtClean="0"/>
              <a:t> is a technique that enables non-technical people to express </a:t>
            </a:r>
            <a:endParaRPr lang="en-US" dirty="0"/>
          </a:p>
        </p:txBody>
      </p:sp>
    </p:spTree>
    <p:extLst>
      <p:ext uri="{BB962C8B-B14F-4D97-AF65-F5344CB8AC3E}">
        <p14:creationId xmlns:p14="http://schemas.microsoft.com/office/powerpoint/2010/main" val="21358489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Mobile App Generators</a:t>
            </a:r>
            <a:endParaRPr lang="en-US" dirty="0"/>
          </a:p>
        </p:txBody>
      </p:sp>
      <p:sp>
        <p:nvSpPr>
          <p:cNvPr id="5" name="Text Placeholder 4"/>
          <p:cNvSpPr>
            <a:spLocks noGrp="1"/>
          </p:cNvSpPr>
          <p:nvPr>
            <p:ph type="body" idx="1"/>
          </p:nvPr>
        </p:nvSpPr>
        <p:spPr/>
        <p:txBody>
          <a:bodyPr/>
          <a:lstStyle/>
          <a:p>
            <a:r>
              <a:rPr lang="en-US" dirty="0" smtClean="0"/>
              <a:t>I just want to quickly make an app!</a:t>
            </a:r>
            <a:endParaRPr lang="en-US" dirty="0"/>
          </a:p>
        </p:txBody>
      </p:sp>
    </p:spTree>
    <p:extLst>
      <p:ext uri="{BB962C8B-B14F-4D97-AF65-F5344CB8AC3E}">
        <p14:creationId xmlns:p14="http://schemas.microsoft.com/office/powerpoint/2010/main" val="39713120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Want to build an app? </a:t>
            </a:r>
          </a:p>
        </p:txBody>
      </p:sp>
      <p:sp>
        <p:nvSpPr>
          <p:cNvPr id="5" name="Content Placeholder 4"/>
          <p:cNvSpPr>
            <a:spLocks noGrp="1"/>
          </p:cNvSpPr>
          <p:nvPr>
            <p:ph idx="1"/>
          </p:nvPr>
        </p:nvSpPr>
        <p:spPr/>
        <p:txBody>
          <a:bodyPr>
            <a:normAutofit/>
          </a:bodyPr>
          <a:lstStyle/>
          <a:p>
            <a:r>
              <a:rPr lang="en-US" dirty="0" smtClean="0"/>
              <a:t>Do</a:t>
            </a:r>
            <a:r>
              <a:rPr lang="en-US" dirty="0"/>
              <a:t>-it-yourself (DIY) app builders let businesses craft their own apps with no technical skills required. </a:t>
            </a:r>
          </a:p>
          <a:p>
            <a:r>
              <a:rPr lang="en-US" dirty="0" smtClean="0"/>
              <a:t>Technologies:</a:t>
            </a:r>
          </a:p>
          <a:p>
            <a:pPr lvl="1"/>
            <a:r>
              <a:rPr lang="en-US" dirty="0" smtClean="0"/>
              <a:t>HTML5</a:t>
            </a:r>
          </a:p>
          <a:p>
            <a:pPr lvl="1"/>
            <a:r>
              <a:rPr lang="en-US" dirty="0" smtClean="0"/>
              <a:t>CSS3</a:t>
            </a:r>
          </a:p>
          <a:p>
            <a:pPr lvl="1"/>
            <a:r>
              <a:rPr lang="en-US" dirty="0" err="1" smtClean="0"/>
              <a:t>Javascript</a:t>
            </a:r>
            <a:endParaRPr lang="en-US" dirty="0"/>
          </a:p>
        </p:txBody>
      </p:sp>
    </p:spTree>
    <p:extLst>
      <p:ext uri="{BB962C8B-B14F-4D97-AF65-F5344CB8AC3E}">
        <p14:creationId xmlns:p14="http://schemas.microsoft.com/office/powerpoint/2010/main" val="39187455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app generators</a:t>
            </a:r>
            <a:endParaRPr lang="en-US" dirty="0"/>
          </a:p>
        </p:txBody>
      </p:sp>
      <p:sp>
        <p:nvSpPr>
          <p:cNvPr id="3" name="Content Placeholder 2"/>
          <p:cNvSpPr>
            <a:spLocks noGrp="1"/>
          </p:cNvSpPr>
          <p:nvPr>
            <p:ph idx="1"/>
          </p:nvPr>
        </p:nvSpPr>
        <p:spPr/>
        <p:txBody>
          <a:bodyPr/>
          <a:lstStyle/>
          <a:p>
            <a:r>
              <a:rPr lang="en-US" dirty="0" smtClean="0">
                <a:hlinkClick r:id="rId2"/>
              </a:rPr>
              <a:t>http://appsgeyser.com</a:t>
            </a:r>
          </a:p>
          <a:p>
            <a:r>
              <a:rPr lang="en-US" dirty="0" smtClean="0">
                <a:hlinkClick r:id="rId2"/>
              </a:rPr>
              <a:t>http</a:t>
            </a:r>
            <a:r>
              <a:rPr lang="en-US" dirty="0">
                <a:hlinkClick r:id="rId2"/>
              </a:rPr>
              <a:t>://www.infinitemonkeys.mobi/</a:t>
            </a:r>
          </a:p>
          <a:p>
            <a:r>
              <a:rPr lang="en-US" dirty="0" smtClean="0">
                <a:hlinkClick r:id="rId2"/>
              </a:rPr>
              <a:t>http://appypie.com</a:t>
            </a:r>
            <a:endParaRPr lang="en-US" dirty="0" smtClean="0"/>
          </a:p>
          <a:p>
            <a:r>
              <a:rPr lang="en-US" dirty="0">
                <a:hlinkClick r:id="rId3"/>
              </a:rPr>
              <a:t>http://appery.io</a:t>
            </a:r>
            <a:r>
              <a:rPr lang="en-US" dirty="0" smtClean="0">
                <a:hlinkClick r:id="rId3"/>
              </a:rPr>
              <a:t>/</a:t>
            </a:r>
            <a:endParaRPr lang="en-US" dirty="0" smtClean="0"/>
          </a:p>
          <a:p>
            <a:r>
              <a:rPr lang="en-US" dirty="0">
                <a:hlinkClick r:id="rId4"/>
              </a:rPr>
              <a:t>https://mainstreet-apps.com</a:t>
            </a:r>
            <a:r>
              <a:rPr lang="en-US" dirty="0" smtClean="0">
                <a:hlinkClick r:id="rId4"/>
              </a:rPr>
              <a:t>/</a:t>
            </a:r>
            <a:endParaRPr lang="en-US" dirty="0" smtClean="0"/>
          </a:p>
          <a:p>
            <a:r>
              <a:rPr lang="en-US" dirty="0">
                <a:hlinkClick r:id="rId5"/>
              </a:rPr>
              <a:t>http://www.appsbar.com</a:t>
            </a:r>
            <a:r>
              <a:rPr lang="en-US" dirty="0" smtClean="0">
                <a:hlinkClick r:id="rId5"/>
              </a:rPr>
              <a:t>/</a:t>
            </a: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3591861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your own app now!</a:t>
            </a:r>
            <a:endParaRPr lang="en-US" dirty="0"/>
          </a:p>
        </p:txBody>
      </p:sp>
      <p:pic>
        <p:nvPicPr>
          <p:cNvPr id="4" name="Content Placeholder 3"/>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617006" y="1315698"/>
            <a:ext cx="7968193" cy="4417632"/>
          </a:xfrm>
          <a:prstGeom prst="rect">
            <a:avLst/>
          </a:prstGeom>
        </p:spPr>
      </p:pic>
      <p:sp>
        <p:nvSpPr>
          <p:cNvPr id="3" name="Content Placeholder 2"/>
          <p:cNvSpPr>
            <a:spLocks noGrp="1"/>
          </p:cNvSpPr>
          <p:nvPr>
            <p:ph sz="half" idx="4294967295"/>
          </p:nvPr>
        </p:nvSpPr>
        <p:spPr>
          <a:xfrm>
            <a:off x="2082801" y="5969000"/>
            <a:ext cx="5791100" cy="567267"/>
          </a:xfrm>
          <a:prstGeom prst="rect">
            <a:avLst/>
          </a:prstGeom>
        </p:spPr>
        <p:txBody>
          <a:bodyPr>
            <a:normAutofit/>
          </a:bodyPr>
          <a:lstStyle/>
          <a:p>
            <a:pPr marL="0" indent="0">
              <a:buNone/>
            </a:pPr>
            <a:r>
              <a:rPr lang="en-US" sz="2400" dirty="0"/>
              <a:t>http:/</a:t>
            </a:r>
            <a:r>
              <a:rPr lang="en-US" sz="2400" dirty="0" smtClean="0"/>
              <a:t>/</a:t>
            </a:r>
            <a:r>
              <a:rPr lang="en-US" sz="2400" dirty="0" err="1" smtClean="0"/>
              <a:t>appsgeyser.com</a:t>
            </a:r>
            <a:r>
              <a:rPr lang="en-US" sz="2400" dirty="0" smtClean="0"/>
              <a:t>/</a:t>
            </a:r>
            <a:endParaRPr lang="en-US" sz="2400" dirty="0"/>
          </a:p>
        </p:txBody>
      </p:sp>
    </p:spTree>
    <p:extLst>
      <p:ext uri="{BB962C8B-B14F-4D97-AF65-F5344CB8AC3E}">
        <p14:creationId xmlns:p14="http://schemas.microsoft.com/office/powerpoint/2010/main" val="28663365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52785" y="721449"/>
            <a:ext cx="4948238" cy="567545"/>
          </a:xfrm>
        </p:spPr>
        <p:txBody>
          <a:bodyPr>
            <a:normAutofit fontScale="90000"/>
          </a:bodyPr>
          <a:lstStyle/>
          <a:p>
            <a:r>
              <a:rPr lang="en-US" dirty="0" smtClean="0"/>
              <a:t>Pick a template!</a:t>
            </a:r>
            <a:endParaRPr lang="en-US" dirty="0"/>
          </a:p>
        </p:txBody>
      </p:sp>
      <p:pic>
        <p:nvPicPr>
          <p:cNvPr id="7" name="Content Placeholder 6" descr="Screen Shot 2014-04-01 at 12.19.28 PM.png"/>
          <p:cNvPicPr>
            <a:picLocks noGrp="1" noChangeAspect="1"/>
          </p:cNvPicPr>
          <p:nvPr>
            <p:ph idx="1"/>
          </p:nvPr>
        </p:nvPicPr>
        <p:blipFill>
          <a:blip r:embed="rId2">
            <a:extLst>
              <a:ext uri="{28A0092B-C50C-407E-A947-70E740481C1C}">
                <a14:useLocalDpi xmlns:a14="http://schemas.microsoft.com/office/drawing/2010/main" val="0"/>
              </a:ext>
            </a:extLst>
          </a:blip>
          <a:srcRect t="4198" b="4198"/>
          <a:stretch>
            <a:fillRect/>
          </a:stretch>
        </p:blipFill>
        <p:spPr>
          <a:xfrm>
            <a:off x="2116514" y="1572768"/>
            <a:ext cx="6259088" cy="4553395"/>
          </a:xfrm>
        </p:spPr>
      </p:pic>
    </p:spTree>
    <p:extLst>
      <p:ext uri="{BB962C8B-B14F-4D97-AF65-F5344CB8AC3E}">
        <p14:creationId xmlns:p14="http://schemas.microsoft.com/office/powerpoint/2010/main" val="3897488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in the details!</a:t>
            </a:r>
            <a:endParaRPr lang="en-US" dirty="0"/>
          </a:p>
        </p:txBody>
      </p:sp>
      <p:pic>
        <p:nvPicPr>
          <p:cNvPr id="4" name="Content Placeholder 3" descr="Screen Shot 2014-04-01 at 12.20.48 PM.png"/>
          <p:cNvPicPr>
            <a:picLocks noGrp="1" noChangeAspect="1"/>
          </p:cNvPicPr>
          <p:nvPr>
            <p:ph idx="1"/>
          </p:nvPr>
        </p:nvPicPr>
        <p:blipFill>
          <a:blip r:embed="rId2">
            <a:extLst>
              <a:ext uri="{28A0092B-C50C-407E-A947-70E740481C1C}">
                <a14:useLocalDpi xmlns:a14="http://schemas.microsoft.com/office/drawing/2010/main" val="0"/>
              </a:ext>
            </a:extLst>
          </a:blip>
          <a:srcRect l="3956" r="3956"/>
          <a:stretch>
            <a:fillRect/>
          </a:stretch>
        </p:blipFill>
        <p:spPr/>
      </p:pic>
    </p:spTree>
    <p:extLst>
      <p:ext uri="{BB962C8B-B14F-4D97-AF65-F5344CB8AC3E}">
        <p14:creationId xmlns:p14="http://schemas.microsoft.com/office/powerpoint/2010/main" val="1543992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create app!</a:t>
            </a:r>
            <a:endParaRPr lang="en-US" dirty="0"/>
          </a:p>
        </p:txBody>
      </p:sp>
      <p:pic>
        <p:nvPicPr>
          <p:cNvPr id="4" name="Content Placeholder 3" descr="Screen Shot 2014-04-01 at 12.21.11 PM.png"/>
          <p:cNvPicPr>
            <a:picLocks noGrp="1" noChangeAspect="1"/>
          </p:cNvPicPr>
          <p:nvPr>
            <p:ph idx="1"/>
          </p:nvPr>
        </p:nvPicPr>
        <p:blipFill>
          <a:blip r:embed="rId2">
            <a:extLst>
              <a:ext uri="{28A0092B-C50C-407E-A947-70E740481C1C}">
                <a14:useLocalDpi xmlns:a14="http://schemas.microsoft.com/office/drawing/2010/main" val="0"/>
              </a:ext>
            </a:extLst>
          </a:blip>
          <a:srcRect l="23362" r="23362"/>
          <a:stretch>
            <a:fillRect/>
          </a:stretch>
        </p:blipFill>
        <p:spPr/>
      </p:pic>
    </p:spTree>
    <p:extLst>
      <p:ext uri="{BB962C8B-B14F-4D97-AF65-F5344CB8AC3E}">
        <p14:creationId xmlns:p14="http://schemas.microsoft.com/office/powerpoint/2010/main" val="154289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 briefly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1887" y="990600"/>
            <a:ext cx="3048000" cy="304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324" y="1165883"/>
            <a:ext cx="2483625" cy="185505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260634"/>
            <a:ext cx="2895600" cy="193643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5737" y="4722450"/>
            <a:ext cx="3048000" cy="2286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8724" y="5336625"/>
            <a:ext cx="1671600" cy="16716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1487" y="4429200"/>
            <a:ext cx="2428800" cy="24288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300" y="3662400"/>
            <a:ext cx="2667800" cy="2000850"/>
          </a:xfrm>
          <a:prstGeom prst="rect">
            <a:avLst/>
          </a:prstGeom>
        </p:spPr>
      </p:pic>
      <p:pic>
        <p:nvPicPr>
          <p:cNvPr id="4" name="Content Placeholder 3"/>
          <p:cNvPicPr>
            <a:picLocks noGrp="1" noChangeAspect="1"/>
          </p:cNvPicPr>
          <p:nvPr>
            <p:ph idx="1"/>
          </p:nvPr>
        </p:nvPicPr>
        <p:blipFill>
          <a:blip r:embed="rId9" cstate="print">
            <a:extLst>
              <a:ext uri="{28A0092B-C50C-407E-A947-70E740481C1C}">
                <a14:useLocalDpi xmlns:a14="http://schemas.microsoft.com/office/drawing/2010/main" val="0"/>
              </a:ext>
            </a:extLst>
          </a:blip>
          <a:stretch>
            <a:fillRect/>
          </a:stretch>
        </p:blipFill>
        <p:spPr>
          <a:xfrm>
            <a:off x="2672049" y="2819400"/>
            <a:ext cx="3301688" cy="2201125"/>
          </a:xfrm>
        </p:spPr>
      </p:pic>
      <p:sp>
        <p:nvSpPr>
          <p:cNvPr id="3" name="Rectangle 2"/>
          <p:cNvSpPr/>
          <p:nvPr/>
        </p:nvSpPr>
        <p:spPr>
          <a:xfrm>
            <a:off x="3048000" y="25400"/>
            <a:ext cx="5669190" cy="923330"/>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Ronald L. Ramos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198550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your app!</a:t>
            </a:r>
            <a:endParaRPr lang="en-US" dirty="0"/>
          </a:p>
        </p:txBody>
      </p:sp>
      <p:pic>
        <p:nvPicPr>
          <p:cNvPr id="5" name="Content Placeholder 4" descr="Screen Shot 2014-04-02 at 10.42.25 PM.png"/>
          <p:cNvPicPr>
            <a:picLocks noGrp="1" noChangeAspect="1"/>
          </p:cNvPicPr>
          <p:nvPr>
            <p:ph sz="half" idx="4294967295"/>
          </p:nvPr>
        </p:nvPicPr>
        <p:blipFill>
          <a:blip r:embed="rId2">
            <a:extLst>
              <a:ext uri="{28A0092B-C50C-407E-A947-70E740481C1C}">
                <a14:useLocalDpi xmlns:a14="http://schemas.microsoft.com/office/drawing/2010/main" val="0"/>
              </a:ext>
            </a:extLst>
          </a:blip>
          <a:srcRect t="-16207" b="-16207"/>
          <a:stretch>
            <a:fillRect/>
          </a:stretch>
        </p:blipFill>
        <p:spPr>
          <a:xfrm>
            <a:off x="752474" y="1600200"/>
            <a:ext cx="3703320" cy="4525963"/>
          </a:xfrm>
          <a:prstGeom prst="rect">
            <a:avLst/>
          </a:prstGeom>
        </p:spPr>
      </p:pic>
      <p:pic>
        <p:nvPicPr>
          <p:cNvPr id="6" name="Content Placeholder 5" descr="Screen Shot 2014-04-02 at 10.42.51 PM.png"/>
          <p:cNvPicPr>
            <a:picLocks noGrp="1" noChangeAspect="1"/>
          </p:cNvPicPr>
          <p:nvPr>
            <p:ph sz="half" idx="4294967295"/>
          </p:nvPr>
        </p:nvPicPr>
        <p:blipFill>
          <a:blip r:embed="rId3">
            <a:extLst>
              <a:ext uri="{28A0092B-C50C-407E-A947-70E740481C1C}">
                <a14:useLocalDpi xmlns:a14="http://schemas.microsoft.com/office/drawing/2010/main" val="0"/>
              </a:ext>
            </a:extLst>
          </a:blip>
          <a:srcRect t="-16958" b="-16958"/>
          <a:stretch>
            <a:fillRect/>
          </a:stretch>
        </p:blipFill>
        <p:spPr>
          <a:xfrm>
            <a:off x="4660900" y="1600200"/>
            <a:ext cx="3703638" cy="4525963"/>
          </a:xfrm>
          <a:prstGeom prst="rect">
            <a:avLst/>
          </a:prstGeom>
        </p:spPr>
      </p:pic>
    </p:spTree>
    <p:extLst>
      <p:ext uri="{BB962C8B-B14F-4D97-AF65-F5344CB8AC3E}">
        <p14:creationId xmlns:p14="http://schemas.microsoft.com/office/powerpoint/2010/main" val="1686513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Install your app to your device!</a:t>
            </a:r>
            <a:endParaRPr lang="en-US" dirty="0"/>
          </a:p>
        </p:txBody>
      </p:sp>
      <p:pic>
        <p:nvPicPr>
          <p:cNvPr id="7" name="Content Placeholder 6" descr="Screen Shot 2014-04-02 at 10.43.45 PM.png"/>
          <p:cNvPicPr>
            <a:picLocks noGrp="1" noChangeAspect="1"/>
          </p:cNvPicPr>
          <p:nvPr>
            <p:ph idx="1"/>
          </p:nvPr>
        </p:nvPicPr>
        <p:blipFill>
          <a:blip r:embed="rId3">
            <a:extLst>
              <a:ext uri="{28A0092B-C50C-407E-A947-70E740481C1C}">
                <a14:useLocalDpi xmlns:a14="http://schemas.microsoft.com/office/drawing/2010/main" val="0"/>
              </a:ext>
            </a:extLst>
          </a:blip>
          <a:srcRect t="8366" b="8366"/>
          <a:stretch>
            <a:fillRect/>
          </a:stretch>
        </p:blipFill>
        <p:spPr/>
      </p:pic>
    </p:spTree>
    <p:extLst>
      <p:ext uri="{BB962C8B-B14F-4D97-AF65-F5344CB8AC3E}">
        <p14:creationId xmlns:p14="http://schemas.microsoft.com/office/powerpoint/2010/main" val="2620283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Remember</a:t>
            </a:r>
            <a:endParaRPr lang="en-US" dirty="0"/>
          </a:p>
        </p:txBody>
      </p:sp>
      <p:sp>
        <p:nvSpPr>
          <p:cNvPr id="6" name="Content Placeholder 5"/>
          <p:cNvSpPr>
            <a:spLocks noGrp="1"/>
          </p:cNvSpPr>
          <p:nvPr>
            <p:ph idx="1"/>
          </p:nvPr>
        </p:nvSpPr>
        <p:spPr/>
        <p:txBody>
          <a:bodyPr/>
          <a:lstStyle/>
          <a:p>
            <a:r>
              <a:rPr lang="en-US" dirty="0" smtClean="0"/>
              <a:t>Most DIY app generators create limited functionality  like content generator/link summary apps.</a:t>
            </a:r>
          </a:p>
          <a:p>
            <a:endParaRPr lang="en-US" dirty="0"/>
          </a:p>
          <a:p>
            <a:endParaRPr lang="en-US" dirty="0"/>
          </a:p>
        </p:txBody>
      </p:sp>
    </p:spTree>
    <p:extLst>
      <p:ext uri="{BB962C8B-B14F-4D97-AF65-F5344CB8AC3E}">
        <p14:creationId xmlns:p14="http://schemas.microsoft.com/office/powerpoint/2010/main" val="4631491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Something More Complicated</a:t>
            </a:r>
            <a:endParaRPr lang="en-US" dirty="0"/>
          </a:p>
        </p:txBody>
      </p:sp>
      <p:sp>
        <p:nvSpPr>
          <p:cNvPr id="5" name="Text Placeholder 4"/>
          <p:cNvSpPr>
            <a:spLocks noGrp="1"/>
          </p:cNvSpPr>
          <p:nvPr>
            <p:ph type="body" idx="1"/>
          </p:nvPr>
        </p:nvSpPr>
        <p:spPr/>
        <p:txBody>
          <a:bodyPr/>
          <a:lstStyle/>
          <a:p>
            <a:r>
              <a:rPr lang="en-US" dirty="0" smtClean="0"/>
              <a:t>MIT’s App Inventor</a:t>
            </a:r>
            <a:endParaRPr lang="en-US" dirty="0"/>
          </a:p>
        </p:txBody>
      </p:sp>
    </p:spTree>
    <p:extLst>
      <p:ext uri="{BB962C8B-B14F-4D97-AF65-F5344CB8AC3E}">
        <p14:creationId xmlns:p14="http://schemas.microsoft.com/office/powerpoint/2010/main" val="333840965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MIT’s App Inventor</a:t>
            </a:r>
            <a:endParaRPr lang="en-US" dirty="0"/>
          </a:p>
        </p:txBody>
      </p:sp>
      <p:pic>
        <p:nvPicPr>
          <p:cNvPr id="4" name="Content Placeholder 3" descr="Screen Shot 2014-02-17 at 10.33.46 AM.png"/>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t="-17772" b="-17772"/>
          <a:stretch/>
        </p:blipFill>
        <p:spPr>
          <a:xfrm>
            <a:off x="1514473" y="1071562"/>
            <a:ext cx="5868459" cy="4525963"/>
          </a:xfrm>
          <a:prstGeom prst="rect">
            <a:avLst/>
          </a:prstGeom>
        </p:spPr>
      </p:pic>
      <p:sp>
        <p:nvSpPr>
          <p:cNvPr id="3" name="Content Placeholder 2"/>
          <p:cNvSpPr>
            <a:spLocks noGrp="1"/>
          </p:cNvSpPr>
          <p:nvPr>
            <p:ph sz="half" idx="4294967295"/>
          </p:nvPr>
        </p:nvSpPr>
        <p:spPr>
          <a:xfrm>
            <a:off x="931334" y="5127096"/>
            <a:ext cx="7416800" cy="470429"/>
          </a:xfrm>
          <a:prstGeom prst="rect">
            <a:avLst/>
          </a:prstGeom>
        </p:spPr>
        <p:txBody>
          <a:bodyPr>
            <a:noAutofit/>
          </a:bodyPr>
          <a:lstStyle/>
          <a:p>
            <a:r>
              <a:rPr lang="en-US" sz="3600" dirty="0"/>
              <a:t>http://ai2.appinventor.mit.edu/</a:t>
            </a:r>
          </a:p>
        </p:txBody>
      </p:sp>
    </p:spTree>
    <p:extLst>
      <p:ext uri="{BB962C8B-B14F-4D97-AF65-F5344CB8AC3E}">
        <p14:creationId xmlns:p14="http://schemas.microsoft.com/office/powerpoint/2010/main" val="139042889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Can you tell what’s supposed to happen?</a:t>
            </a:r>
            <a:endParaRPr lang="en-US" dirty="0"/>
          </a:p>
        </p:txBody>
      </p:sp>
      <p:pic>
        <p:nvPicPr>
          <p:cNvPr id="6" name="Content Placeholder 5" descr="appinventor.png"/>
          <p:cNvPicPr>
            <a:picLocks noGrp="1" noChangeAspect="1"/>
          </p:cNvPicPr>
          <p:nvPr>
            <p:ph idx="1"/>
          </p:nvPr>
        </p:nvPicPr>
        <p:blipFill>
          <a:blip r:embed="rId3"/>
          <a:stretch>
            <a:fillRect/>
          </a:stretch>
        </p:blipFill>
        <p:spPr>
          <a:xfrm>
            <a:off x="457200" y="1930221"/>
            <a:ext cx="8229600" cy="3865921"/>
          </a:xfrm>
        </p:spPr>
      </p:pic>
    </p:spTree>
    <p:extLst>
      <p:ext uri="{BB962C8B-B14F-4D97-AF65-F5344CB8AC3E}">
        <p14:creationId xmlns:p14="http://schemas.microsoft.com/office/powerpoint/2010/main" val="11018255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descr="appinventor2.png"/>
          <p:cNvPicPr>
            <a:picLocks noGrp="1" noChangeAspect="1"/>
          </p:cNvPicPr>
          <p:nvPr>
            <p:ph idx="1"/>
          </p:nvPr>
        </p:nvPicPr>
        <p:blipFill>
          <a:blip r:embed="rId2"/>
          <a:stretch>
            <a:fillRect/>
          </a:stretch>
        </p:blipFill>
        <p:spPr>
          <a:xfrm>
            <a:off x="897813" y="1600200"/>
            <a:ext cx="7348374" cy="4525963"/>
          </a:xfrm>
        </p:spPr>
      </p:pic>
    </p:spTree>
    <p:extLst>
      <p:ext uri="{BB962C8B-B14F-4D97-AF65-F5344CB8AC3E}">
        <p14:creationId xmlns:p14="http://schemas.microsoft.com/office/powerpoint/2010/main" val="10780434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possible!</a:t>
            </a:r>
            <a:endParaRPr lang="en-US" dirty="0"/>
          </a:p>
        </p:txBody>
      </p:sp>
      <p:pic>
        <p:nvPicPr>
          <p:cNvPr id="4" name="Content Placeholder 3" descr="appinventor3.png"/>
          <p:cNvPicPr>
            <a:picLocks noGrp="1" noChangeAspect="1"/>
          </p:cNvPicPr>
          <p:nvPr>
            <p:ph idx="1"/>
          </p:nvPr>
        </p:nvPicPr>
        <p:blipFill>
          <a:blip r:embed="rId2"/>
          <a:stretch>
            <a:fillRect/>
          </a:stretch>
        </p:blipFill>
        <p:spPr>
          <a:xfrm>
            <a:off x="653367" y="1600200"/>
            <a:ext cx="7837266" cy="4525963"/>
          </a:xfrm>
        </p:spPr>
      </p:pic>
    </p:spTree>
    <p:extLst>
      <p:ext uri="{BB962C8B-B14F-4D97-AF65-F5344CB8AC3E}">
        <p14:creationId xmlns:p14="http://schemas.microsoft.com/office/powerpoint/2010/main" val="388036399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Native Apps Development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1510011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Android</a:t>
            </a:r>
          </a:p>
          <a:p>
            <a:pPr lvl="1"/>
            <a:r>
              <a:rPr lang="en-US" dirty="0" smtClean="0"/>
              <a:t>Android SDK</a:t>
            </a:r>
          </a:p>
          <a:p>
            <a:pPr lvl="1"/>
            <a:r>
              <a:rPr lang="en-US" dirty="0" smtClean="0"/>
              <a:t>Java</a:t>
            </a:r>
          </a:p>
          <a:p>
            <a:pPr lvl="1"/>
            <a:r>
              <a:rPr lang="en-US" dirty="0" smtClean="0"/>
              <a:t>Android Development Tools</a:t>
            </a:r>
          </a:p>
          <a:p>
            <a:pPr lvl="1"/>
            <a:endParaRPr lang="en-US" dirty="0"/>
          </a:p>
          <a:p>
            <a:r>
              <a:rPr lang="en-US" dirty="0" err="1" smtClean="0"/>
              <a:t>iOS</a:t>
            </a:r>
            <a:endParaRPr lang="en-US" dirty="0" smtClean="0"/>
          </a:p>
          <a:p>
            <a:pPr lvl="1"/>
            <a:r>
              <a:rPr lang="en-US" dirty="0" err="1" smtClean="0"/>
              <a:t>iOS</a:t>
            </a:r>
            <a:r>
              <a:rPr lang="en-US" dirty="0" smtClean="0"/>
              <a:t> SDK</a:t>
            </a:r>
          </a:p>
          <a:p>
            <a:pPr lvl="1"/>
            <a:r>
              <a:rPr lang="en-US" dirty="0" smtClean="0"/>
              <a:t>Objective-C</a:t>
            </a:r>
          </a:p>
          <a:p>
            <a:pPr lvl="1"/>
            <a:r>
              <a:rPr lang="en-US" dirty="0" err="1" smtClean="0"/>
              <a:t>xCode</a:t>
            </a:r>
            <a:r>
              <a:rPr lang="en-US" dirty="0" smtClean="0"/>
              <a:t> Development Tool</a:t>
            </a:r>
          </a:p>
          <a:p>
            <a:pPr lvl="1"/>
            <a:endParaRPr lang="en-US" dirty="0"/>
          </a:p>
          <a:p>
            <a:r>
              <a:rPr lang="en-US" dirty="0" smtClean="0"/>
              <a:t>Windows Phone</a:t>
            </a:r>
          </a:p>
          <a:p>
            <a:pPr lvl="1"/>
            <a:r>
              <a:rPr lang="en-US" dirty="0" smtClean="0"/>
              <a:t>Windows Phone SDK</a:t>
            </a:r>
          </a:p>
          <a:p>
            <a:pPr lvl="1"/>
            <a:r>
              <a:rPr lang="en-US" dirty="0" smtClean="0"/>
              <a:t>C++/C#</a:t>
            </a:r>
            <a:endParaRPr lang="en-US" dirty="0"/>
          </a:p>
        </p:txBody>
      </p:sp>
    </p:spTree>
    <p:extLst>
      <p:ext uri="{BB962C8B-B14F-4D97-AF65-F5344CB8AC3E}">
        <p14:creationId xmlns:p14="http://schemas.microsoft.com/office/powerpoint/2010/main" val="1806181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Description</a:t>
            </a:r>
            <a:endParaRPr lang="en-PH" dirty="0"/>
          </a:p>
        </p:txBody>
      </p:sp>
      <p:sp>
        <p:nvSpPr>
          <p:cNvPr id="3" name="Content Placeholder 2"/>
          <p:cNvSpPr>
            <a:spLocks noGrp="1"/>
          </p:cNvSpPr>
          <p:nvPr>
            <p:ph idx="1"/>
          </p:nvPr>
        </p:nvSpPr>
        <p:spPr/>
        <p:txBody>
          <a:bodyPr>
            <a:normAutofit/>
          </a:bodyPr>
          <a:lstStyle/>
          <a:p>
            <a:r>
              <a:rPr lang="en-PH" dirty="0" smtClean="0"/>
              <a:t>This talk aims to present an overview of mobile apps development</a:t>
            </a:r>
            <a:endParaRPr lang="en-PH" dirty="0"/>
          </a:p>
        </p:txBody>
      </p:sp>
      <p:pic>
        <p:nvPicPr>
          <p:cNvPr id="4" name="Picture 2" descr="C:\Users\taleweaver\Desktop\android courseware\Android_Robot_POV-Ray.png"/>
          <p:cNvPicPr>
            <a:picLocks noChangeAspect="1" noChangeArrowheads="1"/>
          </p:cNvPicPr>
          <p:nvPr/>
        </p:nvPicPr>
        <p:blipFill>
          <a:blip r:embed="rId2" cstate="print"/>
          <a:srcRect/>
          <a:stretch>
            <a:fillRect/>
          </a:stretch>
        </p:blipFill>
        <p:spPr bwMode="auto">
          <a:xfrm>
            <a:off x="5181600" y="3851728"/>
            <a:ext cx="2057400" cy="2383972"/>
          </a:xfrm>
          <a:prstGeom prst="rect">
            <a:avLst/>
          </a:prstGeom>
          <a:noFill/>
        </p:spPr>
      </p:pic>
    </p:spTree>
    <p:extLst>
      <p:ext uri="{BB962C8B-B14F-4D97-AF65-F5344CB8AC3E}">
        <p14:creationId xmlns:p14="http://schemas.microsoft.com/office/powerpoint/2010/main" val="95927188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t>
            </a:r>
            <a:r>
              <a:rPr lang="en-US" dirty="0" err="1" smtClean="0"/>
              <a:t>iOS</a:t>
            </a:r>
            <a:r>
              <a:rPr lang="en-US" dirty="0" smtClean="0"/>
              <a:t> apps online</a:t>
            </a:r>
            <a:endParaRPr lang="en-US" dirty="0"/>
          </a:p>
        </p:txBody>
      </p:sp>
      <p:pic>
        <p:nvPicPr>
          <p:cNvPr id="4" name="Content Placeholder 3" descr="Screen Shot 2014-08-09 at 1.09.26 PM.png"/>
          <p:cNvPicPr>
            <a:picLocks noGrp="1" noChangeAspect="1"/>
          </p:cNvPicPr>
          <p:nvPr>
            <p:ph idx="1"/>
          </p:nvPr>
        </p:nvPicPr>
        <p:blipFill>
          <a:blip r:embed="rId2">
            <a:extLst>
              <a:ext uri="{28A0092B-C50C-407E-A947-70E740481C1C}">
                <a14:useLocalDpi xmlns:a14="http://schemas.microsoft.com/office/drawing/2010/main" val="0"/>
              </a:ext>
            </a:extLst>
          </a:blip>
          <a:srcRect l="-10729" r="-10729"/>
          <a:stretch>
            <a:fillRect/>
          </a:stretch>
        </p:blipFill>
        <p:spPr/>
      </p:pic>
    </p:spTree>
    <p:extLst>
      <p:ext uri="{BB962C8B-B14F-4D97-AF65-F5344CB8AC3E}">
        <p14:creationId xmlns:p14="http://schemas.microsoft.com/office/powerpoint/2010/main" val="1812919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Do you have any questions?</a:t>
            </a:r>
            <a:endParaRPr lang="en-US" dirty="0"/>
          </a:p>
        </p:txBody>
      </p:sp>
    </p:spTree>
    <p:extLst>
      <p:ext uri="{BB962C8B-B14F-4D97-AF65-F5344CB8AC3E}">
        <p14:creationId xmlns:p14="http://schemas.microsoft.com/office/powerpoint/2010/main" val="2287775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is the end of the presentation.</a:t>
            </a:r>
          </a:p>
          <a:p>
            <a:r>
              <a:rPr lang="en-US" dirty="0" smtClean="0"/>
              <a:t>Thank you for attending!</a:t>
            </a:r>
          </a:p>
          <a:p>
            <a:endParaRPr lang="en-US" dirty="0" smtClean="0"/>
          </a:p>
          <a:p>
            <a:r>
              <a:rPr lang="en-US" dirty="0" smtClean="0"/>
              <a:t>For questions or inquiries :</a:t>
            </a:r>
          </a:p>
          <a:p>
            <a:pPr lvl="1"/>
            <a:r>
              <a:rPr lang="en-US" dirty="0" err="1" smtClean="0"/>
              <a:t>eMail</a:t>
            </a:r>
            <a:r>
              <a:rPr lang="en-US" dirty="0" smtClean="0"/>
              <a:t>: </a:t>
            </a:r>
            <a:r>
              <a:rPr lang="en-US" dirty="0" smtClean="0">
                <a:hlinkClick r:id="rId3"/>
              </a:rPr>
              <a:t>rlramos@smart.com.ph</a:t>
            </a:r>
            <a:endParaRPr lang="en-US" dirty="0" smtClean="0"/>
          </a:p>
          <a:p>
            <a:pPr lvl="1"/>
            <a:r>
              <a:rPr lang="en-US" dirty="0" smtClean="0"/>
              <a:t>Facebook: </a:t>
            </a:r>
            <a:r>
              <a:rPr lang="en-US" dirty="0" smtClean="0">
                <a:hlinkClick r:id="rId4"/>
              </a:rPr>
              <a:t>rlramos@gmail.com</a:t>
            </a:r>
            <a:endParaRPr lang="en-US" dirty="0" smtClean="0"/>
          </a:p>
          <a:p>
            <a:pPr lvl="1"/>
            <a:r>
              <a:rPr lang="en-US" dirty="0" smtClean="0"/>
              <a:t>Twitter: </a:t>
            </a:r>
            <a:r>
              <a:rPr lang="en-US" dirty="0" err="1" smtClean="0"/>
              <a:t>taleweaver</a:t>
            </a:r>
            <a:endParaRPr lang="en-US" dirty="0"/>
          </a:p>
        </p:txBody>
      </p:sp>
      <p:pic>
        <p:nvPicPr>
          <p:cNvPr id="3074" name="Picture 2" descr="C:\Users\taleweaver\Desktop\android courseware\droid_logo_motodev_remixes-450.jpg"/>
          <p:cNvPicPr>
            <a:picLocks noChangeAspect="1" noChangeArrowheads="1"/>
          </p:cNvPicPr>
          <p:nvPr/>
        </p:nvPicPr>
        <p:blipFill>
          <a:blip r:embed="rId5" cstate="print"/>
          <a:srcRect/>
          <a:stretch>
            <a:fillRect/>
          </a:stretch>
        </p:blipFill>
        <p:spPr bwMode="auto">
          <a:xfrm>
            <a:off x="6096000" y="3657600"/>
            <a:ext cx="2411356" cy="1398587"/>
          </a:xfrm>
          <a:prstGeom prst="rect">
            <a:avLst/>
          </a:prstGeom>
          <a:noFill/>
        </p:spPr>
      </p:pic>
    </p:spTree>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up</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Internet of Things</a:t>
            </a:r>
          </a:p>
          <a:p>
            <a:pPr marL="514350" indent="-514350">
              <a:buFont typeface="+mj-lt"/>
              <a:buAutoNum type="arabicPeriod"/>
            </a:pPr>
            <a:r>
              <a:rPr lang="en-US" dirty="0" smtClean="0"/>
              <a:t>The World of Apps</a:t>
            </a:r>
          </a:p>
          <a:p>
            <a:pPr marL="514350" indent="-514350">
              <a:buFont typeface="+mj-lt"/>
              <a:buAutoNum type="arabicPeriod"/>
            </a:pPr>
            <a:r>
              <a:rPr lang="en-US" dirty="0" smtClean="0"/>
              <a:t>Mock-Ups (</a:t>
            </a:r>
            <a:r>
              <a:rPr lang="en-US" dirty="0" err="1" smtClean="0"/>
              <a:t>Balsamiq</a:t>
            </a:r>
            <a:r>
              <a:rPr lang="en-US" dirty="0" smtClean="0"/>
              <a:t>)</a:t>
            </a:r>
          </a:p>
          <a:p>
            <a:pPr marL="514350" indent="-514350">
              <a:buFont typeface="+mj-lt"/>
              <a:buAutoNum type="arabicPeriod"/>
            </a:pPr>
            <a:r>
              <a:rPr lang="en-US" dirty="0" err="1" smtClean="0"/>
              <a:t>InfiniteMonkey</a:t>
            </a:r>
            <a:endParaRPr lang="en-US" dirty="0" smtClean="0"/>
          </a:p>
          <a:p>
            <a:pPr marL="514350" indent="-514350">
              <a:buFont typeface="+mj-lt"/>
              <a:buAutoNum type="arabicPeriod"/>
            </a:pPr>
            <a:r>
              <a:rPr lang="en-US" dirty="0" err="1" smtClean="0"/>
              <a:t>AppInventor</a:t>
            </a:r>
            <a:endParaRPr lang="en-US" dirty="0" smtClean="0"/>
          </a:p>
        </p:txBody>
      </p:sp>
    </p:spTree>
    <p:extLst>
      <p:ext uri="{BB962C8B-B14F-4D97-AF65-F5344CB8AC3E}">
        <p14:creationId xmlns:p14="http://schemas.microsoft.com/office/powerpoint/2010/main" val="147821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Internet of Things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3322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Internet of Things (</a:t>
            </a:r>
            <a:r>
              <a:rPr lang="en-US" dirty="0" err="1"/>
              <a:t>IoT</a:t>
            </a:r>
            <a:r>
              <a:rPr lang="en-US" dirty="0"/>
              <a:t>) is a scenario in which objects, animals or people are provided with unique identifiers and the ability to automatically transfer data over a network without requiring human-to-human or human-to-computer interaction. </a:t>
            </a:r>
            <a:endParaRPr lang="en-US" dirty="0" smtClean="0"/>
          </a:p>
          <a:p>
            <a:r>
              <a:rPr lang="en-US" dirty="0" err="1" smtClean="0"/>
              <a:t>IoT</a:t>
            </a:r>
            <a:r>
              <a:rPr lang="en-US" dirty="0" smtClean="0"/>
              <a:t> </a:t>
            </a:r>
            <a:r>
              <a:rPr lang="en-US" dirty="0"/>
              <a:t>has evolved from the convergence of wireless technologies, micro-electromechanical systems (MEMS) and the Internet.</a:t>
            </a:r>
          </a:p>
        </p:txBody>
      </p:sp>
    </p:spTree>
    <p:extLst>
      <p:ext uri="{BB962C8B-B14F-4D97-AF65-F5344CB8AC3E}">
        <p14:creationId xmlns:p14="http://schemas.microsoft.com/office/powerpoint/2010/main" val="311607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World of Mobile Apps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68606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Mark </a:t>
            </a:r>
            <a:r>
              <a:rPr lang="en-US" dirty="0" err="1" smtClean="0"/>
              <a:t>Zuckerberg</a:t>
            </a:r>
            <a:r>
              <a:rPr lang="en-US" dirty="0" smtClean="0"/>
              <a:t>, Founder, Facebook</a:t>
            </a:r>
            <a:endParaRPr lang="en-US" dirty="0"/>
          </a:p>
        </p:txBody>
      </p:sp>
      <p:pic>
        <p:nvPicPr>
          <p:cNvPr id="8" name="Content Placeholder 7" descr="Mark-Zuckerberg-Pictures-640x378.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t="-53461" b="-53461"/>
          <a:stretch>
            <a:fillRect/>
          </a:stretch>
        </p:blipFill>
        <p:spPr>
          <a:xfrm>
            <a:off x="752474" y="1600200"/>
            <a:ext cx="3703320" cy="4525963"/>
          </a:xfrm>
          <a:prstGeom prst="rect">
            <a:avLst/>
          </a:prstGeom>
        </p:spPr>
      </p:pic>
      <p:pic>
        <p:nvPicPr>
          <p:cNvPr id="7" name="Content Placeholder 6" descr="Screen Shot 2014-01-30 at 10.47.46 AM.png"/>
          <p:cNvPicPr>
            <a:picLocks noGrp="1" noChangeAspect="1"/>
          </p:cNvPicPr>
          <p:nvPr>
            <p:ph sz="half" idx="4294967295"/>
          </p:nvPr>
        </p:nvPicPr>
        <p:blipFill>
          <a:blip r:embed="rId4">
            <a:extLst>
              <a:ext uri="{28A0092B-C50C-407E-A947-70E740481C1C}">
                <a14:useLocalDpi xmlns:a14="http://schemas.microsoft.com/office/drawing/2010/main" val="0"/>
              </a:ext>
            </a:extLst>
          </a:blip>
          <a:srcRect t="-21920" b="-21920"/>
          <a:stretch>
            <a:fillRect/>
          </a:stretch>
        </p:blipFill>
        <p:spPr>
          <a:xfrm>
            <a:off x="4661647" y="1600200"/>
            <a:ext cx="3703320" cy="4525963"/>
          </a:xfrm>
          <a:prstGeom prst="rect">
            <a:avLst/>
          </a:prstGeom>
        </p:spPr>
      </p:pic>
    </p:spTree>
    <p:extLst>
      <p:ext uri="{BB962C8B-B14F-4D97-AF65-F5344CB8AC3E}">
        <p14:creationId xmlns:p14="http://schemas.microsoft.com/office/powerpoint/2010/main" val="203192097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4426</TotalTime>
  <Words>1973</Words>
  <Application>Microsoft Macintosh PowerPoint</Application>
  <PresentationFormat>On-screen Show (4:3)</PresentationFormat>
  <Paragraphs>193</Paragraphs>
  <Slides>42</Slides>
  <Notes>13</Notes>
  <HiddenSlides>2</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Austin</vt:lpstr>
      <vt:lpstr>The World of Mobile Apps</vt:lpstr>
      <vt:lpstr>Download presentations here:</vt:lpstr>
      <vt:lpstr>About me briefly</vt:lpstr>
      <vt:lpstr>Description</vt:lpstr>
      <vt:lpstr>What’s up</vt:lpstr>
      <vt:lpstr>The Internet of Things</vt:lpstr>
      <vt:lpstr>What is it?</vt:lpstr>
      <vt:lpstr>The World of Mobile Apps</vt:lpstr>
      <vt:lpstr>Mark Zuckerberg, Founder, Facebook</vt:lpstr>
      <vt:lpstr>Monthly Active Users - FB</vt:lpstr>
      <vt:lpstr>Facebook’s about face</vt:lpstr>
      <vt:lpstr>App Development Costs</vt:lpstr>
      <vt:lpstr>In 2011</vt:lpstr>
      <vt:lpstr>Google Play Store stats</vt:lpstr>
      <vt:lpstr>Download numbers per price</vt:lpstr>
      <vt:lpstr>PowerPoint Presentation</vt:lpstr>
      <vt:lpstr>PowerPoint Presentation</vt:lpstr>
      <vt:lpstr>Native Apps versus Web apps</vt:lpstr>
      <vt:lpstr>What they are</vt:lpstr>
      <vt:lpstr>Setup and Costs</vt:lpstr>
      <vt:lpstr>Mock-Ups</vt:lpstr>
      <vt:lpstr>Moqups.com</vt:lpstr>
      <vt:lpstr>Mobile App Generators</vt:lpstr>
      <vt:lpstr>Want to build an app? </vt:lpstr>
      <vt:lpstr>Some app generators</vt:lpstr>
      <vt:lpstr>Make your own app now!</vt:lpstr>
      <vt:lpstr>Pick a template!</vt:lpstr>
      <vt:lpstr>Fill in the details!</vt:lpstr>
      <vt:lpstr>Click on create app!</vt:lpstr>
      <vt:lpstr>Preview your app!</vt:lpstr>
      <vt:lpstr>Install your app to your device!</vt:lpstr>
      <vt:lpstr>Remember</vt:lpstr>
      <vt:lpstr>Something More Complicated</vt:lpstr>
      <vt:lpstr>Demo! MIT’s App Inventor</vt:lpstr>
      <vt:lpstr>Can you tell what’s supposed to happen?</vt:lpstr>
      <vt:lpstr>PowerPoint Presentation</vt:lpstr>
      <vt:lpstr>What’s possible!</vt:lpstr>
      <vt:lpstr>Native Apps Development</vt:lpstr>
      <vt:lpstr>Platforms</vt:lpstr>
      <vt:lpstr>Develop iOS apps online</vt:lpstr>
      <vt:lpstr>Do you have any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Intelligent Networks Executive</dc:title>
  <dc:creator>Ronald L. Ramos</dc:creator>
  <cp:lastModifiedBy>Ronald Ramos</cp:lastModifiedBy>
  <cp:revision>355</cp:revision>
  <dcterms:created xsi:type="dcterms:W3CDTF">2010-07-06T03:05:09Z</dcterms:created>
  <dcterms:modified xsi:type="dcterms:W3CDTF">2014-08-09T05:13:17Z</dcterms:modified>
</cp:coreProperties>
</file>