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1" r:id="rId16"/>
    <p:sldId id="278" r:id="rId17"/>
    <p:sldId id="270" r:id="rId18"/>
    <p:sldId id="276" r:id="rId19"/>
    <p:sldId id="279" r:id="rId20"/>
    <p:sldId id="277" r:id="rId21"/>
    <p:sldId id="280" r:id="rId22"/>
    <p:sldId id="273" r:id="rId23"/>
    <p:sldId id="274" r:id="rId24"/>
    <p:sldId id="275"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444" autoAdjust="0"/>
  </p:normalViewPr>
  <p:slideViewPr>
    <p:cSldViewPr snapToGrid="0" snapToObjects="1">
      <p:cViewPr varScale="1">
        <p:scale>
          <a:sx n="52" d="100"/>
          <a:sy n="52" d="100"/>
        </p:scale>
        <p:origin x="-24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A872A-41DA-3748-8DFF-936FA2FEBE3C}" type="datetimeFigureOut">
              <a:rPr lang="en-US" smtClean="0"/>
              <a:t>5/29/14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226FD-D057-7447-B389-6A8B77B6208D}" type="slidenum">
              <a:rPr lang="en-US" smtClean="0"/>
              <a:t>‹#›</a:t>
            </a:fld>
            <a:endParaRPr lang="en-US"/>
          </a:p>
        </p:txBody>
      </p:sp>
    </p:spTree>
    <p:extLst>
      <p:ext uri="{BB962C8B-B14F-4D97-AF65-F5344CB8AC3E}">
        <p14:creationId xmlns:p14="http://schemas.microsoft.com/office/powerpoint/2010/main" val="16756155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Sprite Kit isn’t the only option for you to make 2D games on </a:t>
            </a:r>
            <a:r>
              <a:rPr lang="en-US" dirty="0" err="1" smtClean="0"/>
              <a:t>iOS</a:t>
            </a:r>
            <a:r>
              <a:rPr lang="en-US" dirty="0" smtClean="0"/>
              <a:t>, and it has several pros and cons you should be aware of.</a:t>
            </a:r>
          </a:p>
          <a:p>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4</a:t>
            </a:fld>
            <a:endParaRPr lang="en-US"/>
          </a:p>
        </p:txBody>
      </p:sp>
    </p:spTree>
    <p:extLst>
      <p:ext uri="{BB962C8B-B14F-4D97-AF65-F5344CB8AC3E}">
        <p14:creationId xmlns:p14="http://schemas.microsoft.com/office/powerpoint/2010/main" val="56669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MyScene.h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static </a:t>
            </a:r>
            <a:r>
              <a:rPr lang="en-US" sz="1200" kern="1200" dirty="0" err="1" smtClean="0">
                <a:solidFill>
                  <a:schemeClr val="tx1"/>
                </a:solidFill>
                <a:latin typeface="+mn-lt"/>
                <a:ea typeface="+mn-ea"/>
                <a:cs typeface="+mn-cs"/>
              </a:rPr>
              <a:t>const</a:t>
            </a:r>
            <a:r>
              <a:rPr lang="en-US" sz="1200" kern="1200" dirty="0" smtClean="0">
                <a:solidFill>
                  <a:schemeClr val="tx1"/>
                </a:solidFill>
                <a:latin typeface="+mn-lt"/>
                <a:ea typeface="+mn-ea"/>
                <a:cs typeface="+mn-cs"/>
              </a:rPr>
              <a:t> uint32_t </a:t>
            </a:r>
            <a:r>
              <a:rPr lang="en-US" sz="1200" kern="1200" dirty="0" err="1" smtClean="0">
                <a:solidFill>
                  <a:schemeClr val="tx1"/>
                </a:solidFill>
                <a:latin typeface="+mn-lt"/>
                <a:ea typeface="+mn-ea"/>
                <a:cs typeface="+mn-cs"/>
              </a:rPr>
              <a:t>shipCategory</a:t>
            </a:r>
            <a:r>
              <a:rPr lang="en-US" sz="1200" kern="1200" dirty="0" smtClean="0">
                <a:solidFill>
                  <a:schemeClr val="tx1"/>
                </a:solidFill>
                <a:latin typeface="+mn-lt"/>
                <a:ea typeface="+mn-ea"/>
                <a:cs typeface="+mn-cs"/>
              </a:rPr>
              <a:t> =  0x1 &lt;&lt; 0;</a:t>
            </a:r>
          </a:p>
          <a:p>
            <a:r>
              <a:rPr lang="en-US" sz="1200" kern="1200" dirty="0" smtClean="0">
                <a:solidFill>
                  <a:schemeClr val="tx1"/>
                </a:solidFill>
                <a:latin typeface="+mn-lt"/>
                <a:ea typeface="+mn-ea"/>
                <a:cs typeface="+mn-cs"/>
              </a:rPr>
              <a:t>static </a:t>
            </a:r>
            <a:r>
              <a:rPr lang="en-US" sz="1200" kern="1200" dirty="0" err="1" smtClean="0">
                <a:solidFill>
                  <a:schemeClr val="tx1"/>
                </a:solidFill>
                <a:latin typeface="+mn-lt"/>
                <a:ea typeface="+mn-ea"/>
                <a:cs typeface="+mn-cs"/>
              </a:rPr>
              <a:t>const</a:t>
            </a:r>
            <a:r>
              <a:rPr lang="en-US" sz="1200" kern="1200" dirty="0" smtClean="0">
                <a:solidFill>
                  <a:schemeClr val="tx1"/>
                </a:solidFill>
                <a:latin typeface="+mn-lt"/>
                <a:ea typeface="+mn-ea"/>
                <a:cs typeface="+mn-cs"/>
              </a:rPr>
              <a:t> uint32_t </a:t>
            </a:r>
            <a:r>
              <a:rPr lang="en-US" sz="1200" kern="1200" dirty="0" err="1" smtClean="0">
                <a:solidFill>
                  <a:schemeClr val="tx1"/>
                </a:solidFill>
                <a:latin typeface="+mn-lt"/>
                <a:ea typeface="+mn-ea"/>
                <a:cs typeface="+mn-cs"/>
              </a:rPr>
              <a:t>obstacleCategory</a:t>
            </a:r>
            <a:r>
              <a:rPr lang="en-US" sz="1200" kern="1200" dirty="0" smtClean="0">
                <a:solidFill>
                  <a:schemeClr val="tx1"/>
                </a:solidFill>
                <a:latin typeface="+mn-lt"/>
                <a:ea typeface="+mn-ea"/>
                <a:cs typeface="+mn-cs"/>
              </a:rPr>
              <a:t> =  0x1 &lt;&lt; 1;</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static </a:t>
            </a:r>
            <a:r>
              <a:rPr lang="en-US" sz="1200" kern="1200" dirty="0" err="1" smtClean="0">
                <a:solidFill>
                  <a:schemeClr val="tx1"/>
                </a:solidFill>
                <a:latin typeface="+mn-lt"/>
                <a:ea typeface="+mn-ea"/>
                <a:cs typeface="+mn-cs"/>
              </a:rPr>
              <a:t>const</a:t>
            </a:r>
            <a:r>
              <a:rPr lang="en-US" sz="1200" kern="1200" dirty="0" smtClean="0">
                <a:solidFill>
                  <a:schemeClr val="tx1"/>
                </a:solidFill>
                <a:latin typeface="+mn-lt"/>
                <a:ea typeface="+mn-ea"/>
                <a:cs typeface="+mn-cs"/>
              </a:rPr>
              <a:t> float BG_VELOCITY = 100.0;</a:t>
            </a:r>
          </a:p>
          <a:p>
            <a:r>
              <a:rPr lang="en-US" sz="1200" kern="1200" dirty="0" smtClean="0">
                <a:solidFill>
                  <a:schemeClr val="tx1"/>
                </a:solidFill>
                <a:latin typeface="+mn-lt"/>
                <a:ea typeface="+mn-ea"/>
                <a:cs typeface="+mn-cs"/>
              </a:rPr>
              <a:t>static inline </a:t>
            </a:r>
            <a:r>
              <a:rPr lang="en-US" sz="1200" kern="1200" dirty="0" err="1" smtClean="0">
                <a:solidFill>
                  <a:schemeClr val="tx1"/>
                </a:solidFill>
                <a:latin typeface="+mn-lt"/>
                <a:ea typeface="+mn-ea"/>
                <a:cs typeface="+mn-cs"/>
              </a:rPr>
              <a:t>CGPoint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CGPointAdd</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const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CGPoint</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const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CGPoint</a:t>
            </a:r>
            <a:r>
              <a:rPr lang="en-US" sz="1200" kern="1200" dirty="0" smtClean="0">
                <a:solidFill>
                  <a:schemeClr val="tx1"/>
                </a:solidFill>
                <a:latin typeface="+mn-lt"/>
                <a:ea typeface="+mn-ea"/>
                <a:cs typeface="+mn-cs"/>
              </a:rPr>
              <a:t> b)</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return </a:t>
            </a:r>
            <a:r>
              <a:rPr lang="en-US" sz="1200" kern="1200" dirty="0" err="1" smtClean="0">
                <a:solidFill>
                  <a:schemeClr val="tx1"/>
                </a:solidFill>
                <a:latin typeface="+mn-lt"/>
                <a:ea typeface="+mn-ea"/>
                <a:cs typeface="+mn-cs"/>
              </a:rPr>
              <a:t>CGPointMake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a.x</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b.x</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b.y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static inline </a:t>
            </a:r>
            <a:r>
              <a:rPr lang="en-US" sz="1200" kern="1200" dirty="0" err="1" smtClean="0">
                <a:solidFill>
                  <a:schemeClr val="tx1"/>
                </a:solidFill>
                <a:latin typeface="+mn-lt"/>
                <a:ea typeface="+mn-ea"/>
                <a:cs typeface="+mn-cs"/>
              </a:rPr>
              <a:t>CGPoint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CGPointMultiplyScalar</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const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CGPoint</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const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CGFloat</a:t>
            </a:r>
            <a:r>
              <a:rPr lang="en-US" sz="1200" kern="1200" dirty="0" smtClean="0">
                <a:solidFill>
                  <a:schemeClr val="tx1"/>
                </a:solidFill>
                <a:latin typeface="+mn-lt"/>
                <a:ea typeface="+mn-ea"/>
                <a:cs typeface="+mn-cs"/>
              </a:rPr>
              <a:t> b)</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return </a:t>
            </a:r>
            <a:r>
              <a:rPr lang="en-US" sz="1200" kern="1200" dirty="0" err="1" smtClean="0">
                <a:solidFill>
                  <a:schemeClr val="tx1"/>
                </a:solidFill>
                <a:latin typeface="+mn-lt"/>
                <a:ea typeface="+mn-ea"/>
                <a:cs typeface="+mn-cs"/>
              </a:rPr>
              <a:t>CGPointMake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a.x</a:t>
            </a:r>
            <a:r>
              <a:rPr lang="en-US" sz="1200" kern="1200" dirty="0" smtClean="0">
                <a:solidFill>
                  <a:schemeClr val="tx1"/>
                </a:solidFill>
                <a:latin typeface="+mn-lt"/>
                <a:ea typeface="+mn-ea"/>
                <a:cs typeface="+mn-cs"/>
              </a:rPr>
              <a:t> * b, </a:t>
            </a:r>
            <a:r>
              <a:rPr lang="en-US" sz="1200" kern="1200" dirty="0" err="1" smtClean="0">
                <a:solidFill>
                  <a:schemeClr val="tx1"/>
                </a:solidFill>
                <a:latin typeface="+mn-lt"/>
                <a:ea typeface="+mn-ea"/>
                <a:cs typeface="+mn-cs"/>
              </a:rPr>
              <a:t>a.y</a:t>
            </a:r>
            <a:r>
              <a:rPr lang="en-US" sz="1200" kern="1200" dirty="0" smtClean="0">
                <a:solidFill>
                  <a:schemeClr val="tx1"/>
                </a:solidFill>
                <a:latin typeface="+mn-lt"/>
                <a:ea typeface="+mn-ea"/>
                <a:cs typeface="+mn-cs"/>
              </a:rPr>
              <a:t> * b);</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MyScene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SKSpriteNode</a:t>
            </a:r>
            <a:r>
              <a:rPr lang="en-US" sz="1200" kern="1200" dirty="0" smtClean="0">
                <a:solidFill>
                  <a:schemeClr val="tx1"/>
                </a:solidFill>
                <a:latin typeface="+mn-lt"/>
                <a:ea typeface="+mn-ea"/>
                <a:cs typeface="+mn-cs"/>
              </a:rPr>
              <a:t> *ship;</a:t>
            </a:r>
          </a:p>
          <a:p>
            <a:r>
              <a:rPr lang="en-US" sz="1200" kern="1200" dirty="0" err="1" smtClean="0">
                <a:solidFill>
                  <a:schemeClr val="tx1"/>
                </a:solidFill>
                <a:latin typeface="+mn-lt"/>
                <a:ea typeface="+mn-ea"/>
                <a:cs typeface="+mn-cs"/>
              </a:rPr>
              <a:t>SKAction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actionMoveUp</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SKAction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actionMoveDown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-(id)</a:t>
            </a:r>
            <a:r>
              <a:rPr lang="en-US" sz="1200" kern="1200" dirty="0" err="1" smtClean="0">
                <a:solidFill>
                  <a:schemeClr val="tx1"/>
                </a:solidFill>
                <a:latin typeface="+mn-lt"/>
                <a:ea typeface="+mn-ea"/>
                <a:cs typeface="+mn-cs"/>
              </a:rPr>
              <a:t>initWithSize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CGSize</a:t>
            </a:r>
            <a:r>
              <a:rPr lang="en-US" sz="1200" kern="1200" dirty="0" smtClean="0">
                <a:solidFill>
                  <a:schemeClr val="tx1"/>
                </a:solidFill>
                <a:latin typeface="+mn-lt"/>
                <a:ea typeface="+mn-ea"/>
                <a:cs typeface="+mn-cs"/>
              </a:rPr>
              <a:t>)size {</a:t>
            </a:r>
          </a:p>
          <a:p>
            <a:r>
              <a:rPr lang="en-US" sz="1200" kern="1200" dirty="0" smtClean="0">
                <a:solidFill>
                  <a:schemeClr val="tx1"/>
                </a:solidFill>
                <a:latin typeface="+mn-lt"/>
                <a:ea typeface="+mn-ea"/>
                <a:cs typeface="+mn-cs"/>
              </a:rPr>
              <a:t>    if (self = [super </a:t>
            </a:r>
            <a:r>
              <a:rPr lang="en-US" sz="1200" kern="1200" dirty="0" err="1" smtClean="0">
                <a:solidFill>
                  <a:schemeClr val="tx1"/>
                </a:solidFill>
                <a:latin typeface="+mn-lt"/>
                <a:ea typeface="+mn-ea"/>
                <a:cs typeface="+mn-cs"/>
              </a:rPr>
              <a:t>initWithSize:size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self.backgroundColor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SKColor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whiteColor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[self </a:t>
            </a:r>
            <a:r>
              <a:rPr lang="en-US" sz="1200" kern="1200" dirty="0" err="1" smtClean="0">
                <a:solidFill>
                  <a:schemeClr val="tx1"/>
                </a:solidFill>
                <a:latin typeface="+mn-lt"/>
                <a:ea typeface="+mn-ea"/>
                <a:cs typeface="+mn-cs"/>
              </a:rPr>
              <a:t>addShip</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//Making self delegate of physics World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self.physicsWorld.gravity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CGVectorMake</a:t>
            </a:r>
            <a:r>
              <a:rPr lang="en-US" sz="1200" kern="1200" dirty="0" smtClean="0">
                <a:solidFill>
                  <a:schemeClr val="tx1"/>
                </a:solidFill>
                <a:latin typeface="+mn-lt"/>
                <a:ea typeface="+mn-ea"/>
                <a:cs typeface="+mn-cs"/>
              </a:rPr>
              <a:t>(0,0);</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self.physicsWorld.contactDelegate</a:t>
            </a:r>
            <a:r>
              <a:rPr lang="en-US" sz="1200" kern="1200" dirty="0" smtClean="0">
                <a:solidFill>
                  <a:schemeClr val="tx1"/>
                </a:solidFill>
                <a:latin typeface="+mn-lt"/>
                <a:ea typeface="+mn-ea"/>
                <a:cs typeface="+mn-cs"/>
              </a:rPr>
              <a:t> = self;</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self;</a:t>
            </a:r>
          </a:p>
          <a:p>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26</a:t>
            </a:fld>
            <a:endParaRPr lang="en-US"/>
          </a:p>
        </p:txBody>
      </p:sp>
    </p:spTree>
    <p:extLst>
      <p:ext uri="{BB962C8B-B14F-4D97-AF65-F5344CB8AC3E}">
        <p14:creationId xmlns:p14="http://schemas.microsoft.com/office/powerpoint/2010/main" val="3094797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r>
              <a:rPr lang="en-US" dirty="0" smtClean="0"/>
              <a:t>-(void)</a:t>
            </a:r>
            <a:r>
              <a:rPr lang="en-US" dirty="0" err="1" smtClean="0"/>
              <a:t>initalizingScrollingBackground</a:t>
            </a:r>
            <a:endParaRPr lang="en-US" dirty="0" smtClean="0"/>
          </a:p>
          <a:p>
            <a:r>
              <a:rPr lang="en-US" dirty="0" smtClean="0"/>
              <a:t>{</a:t>
            </a:r>
          </a:p>
          <a:p>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&lt; 2; </a:t>
            </a:r>
            <a:r>
              <a:rPr lang="en-US" dirty="0" err="1" smtClean="0"/>
              <a:t>i</a:t>
            </a:r>
            <a:r>
              <a:rPr lang="en-US" dirty="0" smtClean="0"/>
              <a:t>++) {</a:t>
            </a:r>
          </a:p>
          <a:p>
            <a:r>
              <a:rPr lang="en-US" dirty="0" smtClean="0"/>
              <a:t>        </a:t>
            </a:r>
            <a:r>
              <a:rPr lang="en-US" dirty="0" err="1" smtClean="0"/>
              <a:t>SKSpriteNode</a:t>
            </a:r>
            <a:r>
              <a:rPr lang="en-US" dirty="0" smtClean="0"/>
              <a:t> *</a:t>
            </a:r>
            <a:r>
              <a:rPr lang="en-US" dirty="0" err="1" smtClean="0"/>
              <a:t>bg</a:t>
            </a:r>
            <a:r>
              <a:rPr lang="en-US" dirty="0" smtClean="0"/>
              <a:t> = [</a:t>
            </a:r>
            <a:r>
              <a:rPr lang="en-US" dirty="0" err="1" smtClean="0"/>
              <a:t>SKSpriteNode</a:t>
            </a:r>
            <a:r>
              <a:rPr lang="en-US" dirty="0" smtClean="0"/>
              <a:t> </a:t>
            </a:r>
            <a:r>
              <a:rPr lang="en-US" dirty="0" err="1" smtClean="0"/>
              <a:t>spriteNodeWithImageNamed</a:t>
            </a:r>
            <a:r>
              <a:rPr lang="en-US" dirty="0" smtClean="0"/>
              <a:t>:@"</a:t>
            </a:r>
            <a:r>
              <a:rPr lang="en-US" dirty="0" err="1" smtClean="0"/>
              <a:t>bg</a:t>
            </a:r>
            <a:r>
              <a:rPr lang="en-US" dirty="0" smtClean="0"/>
              <a:t>"];</a:t>
            </a:r>
          </a:p>
          <a:p>
            <a:r>
              <a:rPr lang="en-US" dirty="0" smtClean="0"/>
              <a:t>        </a:t>
            </a:r>
            <a:r>
              <a:rPr lang="en-US" dirty="0" err="1" smtClean="0"/>
              <a:t>bg.position</a:t>
            </a:r>
            <a:r>
              <a:rPr lang="en-US" dirty="0" smtClean="0"/>
              <a:t> = </a:t>
            </a:r>
            <a:r>
              <a:rPr lang="en-US" dirty="0" err="1" smtClean="0"/>
              <a:t>CGPointMake</a:t>
            </a:r>
            <a:r>
              <a:rPr lang="en-US" dirty="0" smtClean="0"/>
              <a:t>(</a:t>
            </a:r>
            <a:r>
              <a:rPr lang="en-US" dirty="0" err="1" smtClean="0"/>
              <a:t>i</a:t>
            </a:r>
            <a:r>
              <a:rPr lang="en-US" dirty="0" smtClean="0"/>
              <a:t> * </a:t>
            </a:r>
            <a:r>
              <a:rPr lang="en-US" dirty="0" err="1" smtClean="0"/>
              <a:t>bg.size.width</a:t>
            </a:r>
            <a:r>
              <a:rPr lang="en-US" dirty="0" smtClean="0"/>
              <a:t>, 0);</a:t>
            </a:r>
          </a:p>
          <a:p>
            <a:r>
              <a:rPr lang="en-US" dirty="0" smtClean="0"/>
              <a:t>        </a:t>
            </a:r>
            <a:r>
              <a:rPr lang="en-US" dirty="0" err="1" smtClean="0"/>
              <a:t>bg.anchorPoint</a:t>
            </a:r>
            <a:r>
              <a:rPr lang="en-US" dirty="0" smtClean="0"/>
              <a:t> = </a:t>
            </a:r>
            <a:r>
              <a:rPr lang="en-US" dirty="0" err="1" smtClean="0"/>
              <a:t>CGPointZero</a:t>
            </a:r>
            <a:r>
              <a:rPr lang="en-US" dirty="0" smtClean="0"/>
              <a:t>;</a:t>
            </a:r>
          </a:p>
          <a:p>
            <a:r>
              <a:rPr lang="en-US" dirty="0" smtClean="0"/>
              <a:t>        </a:t>
            </a:r>
            <a:r>
              <a:rPr lang="en-US" dirty="0" err="1" smtClean="0"/>
              <a:t>bg.name</a:t>
            </a:r>
            <a:r>
              <a:rPr lang="en-US" dirty="0" smtClean="0"/>
              <a:t> = @"</a:t>
            </a:r>
            <a:r>
              <a:rPr lang="en-US" dirty="0" err="1" smtClean="0"/>
              <a:t>bg</a:t>
            </a:r>
            <a:r>
              <a:rPr lang="en-US" dirty="0" smtClean="0"/>
              <a:t>";</a:t>
            </a:r>
          </a:p>
          <a:p>
            <a:r>
              <a:rPr lang="en-US" dirty="0" smtClean="0"/>
              <a:t>        [self </a:t>
            </a:r>
            <a:r>
              <a:rPr lang="en-US" dirty="0" err="1" smtClean="0"/>
              <a:t>addChild:bg</a:t>
            </a:r>
            <a:r>
              <a:rPr lang="en-US" dirty="0" smtClean="0"/>
              <a:t>];</a:t>
            </a:r>
          </a:p>
          <a:p>
            <a:r>
              <a:rPr lang="en-US" dirty="0" smtClean="0"/>
              <a:t>    }</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27</a:t>
            </a:fld>
            <a:endParaRPr lang="en-US"/>
          </a:p>
        </p:txBody>
      </p:sp>
    </p:spTree>
    <p:extLst>
      <p:ext uri="{BB962C8B-B14F-4D97-AF65-F5344CB8AC3E}">
        <p14:creationId xmlns:p14="http://schemas.microsoft.com/office/powerpoint/2010/main" val="1579767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r>
              <a:rPr lang="en-US" dirty="0" smtClean="0"/>
              <a:t>- (void)</a:t>
            </a:r>
            <a:r>
              <a:rPr lang="en-US" dirty="0" err="1" smtClean="0"/>
              <a:t>moveBg</a:t>
            </a:r>
            <a:endParaRPr lang="en-US" dirty="0" smtClean="0"/>
          </a:p>
          <a:p>
            <a:r>
              <a:rPr lang="en-US" dirty="0" smtClean="0"/>
              <a:t>{</a:t>
            </a:r>
          </a:p>
          <a:p>
            <a:r>
              <a:rPr lang="en-US" dirty="0" smtClean="0"/>
              <a:t>    [self </a:t>
            </a:r>
            <a:r>
              <a:rPr lang="en-US" dirty="0" err="1" smtClean="0"/>
              <a:t>enumerateChildNodesWithName</a:t>
            </a:r>
            <a:r>
              <a:rPr lang="en-US" dirty="0" smtClean="0"/>
              <a:t>:@"</a:t>
            </a:r>
            <a:r>
              <a:rPr lang="en-US" dirty="0" err="1" smtClean="0"/>
              <a:t>bg</a:t>
            </a:r>
            <a:r>
              <a:rPr lang="en-US" dirty="0" smtClean="0"/>
              <a:t>" </a:t>
            </a:r>
            <a:r>
              <a:rPr lang="en-US" dirty="0" err="1" smtClean="0"/>
              <a:t>usingBlock</a:t>
            </a:r>
            <a:r>
              <a:rPr lang="en-US" dirty="0" smtClean="0"/>
              <a:t>: ^(</a:t>
            </a:r>
            <a:r>
              <a:rPr lang="en-US" dirty="0" err="1" smtClean="0"/>
              <a:t>SKNode</a:t>
            </a:r>
            <a:r>
              <a:rPr lang="en-US" dirty="0" smtClean="0"/>
              <a:t> *node, BOOL *stop)</a:t>
            </a:r>
          </a:p>
          <a:p>
            <a:r>
              <a:rPr lang="en-US" dirty="0" smtClean="0"/>
              <a:t>     {</a:t>
            </a:r>
          </a:p>
          <a:p>
            <a:r>
              <a:rPr lang="en-US" dirty="0" smtClean="0"/>
              <a:t>         </a:t>
            </a:r>
            <a:r>
              <a:rPr lang="en-US" dirty="0" err="1" smtClean="0"/>
              <a:t>SKSpriteNode</a:t>
            </a:r>
            <a:r>
              <a:rPr lang="en-US" dirty="0" smtClean="0"/>
              <a:t> * </a:t>
            </a:r>
            <a:r>
              <a:rPr lang="en-US" dirty="0" err="1" smtClean="0"/>
              <a:t>bg</a:t>
            </a:r>
            <a:r>
              <a:rPr lang="en-US" dirty="0" smtClean="0"/>
              <a:t> = (</a:t>
            </a:r>
            <a:r>
              <a:rPr lang="en-US" dirty="0" err="1" smtClean="0"/>
              <a:t>SKSpriteNode</a:t>
            </a:r>
            <a:r>
              <a:rPr lang="en-US" dirty="0" smtClean="0"/>
              <a:t> *) node;</a:t>
            </a:r>
          </a:p>
          <a:p>
            <a:r>
              <a:rPr lang="en-US" dirty="0" smtClean="0"/>
              <a:t>         </a:t>
            </a:r>
            <a:r>
              <a:rPr lang="en-US" dirty="0" err="1" smtClean="0"/>
              <a:t>CGPoint</a:t>
            </a:r>
            <a:r>
              <a:rPr lang="en-US" dirty="0" smtClean="0"/>
              <a:t> </a:t>
            </a:r>
            <a:r>
              <a:rPr lang="en-US" dirty="0" err="1" smtClean="0"/>
              <a:t>bgVelocity</a:t>
            </a:r>
            <a:r>
              <a:rPr lang="en-US" dirty="0" smtClean="0"/>
              <a:t> = </a:t>
            </a:r>
            <a:r>
              <a:rPr lang="en-US" dirty="0" err="1" smtClean="0"/>
              <a:t>CGPointMake</a:t>
            </a:r>
            <a:r>
              <a:rPr lang="en-US" dirty="0" smtClean="0"/>
              <a:t>(-BG_VELOCITY, 0);</a:t>
            </a:r>
          </a:p>
          <a:p>
            <a:r>
              <a:rPr lang="en-US" dirty="0" smtClean="0"/>
              <a:t>         </a:t>
            </a:r>
            <a:r>
              <a:rPr lang="en-US" dirty="0" err="1" smtClean="0"/>
              <a:t>CGPoint</a:t>
            </a:r>
            <a:r>
              <a:rPr lang="en-US" dirty="0" smtClean="0"/>
              <a:t> </a:t>
            </a:r>
            <a:r>
              <a:rPr lang="en-US" dirty="0" err="1" smtClean="0"/>
              <a:t>amtToMove</a:t>
            </a:r>
            <a:r>
              <a:rPr lang="en-US" dirty="0" smtClean="0"/>
              <a:t> = </a:t>
            </a:r>
            <a:r>
              <a:rPr lang="en-US" dirty="0" err="1" smtClean="0"/>
              <a:t>CGPointMultiplyScalar</a:t>
            </a:r>
            <a:r>
              <a:rPr lang="en-US" dirty="0" smtClean="0"/>
              <a:t>(</a:t>
            </a:r>
            <a:r>
              <a:rPr lang="en-US" dirty="0" err="1" smtClean="0"/>
              <a:t>bgVelocity</a:t>
            </a:r>
            <a:r>
              <a:rPr lang="en-US" dirty="0" smtClean="0"/>
              <a:t>,_</a:t>
            </a:r>
            <a:r>
              <a:rPr lang="en-US" dirty="0" err="1" smtClean="0"/>
              <a:t>dt</a:t>
            </a:r>
            <a:r>
              <a:rPr lang="en-US" dirty="0" smtClean="0"/>
              <a:t>);</a:t>
            </a:r>
          </a:p>
          <a:p>
            <a:r>
              <a:rPr lang="en-US" dirty="0" smtClean="0"/>
              <a:t>         </a:t>
            </a:r>
            <a:r>
              <a:rPr lang="en-US" dirty="0" err="1" smtClean="0"/>
              <a:t>bg.position</a:t>
            </a:r>
            <a:r>
              <a:rPr lang="en-US" dirty="0" smtClean="0"/>
              <a:t> = </a:t>
            </a:r>
            <a:r>
              <a:rPr lang="en-US" dirty="0" err="1" smtClean="0"/>
              <a:t>CGPointAdd</a:t>
            </a:r>
            <a:r>
              <a:rPr lang="en-US" dirty="0" smtClean="0"/>
              <a:t>(</a:t>
            </a:r>
            <a:r>
              <a:rPr lang="en-US" dirty="0" err="1" smtClean="0"/>
              <a:t>bg.position</a:t>
            </a:r>
            <a:r>
              <a:rPr lang="en-US" dirty="0" smtClean="0"/>
              <a:t>, </a:t>
            </a:r>
            <a:r>
              <a:rPr lang="en-US" dirty="0" err="1" smtClean="0"/>
              <a:t>amtToMove</a:t>
            </a:r>
            <a:r>
              <a:rPr lang="en-US" dirty="0" smtClean="0"/>
              <a:t>);</a:t>
            </a:r>
          </a:p>
          <a:p>
            <a:endParaRPr lang="en-US" dirty="0" smtClean="0"/>
          </a:p>
          <a:p>
            <a:r>
              <a:rPr lang="en-US" dirty="0" smtClean="0"/>
              <a:t>  //Checks if </a:t>
            </a:r>
            <a:r>
              <a:rPr lang="en-US" dirty="0" err="1" smtClean="0"/>
              <a:t>bg</a:t>
            </a:r>
            <a:r>
              <a:rPr lang="en-US" dirty="0" smtClean="0"/>
              <a:t> node is completely scrolled of the screen, if yes then put it at the end of the other node</a:t>
            </a:r>
          </a:p>
          <a:p>
            <a:r>
              <a:rPr lang="en-US" dirty="0" smtClean="0"/>
              <a:t>         if (</a:t>
            </a:r>
            <a:r>
              <a:rPr lang="en-US" dirty="0" err="1" smtClean="0"/>
              <a:t>bg.position.x</a:t>
            </a:r>
            <a:r>
              <a:rPr lang="en-US" dirty="0" smtClean="0"/>
              <a:t> &lt;= -</a:t>
            </a:r>
            <a:r>
              <a:rPr lang="en-US" dirty="0" err="1" smtClean="0"/>
              <a:t>bg.size.width</a:t>
            </a:r>
            <a:r>
              <a:rPr lang="en-US" dirty="0" smtClean="0"/>
              <a:t>)</a:t>
            </a:r>
          </a:p>
          <a:p>
            <a:r>
              <a:rPr lang="en-US" dirty="0" smtClean="0"/>
              <a:t>         {</a:t>
            </a:r>
          </a:p>
          <a:p>
            <a:r>
              <a:rPr lang="en-US" dirty="0" smtClean="0"/>
              <a:t>             </a:t>
            </a:r>
            <a:r>
              <a:rPr lang="en-US" dirty="0" err="1" smtClean="0"/>
              <a:t>bg.position</a:t>
            </a:r>
            <a:r>
              <a:rPr lang="en-US" dirty="0" smtClean="0"/>
              <a:t> = </a:t>
            </a:r>
            <a:r>
              <a:rPr lang="en-US" dirty="0" err="1" smtClean="0"/>
              <a:t>CGPointMake</a:t>
            </a:r>
            <a:r>
              <a:rPr lang="en-US" dirty="0" smtClean="0"/>
              <a:t>(</a:t>
            </a:r>
            <a:r>
              <a:rPr lang="en-US" dirty="0" err="1" smtClean="0"/>
              <a:t>bg.position.x</a:t>
            </a:r>
            <a:r>
              <a:rPr lang="en-US" dirty="0" smtClean="0"/>
              <a:t> + </a:t>
            </a:r>
            <a:r>
              <a:rPr lang="en-US" dirty="0" err="1" smtClean="0"/>
              <a:t>bg.size.width</a:t>
            </a:r>
            <a:r>
              <a:rPr lang="en-US" dirty="0" smtClean="0"/>
              <a:t>*2,</a:t>
            </a:r>
          </a:p>
          <a:p>
            <a:r>
              <a:rPr lang="en-US" dirty="0" smtClean="0"/>
              <a:t>                                       </a:t>
            </a:r>
            <a:r>
              <a:rPr lang="en-US" dirty="0" err="1" smtClean="0"/>
              <a:t>bg.position.y</a:t>
            </a:r>
            <a:r>
              <a:rPr lang="en-US" dirty="0" smtClean="0"/>
              <a:t>);</a:t>
            </a:r>
          </a:p>
          <a:p>
            <a:r>
              <a:rPr lang="en-US" dirty="0" smtClean="0"/>
              <a:t>         }</a:t>
            </a:r>
          </a:p>
          <a:p>
            <a:r>
              <a:rPr lang="en-US" dirty="0" smtClean="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28</a:t>
            </a:fld>
            <a:endParaRPr lang="en-US"/>
          </a:p>
        </p:txBody>
      </p:sp>
    </p:spTree>
    <p:extLst>
      <p:ext uri="{BB962C8B-B14F-4D97-AF65-F5344CB8AC3E}">
        <p14:creationId xmlns:p14="http://schemas.microsoft.com/office/powerpoint/2010/main" val="132165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Code:</a:t>
            </a:r>
          </a:p>
          <a:p>
            <a:r>
              <a:rPr lang="en-US" dirty="0" smtClean="0"/>
              <a:t>-(void)update:(</a:t>
            </a:r>
            <a:r>
              <a:rPr lang="en-US" dirty="0" err="1" smtClean="0"/>
              <a:t>CFTimeInterval</a:t>
            </a:r>
            <a:r>
              <a:rPr lang="en-US" dirty="0" smtClean="0"/>
              <a:t>)</a:t>
            </a:r>
            <a:r>
              <a:rPr lang="en-US" dirty="0" err="1" smtClean="0"/>
              <a:t>currentTime</a:t>
            </a:r>
            <a:r>
              <a:rPr lang="en-US" dirty="0" smtClean="0"/>
              <a:t> {</a:t>
            </a:r>
          </a:p>
          <a:p>
            <a:endParaRPr lang="en-US" dirty="0" smtClean="0"/>
          </a:p>
          <a:p>
            <a:r>
              <a:rPr lang="en-US" dirty="0" smtClean="0"/>
              <a:t>    if (_</a:t>
            </a:r>
            <a:r>
              <a:rPr lang="en-US" dirty="0" err="1" smtClean="0"/>
              <a:t>lastUpdateTime</a:t>
            </a:r>
            <a:r>
              <a:rPr lang="en-US" dirty="0" smtClean="0"/>
              <a:t>)</a:t>
            </a:r>
          </a:p>
          <a:p>
            <a:r>
              <a:rPr lang="en-US" dirty="0" smtClean="0"/>
              <a:t>    {</a:t>
            </a:r>
          </a:p>
          <a:p>
            <a:r>
              <a:rPr lang="en-US" dirty="0" smtClean="0"/>
              <a:t>        _</a:t>
            </a:r>
            <a:r>
              <a:rPr lang="en-US" dirty="0" err="1" smtClean="0"/>
              <a:t>dt</a:t>
            </a:r>
            <a:r>
              <a:rPr lang="en-US" dirty="0" smtClean="0"/>
              <a:t> = </a:t>
            </a:r>
            <a:r>
              <a:rPr lang="en-US" dirty="0" err="1" smtClean="0"/>
              <a:t>currentTime</a:t>
            </a:r>
            <a:r>
              <a:rPr lang="en-US" dirty="0" smtClean="0"/>
              <a:t> - _</a:t>
            </a:r>
            <a:r>
              <a:rPr lang="en-US" dirty="0" err="1" smtClean="0"/>
              <a:t>lastUpdateTime</a:t>
            </a:r>
            <a:r>
              <a:rPr lang="en-US" dirty="0" smtClean="0"/>
              <a:t>;</a:t>
            </a:r>
          </a:p>
          <a:p>
            <a:r>
              <a:rPr lang="en-US" dirty="0" smtClean="0"/>
              <a:t>    }</a:t>
            </a:r>
          </a:p>
          <a:p>
            <a:r>
              <a:rPr lang="en-US" dirty="0" smtClean="0"/>
              <a:t>    else</a:t>
            </a:r>
          </a:p>
          <a:p>
            <a:r>
              <a:rPr lang="en-US" dirty="0" smtClean="0"/>
              <a:t>    {</a:t>
            </a:r>
          </a:p>
          <a:p>
            <a:r>
              <a:rPr lang="en-US" dirty="0" smtClean="0"/>
              <a:t>        _</a:t>
            </a:r>
            <a:r>
              <a:rPr lang="en-US" dirty="0" err="1" smtClean="0"/>
              <a:t>dt</a:t>
            </a:r>
            <a:r>
              <a:rPr lang="en-US" dirty="0" smtClean="0"/>
              <a:t> = 0;</a:t>
            </a:r>
          </a:p>
          <a:p>
            <a:r>
              <a:rPr lang="en-US" dirty="0" smtClean="0"/>
              <a:t>    }</a:t>
            </a:r>
          </a:p>
          <a:p>
            <a:r>
              <a:rPr lang="en-US" dirty="0" smtClean="0"/>
              <a:t>    _</a:t>
            </a:r>
            <a:r>
              <a:rPr lang="en-US" dirty="0" err="1" smtClean="0"/>
              <a:t>lastUpdateTime</a:t>
            </a:r>
            <a:r>
              <a:rPr lang="en-US" dirty="0" smtClean="0"/>
              <a:t> = </a:t>
            </a:r>
            <a:r>
              <a:rPr lang="en-US" dirty="0" err="1" smtClean="0"/>
              <a:t>currentTime</a:t>
            </a:r>
            <a:r>
              <a:rPr lang="en-US" dirty="0" smtClean="0"/>
              <a:t>;</a:t>
            </a:r>
          </a:p>
          <a:p>
            <a:endParaRPr lang="en-US" dirty="0" smtClean="0"/>
          </a:p>
          <a:p>
            <a:r>
              <a:rPr lang="en-US" dirty="0" smtClean="0"/>
              <a:t>    [self </a:t>
            </a:r>
            <a:r>
              <a:rPr lang="en-US" dirty="0" err="1" smtClean="0"/>
              <a:t>moveBg</a:t>
            </a:r>
            <a:r>
              <a:rPr lang="en-US" dirty="0" smtClean="0"/>
              <a:t>];</a:t>
            </a:r>
          </a:p>
          <a:p>
            <a:r>
              <a:rPr lang="en-US" dirty="0" smtClean="0"/>
              <a:t>}</a:t>
            </a:r>
          </a:p>
          <a:p>
            <a:endParaRPr lang="en-US" dirty="0" smtClean="0"/>
          </a:p>
          <a:p>
            <a:endParaRPr lang="en-US" dirty="0" smtClean="0"/>
          </a:p>
          <a:p>
            <a:r>
              <a:rPr lang="en-US" dirty="0" smtClean="0"/>
              <a:t>Code:</a:t>
            </a:r>
          </a:p>
          <a:p>
            <a:r>
              <a:rPr lang="en-US" sz="1200" kern="1200" dirty="0" smtClean="0">
                <a:solidFill>
                  <a:schemeClr val="tx1"/>
                </a:solidFill>
                <a:latin typeface="+mn-lt"/>
                <a:ea typeface="+mn-ea"/>
                <a:cs typeface="+mn-cs"/>
              </a:rPr>
              <a:t>-(id)</a:t>
            </a:r>
            <a:r>
              <a:rPr lang="en-US" sz="1200" kern="1200" dirty="0" err="1" smtClean="0">
                <a:solidFill>
                  <a:schemeClr val="tx1"/>
                </a:solidFill>
                <a:latin typeface="+mn-lt"/>
                <a:ea typeface="+mn-ea"/>
                <a:cs typeface="+mn-cs"/>
              </a:rPr>
              <a:t>initWithSize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CGSize</a:t>
            </a:r>
            <a:r>
              <a:rPr lang="en-US" sz="1200" kern="1200" dirty="0" smtClean="0">
                <a:solidFill>
                  <a:schemeClr val="tx1"/>
                </a:solidFill>
                <a:latin typeface="+mn-lt"/>
                <a:ea typeface="+mn-ea"/>
                <a:cs typeface="+mn-cs"/>
              </a:rPr>
              <a:t>)size {</a:t>
            </a:r>
          </a:p>
          <a:p>
            <a:r>
              <a:rPr lang="en-US" sz="1200" kern="1200" dirty="0" smtClean="0">
                <a:solidFill>
                  <a:schemeClr val="tx1"/>
                </a:solidFill>
                <a:latin typeface="+mn-lt"/>
                <a:ea typeface="+mn-ea"/>
                <a:cs typeface="+mn-cs"/>
              </a:rPr>
              <a:t>    if (self = [super </a:t>
            </a:r>
            <a:r>
              <a:rPr lang="en-US" sz="1200" kern="1200" dirty="0" err="1" smtClean="0">
                <a:solidFill>
                  <a:schemeClr val="tx1"/>
                </a:solidFill>
                <a:latin typeface="+mn-lt"/>
                <a:ea typeface="+mn-ea"/>
                <a:cs typeface="+mn-cs"/>
              </a:rPr>
              <a:t>initWithSize:size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self.backgroundColor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SKColor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whiteColor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[self </a:t>
            </a:r>
            <a:r>
              <a:rPr lang="en-US" sz="1200" kern="1200" dirty="0" err="1" smtClean="0">
                <a:solidFill>
                  <a:schemeClr val="tx1"/>
                </a:solidFill>
                <a:latin typeface="+mn-lt"/>
                <a:ea typeface="+mn-ea"/>
                <a:cs typeface="+mn-cs"/>
              </a:rPr>
              <a:t>initalizingScrollingBackground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[self </a:t>
            </a:r>
            <a:r>
              <a:rPr lang="en-US" sz="1200" kern="1200" dirty="0" err="1" smtClean="0">
                <a:solidFill>
                  <a:schemeClr val="tx1"/>
                </a:solidFill>
                <a:latin typeface="+mn-lt"/>
                <a:ea typeface="+mn-ea"/>
                <a:cs typeface="+mn-cs"/>
              </a:rPr>
              <a:t>addShip</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//Making self delegate of physics World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self.physicsWorld.gravity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CGVectorMake</a:t>
            </a:r>
            <a:r>
              <a:rPr lang="en-US" sz="1200" kern="1200" dirty="0" smtClean="0">
                <a:solidFill>
                  <a:schemeClr val="tx1"/>
                </a:solidFill>
                <a:latin typeface="+mn-lt"/>
                <a:ea typeface="+mn-ea"/>
                <a:cs typeface="+mn-cs"/>
              </a:rPr>
              <a:t>(0,0);</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self.physicsWorld.contactDelegate</a:t>
            </a:r>
            <a:r>
              <a:rPr lang="en-US" sz="1200" kern="1200" dirty="0" smtClean="0">
                <a:solidFill>
                  <a:schemeClr val="tx1"/>
                </a:solidFill>
                <a:latin typeface="+mn-lt"/>
                <a:ea typeface="+mn-ea"/>
                <a:cs typeface="+mn-cs"/>
              </a:rPr>
              <a:t> = self;</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self;</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29</a:t>
            </a:fld>
            <a:endParaRPr lang="en-US"/>
          </a:p>
        </p:txBody>
      </p:sp>
    </p:spTree>
    <p:extLst>
      <p:ext uri="{BB962C8B-B14F-4D97-AF65-F5344CB8AC3E}">
        <p14:creationId xmlns:p14="http://schemas.microsoft.com/office/powerpoint/2010/main" val="273837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the app after</a:t>
            </a:r>
            <a:r>
              <a:rPr lang="en-US" baseline="0" dirty="0" smtClean="0"/>
              <a:t> modifications</a:t>
            </a:r>
            <a:endParaRPr lang="en-US" dirty="0" smtClean="0"/>
          </a:p>
          <a:p>
            <a:endParaRPr lang="en-US" dirty="0" smtClean="0"/>
          </a:p>
          <a:p>
            <a:r>
              <a:rPr lang="en-US" dirty="0" smtClean="0"/>
              <a:t>Partial code for </a:t>
            </a:r>
            <a:r>
              <a:rPr lang="en-US" dirty="0" err="1" smtClean="0"/>
              <a:t>MyScene.m</a:t>
            </a:r>
            <a:endParaRPr lang="en-US" dirty="0" smtClean="0"/>
          </a:p>
          <a:p>
            <a:endParaRPr lang="en-US" dirty="0" smtClean="0"/>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MyScene.h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static </a:t>
            </a:r>
            <a:r>
              <a:rPr lang="en-US" sz="1200" kern="1200" dirty="0" err="1" smtClean="0">
                <a:solidFill>
                  <a:schemeClr val="tx1"/>
                </a:solidFill>
                <a:latin typeface="+mn-lt"/>
                <a:ea typeface="+mn-ea"/>
                <a:cs typeface="+mn-cs"/>
              </a:rPr>
              <a:t>const</a:t>
            </a:r>
            <a:r>
              <a:rPr lang="en-US" sz="1200" kern="1200" dirty="0" smtClean="0">
                <a:solidFill>
                  <a:schemeClr val="tx1"/>
                </a:solidFill>
                <a:latin typeface="+mn-lt"/>
                <a:ea typeface="+mn-ea"/>
                <a:cs typeface="+mn-cs"/>
              </a:rPr>
              <a:t> uint32_t </a:t>
            </a:r>
            <a:r>
              <a:rPr lang="en-US" sz="1200" kern="1200" dirty="0" err="1" smtClean="0">
                <a:solidFill>
                  <a:schemeClr val="tx1"/>
                </a:solidFill>
                <a:latin typeface="+mn-lt"/>
                <a:ea typeface="+mn-ea"/>
                <a:cs typeface="+mn-cs"/>
              </a:rPr>
              <a:t>shipCategory</a:t>
            </a:r>
            <a:r>
              <a:rPr lang="en-US" sz="1200" kern="1200" dirty="0" smtClean="0">
                <a:solidFill>
                  <a:schemeClr val="tx1"/>
                </a:solidFill>
                <a:latin typeface="+mn-lt"/>
                <a:ea typeface="+mn-ea"/>
                <a:cs typeface="+mn-cs"/>
              </a:rPr>
              <a:t> =  0x1 &lt;&lt; 0;</a:t>
            </a:r>
          </a:p>
          <a:p>
            <a:r>
              <a:rPr lang="en-US" sz="1200" kern="1200" dirty="0" smtClean="0">
                <a:solidFill>
                  <a:schemeClr val="tx1"/>
                </a:solidFill>
                <a:latin typeface="+mn-lt"/>
                <a:ea typeface="+mn-ea"/>
                <a:cs typeface="+mn-cs"/>
              </a:rPr>
              <a:t>static </a:t>
            </a:r>
            <a:r>
              <a:rPr lang="en-US" sz="1200" kern="1200" dirty="0" err="1" smtClean="0">
                <a:solidFill>
                  <a:schemeClr val="tx1"/>
                </a:solidFill>
                <a:latin typeface="+mn-lt"/>
                <a:ea typeface="+mn-ea"/>
                <a:cs typeface="+mn-cs"/>
              </a:rPr>
              <a:t>const</a:t>
            </a:r>
            <a:r>
              <a:rPr lang="en-US" sz="1200" kern="1200" dirty="0" smtClean="0">
                <a:solidFill>
                  <a:schemeClr val="tx1"/>
                </a:solidFill>
                <a:latin typeface="+mn-lt"/>
                <a:ea typeface="+mn-ea"/>
                <a:cs typeface="+mn-cs"/>
              </a:rPr>
              <a:t> uint32_t </a:t>
            </a:r>
            <a:r>
              <a:rPr lang="en-US" sz="1200" kern="1200" dirty="0" err="1" smtClean="0">
                <a:solidFill>
                  <a:schemeClr val="tx1"/>
                </a:solidFill>
                <a:latin typeface="+mn-lt"/>
                <a:ea typeface="+mn-ea"/>
                <a:cs typeface="+mn-cs"/>
              </a:rPr>
              <a:t>obstacleCategory</a:t>
            </a:r>
            <a:r>
              <a:rPr lang="en-US" sz="1200" kern="1200" dirty="0" smtClean="0">
                <a:solidFill>
                  <a:schemeClr val="tx1"/>
                </a:solidFill>
                <a:latin typeface="+mn-lt"/>
                <a:ea typeface="+mn-ea"/>
                <a:cs typeface="+mn-cs"/>
              </a:rPr>
              <a:t> =  0x1 &lt;&lt; 1;</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MyScene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SKSpriteNode</a:t>
            </a:r>
            <a:r>
              <a:rPr lang="en-US" sz="1200" kern="1200" dirty="0" smtClean="0">
                <a:solidFill>
                  <a:schemeClr val="tx1"/>
                </a:solidFill>
                <a:latin typeface="+mn-lt"/>
                <a:ea typeface="+mn-ea"/>
                <a:cs typeface="+mn-cs"/>
              </a:rPr>
              <a:t> *ship;</a:t>
            </a:r>
          </a:p>
          <a:p>
            <a:r>
              <a:rPr lang="en-US" sz="1200" kern="1200" dirty="0" err="1" smtClean="0">
                <a:solidFill>
                  <a:schemeClr val="tx1"/>
                </a:solidFill>
                <a:latin typeface="+mn-lt"/>
                <a:ea typeface="+mn-ea"/>
                <a:cs typeface="+mn-cs"/>
              </a:rPr>
              <a:t>SKAction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actionMoveUp</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SKAction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actionMoveDown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-(id)</a:t>
            </a:r>
            <a:r>
              <a:rPr lang="en-US" sz="1200" kern="1200" dirty="0" err="1" smtClean="0">
                <a:solidFill>
                  <a:schemeClr val="tx1"/>
                </a:solidFill>
                <a:latin typeface="+mn-lt"/>
                <a:ea typeface="+mn-ea"/>
                <a:cs typeface="+mn-cs"/>
              </a:rPr>
              <a:t>initWithSize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CGSize</a:t>
            </a:r>
            <a:r>
              <a:rPr lang="en-US" sz="1200" kern="1200" dirty="0" smtClean="0">
                <a:solidFill>
                  <a:schemeClr val="tx1"/>
                </a:solidFill>
                <a:latin typeface="+mn-lt"/>
                <a:ea typeface="+mn-ea"/>
                <a:cs typeface="+mn-cs"/>
              </a:rPr>
              <a:t>)size {</a:t>
            </a:r>
          </a:p>
          <a:p>
            <a:r>
              <a:rPr lang="en-US" sz="1200" kern="1200" dirty="0" smtClean="0">
                <a:solidFill>
                  <a:schemeClr val="tx1"/>
                </a:solidFill>
                <a:latin typeface="+mn-lt"/>
                <a:ea typeface="+mn-ea"/>
                <a:cs typeface="+mn-cs"/>
              </a:rPr>
              <a:t>    if (self = [super </a:t>
            </a:r>
            <a:r>
              <a:rPr lang="en-US" sz="1200" kern="1200" dirty="0" err="1" smtClean="0">
                <a:solidFill>
                  <a:schemeClr val="tx1"/>
                </a:solidFill>
                <a:latin typeface="+mn-lt"/>
                <a:ea typeface="+mn-ea"/>
                <a:cs typeface="+mn-cs"/>
              </a:rPr>
              <a:t>initWithSize:size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self.backgroundColor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SKColor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whiteColor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[self </a:t>
            </a:r>
            <a:r>
              <a:rPr lang="en-US" sz="1200" kern="1200" dirty="0" err="1" smtClean="0">
                <a:solidFill>
                  <a:schemeClr val="tx1"/>
                </a:solidFill>
                <a:latin typeface="+mn-lt"/>
                <a:ea typeface="+mn-ea"/>
                <a:cs typeface="+mn-cs"/>
              </a:rPr>
              <a:t>addShip</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//Making self delegate of physics World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self.physicsWorld.gravity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CGVectorMake</a:t>
            </a:r>
            <a:r>
              <a:rPr lang="en-US" sz="1200" kern="1200" dirty="0" smtClean="0">
                <a:solidFill>
                  <a:schemeClr val="tx1"/>
                </a:solidFill>
                <a:latin typeface="+mn-lt"/>
                <a:ea typeface="+mn-ea"/>
                <a:cs typeface="+mn-cs"/>
              </a:rPr>
              <a:t>(0,0);</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self.physicsWorld.contactDelegate</a:t>
            </a:r>
            <a:r>
              <a:rPr lang="en-US" sz="1200" kern="1200" dirty="0" smtClean="0">
                <a:solidFill>
                  <a:schemeClr val="tx1"/>
                </a:solidFill>
                <a:latin typeface="+mn-lt"/>
                <a:ea typeface="+mn-ea"/>
                <a:cs typeface="+mn-cs"/>
              </a:rPr>
              <a:t> = self;</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self;</a:t>
            </a:r>
          </a:p>
          <a:p>
            <a:r>
              <a:rPr 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4226FD-D057-7447-B389-6A8B77B6208D}" type="slidenum">
              <a:rPr lang="en-US" smtClean="0"/>
              <a:t>18</a:t>
            </a:fld>
            <a:endParaRPr lang="en-US"/>
          </a:p>
        </p:txBody>
      </p:sp>
    </p:spTree>
    <p:extLst>
      <p:ext uri="{BB962C8B-B14F-4D97-AF65-F5344CB8AC3E}">
        <p14:creationId xmlns:p14="http://schemas.microsoft.com/office/powerpoint/2010/main" val="221466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-(void)</a:t>
            </a:r>
            <a:r>
              <a:rPr lang="en-US" sz="1200" kern="1200" dirty="0" err="1" smtClean="0">
                <a:solidFill>
                  <a:schemeClr val="tx1"/>
                </a:solidFill>
                <a:latin typeface="+mn-lt"/>
                <a:ea typeface="+mn-ea"/>
                <a:cs typeface="+mn-cs"/>
              </a:rPr>
              <a:t>addShip</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initalizing</a:t>
            </a:r>
            <a:r>
              <a:rPr lang="en-US" sz="1200" kern="1200" dirty="0" smtClean="0">
                <a:solidFill>
                  <a:schemeClr val="tx1"/>
                </a:solidFill>
                <a:latin typeface="+mn-lt"/>
                <a:ea typeface="+mn-ea"/>
                <a:cs typeface="+mn-cs"/>
              </a:rPr>
              <a:t> spaceship node</a:t>
            </a:r>
          </a:p>
          <a:p>
            <a:r>
              <a:rPr lang="en-US" sz="1200" kern="1200" dirty="0" smtClean="0">
                <a:solidFill>
                  <a:schemeClr val="tx1"/>
                </a:solidFill>
                <a:latin typeface="+mn-lt"/>
                <a:ea typeface="+mn-ea"/>
                <a:cs typeface="+mn-cs"/>
              </a:rPr>
              <a:t>    ship = [</a:t>
            </a:r>
            <a:r>
              <a:rPr lang="en-US" sz="1200" kern="1200" dirty="0" err="1" smtClean="0">
                <a:solidFill>
                  <a:schemeClr val="tx1"/>
                </a:solidFill>
                <a:latin typeface="+mn-lt"/>
                <a:ea typeface="+mn-ea"/>
                <a:cs typeface="+mn-cs"/>
              </a:rPr>
              <a:t>SKSpriteNode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spriteNodeWithImageNamed</a:t>
            </a:r>
            <a:r>
              <a:rPr lang="en-US" sz="1200" kern="1200" dirty="0" smtClean="0">
                <a:solidFill>
                  <a:schemeClr val="tx1"/>
                </a:solidFill>
                <a:latin typeface="+mn-lt"/>
                <a:ea typeface="+mn-ea"/>
                <a:cs typeface="+mn-cs"/>
              </a:rPr>
              <a:t>:@"Spaceship"];</a:t>
            </a:r>
          </a:p>
          <a:p>
            <a:r>
              <a:rPr lang="en-US" sz="1200" kern="1200" dirty="0" smtClean="0">
                <a:solidFill>
                  <a:schemeClr val="tx1"/>
                </a:solidFill>
                <a:latin typeface="+mn-lt"/>
                <a:ea typeface="+mn-ea"/>
                <a:cs typeface="+mn-cs"/>
              </a:rPr>
              <a:t>    [ship setScale:0.5];</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ship.zRotation</a:t>
            </a:r>
            <a:r>
              <a:rPr lang="en-US" sz="1200" kern="1200" dirty="0" smtClean="0">
                <a:solidFill>
                  <a:schemeClr val="tx1"/>
                </a:solidFill>
                <a:latin typeface="+mn-lt"/>
                <a:ea typeface="+mn-ea"/>
                <a:cs typeface="+mn-cs"/>
              </a:rPr>
              <a:t> = - M_PI / 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//Adding </a:t>
            </a:r>
            <a:r>
              <a:rPr lang="en-US" sz="1200" kern="1200" dirty="0" err="1" smtClean="0">
                <a:solidFill>
                  <a:schemeClr val="tx1"/>
                </a:solidFill>
                <a:latin typeface="+mn-lt"/>
                <a:ea typeface="+mn-ea"/>
                <a:cs typeface="+mn-cs"/>
              </a:rPr>
              <a:t>SpriteKit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physicsBody</a:t>
            </a:r>
            <a:r>
              <a:rPr lang="en-US" sz="1200" kern="1200" dirty="0" smtClean="0">
                <a:solidFill>
                  <a:schemeClr val="tx1"/>
                </a:solidFill>
                <a:latin typeface="+mn-lt"/>
                <a:ea typeface="+mn-ea"/>
                <a:cs typeface="+mn-cs"/>
              </a:rPr>
              <a:t> for collision detection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ship.physicsBody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SKPhysicsBody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bodyWithRectangleOfSize:ship.size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ship.physicsBody.categoryBitMask</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shipCategory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ship.physicsBody.dynamic</a:t>
            </a:r>
            <a:r>
              <a:rPr lang="en-US" sz="1200" kern="1200" dirty="0" smtClean="0">
                <a:solidFill>
                  <a:schemeClr val="tx1"/>
                </a:solidFill>
                <a:latin typeface="+mn-lt"/>
                <a:ea typeface="+mn-ea"/>
                <a:cs typeface="+mn-cs"/>
              </a:rPr>
              <a:t> = YES;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ship.physicsBody.contactTestBitMask</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obstacleCategory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ship.physicsBody.collisionBitMask</a:t>
            </a:r>
            <a:r>
              <a:rPr lang="en-US" sz="1200" kern="1200" dirty="0" smtClean="0">
                <a:solidFill>
                  <a:schemeClr val="tx1"/>
                </a:solidFill>
                <a:latin typeface="+mn-lt"/>
                <a:ea typeface="+mn-ea"/>
                <a:cs typeface="+mn-cs"/>
              </a:rPr>
              <a:t> = 0;</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ship.name</a:t>
            </a:r>
            <a:r>
              <a:rPr lang="en-US" sz="1200" kern="1200" dirty="0" smtClean="0">
                <a:solidFill>
                  <a:schemeClr val="tx1"/>
                </a:solidFill>
                <a:latin typeface="+mn-lt"/>
                <a:ea typeface="+mn-ea"/>
                <a:cs typeface="+mn-cs"/>
              </a:rPr>
              <a:t> = @"ship";</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ship.position</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CGPointMake</a:t>
            </a:r>
            <a:r>
              <a:rPr lang="en-US" sz="1200" kern="1200" dirty="0" smtClean="0">
                <a:solidFill>
                  <a:schemeClr val="tx1"/>
                </a:solidFill>
                <a:latin typeface="+mn-lt"/>
                <a:ea typeface="+mn-ea"/>
                <a:cs typeface="+mn-cs"/>
              </a:rPr>
              <a:t>(120,160);</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[self </a:t>
            </a:r>
            <a:r>
              <a:rPr lang="en-US" sz="1200" kern="1200" dirty="0" err="1" smtClean="0">
                <a:solidFill>
                  <a:schemeClr val="tx1"/>
                </a:solidFill>
                <a:latin typeface="+mn-lt"/>
                <a:ea typeface="+mn-ea"/>
                <a:cs typeface="+mn-cs"/>
              </a:rPr>
              <a:t>addChild:ship</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actionMoveUp</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SKAction</a:t>
            </a:r>
            <a:r>
              <a:rPr lang="en-US" sz="1200" kern="1200" dirty="0" smtClean="0">
                <a:solidFill>
                  <a:schemeClr val="tx1"/>
                </a:solidFill>
                <a:latin typeface="+mn-lt"/>
                <a:ea typeface="+mn-ea"/>
                <a:cs typeface="+mn-cs"/>
              </a:rPr>
              <a:t> moveByX:0 y:30 duration:.2];</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actionMoveDown</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SKAction</a:t>
            </a:r>
            <a:r>
              <a:rPr lang="en-US" sz="1200" kern="1200" dirty="0" smtClean="0">
                <a:solidFill>
                  <a:schemeClr val="tx1"/>
                </a:solidFill>
                <a:latin typeface="+mn-lt"/>
                <a:ea typeface="+mn-ea"/>
                <a:cs typeface="+mn-cs"/>
              </a:rPr>
              <a:t> moveByX:0 y:-30 duration:.2];</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19</a:t>
            </a:fld>
            <a:endParaRPr lang="en-US"/>
          </a:p>
        </p:txBody>
      </p:sp>
    </p:spTree>
    <p:extLst>
      <p:ext uri="{BB962C8B-B14F-4D97-AF65-F5344CB8AC3E}">
        <p14:creationId xmlns:p14="http://schemas.microsoft.com/office/powerpoint/2010/main" val="19447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run the project now, it wont show the spaceship where we want it be on the screen. </a:t>
            </a:r>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20</a:t>
            </a:fld>
            <a:endParaRPr lang="en-US"/>
          </a:p>
        </p:txBody>
      </p:sp>
    </p:spTree>
    <p:extLst>
      <p:ext uri="{BB962C8B-B14F-4D97-AF65-F5344CB8AC3E}">
        <p14:creationId xmlns:p14="http://schemas.microsoft.com/office/powerpoint/2010/main" val="23240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 </a:t>
            </a:r>
            <a:r>
              <a:rPr lang="en-US" dirty="0" err="1" smtClean="0"/>
              <a:t>ViewController.m</a:t>
            </a:r>
            <a:endParaRPr lang="en-US" dirty="0" smtClean="0"/>
          </a:p>
          <a:p>
            <a:endParaRPr lang="en-US" dirty="0" smtClean="0"/>
          </a:p>
          <a:p>
            <a:endParaRPr lang="en-US" dirty="0" smtClean="0"/>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ViewController.h</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MyScene.h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viewWillLayoutSubviews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viewWillLayoutSubviews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SKView</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skView</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SKView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self.view</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skView.scene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skView.showsFPS</a:t>
            </a:r>
            <a:r>
              <a:rPr lang="en-US" sz="1200" kern="1200" dirty="0" smtClean="0">
                <a:solidFill>
                  <a:schemeClr val="tx1"/>
                </a:solidFill>
                <a:latin typeface="+mn-lt"/>
                <a:ea typeface="+mn-ea"/>
                <a:cs typeface="+mn-cs"/>
              </a:rPr>
              <a:t> = YES;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skView.showsNodeCount</a:t>
            </a:r>
            <a:r>
              <a:rPr lang="en-US" sz="1200" kern="1200" dirty="0" smtClean="0">
                <a:solidFill>
                  <a:schemeClr val="tx1"/>
                </a:solidFill>
                <a:latin typeface="+mn-lt"/>
                <a:ea typeface="+mn-ea"/>
                <a:cs typeface="+mn-cs"/>
              </a:rPr>
              <a:t> = YES;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Create and configure the scene.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SKScene</a:t>
            </a:r>
            <a:r>
              <a:rPr lang="en-US" sz="1200" kern="1200" dirty="0" smtClean="0">
                <a:solidFill>
                  <a:schemeClr val="tx1"/>
                </a:solidFill>
                <a:latin typeface="+mn-lt"/>
                <a:ea typeface="+mn-ea"/>
                <a:cs typeface="+mn-cs"/>
              </a:rPr>
              <a:t> * scene = [</a:t>
            </a:r>
            <a:r>
              <a:rPr lang="en-US" sz="1200" kern="1200" dirty="0" err="1" smtClean="0">
                <a:solidFill>
                  <a:schemeClr val="tx1"/>
                </a:solidFill>
                <a:latin typeface="+mn-lt"/>
                <a:ea typeface="+mn-ea"/>
                <a:cs typeface="+mn-cs"/>
              </a:rPr>
              <a:t>MyScene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sceneWithSize:skView.bounds.size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scene.scaleMode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SKSceneScaleModeAspectFill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Present the scene.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presentScene:scene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-(BOOL)</a:t>
            </a:r>
            <a:r>
              <a:rPr lang="en-US" sz="1200" kern="1200" dirty="0" err="1" smtClean="0">
                <a:solidFill>
                  <a:schemeClr val="tx1"/>
                </a:solidFill>
                <a:latin typeface="+mn-lt"/>
                <a:ea typeface="+mn-ea"/>
                <a:cs typeface="+mn-cs"/>
              </a:rPr>
              <a:t>prefersStatusBarHidden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return YES;</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21</a:t>
            </a:fld>
            <a:endParaRPr lang="en-US"/>
          </a:p>
        </p:txBody>
      </p:sp>
    </p:spTree>
    <p:extLst>
      <p:ext uri="{BB962C8B-B14F-4D97-AF65-F5344CB8AC3E}">
        <p14:creationId xmlns:p14="http://schemas.microsoft.com/office/powerpoint/2010/main" val="351155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creating the scene from </a:t>
            </a:r>
            <a:r>
              <a:rPr lang="en-US" dirty="0" err="1" smtClean="0"/>
              <a:t>viewWillLayoutSubviews</a:t>
            </a:r>
            <a:r>
              <a:rPr lang="en-US" dirty="0" smtClean="0"/>
              <a:t> method instead of </a:t>
            </a:r>
            <a:r>
              <a:rPr lang="en-US" dirty="0" err="1" smtClean="0"/>
              <a:t>viewDidLoad</a:t>
            </a:r>
            <a:r>
              <a:rPr lang="en-US" dirty="0" smtClean="0"/>
              <a:t>. When </a:t>
            </a:r>
            <a:r>
              <a:rPr lang="en-US" dirty="0" err="1" smtClean="0"/>
              <a:t>viewDidLoad</a:t>
            </a:r>
            <a:r>
              <a:rPr lang="en-US" dirty="0" smtClean="0"/>
              <a:t> is called it is not aware of the layout of changes, hence it will not set the bounds of the scene correctly</a:t>
            </a:r>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22</a:t>
            </a:fld>
            <a:endParaRPr lang="en-US"/>
          </a:p>
        </p:txBody>
      </p:sp>
    </p:spTree>
    <p:extLst>
      <p:ext uri="{BB962C8B-B14F-4D97-AF65-F5344CB8AC3E}">
        <p14:creationId xmlns:p14="http://schemas.microsoft.com/office/powerpoint/2010/main" val="98919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logic implemented in the method “</a:t>
            </a:r>
            <a:r>
              <a:rPr lang="en-US" dirty="0" err="1" smtClean="0"/>
              <a:t>touchesBegan</a:t>
            </a:r>
            <a:r>
              <a:rPr lang="en-US" dirty="0" smtClean="0"/>
              <a:t>” will:</a:t>
            </a:r>
          </a:p>
          <a:p>
            <a:endParaRPr lang="en-US" dirty="0" smtClean="0"/>
          </a:p>
          <a:p>
            <a:pPr marL="171450" indent="-171450">
              <a:buFont typeface="Arial"/>
              <a:buChar char="•"/>
            </a:pPr>
            <a:r>
              <a:rPr lang="en-US" dirty="0" smtClean="0"/>
              <a:t>Will track the location of the touch on the screen</a:t>
            </a:r>
          </a:p>
          <a:p>
            <a:pPr marL="171450" indent="-171450">
              <a:buFont typeface="Arial"/>
              <a:buChar char="•"/>
            </a:pPr>
            <a:r>
              <a:rPr lang="en-US" dirty="0" smtClean="0"/>
              <a:t>If the location is higher than the ship's, we want to move the ship up</a:t>
            </a:r>
          </a:p>
          <a:p>
            <a:pPr marL="171450" indent="-171450">
              <a:buFont typeface="Arial"/>
              <a:buChar char="•"/>
            </a:pPr>
            <a:r>
              <a:rPr lang="en-US" dirty="0" smtClean="0"/>
              <a:t>Setting offset from the edge so the ship completely stays in bounds of the scene</a:t>
            </a:r>
          </a:p>
          <a:p>
            <a:pPr marL="171450" indent="-171450">
              <a:buFont typeface="Arial"/>
              <a:buChar char="•"/>
            </a:pPr>
            <a:r>
              <a:rPr lang="en-US" dirty="0" smtClean="0"/>
              <a:t>Calling </a:t>
            </a:r>
            <a:r>
              <a:rPr lang="en-US" dirty="0" err="1" smtClean="0"/>
              <a:t>actionMoveUp</a:t>
            </a:r>
            <a:r>
              <a:rPr lang="en-US" dirty="0" smtClean="0"/>
              <a:t> to move the ship up by 30 points</a:t>
            </a:r>
          </a:p>
          <a:p>
            <a:pPr marL="171450" indent="-171450">
              <a:buFont typeface="Arial"/>
              <a:buChar char="•"/>
            </a:pPr>
            <a:r>
              <a:rPr lang="en-US" dirty="0" smtClean="0"/>
              <a:t>Calling </a:t>
            </a:r>
            <a:r>
              <a:rPr lang="en-US" dirty="0" err="1" smtClean="0"/>
              <a:t>actionMoveDown</a:t>
            </a:r>
            <a:r>
              <a:rPr lang="en-US" dirty="0" smtClean="0"/>
              <a:t> when touch location is below ship current location</a:t>
            </a:r>
          </a:p>
          <a:p>
            <a:endParaRPr lang="en-US" dirty="0" smtClean="0"/>
          </a:p>
          <a:p>
            <a:r>
              <a:rPr lang="en-US" dirty="0" smtClean="0"/>
              <a:t>Code:</a:t>
            </a:r>
          </a:p>
          <a:p>
            <a:r>
              <a:rPr lang="en-US" dirty="0" smtClean="0"/>
              <a:t>- (void)</a:t>
            </a:r>
            <a:r>
              <a:rPr lang="en-US" dirty="0" err="1" smtClean="0"/>
              <a:t>touchesBegan</a:t>
            </a:r>
            <a:r>
              <a:rPr lang="en-US" dirty="0" smtClean="0"/>
              <a:t>:(</a:t>
            </a:r>
            <a:r>
              <a:rPr lang="en-US" dirty="0" err="1" smtClean="0"/>
              <a:t>NSSet</a:t>
            </a:r>
            <a:r>
              <a:rPr lang="en-US" dirty="0" smtClean="0"/>
              <a:t> *)touches </a:t>
            </a:r>
            <a:r>
              <a:rPr lang="en-US" dirty="0" err="1" smtClean="0"/>
              <a:t>withEvent</a:t>
            </a:r>
            <a:r>
              <a:rPr lang="en-US" dirty="0" smtClean="0"/>
              <a:t>:(</a:t>
            </a:r>
            <a:r>
              <a:rPr lang="en-US" dirty="0" err="1" smtClean="0"/>
              <a:t>UIEvent</a:t>
            </a:r>
            <a:r>
              <a:rPr lang="en-US" dirty="0" smtClean="0"/>
              <a:t> *)event {</a:t>
            </a:r>
          </a:p>
          <a:p>
            <a:r>
              <a:rPr lang="en-US" dirty="0" smtClean="0"/>
              <a:t>    </a:t>
            </a:r>
            <a:r>
              <a:rPr lang="en-US" dirty="0" err="1" smtClean="0"/>
              <a:t>UITouch</a:t>
            </a:r>
            <a:r>
              <a:rPr lang="en-US" dirty="0" smtClean="0"/>
              <a:t> *touch = [touches </a:t>
            </a:r>
            <a:r>
              <a:rPr lang="en-US" dirty="0" err="1" smtClean="0"/>
              <a:t>anyObject</a:t>
            </a:r>
            <a:r>
              <a:rPr lang="en-US" dirty="0" smtClean="0"/>
              <a:t>];</a:t>
            </a:r>
          </a:p>
          <a:p>
            <a:r>
              <a:rPr lang="en-US" dirty="0" smtClean="0"/>
              <a:t>    </a:t>
            </a:r>
            <a:r>
              <a:rPr lang="en-US" dirty="0" err="1" smtClean="0"/>
              <a:t>CGPoint</a:t>
            </a:r>
            <a:r>
              <a:rPr lang="en-US" dirty="0" smtClean="0"/>
              <a:t> </a:t>
            </a:r>
            <a:r>
              <a:rPr lang="en-US" dirty="0" err="1" smtClean="0"/>
              <a:t>touchLocation</a:t>
            </a:r>
            <a:r>
              <a:rPr lang="en-US" dirty="0" smtClean="0"/>
              <a:t> = [touch </a:t>
            </a:r>
            <a:r>
              <a:rPr lang="en-US" dirty="0" err="1" smtClean="0"/>
              <a:t>locationInNode:self.scene</a:t>
            </a:r>
            <a:r>
              <a:rPr lang="en-US" dirty="0" smtClean="0"/>
              <a:t>]; //1</a:t>
            </a:r>
          </a:p>
          <a:p>
            <a:r>
              <a:rPr lang="en-US" dirty="0" smtClean="0"/>
              <a:t>    if(</a:t>
            </a:r>
            <a:r>
              <a:rPr lang="en-US" dirty="0" err="1" smtClean="0"/>
              <a:t>touchLocation.y</a:t>
            </a:r>
            <a:r>
              <a:rPr lang="en-US" dirty="0" smtClean="0"/>
              <a:t> &gt;</a:t>
            </a:r>
            <a:r>
              <a:rPr lang="en-US" dirty="0" err="1" smtClean="0"/>
              <a:t>ship.position.y</a:t>
            </a:r>
            <a:r>
              <a:rPr lang="en-US" dirty="0" smtClean="0"/>
              <a:t>){ //2</a:t>
            </a:r>
          </a:p>
          <a:p>
            <a:r>
              <a:rPr lang="en-US" dirty="0" smtClean="0"/>
              <a:t>        if(</a:t>
            </a:r>
            <a:r>
              <a:rPr lang="en-US" dirty="0" err="1" smtClean="0"/>
              <a:t>ship.position.y</a:t>
            </a:r>
            <a:r>
              <a:rPr lang="en-US" dirty="0" smtClean="0"/>
              <a:t> &lt; 270){ //3             </a:t>
            </a:r>
          </a:p>
          <a:p>
            <a:r>
              <a:rPr lang="en-US" dirty="0" smtClean="0"/>
              <a:t>            [ship </a:t>
            </a:r>
            <a:r>
              <a:rPr lang="en-US" dirty="0" err="1" smtClean="0"/>
              <a:t>runAction:actionMoveUp</a:t>
            </a:r>
            <a:r>
              <a:rPr lang="en-US" dirty="0" smtClean="0"/>
              <a:t>]; //4         </a:t>
            </a:r>
          </a:p>
          <a:p>
            <a:r>
              <a:rPr lang="en-US" dirty="0" smtClean="0"/>
              <a:t>        }     </a:t>
            </a:r>
          </a:p>
          <a:p>
            <a:r>
              <a:rPr lang="en-US" dirty="0" smtClean="0"/>
              <a:t>    }else{        </a:t>
            </a:r>
          </a:p>
          <a:p>
            <a:r>
              <a:rPr lang="en-US" dirty="0" smtClean="0"/>
              <a:t>        if(</a:t>
            </a:r>
            <a:r>
              <a:rPr lang="en-US" dirty="0" err="1" smtClean="0"/>
              <a:t>ship.position.y</a:t>
            </a:r>
            <a:r>
              <a:rPr lang="en-US" dirty="0" smtClean="0"/>
              <a:t> &gt; 50){ </a:t>
            </a:r>
          </a:p>
          <a:p>
            <a:r>
              <a:rPr lang="en-US" dirty="0" smtClean="0"/>
              <a:t>            [ship </a:t>
            </a:r>
            <a:r>
              <a:rPr lang="en-US" dirty="0" err="1" smtClean="0"/>
              <a:t>runAction:actionMoveDown</a:t>
            </a:r>
            <a:r>
              <a:rPr lang="en-US" dirty="0" smtClean="0"/>
              <a:t>]; //5</a:t>
            </a:r>
          </a:p>
          <a:p>
            <a:r>
              <a:rPr lang="en-US" dirty="0" smtClean="0"/>
              <a:t>        }</a:t>
            </a:r>
          </a:p>
          <a:p>
            <a:r>
              <a:rPr lang="en-US" dirty="0" smtClean="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23</a:t>
            </a:fld>
            <a:endParaRPr lang="en-US"/>
          </a:p>
        </p:txBody>
      </p:sp>
    </p:spTree>
    <p:extLst>
      <p:ext uri="{BB962C8B-B14F-4D97-AF65-F5344CB8AC3E}">
        <p14:creationId xmlns:p14="http://schemas.microsoft.com/office/powerpoint/2010/main" val="91441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24</a:t>
            </a:fld>
            <a:endParaRPr lang="en-US"/>
          </a:p>
        </p:txBody>
      </p:sp>
    </p:spTree>
    <p:extLst>
      <p:ext uri="{BB962C8B-B14F-4D97-AF65-F5344CB8AC3E}">
        <p14:creationId xmlns:p14="http://schemas.microsoft.com/office/powerpoint/2010/main" val="385162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an endlessly scrolling background, make two background images instead of one and lay them side-by-side. Then, as you scroll both images from right to left, once one of the images goes off-screen, you simply put it back to the right.</a:t>
            </a:r>
            <a:endParaRPr lang="en-US" dirty="0"/>
          </a:p>
        </p:txBody>
      </p:sp>
      <p:sp>
        <p:nvSpPr>
          <p:cNvPr id="4" name="Slide Number Placeholder 3"/>
          <p:cNvSpPr>
            <a:spLocks noGrp="1"/>
          </p:cNvSpPr>
          <p:nvPr>
            <p:ph type="sldNum" sz="quarter" idx="10"/>
          </p:nvPr>
        </p:nvSpPr>
        <p:spPr/>
        <p:txBody>
          <a:bodyPr/>
          <a:lstStyle/>
          <a:p>
            <a:fld id="{6F4226FD-D057-7447-B389-6A8B77B6208D}" type="slidenum">
              <a:rPr lang="en-US" smtClean="0"/>
              <a:t>25</a:t>
            </a:fld>
            <a:endParaRPr lang="en-US"/>
          </a:p>
        </p:txBody>
      </p:sp>
    </p:spTree>
    <p:extLst>
      <p:ext uri="{BB962C8B-B14F-4D97-AF65-F5344CB8AC3E}">
        <p14:creationId xmlns:p14="http://schemas.microsoft.com/office/powerpoint/2010/main" val="206230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5/29/14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5/29/14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5/29/14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5/29/14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5/29/14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5/29/14</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err="1" smtClean="0"/>
              <a:t>iOS</a:t>
            </a:r>
            <a:r>
              <a:rPr lang="en-US" sz="4800" dirty="0" smtClean="0"/>
              <a:t> Advance Topics Day 3</a:t>
            </a:r>
            <a:endParaRPr lang="en-US" sz="4800" dirty="0"/>
          </a:p>
        </p:txBody>
      </p:sp>
      <p:sp>
        <p:nvSpPr>
          <p:cNvPr id="3" name="Subtitle 2"/>
          <p:cNvSpPr>
            <a:spLocks noGrp="1"/>
          </p:cNvSpPr>
          <p:nvPr>
            <p:ph type="subTitle" idx="1"/>
          </p:nvPr>
        </p:nvSpPr>
        <p:spPr/>
        <p:txBody>
          <a:bodyPr/>
          <a:lstStyle/>
          <a:p>
            <a:r>
              <a:rPr lang="en-US" dirty="0" smtClean="0"/>
              <a:t>A Quick Overview of </a:t>
            </a:r>
            <a:r>
              <a:rPr lang="en-US" dirty="0" err="1" smtClean="0"/>
              <a:t>SpriteKit</a:t>
            </a:r>
            <a:endParaRPr lang="en-US" dirty="0" smtClean="0"/>
          </a:p>
          <a:p>
            <a:r>
              <a:rPr lang="en-US" dirty="0" smtClean="0"/>
              <a:t>Ronald L. Ramos</a:t>
            </a:r>
            <a:endParaRPr lang="en-US" dirty="0"/>
          </a:p>
        </p:txBody>
      </p:sp>
    </p:spTree>
    <p:extLst>
      <p:ext uri="{BB962C8B-B14F-4D97-AF65-F5344CB8AC3E}">
        <p14:creationId xmlns:p14="http://schemas.microsoft.com/office/powerpoint/2010/main" val="47584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Configuration</a:t>
            </a:r>
            <a:endParaRPr lang="en-US" dirty="0"/>
          </a:p>
        </p:txBody>
      </p:sp>
      <p:pic>
        <p:nvPicPr>
          <p:cNvPr id="4" name="Content Placeholder 3" descr="Screen Shot 2014-05-29 at 6.56.02 PM.png"/>
          <p:cNvPicPr>
            <a:picLocks noGrp="1" noChangeAspect="1"/>
          </p:cNvPicPr>
          <p:nvPr>
            <p:ph idx="1"/>
          </p:nvPr>
        </p:nvPicPr>
        <p:blipFill>
          <a:blip r:embed="rId2">
            <a:extLst>
              <a:ext uri="{28A0092B-C50C-407E-A947-70E740481C1C}">
                <a14:useLocalDpi xmlns:a14="http://schemas.microsoft.com/office/drawing/2010/main" val="0"/>
              </a:ext>
            </a:extLst>
          </a:blip>
          <a:srcRect t="4603" b="4603"/>
          <a:stretch>
            <a:fillRect/>
          </a:stretch>
        </p:blipFill>
        <p:spPr/>
      </p:pic>
      <p:sp>
        <p:nvSpPr>
          <p:cNvPr id="5" name="Rectangle 4"/>
          <p:cNvSpPr/>
          <p:nvPr/>
        </p:nvSpPr>
        <p:spPr>
          <a:xfrm>
            <a:off x="4770446" y="3887878"/>
            <a:ext cx="1115169" cy="449197"/>
          </a:xfrm>
          <a:prstGeom prst="rect">
            <a:avLst/>
          </a:prstGeom>
          <a:noFill/>
          <a:ln w="38100" cmpd="sng">
            <a:solidFill>
              <a:srgbClr val="8609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47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pic>
        <p:nvPicPr>
          <p:cNvPr id="4" name="Content Placeholder 3" descr="Screen Shot 2014-05-29 at 6.56.59 PM.png"/>
          <p:cNvPicPr>
            <a:picLocks noGrp="1" noChangeAspect="1"/>
          </p:cNvPicPr>
          <p:nvPr>
            <p:ph idx="1"/>
          </p:nvPr>
        </p:nvPicPr>
        <p:blipFill>
          <a:blip r:embed="rId2">
            <a:extLst>
              <a:ext uri="{28A0092B-C50C-407E-A947-70E740481C1C}">
                <a14:useLocalDpi xmlns:a14="http://schemas.microsoft.com/office/drawing/2010/main" val="0"/>
              </a:ext>
            </a:extLst>
          </a:blip>
          <a:srcRect l="-16080" r="-16080"/>
          <a:stretch>
            <a:fillRect/>
          </a:stretch>
        </p:blipFill>
        <p:spPr/>
      </p:pic>
    </p:spTree>
    <p:extLst>
      <p:ext uri="{BB962C8B-B14F-4D97-AF65-F5344CB8AC3E}">
        <p14:creationId xmlns:p14="http://schemas.microsoft.com/office/powerpoint/2010/main" val="28095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Working Code!</a:t>
            </a:r>
            <a:endParaRPr lang="en-US" dirty="0"/>
          </a:p>
        </p:txBody>
      </p:sp>
      <p:pic>
        <p:nvPicPr>
          <p:cNvPr id="7" name="Content Placeholder 6" descr="Screen Shot 2014-05-29 at 6.57.15 PM.png"/>
          <p:cNvPicPr>
            <a:picLocks noGrp="1" noChangeAspect="1"/>
          </p:cNvPicPr>
          <p:nvPr>
            <p:ph sz="half" idx="1"/>
          </p:nvPr>
        </p:nvPicPr>
        <p:blipFill>
          <a:blip r:embed="rId2">
            <a:extLst>
              <a:ext uri="{28A0092B-C50C-407E-A947-70E740481C1C}">
                <a14:useLocalDpi xmlns:a14="http://schemas.microsoft.com/office/drawing/2010/main" val="0"/>
              </a:ext>
            </a:extLst>
          </a:blip>
          <a:srcRect t="-28410" b="-28410"/>
          <a:stretch>
            <a:fillRect/>
          </a:stretch>
        </p:blipFill>
        <p:spPr/>
      </p:pic>
      <p:pic>
        <p:nvPicPr>
          <p:cNvPr id="8" name="Content Placeholder 7" descr="Screen Shot 2014-05-29 at 6.57.28 PM.png"/>
          <p:cNvPicPr>
            <a:picLocks noGrp="1" noChangeAspect="1"/>
          </p:cNvPicPr>
          <p:nvPr>
            <p:ph sz="half" idx="2"/>
          </p:nvPr>
        </p:nvPicPr>
        <p:blipFill>
          <a:blip r:embed="rId3">
            <a:extLst>
              <a:ext uri="{28A0092B-C50C-407E-A947-70E740481C1C}">
                <a14:useLocalDpi xmlns:a14="http://schemas.microsoft.com/office/drawing/2010/main" val="0"/>
              </a:ext>
            </a:extLst>
          </a:blip>
          <a:srcRect t="-28618" b="-28618"/>
          <a:stretch>
            <a:fillRect/>
          </a:stretch>
        </p:blipFill>
        <p:spPr/>
      </p:pic>
    </p:spTree>
    <p:extLst>
      <p:ext uri="{BB962C8B-B14F-4D97-AF65-F5344CB8AC3E}">
        <p14:creationId xmlns:p14="http://schemas.microsoft.com/office/powerpoint/2010/main" val="99247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MyScene.m</a:t>
            </a:r>
            <a:endParaRPr lang="en-US" dirty="0"/>
          </a:p>
        </p:txBody>
      </p:sp>
      <p:pic>
        <p:nvPicPr>
          <p:cNvPr id="4" name="Content Placeholder 3" descr="Screen Shot 2014-05-29 at 6.58.03 PM.png"/>
          <p:cNvPicPr>
            <a:picLocks noGrp="1" noChangeAspect="1"/>
          </p:cNvPicPr>
          <p:nvPr>
            <p:ph idx="1"/>
          </p:nvPr>
        </p:nvPicPr>
        <p:blipFill>
          <a:blip r:embed="rId2">
            <a:extLst>
              <a:ext uri="{28A0092B-C50C-407E-A947-70E740481C1C}">
                <a14:useLocalDpi xmlns:a14="http://schemas.microsoft.com/office/drawing/2010/main" val="0"/>
              </a:ext>
            </a:extLst>
          </a:blip>
          <a:srcRect l="-12920" r="-12920"/>
          <a:stretch>
            <a:fillRect/>
          </a:stretch>
        </p:blipFill>
        <p:spPr/>
      </p:pic>
    </p:spTree>
    <p:extLst>
      <p:ext uri="{BB962C8B-B14F-4D97-AF65-F5344CB8AC3E}">
        <p14:creationId xmlns:p14="http://schemas.microsoft.com/office/powerpoint/2010/main" val="328791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Modifying the Project</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303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pic>
        <p:nvPicPr>
          <p:cNvPr id="4" name="Content Placeholder 3" descr="Screen Shot 2014-05-29 at 7.04.20 PM.png"/>
          <p:cNvPicPr>
            <a:picLocks noGrp="1" noChangeAspect="1"/>
          </p:cNvPicPr>
          <p:nvPr>
            <p:ph idx="1"/>
          </p:nvPr>
        </p:nvPicPr>
        <p:blipFill>
          <a:blip r:embed="rId2">
            <a:extLst>
              <a:ext uri="{28A0092B-C50C-407E-A947-70E740481C1C}">
                <a14:useLocalDpi xmlns:a14="http://schemas.microsoft.com/office/drawing/2010/main" val="0"/>
              </a:ext>
            </a:extLst>
          </a:blip>
          <a:srcRect l="-4744" r="-4744"/>
          <a:stretch>
            <a:fillRect/>
          </a:stretch>
        </p:blipFill>
        <p:spPr/>
      </p:pic>
    </p:spTree>
    <p:extLst>
      <p:ext uri="{BB962C8B-B14F-4D97-AF65-F5344CB8AC3E}">
        <p14:creationId xmlns:p14="http://schemas.microsoft.com/office/powerpoint/2010/main" val="365725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SpriteKit</a:t>
            </a:r>
            <a:r>
              <a:rPr lang="en-US" dirty="0"/>
              <a:t> Physics and Collision </a:t>
            </a:r>
            <a:r>
              <a:rPr lang="en-US" dirty="0" smtClean="0"/>
              <a:t>Detection</a:t>
            </a:r>
            <a:endParaRPr lang="en-US" dirty="0"/>
          </a:p>
        </p:txBody>
      </p:sp>
      <p:sp>
        <p:nvSpPr>
          <p:cNvPr id="3" name="Content Placeholder 2"/>
          <p:cNvSpPr>
            <a:spLocks noGrp="1"/>
          </p:cNvSpPr>
          <p:nvPr>
            <p:ph idx="1"/>
          </p:nvPr>
        </p:nvSpPr>
        <p:spPr/>
        <p:txBody>
          <a:bodyPr>
            <a:normAutofit fontScale="92500"/>
          </a:bodyPr>
          <a:lstStyle/>
          <a:p>
            <a:r>
              <a:rPr lang="en-US" dirty="0" err="1" smtClean="0"/>
              <a:t>SpriteKit</a:t>
            </a:r>
            <a:r>
              <a:rPr lang="en-US" dirty="0" smtClean="0"/>
              <a:t> </a:t>
            </a:r>
            <a:r>
              <a:rPr lang="en-US" dirty="0"/>
              <a:t>comes with a physics engine built-in, which helps simulate realistic movements and collision detection. </a:t>
            </a:r>
            <a:endParaRPr lang="en-US" dirty="0" smtClean="0"/>
          </a:p>
          <a:p>
            <a:r>
              <a:rPr lang="en-US" dirty="0" smtClean="0"/>
              <a:t>We </a:t>
            </a:r>
            <a:r>
              <a:rPr lang="en-US" dirty="0"/>
              <a:t>are going to use </a:t>
            </a:r>
            <a:r>
              <a:rPr lang="en-US" dirty="0" err="1"/>
              <a:t>SpriteKit's</a:t>
            </a:r>
            <a:r>
              <a:rPr lang="en-US" dirty="0"/>
              <a:t> physics engine to move our spaceship and detect collisions between spaceship and missile. </a:t>
            </a:r>
            <a:endParaRPr lang="en-US" dirty="0" smtClean="0"/>
          </a:p>
          <a:p>
            <a:r>
              <a:rPr lang="en-US" dirty="0" smtClean="0"/>
              <a:t>We </a:t>
            </a:r>
            <a:r>
              <a:rPr lang="en-US" dirty="0"/>
              <a:t>will build our game in the following steps:</a:t>
            </a:r>
          </a:p>
          <a:p>
            <a:pPr lvl="1"/>
            <a:r>
              <a:rPr lang="en-US" dirty="0"/>
              <a:t>Adding the main character of the game (spaceship) on the screen </a:t>
            </a:r>
            <a:endParaRPr lang="en-US" dirty="0" smtClean="0"/>
          </a:p>
          <a:p>
            <a:pPr lvl="1"/>
            <a:r>
              <a:rPr lang="en-US" dirty="0" smtClean="0"/>
              <a:t>Adding </a:t>
            </a:r>
            <a:r>
              <a:rPr lang="en-US" dirty="0"/>
              <a:t>scrolling </a:t>
            </a:r>
            <a:r>
              <a:rPr lang="en-US" dirty="0" smtClean="0"/>
              <a:t>background</a:t>
            </a:r>
            <a:endParaRPr lang="en-US" dirty="0"/>
          </a:p>
        </p:txBody>
      </p:sp>
    </p:spTree>
    <p:extLst>
      <p:ext uri="{BB962C8B-B14F-4D97-AF65-F5344CB8AC3E}">
        <p14:creationId xmlns:p14="http://schemas.microsoft.com/office/powerpoint/2010/main" val="248200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Graphic Assets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Spaceship is already in the project</a:t>
            </a:r>
          </a:p>
          <a:p>
            <a:r>
              <a:rPr lang="en-US" dirty="0" smtClean="0"/>
              <a:t>Background needs to get imported </a:t>
            </a:r>
          </a:p>
          <a:p>
            <a:endParaRPr lang="en-US" dirty="0"/>
          </a:p>
          <a:p>
            <a:r>
              <a:rPr lang="en-US" dirty="0" smtClean="0"/>
              <a:t>Download graphics here:</a:t>
            </a:r>
          </a:p>
          <a:p>
            <a:r>
              <a:rPr lang="en-US" dirty="0"/>
              <a:t>http://</a:t>
            </a:r>
            <a:r>
              <a:rPr lang="en-US" dirty="0" err="1"/>
              <a:t>mobiledev.ronaldramos.info</a:t>
            </a:r>
            <a:r>
              <a:rPr lang="en-US" dirty="0"/>
              <a:t>/presentations/</a:t>
            </a:r>
            <a:r>
              <a:rPr lang="en-US" dirty="0" err="1"/>
              <a:t>iOSAdvanced</a:t>
            </a:r>
            <a:r>
              <a:rPr lang="en-US" dirty="0"/>
              <a:t>/</a:t>
            </a:r>
          </a:p>
        </p:txBody>
      </p:sp>
      <p:pic>
        <p:nvPicPr>
          <p:cNvPr id="6" name="Content Placeholder 5" descr="Screen Shot 2014-05-29 at 7.07.30 PM.png"/>
          <p:cNvPicPr>
            <a:picLocks noGrp="1" noChangeAspect="1"/>
          </p:cNvPicPr>
          <p:nvPr>
            <p:ph sz="half" idx="2"/>
          </p:nvPr>
        </p:nvPicPr>
        <p:blipFill>
          <a:blip r:embed="rId2">
            <a:extLst>
              <a:ext uri="{28A0092B-C50C-407E-A947-70E740481C1C}">
                <a14:useLocalDpi xmlns:a14="http://schemas.microsoft.com/office/drawing/2010/main" val="0"/>
              </a:ext>
            </a:extLst>
          </a:blip>
          <a:srcRect t="-121999" b="-121999"/>
          <a:stretch>
            <a:fillRect/>
          </a:stretch>
        </p:blipFill>
        <p:spPr/>
      </p:pic>
    </p:spTree>
    <p:extLst>
      <p:ext uri="{BB962C8B-B14F-4D97-AF65-F5344CB8AC3E}">
        <p14:creationId xmlns:p14="http://schemas.microsoft.com/office/powerpoint/2010/main" val="182947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MyScene.m</a:t>
            </a:r>
            <a:endParaRPr lang="en-US" dirty="0"/>
          </a:p>
        </p:txBody>
      </p:sp>
      <p:sp>
        <p:nvSpPr>
          <p:cNvPr id="6" name="Text Placeholder 5"/>
          <p:cNvSpPr>
            <a:spLocks noGrp="1"/>
          </p:cNvSpPr>
          <p:nvPr>
            <p:ph type="body" idx="1"/>
          </p:nvPr>
        </p:nvSpPr>
        <p:spPr/>
        <p:txBody>
          <a:bodyPr/>
          <a:lstStyle/>
          <a:p>
            <a:r>
              <a:rPr lang="en-US" dirty="0" smtClean="0"/>
              <a:t>Original</a:t>
            </a:r>
            <a:endParaRPr lang="en-US" dirty="0"/>
          </a:p>
        </p:txBody>
      </p:sp>
      <p:pic>
        <p:nvPicPr>
          <p:cNvPr id="10" name="Content Placeholder 9" descr="Screen Shot 2014-05-29 at 7.16.23 PM.png"/>
          <p:cNvPicPr>
            <a:picLocks noGrp="1" noChangeAspect="1"/>
          </p:cNvPicPr>
          <p:nvPr>
            <p:ph sz="half" idx="2"/>
          </p:nvPr>
        </p:nvPicPr>
        <p:blipFill>
          <a:blip r:embed="rId3">
            <a:extLst>
              <a:ext uri="{28A0092B-C50C-407E-A947-70E740481C1C}">
                <a14:useLocalDpi xmlns:a14="http://schemas.microsoft.com/office/drawing/2010/main" val="0"/>
              </a:ext>
            </a:extLst>
          </a:blip>
          <a:srcRect t="-43284" b="-43284"/>
          <a:stretch>
            <a:fillRect/>
          </a:stretch>
        </p:blipFill>
        <p:spPr/>
      </p:pic>
      <p:sp>
        <p:nvSpPr>
          <p:cNvPr id="8" name="Text Placeholder 7"/>
          <p:cNvSpPr>
            <a:spLocks noGrp="1"/>
          </p:cNvSpPr>
          <p:nvPr>
            <p:ph type="body" sz="quarter" idx="3"/>
          </p:nvPr>
        </p:nvSpPr>
        <p:spPr/>
        <p:txBody>
          <a:bodyPr/>
          <a:lstStyle/>
          <a:p>
            <a:r>
              <a:rPr lang="en-US" dirty="0" smtClean="0"/>
              <a:t>Modified</a:t>
            </a:r>
            <a:endParaRPr lang="en-US" dirty="0"/>
          </a:p>
        </p:txBody>
      </p:sp>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703763" y="2578777"/>
            <a:ext cx="3657600" cy="3103418"/>
          </a:xfrm>
        </p:spPr>
      </p:pic>
    </p:spTree>
    <p:extLst>
      <p:ext uri="{BB962C8B-B14F-4D97-AF65-F5344CB8AC3E}">
        <p14:creationId xmlns:p14="http://schemas.microsoft.com/office/powerpoint/2010/main" val="226856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addShip</a:t>
            </a:r>
            <a:r>
              <a:rPr lang="en-US" dirty="0" smtClean="0"/>
              <a:t> method</a:t>
            </a:r>
            <a:endParaRPr lang="en-US" dirty="0"/>
          </a:p>
        </p:txBody>
      </p:sp>
      <p:sp>
        <p:nvSpPr>
          <p:cNvPr id="7" name="Text Placeholder 6"/>
          <p:cNvSpPr>
            <a:spLocks noGrp="1"/>
          </p:cNvSpPr>
          <p:nvPr>
            <p:ph type="body" idx="1"/>
          </p:nvPr>
        </p:nvSpPr>
        <p:spPr/>
        <p:txBody>
          <a:bodyPr/>
          <a:lstStyle/>
          <a:p>
            <a:r>
              <a:rPr lang="en-US" dirty="0" err="1" smtClean="0"/>
              <a:t>addShip</a:t>
            </a:r>
            <a:r>
              <a:rPr lang="en-US" dirty="0" smtClean="0"/>
              <a:t> method</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3844" y="2687017"/>
            <a:ext cx="4409919" cy="2466210"/>
          </a:xfrm>
        </p:spPr>
      </p:pic>
      <p:sp>
        <p:nvSpPr>
          <p:cNvPr id="8" name="Text Placeholder 7"/>
          <p:cNvSpPr>
            <a:spLocks noGrp="1"/>
          </p:cNvSpPr>
          <p:nvPr>
            <p:ph type="body" sz="quarter" idx="3"/>
          </p:nvPr>
        </p:nvSpPr>
        <p:spPr/>
        <p:txBody>
          <a:bodyPr/>
          <a:lstStyle/>
          <a:p>
            <a:r>
              <a:rPr lang="en-US" dirty="0"/>
              <a:t>Put it after </a:t>
            </a:r>
            <a:r>
              <a:rPr lang="en-US" dirty="0" err="1"/>
              <a:t>initWithSize</a:t>
            </a:r>
            <a:endParaRPr lang="en-US" dirty="0"/>
          </a:p>
        </p:txBody>
      </p:sp>
      <p:pic>
        <p:nvPicPr>
          <p:cNvPr id="10" name="Content Placeholder 9" descr="Screen Shot 2014-05-29 at 7.37.26 PM.png"/>
          <p:cNvPicPr>
            <a:picLocks noGrp="1" noChangeAspect="1"/>
          </p:cNvPicPr>
          <p:nvPr>
            <p:ph sz="quarter" idx="4"/>
          </p:nvPr>
        </p:nvPicPr>
        <p:blipFill>
          <a:blip r:embed="rId4">
            <a:extLst>
              <a:ext uri="{28A0092B-C50C-407E-A947-70E740481C1C}">
                <a14:useLocalDpi xmlns:a14="http://schemas.microsoft.com/office/drawing/2010/main" val="0"/>
              </a:ext>
            </a:extLst>
          </a:blip>
          <a:srcRect l="-13863" r="-13863"/>
          <a:stretch>
            <a:fillRect/>
          </a:stretch>
        </p:blipFill>
        <p:spPr/>
      </p:pic>
    </p:spTree>
    <p:extLst>
      <p:ext uri="{BB962C8B-B14F-4D97-AF65-F5344CB8AC3E}">
        <p14:creationId xmlns:p14="http://schemas.microsoft.com/office/powerpoint/2010/main" val="21463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Sprite Kit!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96640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pic>
        <p:nvPicPr>
          <p:cNvPr id="4" name="Content Placeholder 3" descr="Screen Shot 2014-05-29 at 7.21.44 PM.png"/>
          <p:cNvPicPr>
            <a:picLocks noGrp="1" noChangeAspect="1"/>
          </p:cNvPicPr>
          <p:nvPr>
            <p:ph idx="1"/>
          </p:nvPr>
        </p:nvPicPr>
        <p:blipFill>
          <a:blip r:embed="rId3">
            <a:extLst>
              <a:ext uri="{28A0092B-C50C-407E-A947-70E740481C1C}">
                <a14:useLocalDpi xmlns:a14="http://schemas.microsoft.com/office/drawing/2010/main" val="0"/>
              </a:ext>
            </a:extLst>
          </a:blip>
          <a:srcRect t="5351" b="5351"/>
          <a:stretch>
            <a:fillRect/>
          </a:stretch>
        </p:blipFill>
        <p:spPr/>
      </p:pic>
    </p:spTree>
    <p:extLst>
      <p:ext uri="{BB962C8B-B14F-4D97-AF65-F5344CB8AC3E}">
        <p14:creationId xmlns:p14="http://schemas.microsoft.com/office/powerpoint/2010/main" val="397997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ViewController.m</a:t>
            </a:r>
            <a:endParaRPr lang="en-US" dirty="0"/>
          </a:p>
        </p:txBody>
      </p:sp>
      <p:sp>
        <p:nvSpPr>
          <p:cNvPr id="4" name="Text Placeholder 3"/>
          <p:cNvSpPr>
            <a:spLocks noGrp="1"/>
          </p:cNvSpPr>
          <p:nvPr>
            <p:ph type="body" idx="1"/>
          </p:nvPr>
        </p:nvSpPr>
        <p:spPr/>
        <p:txBody>
          <a:bodyPr>
            <a:normAutofit fontScale="70000" lnSpcReduction="20000"/>
          </a:bodyPr>
          <a:lstStyle/>
          <a:p>
            <a:r>
              <a:rPr lang="en-US" dirty="0" smtClean="0"/>
              <a:t>Delete everything in between </a:t>
            </a:r>
            <a:r>
              <a:rPr lang="en-US" dirty="0" err="1" smtClean="0"/>
              <a:t>ViewController.m</a:t>
            </a:r>
            <a:endParaRPr lang="en-US" dirty="0"/>
          </a:p>
        </p:txBody>
      </p:sp>
      <p:pic>
        <p:nvPicPr>
          <p:cNvPr id="8" name="Content Placeholder 7" descr="Screen Shot 2014-05-29 at 7.39.45 PM.png"/>
          <p:cNvPicPr>
            <a:picLocks noGrp="1" noChangeAspect="1"/>
          </p:cNvPicPr>
          <p:nvPr>
            <p:ph sz="half" idx="2"/>
          </p:nvPr>
        </p:nvPicPr>
        <p:blipFill>
          <a:blip r:embed="rId3">
            <a:extLst>
              <a:ext uri="{28A0092B-C50C-407E-A947-70E740481C1C}">
                <a14:useLocalDpi xmlns:a14="http://schemas.microsoft.com/office/drawing/2010/main" val="0"/>
              </a:ext>
            </a:extLst>
          </a:blip>
          <a:srcRect t="-39643" b="-39643"/>
          <a:stretch>
            <a:fillRect/>
          </a:stretch>
        </p:blipFill>
        <p:spPr/>
      </p:pic>
      <p:sp>
        <p:nvSpPr>
          <p:cNvPr id="6" name="Text Placeholder 5"/>
          <p:cNvSpPr>
            <a:spLocks noGrp="1"/>
          </p:cNvSpPr>
          <p:nvPr>
            <p:ph type="body" sz="quarter" idx="3"/>
          </p:nvPr>
        </p:nvSpPr>
        <p:spPr/>
        <p:txBody>
          <a:bodyPr/>
          <a:lstStyle/>
          <a:p>
            <a:r>
              <a:rPr lang="en-US" dirty="0" smtClean="0"/>
              <a:t>New code</a:t>
            </a:r>
            <a:endParaRPr lang="en-US" dirty="0"/>
          </a:p>
        </p:txBody>
      </p:sp>
      <p:pic>
        <p:nvPicPr>
          <p:cNvPr id="9" name="Content Placeholder 8" descr="Screen Shot 2014-05-29 at 7.40.38 PM.png"/>
          <p:cNvPicPr>
            <a:picLocks noGrp="1" noChangeAspect="1"/>
          </p:cNvPicPr>
          <p:nvPr>
            <p:ph sz="quarter" idx="4"/>
          </p:nvPr>
        </p:nvPicPr>
        <p:blipFill>
          <a:blip r:embed="rId4">
            <a:extLst>
              <a:ext uri="{28A0092B-C50C-407E-A947-70E740481C1C}">
                <a14:useLocalDpi xmlns:a14="http://schemas.microsoft.com/office/drawing/2010/main" val="0"/>
              </a:ext>
            </a:extLst>
          </a:blip>
          <a:srcRect t="-10320" b="-10320"/>
          <a:stretch>
            <a:fillRect/>
          </a:stretch>
        </p:blipFill>
        <p:spPr/>
      </p:pic>
    </p:spTree>
    <p:extLst>
      <p:ext uri="{BB962C8B-B14F-4D97-AF65-F5344CB8AC3E}">
        <p14:creationId xmlns:p14="http://schemas.microsoft.com/office/powerpoint/2010/main" val="3935636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4-05-29 at 7.35.25 PM.png"/>
          <p:cNvPicPr>
            <a:picLocks noGrp="1" noChangeAspect="1"/>
          </p:cNvPicPr>
          <p:nvPr>
            <p:ph idx="1"/>
          </p:nvPr>
        </p:nvPicPr>
        <p:blipFill>
          <a:blip r:embed="rId3">
            <a:extLst>
              <a:ext uri="{28A0092B-C50C-407E-A947-70E740481C1C}">
                <a14:useLocalDpi xmlns:a14="http://schemas.microsoft.com/office/drawing/2010/main" val="0"/>
              </a:ext>
            </a:extLst>
          </a:blip>
          <a:srcRect t="5407" b="5407"/>
          <a:stretch>
            <a:fillRect/>
          </a:stretch>
        </p:blipFill>
        <p:spPr/>
      </p:pic>
    </p:spTree>
    <p:extLst>
      <p:ext uri="{BB962C8B-B14F-4D97-AF65-F5344CB8AC3E}">
        <p14:creationId xmlns:p14="http://schemas.microsoft.com/office/powerpoint/2010/main" val="415080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the Ship</a:t>
            </a:r>
            <a:endParaRPr lang="en-US" dirty="0"/>
          </a:p>
        </p:txBody>
      </p:sp>
      <p:pic>
        <p:nvPicPr>
          <p:cNvPr id="4" name="Content Placeholder 3" descr="Screen Shot 2014-05-29 at 8.18.25 PM.png"/>
          <p:cNvPicPr>
            <a:picLocks noGrp="1" noChangeAspect="1"/>
          </p:cNvPicPr>
          <p:nvPr>
            <p:ph idx="1"/>
          </p:nvPr>
        </p:nvPicPr>
        <p:blipFill>
          <a:blip r:embed="rId3">
            <a:extLst>
              <a:ext uri="{28A0092B-C50C-407E-A947-70E740481C1C}">
                <a14:useLocalDpi xmlns:a14="http://schemas.microsoft.com/office/drawing/2010/main" val="0"/>
              </a:ext>
            </a:extLst>
          </a:blip>
          <a:srcRect t="-5136" b="-5136"/>
          <a:stretch>
            <a:fillRect/>
          </a:stretch>
        </p:blipFill>
        <p:spPr/>
      </p:pic>
    </p:spTree>
    <p:extLst>
      <p:ext uri="{BB962C8B-B14F-4D97-AF65-F5344CB8AC3E}">
        <p14:creationId xmlns:p14="http://schemas.microsoft.com/office/powerpoint/2010/main" val="2444444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4-05-29 at 8.18.55 PM.png"/>
          <p:cNvPicPr>
            <a:picLocks noGrp="1" noChangeAspect="1"/>
          </p:cNvPicPr>
          <p:nvPr>
            <p:ph idx="1"/>
          </p:nvPr>
        </p:nvPicPr>
        <p:blipFill>
          <a:blip r:embed="rId3">
            <a:extLst>
              <a:ext uri="{28A0092B-C50C-407E-A947-70E740481C1C}">
                <a14:useLocalDpi xmlns:a14="http://schemas.microsoft.com/office/drawing/2010/main" val="0"/>
              </a:ext>
            </a:extLst>
          </a:blip>
          <a:srcRect t="5430" b="5430"/>
          <a:stretch>
            <a:fillRect/>
          </a:stretch>
        </p:blipFill>
        <p:spPr/>
      </p:pic>
    </p:spTree>
    <p:extLst>
      <p:ext uri="{BB962C8B-B14F-4D97-AF65-F5344CB8AC3E}">
        <p14:creationId xmlns:p14="http://schemas.microsoft.com/office/powerpoint/2010/main" val="2778722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Scrolling Background</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4397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Declare Constants (</a:t>
            </a:r>
            <a:r>
              <a:rPr lang="en-US" dirty="0" err="1" smtClean="0"/>
              <a:t>MyScene.m</a:t>
            </a:r>
            <a:r>
              <a:rPr lang="en-US" dirty="0" smtClean="0"/>
              <a:t>)</a:t>
            </a:r>
            <a:endParaRPr lang="en-US" dirty="0"/>
          </a:p>
        </p:txBody>
      </p:sp>
      <p:pic>
        <p:nvPicPr>
          <p:cNvPr id="4" name="Content Placeholder 3" descr="Screen Shot 2014-05-29 at 8.31.53 PM.png"/>
          <p:cNvPicPr>
            <a:picLocks noGrp="1" noChangeAspect="1"/>
          </p:cNvPicPr>
          <p:nvPr>
            <p:ph idx="1"/>
          </p:nvPr>
        </p:nvPicPr>
        <p:blipFill>
          <a:blip r:embed="rId3">
            <a:extLst>
              <a:ext uri="{28A0092B-C50C-407E-A947-70E740481C1C}">
                <a14:useLocalDpi xmlns:a14="http://schemas.microsoft.com/office/drawing/2010/main" val="0"/>
              </a:ext>
            </a:extLst>
          </a:blip>
          <a:srcRect l="-5948" r="-5948"/>
          <a:stretch>
            <a:fillRect/>
          </a:stretch>
        </p:blipFill>
        <p:spPr/>
      </p:pic>
      <p:sp>
        <p:nvSpPr>
          <p:cNvPr id="5" name="Rectangle 4"/>
          <p:cNvSpPr/>
          <p:nvPr/>
        </p:nvSpPr>
        <p:spPr>
          <a:xfrm>
            <a:off x="1147962" y="2589307"/>
            <a:ext cx="6863343" cy="1807630"/>
          </a:xfrm>
          <a:prstGeom prst="rect">
            <a:avLst/>
          </a:prstGeom>
          <a:noFill/>
          <a:ln w="38100" cmpd="sng">
            <a:solidFill>
              <a:srgbClr val="8609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087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Initialize the background</a:t>
            </a:r>
            <a:endParaRPr lang="en-US" dirty="0"/>
          </a:p>
        </p:txBody>
      </p:sp>
      <p:sp>
        <p:nvSpPr>
          <p:cNvPr id="4" name="Text Placeholder 3"/>
          <p:cNvSpPr>
            <a:spLocks noGrp="1"/>
          </p:cNvSpPr>
          <p:nvPr>
            <p:ph type="body" idx="1"/>
          </p:nvPr>
        </p:nvSpPr>
        <p:spPr/>
        <p:txBody>
          <a:bodyPr/>
          <a:lstStyle/>
          <a:p>
            <a:r>
              <a:rPr lang="en-US" dirty="0" smtClean="0"/>
              <a:t>Initialize method</a:t>
            </a:r>
            <a:endParaRPr lang="en-US" dirty="0"/>
          </a:p>
        </p:txBody>
      </p:sp>
      <p:pic>
        <p:nvPicPr>
          <p:cNvPr id="8" name="Content Placeholder 7" descr="Screen Shot 2014-05-29 at 8.36.35 PM.png"/>
          <p:cNvPicPr>
            <a:picLocks noGrp="1" noChangeAspect="1"/>
          </p:cNvPicPr>
          <p:nvPr>
            <p:ph sz="half" idx="2"/>
          </p:nvPr>
        </p:nvPicPr>
        <p:blipFill>
          <a:blip r:embed="rId3">
            <a:extLst>
              <a:ext uri="{28A0092B-C50C-407E-A947-70E740481C1C}">
                <a14:useLocalDpi xmlns:a14="http://schemas.microsoft.com/office/drawing/2010/main" val="0"/>
              </a:ext>
            </a:extLst>
          </a:blip>
          <a:srcRect t="-49276" b="-49276"/>
          <a:stretch>
            <a:fillRect/>
          </a:stretch>
        </p:blipFill>
        <p:spPr/>
      </p:pic>
      <p:sp>
        <p:nvSpPr>
          <p:cNvPr id="6" name="Text Placeholder 5"/>
          <p:cNvSpPr>
            <a:spLocks noGrp="1"/>
          </p:cNvSpPr>
          <p:nvPr>
            <p:ph type="body" sz="quarter" idx="3"/>
          </p:nvPr>
        </p:nvSpPr>
        <p:spPr/>
        <p:txBody>
          <a:bodyPr/>
          <a:lstStyle/>
          <a:p>
            <a:r>
              <a:rPr lang="en-US" dirty="0" smtClean="0"/>
              <a:t>Modify </a:t>
            </a:r>
            <a:r>
              <a:rPr lang="en-US" dirty="0" err="1" smtClean="0"/>
              <a:t>initWithSize</a:t>
            </a:r>
            <a:endParaRPr lang="en-US" dirty="0"/>
          </a:p>
        </p:txBody>
      </p:sp>
      <p:pic>
        <p:nvPicPr>
          <p:cNvPr id="9" name="Content Placeholder 8" descr="Screen Shot 2014-05-29 at 8.36.47 PM.png"/>
          <p:cNvPicPr>
            <a:picLocks noGrp="1" noChangeAspect="1"/>
          </p:cNvPicPr>
          <p:nvPr>
            <p:ph sz="quarter" idx="4"/>
          </p:nvPr>
        </p:nvPicPr>
        <p:blipFill>
          <a:blip r:embed="rId4">
            <a:extLst>
              <a:ext uri="{28A0092B-C50C-407E-A947-70E740481C1C}">
                <a14:useLocalDpi xmlns:a14="http://schemas.microsoft.com/office/drawing/2010/main" val="0"/>
              </a:ext>
            </a:extLst>
          </a:blip>
          <a:srcRect t="-272448" b="-272448"/>
          <a:stretch>
            <a:fillRect/>
          </a:stretch>
        </p:blipFill>
        <p:spPr>
          <a:xfrm>
            <a:off x="4703763" y="1761565"/>
            <a:ext cx="3657600" cy="3473823"/>
          </a:xfrm>
        </p:spPr>
      </p:pic>
    </p:spTree>
    <p:extLst>
      <p:ext uri="{BB962C8B-B14F-4D97-AF65-F5344CB8AC3E}">
        <p14:creationId xmlns:p14="http://schemas.microsoft.com/office/powerpoint/2010/main" val="2520988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BG Move</a:t>
            </a:r>
            <a:endParaRPr lang="en-US" dirty="0"/>
          </a:p>
        </p:txBody>
      </p:sp>
      <p:sp>
        <p:nvSpPr>
          <p:cNvPr id="3" name="Text Placeholder 2"/>
          <p:cNvSpPr>
            <a:spLocks noGrp="1"/>
          </p:cNvSpPr>
          <p:nvPr>
            <p:ph type="body" idx="1"/>
          </p:nvPr>
        </p:nvSpPr>
        <p:spPr/>
        <p:txBody>
          <a:bodyPr>
            <a:normAutofit fontScale="92500"/>
          </a:bodyPr>
          <a:lstStyle/>
          <a:p>
            <a:r>
              <a:rPr lang="en-US" dirty="0" smtClean="0"/>
              <a:t>Declare constants for timing</a:t>
            </a:r>
            <a:endParaRPr lang="en-US" dirty="0"/>
          </a:p>
        </p:txBody>
      </p:sp>
      <p:pic>
        <p:nvPicPr>
          <p:cNvPr id="7" name="Content Placeholder 6" descr="Screen Shot 2014-05-29 at 8.44.02 PM.png"/>
          <p:cNvPicPr>
            <a:picLocks noGrp="1" noChangeAspect="1"/>
          </p:cNvPicPr>
          <p:nvPr>
            <p:ph sz="half" idx="2"/>
          </p:nvPr>
        </p:nvPicPr>
        <p:blipFill>
          <a:blip r:embed="rId3">
            <a:extLst>
              <a:ext uri="{28A0092B-C50C-407E-A947-70E740481C1C}">
                <a14:useLocalDpi xmlns:a14="http://schemas.microsoft.com/office/drawing/2010/main" val="0"/>
              </a:ext>
            </a:extLst>
          </a:blip>
          <a:srcRect t="-47197" b="-47197"/>
          <a:stretch>
            <a:fillRect/>
          </a:stretch>
        </p:blipFill>
        <p:spPr/>
      </p:pic>
      <p:sp>
        <p:nvSpPr>
          <p:cNvPr id="5" name="Text Placeholder 4"/>
          <p:cNvSpPr>
            <a:spLocks noGrp="1"/>
          </p:cNvSpPr>
          <p:nvPr>
            <p:ph type="body" sz="quarter" idx="3"/>
          </p:nvPr>
        </p:nvSpPr>
        <p:spPr/>
        <p:txBody>
          <a:bodyPr/>
          <a:lstStyle/>
          <a:p>
            <a:r>
              <a:rPr lang="en-US" dirty="0" err="1" smtClean="0"/>
              <a:t>moveBG</a:t>
            </a:r>
            <a:r>
              <a:rPr lang="en-US" dirty="0" smtClean="0"/>
              <a:t> method</a:t>
            </a:r>
            <a:endParaRPr lang="en-US" dirty="0"/>
          </a:p>
        </p:txBody>
      </p:sp>
      <p:pic>
        <p:nvPicPr>
          <p:cNvPr id="9" name="Content Placeholder 8" descr="Screen Shot 2014-05-29 at 8.45.33 PM.png"/>
          <p:cNvPicPr>
            <a:picLocks noGrp="1" noChangeAspect="1"/>
          </p:cNvPicPr>
          <p:nvPr>
            <p:ph sz="quarter" idx="4"/>
          </p:nvPr>
        </p:nvPicPr>
        <p:blipFill>
          <a:blip r:embed="rId4">
            <a:extLst>
              <a:ext uri="{28A0092B-C50C-407E-A947-70E740481C1C}">
                <a14:useLocalDpi xmlns:a14="http://schemas.microsoft.com/office/drawing/2010/main" val="0"/>
              </a:ext>
            </a:extLst>
          </a:blip>
          <a:srcRect t="-62922" b="-62922"/>
          <a:stretch>
            <a:fillRect/>
          </a:stretch>
        </p:blipFill>
        <p:spPr/>
      </p:pic>
      <p:sp>
        <p:nvSpPr>
          <p:cNvPr id="8" name="Rectangle 7"/>
          <p:cNvSpPr/>
          <p:nvPr/>
        </p:nvSpPr>
        <p:spPr>
          <a:xfrm>
            <a:off x="952564" y="4201517"/>
            <a:ext cx="3248486" cy="635113"/>
          </a:xfrm>
          <a:prstGeom prst="rect">
            <a:avLst/>
          </a:prstGeom>
          <a:noFill/>
          <a:ln>
            <a:solidFill>
              <a:srgbClr val="8609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827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BG Move</a:t>
            </a:r>
            <a:endParaRPr lang="en-US" dirty="0"/>
          </a:p>
        </p:txBody>
      </p:sp>
      <p:sp>
        <p:nvSpPr>
          <p:cNvPr id="3" name="Text Placeholder 2"/>
          <p:cNvSpPr>
            <a:spLocks noGrp="1"/>
          </p:cNvSpPr>
          <p:nvPr>
            <p:ph type="body" idx="1"/>
          </p:nvPr>
        </p:nvSpPr>
        <p:spPr/>
        <p:txBody>
          <a:bodyPr/>
          <a:lstStyle/>
          <a:p>
            <a:r>
              <a:rPr lang="en-US" dirty="0" smtClean="0"/>
              <a:t>Update method</a:t>
            </a:r>
            <a:endParaRPr lang="en-US" dirty="0"/>
          </a:p>
        </p:txBody>
      </p:sp>
      <p:pic>
        <p:nvPicPr>
          <p:cNvPr id="8" name="Content Placeholder 7" descr="Screen Shot 2014-05-29 at 8.50.53 PM.png"/>
          <p:cNvPicPr>
            <a:picLocks noGrp="1" noChangeAspect="1"/>
          </p:cNvPicPr>
          <p:nvPr>
            <p:ph sz="half" idx="2"/>
          </p:nvPr>
        </p:nvPicPr>
        <p:blipFill>
          <a:blip r:embed="rId3">
            <a:extLst>
              <a:ext uri="{28A0092B-C50C-407E-A947-70E740481C1C}">
                <a14:useLocalDpi xmlns:a14="http://schemas.microsoft.com/office/drawing/2010/main" val="0"/>
              </a:ext>
            </a:extLst>
          </a:blip>
          <a:srcRect t="-24680" b="-24680"/>
          <a:stretch>
            <a:fillRect/>
          </a:stretch>
        </p:blipFill>
        <p:spPr/>
      </p:pic>
      <p:sp>
        <p:nvSpPr>
          <p:cNvPr id="5" name="Text Placeholder 4"/>
          <p:cNvSpPr>
            <a:spLocks noGrp="1"/>
          </p:cNvSpPr>
          <p:nvPr>
            <p:ph type="body" sz="quarter" idx="3"/>
          </p:nvPr>
        </p:nvSpPr>
        <p:spPr/>
        <p:txBody>
          <a:bodyPr/>
          <a:lstStyle/>
          <a:p>
            <a:r>
              <a:rPr lang="en-US" dirty="0" smtClean="0"/>
              <a:t>Updated </a:t>
            </a:r>
            <a:r>
              <a:rPr lang="en-US" dirty="0" err="1" smtClean="0"/>
              <a:t>initWithSize</a:t>
            </a:r>
            <a:endParaRPr lang="en-US" dirty="0"/>
          </a:p>
        </p:txBody>
      </p:sp>
      <p:pic>
        <p:nvPicPr>
          <p:cNvPr id="7" name="Content Placeholder 6" descr="Screen Shot 2014-05-29 at 8.49.55 PM.png"/>
          <p:cNvPicPr>
            <a:picLocks noGrp="1" noChangeAspect="1"/>
          </p:cNvPicPr>
          <p:nvPr>
            <p:ph sz="quarter" idx="4"/>
          </p:nvPr>
        </p:nvPicPr>
        <p:blipFill>
          <a:blip r:embed="rId4">
            <a:extLst>
              <a:ext uri="{28A0092B-C50C-407E-A947-70E740481C1C}">
                <a14:useLocalDpi xmlns:a14="http://schemas.microsoft.com/office/drawing/2010/main" val="0"/>
              </a:ext>
            </a:extLst>
          </a:blip>
          <a:srcRect t="-51790" b="-51790"/>
          <a:stretch>
            <a:fillRect/>
          </a:stretch>
        </p:blipFill>
        <p:spPr/>
      </p:pic>
    </p:spTree>
    <p:extLst>
      <p:ext uri="{BB962C8B-B14F-4D97-AF65-F5344CB8AC3E}">
        <p14:creationId xmlns:p14="http://schemas.microsoft.com/office/powerpoint/2010/main" val="210290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Sprite Kit?</a:t>
            </a:r>
            <a:endParaRPr lang="en-US" dirty="0"/>
          </a:p>
        </p:txBody>
      </p:sp>
      <p:sp>
        <p:nvSpPr>
          <p:cNvPr id="3" name="Content Placeholder 2"/>
          <p:cNvSpPr>
            <a:spLocks noGrp="1"/>
          </p:cNvSpPr>
          <p:nvPr>
            <p:ph idx="1"/>
          </p:nvPr>
        </p:nvSpPr>
        <p:spPr/>
        <p:txBody>
          <a:bodyPr>
            <a:normAutofit/>
          </a:bodyPr>
          <a:lstStyle/>
          <a:p>
            <a:r>
              <a:rPr lang="en-US" dirty="0"/>
              <a:t>Sprite Kit is </a:t>
            </a:r>
            <a:r>
              <a:rPr lang="en-US" dirty="0" smtClean="0"/>
              <a:t>a new </a:t>
            </a:r>
            <a:r>
              <a:rPr lang="en-US" dirty="0"/>
              <a:t>framework for making 2D games that comes built-in to </a:t>
            </a:r>
            <a:r>
              <a:rPr lang="en-US" dirty="0" err="1"/>
              <a:t>iOS</a:t>
            </a:r>
            <a:r>
              <a:rPr lang="en-US" dirty="0"/>
              <a:t> 7. </a:t>
            </a:r>
            <a:endParaRPr lang="en-US" dirty="0" smtClean="0"/>
          </a:p>
          <a:p>
            <a:r>
              <a:rPr lang="en-US" dirty="0" smtClean="0"/>
              <a:t>It </a:t>
            </a:r>
            <a:r>
              <a:rPr lang="en-US" dirty="0"/>
              <a:t>has sprite support, support for cool special effects like videos, filters, and masking, an integrated physics library, and a lot more</a:t>
            </a:r>
            <a:r>
              <a:rPr lang="en-US" dirty="0" smtClean="0"/>
              <a:t>.</a:t>
            </a:r>
            <a:endParaRPr lang="en-US" dirty="0"/>
          </a:p>
        </p:txBody>
      </p:sp>
    </p:spTree>
    <p:extLst>
      <p:ext uri="{BB962C8B-B14F-4D97-AF65-F5344CB8AC3E}">
        <p14:creationId xmlns:p14="http://schemas.microsoft.com/office/powerpoint/2010/main" val="3257228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8" name="Content Placeholder 7" descr="Screen Shot 2014-05-29 at 8.53.14 PM.png"/>
          <p:cNvPicPr>
            <a:picLocks noGrp="1" noChangeAspect="1"/>
          </p:cNvPicPr>
          <p:nvPr>
            <p:ph idx="1"/>
          </p:nvPr>
        </p:nvPicPr>
        <p:blipFill>
          <a:blip r:embed="rId2">
            <a:extLst>
              <a:ext uri="{28A0092B-C50C-407E-A947-70E740481C1C}">
                <a14:useLocalDpi xmlns:a14="http://schemas.microsoft.com/office/drawing/2010/main" val="0"/>
              </a:ext>
            </a:extLst>
          </a:blip>
          <a:srcRect l="-6214" r="-6214"/>
          <a:stretch>
            <a:fillRect/>
          </a:stretch>
        </p:blipFill>
        <p:spPr/>
      </p:pic>
    </p:spTree>
    <p:extLst>
      <p:ext uri="{BB962C8B-B14F-4D97-AF65-F5344CB8AC3E}">
        <p14:creationId xmlns:p14="http://schemas.microsoft.com/office/powerpoint/2010/main" val="3163403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a:t>
            </a:r>
            <a:r>
              <a:rPr lang="en-US" smtClean="0"/>
              <a:t>the Presentation</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613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Sprite Kit </a:t>
            </a:r>
            <a:r>
              <a:rPr lang="en-US" dirty="0" smtClean="0"/>
              <a:t>Pros</a:t>
            </a:r>
            <a:endParaRPr lang="en-US" dirty="0"/>
          </a:p>
        </p:txBody>
      </p:sp>
      <p:sp>
        <p:nvSpPr>
          <p:cNvPr id="3" name="Content Placeholder 2"/>
          <p:cNvSpPr>
            <a:spLocks noGrp="1"/>
          </p:cNvSpPr>
          <p:nvPr>
            <p:ph idx="1"/>
          </p:nvPr>
        </p:nvSpPr>
        <p:spPr/>
        <p:txBody>
          <a:bodyPr>
            <a:normAutofit fontScale="92500"/>
          </a:bodyPr>
          <a:lstStyle/>
          <a:p>
            <a:r>
              <a:rPr lang="en-US" dirty="0" smtClean="0"/>
              <a:t>It’s </a:t>
            </a:r>
            <a:r>
              <a:rPr lang="en-US" dirty="0"/>
              <a:t>built right into </a:t>
            </a:r>
            <a:r>
              <a:rPr lang="en-US" dirty="0" err="1"/>
              <a:t>iOS</a:t>
            </a:r>
            <a:r>
              <a:rPr lang="en-US" dirty="0"/>
              <a:t>, so there is no need to download extra libraries or have external dependencies. It’s also written by Apple, so you can be sure that it will be well supported and updated moving forward.</a:t>
            </a:r>
          </a:p>
          <a:p>
            <a:r>
              <a:rPr lang="en-US" dirty="0" smtClean="0"/>
              <a:t>It </a:t>
            </a:r>
            <a:r>
              <a:rPr lang="en-US" dirty="0"/>
              <a:t>has built-in tool support for texture atlases and particles.</a:t>
            </a:r>
          </a:p>
          <a:p>
            <a:r>
              <a:rPr lang="en-US" dirty="0" smtClean="0"/>
              <a:t>It </a:t>
            </a:r>
            <a:r>
              <a:rPr lang="en-US" dirty="0"/>
              <a:t>lets you do some things that would be very difficult if not impossible to do in other frameworks, like treating videos as sprites or applying cool image effects and masks</a:t>
            </a:r>
            <a:r>
              <a:rPr lang="en-US" dirty="0" smtClean="0"/>
              <a:t>.</a:t>
            </a:r>
            <a:endParaRPr lang="en-US" dirty="0"/>
          </a:p>
        </p:txBody>
      </p:sp>
    </p:spTree>
    <p:extLst>
      <p:ext uri="{BB962C8B-B14F-4D97-AF65-F5344CB8AC3E}">
        <p14:creationId xmlns:p14="http://schemas.microsoft.com/office/powerpoint/2010/main" val="77257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Sprite Kit </a:t>
            </a:r>
            <a:r>
              <a:rPr lang="en-US" dirty="0" smtClean="0"/>
              <a:t>Cons</a:t>
            </a: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a:t>you use </a:t>
            </a:r>
            <a:r>
              <a:rPr lang="en-US" dirty="0" err="1"/>
              <a:t>SpriteKit</a:t>
            </a:r>
            <a:r>
              <a:rPr lang="en-US" dirty="0"/>
              <a:t>, you’re locked into the </a:t>
            </a:r>
            <a:r>
              <a:rPr lang="en-US" dirty="0" err="1"/>
              <a:t>iOS</a:t>
            </a:r>
            <a:r>
              <a:rPr lang="en-US" dirty="0"/>
              <a:t> ecosystem. You never know if you have a hit game that you might want to port to Android!</a:t>
            </a:r>
          </a:p>
          <a:p>
            <a:r>
              <a:rPr lang="en-US" dirty="0" smtClean="0"/>
              <a:t>Sprite </a:t>
            </a:r>
            <a:r>
              <a:rPr lang="en-US" dirty="0"/>
              <a:t>Kit is still in the early stages and this time doesn’t have as many useful features as some of the other frameworks, like Cocos2D in particular. </a:t>
            </a:r>
            <a:r>
              <a:rPr lang="en-US" dirty="0" smtClean="0"/>
              <a:t>It has no </a:t>
            </a:r>
            <a:r>
              <a:rPr lang="en-US" dirty="0"/>
              <a:t>ability to write custom OpenGL code.</a:t>
            </a:r>
          </a:p>
        </p:txBody>
      </p:sp>
    </p:spTree>
    <p:extLst>
      <p:ext uri="{BB962C8B-B14F-4D97-AF65-F5344CB8AC3E}">
        <p14:creationId xmlns:p14="http://schemas.microsoft.com/office/powerpoint/2010/main" val="243670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2D framework to use?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Beginner, </a:t>
            </a:r>
            <a:r>
              <a:rPr lang="en-US" dirty="0"/>
              <a:t>or solely focused on </a:t>
            </a:r>
            <a:r>
              <a:rPr lang="en-US" dirty="0" err="1"/>
              <a:t>iOS</a:t>
            </a:r>
            <a:r>
              <a:rPr lang="en-US" dirty="0"/>
              <a:t>: Use Sprite Kit – it’s built in, easy to learn, and will get the job done.</a:t>
            </a:r>
          </a:p>
          <a:p>
            <a:r>
              <a:rPr lang="en-US" dirty="0" smtClean="0"/>
              <a:t>Need </a:t>
            </a:r>
            <a:r>
              <a:rPr lang="en-US" dirty="0"/>
              <a:t>to write your own OpenGL code: Stick with Cocos2D or another option for now, as Sprite Kit does not currently support this.</a:t>
            </a:r>
          </a:p>
          <a:p>
            <a:r>
              <a:rPr lang="en-US" dirty="0" smtClean="0"/>
              <a:t>Want </a:t>
            </a:r>
            <a:r>
              <a:rPr lang="en-US" dirty="0"/>
              <a:t>to be cross-platform: Choose Cocos2D-X or Unity. </a:t>
            </a:r>
            <a:endParaRPr lang="en-US" dirty="0" smtClean="0"/>
          </a:p>
          <a:p>
            <a:pPr lvl="1"/>
            <a:r>
              <a:rPr lang="en-US" dirty="0" smtClean="0"/>
              <a:t>Cocos2D</a:t>
            </a:r>
            <a:r>
              <a:rPr lang="en-US" dirty="0"/>
              <a:t>-X is nice because it’s “down to the wire”, built for 2D games, and you can do just about anything you want with it. </a:t>
            </a:r>
            <a:endParaRPr lang="en-US" dirty="0" smtClean="0"/>
          </a:p>
          <a:p>
            <a:pPr lvl="1"/>
            <a:r>
              <a:rPr lang="en-US" dirty="0" smtClean="0"/>
              <a:t>Unity </a:t>
            </a:r>
            <a:r>
              <a:rPr lang="en-US" dirty="0"/>
              <a:t>is nice because it gives you more flexibility (i.e. you can add some 3D aspects into your game if you want), however you have to go through a few more hoops to make 2D games.</a:t>
            </a:r>
          </a:p>
        </p:txBody>
      </p:sp>
    </p:spTree>
    <p:extLst>
      <p:ext uri="{BB962C8B-B14F-4D97-AF65-F5344CB8AC3E}">
        <p14:creationId xmlns:p14="http://schemas.microsoft.com/office/powerpoint/2010/main" val="56228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World!</a:t>
            </a:r>
            <a:endParaRPr lang="en-US" dirty="0"/>
          </a:p>
        </p:txBody>
      </p:sp>
      <p:sp>
        <p:nvSpPr>
          <p:cNvPr id="5" name="Text Placeholder 4"/>
          <p:cNvSpPr>
            <a:spLocks noGrp="1"/>
          </p:cNvSpPr>
          <p:nvPr>
            <p:ph type="body" idx="1"/>
          </p:nvPr>
        </p:nvSpPr>
        <p:spPr/>
        <p:txBody>
          <a:bodyPr/>
          <a:lstStyle/>
          <a:p>
            <a:r>
              <a:rPr lang="en-US" dirty="0" smtClean="0"/>
              <a:t>Sprite Kit Style!</a:t>
            </a:r>
            <a:endParaRPr lang="en-US" dirty="0"/>
          </a:p>
        </p:txBody>
      </p:sp>
    </p:spTree>
    <p:extLst>
      <p:ext uri="{BB962C8B-B14F-4D97-AF65-F5344CB8AC3E}">
        <p14:creationId xmlns:p14="http://schemas.microsoft.com/office/powerpoint/2010/main" val="355306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Project</a:t>
            </a:r>
            <a:endParaRPr lang="en-US" dirty="0"/>
          </a:p>
        </p:txBody>
      </p:sp>
      <p:pic>
        <p:nvPicPr>
          <p:cNvPr id="4" name="Content Placeholder 3" descr="Screen Shot 2014-05-29 at 6.55.17 PM.png"/>
          <p:cNvPicPr>
            <a:picLocks noGrp="1" noChangeAspect="1"/>
          </p:cNvPicPr>
          <p:nvPr>
            <p:ph idx="1"/>
          </p:nvPr>
        </p:nvPicPr>
        <p:blipFill>
          <a:blip r:embed="rId2">
            <a:extLst>
              <a:ext uri="{28A0092B-C50C-407E-A947-70E740481C1C}">
                <a14:useLocalDpi xmlns:a14="http://schemas.microsoft.com/office/drawing/2010/main" val="0"/>
              </a:ext>
            </a:extLst>
          </a:blip>
          <a:srcRect t="11554" b="11554"/>
          <a:stretch>
            <a:fillRect/>
          </a:stretch>
        </p:blipFill>
        <p:spPr/>
      </p:pic>
    </p:spTree>
    <p:extLst>
      <p:ext uri="{BB962C8B-B14F-4D97-AF65-F5344CB8AC3E}">
        <p14:creationId xmlns:p14="http://schemas.microsoft.com/office/powerpoint/2010/main" val="211755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name</a:t>
            </a:r>
            <a:endParaRPr lang="en-US" dirty="0"/>
          </a:p>
        </p:txBody>
      </p:sp>
      <p:pic>
        <p:nvPicPr>
          <p:cNvPr id="4" name="Content Placeholder 3" descr="Screen Shot 2014-05-29 at 6.55.44 PM.png"/>
          <p:cNvPicPr>
            <a:picLocks noGrp="1" noChangeAspect="1"/>
          </p:cNvPicPr>
          <p:nvPr>
            <p:ph idx="1"/>
          </p:nvPr>
        </p:nvPicPr>
        <p:blipFill>
          <a:blip r:embed="rId2">
            <a:extLst>
              <a:ext uri="{28A0092B-C50C-407E-A947-70E740481C1C}">
                <a14:useLocalDpi xmlns:a14="http://schemas.microsoft.com/office/drawing/2010/main" val="0"/>
              </a:ext>
            </a:extLst>
          </a:blip>
          <a:srcRect t="11373" b="11373"/>
          <a:stretch>
            <a:fillRect/>
          </a:stretch>
        </p:blipFill>
        <p:spPr/>
      </p:pic>
    </p:spTree>
    <p:extLst>
      <p:ext uri="{BB962C8B-B14F-4D97-AF65-F5344CB8AC3E}">
        <p14:creationId xmlns:p14="http://schemas.microsoft.com/office/powerpoint/2010/main" val="2035463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145</TotalTime>
  <Words>1783</Words>
  <Application>Microsoft Macintosh PowerPoint</Application>
  <PresentationFormat>On-screen Show (4:3)</PresentationFormat>
  <Paragraphs>296</Paragraphs>
  <Slides>31</Slides>
  <Notes>13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Orbit</vt:lpstr>
      <vt:lpstr>iOS Advance Topics Day 3</vt:lpstr>
      <vt:lpstr>Sprite Kit!</vt:lpstr>
      <vt:lpstr>What is Sprite Kit?</vt:lpstr>
      <vt:lpstr>Sprite Kit Pros</vt:lpstr>
      <vt:lpstr>Sprite Kit Cons</vt:lpstr>
      <vt:lpstr>Which 2D framework to use?</vt:lpstr>
      <vt:lpstr>Hello World!</vt:lpstr>
      <vt:lpstr>Create a New Project</vt:lpstr>
      <vt:lpstr>Fill in name</vt:lpstr>
      <vt:lpstr>Set Configuration</vt:lpstr>
      <vt:lpstr>Running the App</vt:lpstr>
      <vt:lpstr>Working Code!</vt:lpstr>
      <vt:lpstr>MyScene.m</vt:lpstr>
      <vt:lpstr>Modifying the Project</vt:lpstr>
      <vt:lpstr>The Goal</vt:lpstr>
      <vt:lpstr>SpriteKit Physics and Collision Detection</vt:lpstr>
      <vt:lpstr>Import Graphic Assets</vt:lpstr>
      <vt:lpstr>Modify MyScene.m</vt:lpstr>
      <vt:lpstr>addShip method</vt:lpstr>
      <vt:lpstr>Running the App</vt:lpstr>
      <vt:lpstr>Modify ViewController.m</vt:lpstr>
      <vt:lpstr>Run the App</vt:lpstr>
      <vt:lpstr>Moving the Ship</vt:lpstr>
      <vt:lpstr>Run the App</vt:lpstr>
      <vt:lpstr>The Scrolling Background</vt:lpstr>
      <vt:lpstr>Declare Constants (MyScene.m)</vt:lpstr>
      <vt:lpstr>Initialize the background</vt:lpstr>
      <vt:lpstr>Making the BG Move</vt:lpstr>
      <vt:lpstr>Make the BG Move</vt:lpstr>
      <vt:lpstr>Run the App</vt:lpstr>
      <vt:lpstr>End of the Presentation</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Advance Topics Day 3</dc:title>
  <dc:creator>Ronald Ramos</dc:creator>
  <cp:lastModifiedBy>Ronald Ramos</cp:lastModifiedBy>
  <cp:revision>13</cp:revision>
  <dcterms:created xsi:type="dcterms:W3CDTF">2014-05-29T10:30:12Z</dcterms:created>
  <dcterms:modified xsi:type="dcterms:W3CDTF">2014-05-29T12:55:57Z</dcterms:modified>
</cp:coreProperties>
</file>