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87" r:id="rId3"/>
    <p:sldId id="288" r:id="rId4"/>
    <p:sldId id="290" r:id="rId5"/>
    <p:sldId id="289" r:id="rId6"/>
    <p:sldId id="259" r:id="rId7"/>
    <p:sldId id="257" r:id="rId8"/>
    <p:sldId id="258" r:id="rId9"/>
    <p:sldId id="260" r:id="rId10"/>
    <p:sldId id="261" r:id="rId11"/>
    <p:sldId id="262" r:id="rId12"/>
    <p:sldId id="263" r:id="rId13"/>
    <p:sldId id="264" r:id="rId14"/>
    <p:sldId id="265" r:id="rId15"/>
    <p:sldId id="266" r:id="rId16"/>
    <p:sldId id="271" r:id="rId17"/>
    <p:sldId id="267" r:id="rId18"/>
    <p:sldId id="270" r:id="rId19"/>
    <p:sldId id="268" r:id="rId20"/>
    <p:sldId id="269" r:id="rId21"/>
    <p:sldId id="272" r:id="rId22"/>
    <p:sldId id="273" r:id="rId23"/>
    <p:sldId id="274" r:id="rId24"/>
    <p:sldId id="275" r:id="rId25"/>
    <p:sldId id="276" r:id="rId26"/>
    <p:sldId id="277" r:id="rId27"/>
    <p:sldId id="278" r:id="rId28"/>
    <p:sldId id="279" r:id="rId29"/>
    <p:sldId id="280" r:id="rId30"/>
    <p:sldId id="285" r:id="rId31"/>
    <p:sldId id="281" r:id="rId32"/>
    <p:sldId id="282" r:id="rId33"/>
    <p:sldId id="283" r:id="rId34"/>
    <p:sldId id="284" r:id="rId35"/>
    <p:sldId id="28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75" autoAdjust="0"/>
  </p:normalViewPr>
  <p:slideViewPr>
    <p:cSldViewPr snapToGrid="0" snapToObjects="1">
      <p:cViewPr varScale="1">
        <p:scale>
          <a:sx n="62" d="100"/>
          <a:sy n="62" d="100"/>
        </p:scale>
        <p:origin x="-23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218FA-8A4A-FE4D-AE65-B076A9658029}" type="datetimeFigureOut">
              <a:rPr lang="en-US" smtClean="0"/>
              <a:t>5/28/14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AF4242-6462-F94A-AFC8-885C5EE648F3}" type="slidenum">
              <a:rPr lang="en-US" smtClean="0"/>
              <a:t>‹#›</a:t>
            </a:fld>
            <a:endParaRPr lang="en-US"/>
          </a:p>
        </p:txBody>
      </p:sp>
    </p:spTree>
    <p:extLst>
      <p:ext uri="{BB962C8B-B14F-4D97-AF65-F5344CB8AC3E}">
        <p14:creationId xmlns:p14="http://schemas.microsoft.com/office/powerpoint/2010/main" val="88412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iOS</a:t>
            </a:r>
            <a:r>
              <a:rPr lang="en-US" dirty="0" smtClean="0"/>
              <a:t> based application sits on top of the stack and interacts with the managed data objects handled by the managed object context. Of particular significance in this diagram is the fact that although the lower levels in the stack perform a considerable amount of the work involved in providing Core Data functionality, the application code does not interact with them directly.</a:t>
            </a:r>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7</a:t>
            </a:fld>
            <a:endParaRPr lang="en-US"/>
          </a:p>
        </p:txBody>
      </p:sp>
    </p:spTree>
    <p:extLst>
      <p:ext uri="{BB962C8B-B14F-4D97-AF65-F5344CB8AC3E}">
        <p14:creationId xmlns:p14="http://schemas.microsoft.com/office/powerpoint/2010/main" val="4038827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Double click on the new Entity item that appears beneath the Entities heading and change entity name to Contacts. With the entity created, the next step is to add some attributes that represent the data that is to be stored. To do so, click on the Add Attribute button. In the Attribute pane, name the attribute name and set the Type to String. Repeat these steps to add two other String attributes named address and phone respectively.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entity is now defined and it is time to start writing code.</a:t>
            </a:r>
          </a:p>
          <a:p>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18</a:t>
            </a:fld>
            <a:endParaRPr lang="en-US"/>
          </a:p>
        </p:txBody>
      </p:sp>
    </p:spTree>
    <p:extLst>
      <p:ext uri="{BB962C8B-B14F-4D97-AF65-F5344CB8AC3E}">
        <p14:creationId xmlns:p14="http://schemas.microsoft.com/office/powerpoint/2010/main" val="2362681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order to automatically add Core Data support to our application we had to choose the Empty Application project template option when we started </a:t>
            </a:r>
            <a:r>
              <a:rPr lang="en-US" dirty="0" err="1" smtClean="0"/>
              <a:t>Xcode</a:t>
            </a:r>
            <a:r>
              <a:rPr lang="en-US" dirty="0" smtClean="0"/>
              <a:t>. As such, we now need to create our own storyboard file and view controller class.</a:t>
            </a:r>
          </a:p>
          <a:p>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19</a:t>
            </a:fld>
            <a:endParaRPr lang="en-US"/>
          </a:p>
        </p:txBody>
      </p:sp>
    </p:spTree>
    <p:extLst>
      <p:ext uri="{BB962C8B-B14F-4D97-AF65-F5344CB8AC3E}">
        <p14:creationId xmlns:p14="http://schemas.microsoft.com/office/powerpoint/2010/main" val="1017372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 a storyboard file, select the File -&gt; New File… menu option and, in the resulting dialog, select the User Interface category from beneath </a:t>
            </a:r>
            <a:r>
              <a:rPr lang="en-US" dirty="0" err="1" smtClean="0"/>
              <a:t>iOS</a:t>
            </a:r>
            <a:r>
              <a:rPr lang="en-US" dirty="0" smtClean="0"/>
              <a:t> in the left hand panel. In the main panel, select the Storyboard option and click on Next. On the subsequent screen make sure iPhone is selected from the Device Family menu before clicking on Next. </a:t>
            </a:r>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20</a:t>
            </a:fld>
            <a:endParaRPr lang="en-US"/>
          </a:p>
        </p:txBody>
      </p:sp>
    </p:spTree>
    <p:extLst>
      <p:ext uri="{BB962C8B-B14F-4D97-AF65-F5344CB8AC3E}">
        <p14:creationId xmlns:p14="http://schemas.microsoft.com/office/powerpoint/2010/main" val="3220100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 the storyboard Main, select a location in the project for the new file then click on Create.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21</a:t>
            </a:fld>
            <a:endParaRPr lang="en-US"/>
          </a:p>
        </p:txBody>
      </p:sp>
    </p:spTree>
    <p:extLst>
      <p:ext uri="{BB962C8B-B14F-4D97-AF65-F5344CB8AC3E}">
        <p14:creationId xmlns:p14="http://schemas.microsoft.com/office/powerpoint/2010/main" val="2477471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the new Storyboard file added to the project, some additional changes are required so that it is used within the application. First, select the </a:t>
            </a:r>
            <a:r>
              <a:rPr lang="en-US" dirty="0" err="1" smtClean="0"/>
              <a:t>CoreData</a:t>
            </a:r>
            <a:r>
              <a:rPr lang="en-US" dirty="0" smtClean="0"/>
              <a:t> entry at the top of the project navigator panel to display the General settings screen. In the Deployment Info section, locate the Main Interface property and select the newly created Main storyboard file from the corresponding menu.</a:t>
            </a:r>
          </a:p>
          <a:p>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22</a:t>
            </a:fld>
            <a:endParaRPr lang="en-US"/>
          </a:p>
        </p:txBody>
      </p:sp>
    </p:spTree>
    <p:extLst>
      <p:ext uri="{BB962C8B-B14F-4D97-AF65-F5344CB8AC3E}">
        <p14:creationId xmlns:p14="http://schemas.microsoft.com/office/powerpoint/2010/main" val="1566628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edit the </a:t>
            </a:r>
            <a:r>
              <a:rPr lang="en-US" dirty="0" err="1" smtClean="0"/>
              <a:t>AppDelegate.m</a:t>
            </a:r>
            <a:r>
              <a:rPr lang="en-US" dirty="0" smtClean="0"/>
              <a:t> file and modify the </a:t>
            </a:r>
            <a:r>
              <a:rPr lang="en-US" dirty="0" err="1" smtClean="0"/>
              <a:t>didFinishLaunchingWithOptions</a:t>
            </a:r>
            <a:r>
              <a:rPr lang="en-US" dirty="0" smtClean="0"/>
              <a:t> method so that it simply returns YES instead of creating a window for the application (since we are now using a storyboard file for the user interface this is no longer needed):</a:t>
            </a:r>
          </a:p>
        </p:txBody>
      </p:sp>
      <p:sp>
        <p:nvSpPr>
          <p:cNvPr id="4" name="Slide Number Placeholder 3"/>
          <p:cNvSpPr>
            <a:spLocks noGrp="1"/>
          </p:cNvSpPr>
          <p:nvPr>
            <p:ph type="sldNum" sz="quarter" idx="10"/>
          </p:nvPr>
        </p:nvSpPr>
        <p:spPr/>
        <p:txBody>
          <a:bodyPr/>
          <a:lstStyle/>
          <a:p>
            <a:fld id="{31AF4242-6462-F94A-AFC8-885C5EE648F3}" type="slidenum">
              <a:rPr lang="en-US" smtClean="0"/>
              <a:t>23</a:t>
            </a:fld>
            <a:endParaRPr lang="en-US"/>
          </a:p>
        </p:txBody>
      </p:sp>
    </p:spTree>
    <p:extLst>
      <p:ext uri="{BB962C8B-B14F-4D97-AF65-F5344CB8AC3E}">
        <p14:creationId xmlns:p14="http://schemas.microsoft.com/office/powerpoint/2010/main" val="3987411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storyboard file added and configured into the application, we now need to create a view controller.</a:t>
            </a:r>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24</a:t>
            </a:fld>
            <a:endParaRPr lang="en-US"/>
          </a:p>
        </p:txBody>
      </p:sp>
    </p:spTree>
    <p:extLst>
      <p:ext uri="{BB962C8B-B14F-4D97-AF65-F5344CB8AC3E}">
        <p14:creationId xmlns:p14="http://schemas.microsoft.com/office/powerpoint/2010/main" val="186058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a:t>
            </a:r>
            <a:r>
              <a:rPr lang="en-US" dirty="0" err="1" smtClean="0"/>
              <a:t>Xcode</a:t>
            </a:r>
            <a:r>
              <a:rPr lang="en-US" dirty="0" smtClean="0"/>
              <a:t> project navigator panel, Ctrl-click on the </a:t>
            </a:r>
            <a:r>
              <a:rPr lang="en-US" dirty="0" err="1" smtClean="0"/>
              <a:t>CoreData</a:t>
            </a:r>
            <a:r>
              <a:rPr lang="en-US" dirty="0" smtClean="0"/>
              <a:t> folder entry. From the popup menu, select New File.... In the new file panel, select the </a:t>
            </a:r>
            <a:r>
              <a:rPr lang="en-US" dirty="0" err="1" smtClean="0"/>
              <a:t>iOS</a:t>
            </a:r>
            <a:r>
              <a:rPr lang="en-US" dirty="0" smtClean="0"/>
              <a:t> Cocoa Touch category followed by the Objective-C class icon and click Next. On the following options screen, make sure the Subclass of menu is set to </a:t>
            </a:r>
            <a:r>
              <a:rPr lang="en-US" dirty="0" err="1" smtClean="0"/>
              <a:t>UIViewController</a:t>
            </a:r>
            <a:r>
              <a:rPr lang="en-US" dirty="0" smtClean="0"/>
              <a:t> and name the class </a:t>
            </a:r>
            <a:r>
              <a:rPr lang="en-US" dirty="0" err="1" smtClean="0"/>
              <a:t>CoreDataSampleViewController</a:t>
            </a:r>
            <a:r>
              <a:rPr lang="en-US" dirty="0" smtClean="0"/>
              <a:t>. Also, make sure the Targeted for </a:t>
            </a:r>
            <a:r>
              <a:rPr lang="en-US" dirty="0" err="1" smtClean="0"/>
              <a:t>iPad</a:t>
            </a:r>
            <a:r>
              <a:rPr lang="en-US" dirty="0" smtClean="0"/>
              <a:t> and With XIB for user interface options are off. Click Next and select a location for the new class files before clicking on Create.</a:t>
            </a:r>
          </a:p>
        </p:txBody>
      </p:sp>
      <p:sp>
        <p:nvSpPr>
          <p:cNvPr id="4" name="Slide Number Placeholder 3"/>
          <p:cNvSpPr>
            <a:spLocks noGrp="1"/>
          </p:cNvSpPr>
          <p:nvPr>
            <p:ph type="sldNum" sz="quarter" idx="10"/>
          </p:nvPr>
        </p:nvSpPr>
        <p:spPr/>
        <p:txBody>
          <a:bodyPr/>
          <a:lstStyle/>
          <a:p>
            <a:fld id="{31AF4242-6462-F94A-AFC8-885C5EE648F3}" type="slidenum">
              <a:rPr lang="en-US" smtClean="0"/>
              <a:t>25</a:t>
            </a:fld>
            <a:endParaRPr lang="en-US"/>
          </a:p>
        </p:txBody>
      </p:sp>
    </p:spTree>
    <p:extLst>
      <p:ext uri="{BB962C8B-B14F-4D97-AF65-F5344CB8AC3E}">
        <p14:creationId xmlns:p14="http://schemas.microsoft.com/office/powerpoint/2010/main" val="3999934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a:t>
            </a:r>
            <a:r>
              <a:rPr lang="en-US" dirty="0" err="1" smtClean="0"/>
              <a:t>UIViewController</a:t>
            </a:r>
            <a:r>
              <a:rPr lang="en-US" dirty="0" smtClean="0"/>
              <a:t> instance to the storyboard and to associate it with our newly created view controller class. Select the </a:t>
            </a:r>
            <a:r>
              <a:rPr lang="en-US" dirty="0" err="1" smtClean="0"/>
              <a:t>Main.storyboard</a:t>
            </a:r>
            <a:r>
              <a:rPr lang="en-US" dirty="0" smtClean="0"/>
              <a:t> file and drag and drop a View Controller instance from the Object Library panel onto the storyboard design canvas. </a:t>
            </a:r>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26</a:t>
            </a:fld>
            <a:endParaRPr lang="en-US"/>
          </a:p>
        </p:txBody>
      </p:sp>
    </p:spTree>
    <p:extLst>
      <p:ext uri="{BB962C8B-B14F-4D97-AF65-F5344CB8AC3E}">
        <p14:creationId xmlns:p14="http://schemas.microsoft.com/office/powerpoint/2010/main" val="2816829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this new view controller so that it is highlighted in blue, display the Identity Inspector panel and change the Class setting from </a:t>
            </a:r>
            <a:r>
              <a:rPr lang="en-US" dirty="0" err="1" smtClean="0"/>
              <a:t>UIViewController</a:t>
            </a:r>
            <a:r>
              <a:rPr lang="en-US" dirty="0" smtClean="0"/>
              <a:t> to our new </a:t>
            </a:r>
            <a:r>
              <a:rPr lang="en-US" dirty="0" err="1" smtClean="0"/>
              <a:t>CoreDataViewController</a:t>
            </a:r>
            <a:r>
              <a:rPr lang="en-US" dirty="0" smtClean="0"/>
              <a:t> class.</a:t>
            </a:r>
          </a:p>
          <a:p>
            <a:r>
              <a:rPr lang="en-US" dirty="0" smtClean="0"/>
              <a:t>The new storyboard file and view controller are now ready.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27</a:t>
            </a:fld>
            <a:endParaRPr lang="en-US"/>
          </a:p>
        </p:txBody>
      </p:sp>
    </p:spTree>
    <p:extLst>
      <p:ext uri="{BB962C8B-B14F-4D97-AF65-F5344CB8AC3E}">
        <p14:creationId xmlns:p14="http://schemas.microsoft.com/office/powerpoint/2010/main" val="217249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Managed Objects</a:t>
            </a:r>
          </a:p>
          <a:p>
            <a:endParaRPr lang="en-US" dirty="0" smtClean="0"/>
          </a:p>
        </p:txBody>
      </p:sp>
      <p:sp>
        <p:nvSpPr>
          <p:cNvPr id="4" name="Slide Number Placeholder 3"/>
          <p:cNvSpPr>
            <a:spLocks noGrp="1"/>
          </p:cNvSpPr>
          <p:nvPr>
            <p:ph type="sldNum" sz="quarter" idx="10"/>
          </p:nvPr>
        </p:nvSpPr>
        <p:spPr/>
        <p:txBody>
          <a:bodyPr/>
          <a:lstStyle/>
          <a:p>
            <a:fld id="{31AF4242-6462-F94A-AFC8-885C5EE648F3}" type="slidenum">
              <a:rPr lang="en-US" smtClean="0"/>
              <a:t>8</a:t>
            </a:fld>
            <a:endParaRPr lang="en-US"/>
          </a:p>
        </p:txBody>
      </p:sp>
    </p:spTree>
    <p:extLst>
      <p:ext uri="{BB962C8B-B14F-4D97-AF65-F5344CB8AC3E}">
        <p14:creationId xmlns:p14="http://schemas.microsoft.com/office/powerpoint/2010/main" val="3941644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proceeding, stretch the status label (located above the two buttons) so that it covers most of the width of the view and change the text alignment in the Attributes Inspector so that it is centered. Finally, edit the label and remove the word “Label” so that it is blank.</a:t>
            </a:r>
          </a:p>
          <a:p>
            <a:endParaRPr lang="en-US" dirty="0" smtClean="0"/>
          </a:p>
          <a:p>
            <a:r>
              <a:rPr lang="en-US" dirty="0" smtClean="0"/>
              <a:t>Select the top most text field object in the view canvas, display the Assistant Editor panel and verify that the editor is displaying the contents of the </a:t>
            </a:r>
            <a:r>
              <a:rPr lang="en-US" dirty="0" err="1" smtClean="0"/>
              <a:t>ViewController.h</a:t>
            </a:r>
            <a:r>
              <a:rPr lang="en-US" dirty="0" smtClean="0"/>
              <a:t> file. </a:t>
            </a:r>
          </a:p>
          <a:p>
            <a:endParaRPr lang="en-US" dirty="0" smtClean="0"/>
          </a:p>
          <a:p>
            <a:r>
              <a:rPr lang="en-US" dirty="0" smtClean="0"/>
              <a:t>Ctrl-click on the text field object again and drag to a position just below the @interface line in the Assistant Editor. Release the line and in the resulting connection dialog establish an outlet connection named name. Repeat the above steps to establish outlet connections for the remaining text fields and the label object to properties named address, phone and status respectively.</a:t>
            </a:r>
          </a:p>
          <a:p>
            <a:endParaRPr lang="en-US" dirty="0" smtClean="0"/>
          </a:p>
          <a:p>
            <a:r>
              <a:rPr lang="en-US" dirty="0" smtClean="0"/>
              <a:t>Ctrl-click on the Save button object and drag the line to the area immediately beneath the newly created outlet in the Assistant Editor panel. Release the line and, within the resulting connection dialog, establish an Action method on the Touch Up Inside event configured to call a method named </a:t>
            </a:r>
            <a:r>
              <a:rPr lang="en-US" dirty="0" err="1" smtClean="0"/>
              <a:t>saveData</a:t>
            </a:r>
            <a:r>
              <a:rPr lang="en-US" dirty="0" smtClean="0"/>
              <a:t>. Repeat this step to create an action connection from the Find button to a method named </a:t>
            </a:r>
            <a:r>
              <a:rPr lang="en-US" dirty="0" err="1" smtClean="0"/>
              <a:t>findData</a:t>
            </a:r>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29</a:t>
            </a:fld>
            <a:endParaRPr lang="en-US"/>
          </a:p>
        </p:txBody>
      </p:sp>
    </p:spTree>
    <p:extLst>
      <p:ext uri="{BB962C8B-B14F-4D97-AF65-F5344CB8AC3E}">
        <p14:creationId xmlns:p14="http://schemas.microsoft.com/office/powerpoint/2010/main" val="4169852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Modify the file to import the </a:t>
            </a:r>
            <a:r>
              <a:rPr lang="en-US" dirty="0" err="1" smtClean="0"/>
              <a:t>CoreDataAppDelegate.h</a:t>
            </a:r>
            <a:r>
              <a:rPr lang="en-US" dirty="0" smtClean="0"/>
              <a:t> file which will be required by code added to the view controller later in the chapter:</a:t>
            </a:r>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30</a:t>
            </a:fld>
            <a:endParaRPr lang="en-US"/>
          </a:p>
        </p:txBody>
      </p:sp>
    </p:spTree>
    <p:extLst>
      <p:ext uri="{BB962C8B-B14F-4D97-AF65-F5344CB8AC3E}">
        <p14:creationId xmlns:p14="http://schemas.microsoft.com/office/powerpoint/2010/main" val="3296764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application is launched it will need to check whether the database file already exists and, if not, create both the database file and a table within the database in which to store the contact information entered by the user.</a:t>
            </a:r>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31</a:t>
            </a:fld>
            <a:endParaRPr lang="en-US"/>
          </a:p>
        </p:txBody>
      </p:sp>
    </p:spTree>
    <p:extLst>
      <p:ext uri="{BB962C8B-B14F-4D97-AF65-F5344CB8AC3E}">
        <p14:creationId xmlns:p14="http://schemas.microsoft.com/office/powerpoint/2010/main" val="2484823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Saving Data to the Persistent Store using Core Data</a:t>
            </a:r>
          </a:p>
          <a:p>
            <a:endParaRPr lang="en-US" dirty="0" smtClean="0"/>
          </a:p>
          <a:p>
            <a:r>
              <a:rPr lang="en-US" dirty="0" smtClean="0"/>
              <a:t>When the user touches the Save button the </a:t>
            </a:r>
            <a:r>
              <a:rPr lang="en-US" dirty="0" err="1" smtClean="0"/>
              <a:t>saveData</a:t>
            </a:r>
            <a:r>
              <a:rPr lang="en-US" dirty="0" smtClean="0"/>
              <a:t> method is called. It is within this method, therefore, that we must implement the code to obtain the managed object context and create and store managed objects containing the data entered by the user. Select the </a:t>
            </a:r>
            <a:r>
              <a:rPr lang="en-US" dirty="0" err="1" smtClean="0"/>
              <a:t>CoreDataViewController.m</a:t>
            </a:r>
            <a:r>
              <a:rPr lang="en-US" dirty="0" smtClean="0"/>
              <a:t> file, scroll down to the template </a:t>
            </a:r>
            <a:r>
              <a:rPr lang="en-US" dirty="0" err="1" smtClean="0"/>
              <a:t>saveData</a:t>
            </a:r>
            <a:r>
              <a:rPr lang="en-US" dirty="0" smtClean="0"/>
              <a:t> method and implement the code as follows:</a:t>
            </a:r>
          </a:p>
          <a:p>
            <a:endParaRPr lang="en-US" dirty="0" smtClean="0"/>
          </a:p>
          <a:p>
            <a:endParaRPr lang="en-US" dirty="0" smtClean="0"/>
          </a:p>
          <a:p>
            <a:r>
              <a:rPr lang="en-US" dirty="0" smtClean="0"/>
              <a:t>CODE:</a:t>
            </a:r>
          </a:p>
          <a:p>
            <a:r>
              <a:rPr lang="en-US" dirty="0" smtClean="0"/>
              <a:t>- (</a:t>
            </a:r>
            <a:r>
              <a:rPr lang="en-US" dirty="0" err="1" smtClean="0"/>
              <a:t>IBAction</a:t>
            </a:r>
            <a:r>
              <a:rPr lang="en-US" dirty="0" smtClean="0"/>
              <a:t>)</a:t>
            </a:r>
            <a:r>
              <a:rPr lang="en-US" dirty="0" err="1" smtClean="0"/>
              <a:t>saveData</a:t>
            </a:r>
            <a:r>
              <a:rPr lang="en-US" dirty="0" smtClean="0"/>
              <a:t>:(id)sender {</a:t>
            </a:r>
          </a:p>
          <a:p>
            <a:r>
              <a:rPr lang="en-US" dirty="0" smtClean="0"/>
              <a:t>    </a:t>
            </a:r>
            <a:r>
              <a:rPr lang="en-US" dirty="0" err="1" smtClean="0"/>
              <a:t>AppDelegate</a:t>
            </a:r>
            <a:r>
              <a:rPr lang="en-US" dirty="0" smtClean="0"/>
              <a:t> *</a:t>
            </a:r>
            <a:r>
              <a:rPr lang="en-US" dirty="0" err="1" smtClean="0"/>
              <a:t>appDelegate</a:t>
            </a:r>
            <a:r>
              <a:rPr lang="en-US" dirty="0" smtClean="0"/>
              <a:t> =</a:t>
            </a:r>
          </a:p>
          <a:p>
            <a:r>
              <a:rPr lang="en-US" dirty="0" smtClean="0"/>
              <a:t>    [[</a:t>
            </a:r>
            <a:r>
              <a:rPr lang="en-US" dirty="0" err="1" smtClean="0"/>
              <a:t>UIApplication</a:t>
            </a:r>
            <a:r>
              <a:rPr lang="en-US" dirty="0" smtClean="0"/>
              <a:t> </a:t>
            </a:r>
            <a:r>
              <a:rPr lang="en-US" dirty="0" err="1" smtClean="0"/>
              <a:t>sharedApplication</a:t>
            </a:r>
            <a:r>
              <a:rPr lang="en-US" dirty="0" smtClean="0"/>
              <a:t>] delegate];</a:t>
            </a:r>
          </a:p>
          <a:p>
            <a:r>
              <a:rPr lang="en-US" dirty="0" smtClean="0"/>
              <a:t>    </a:t>
            </a:r>
          </a:p>
          <a:p>
            <a:r>
              <a:rPr lang="en-US" dirty="0" smtClean="0"/>
              <a:t>    </a:t>
            </a:r>
            <a:r>
              <a:rPr lang="en-US" dirty="0" err="1" smtClean="0"/>
              <a:t>NSManagedObjectContext</a:t>
            </a:r>
            <a:r>
              <a:rPr lang="en-US" dirty="0" smtClean="0"/>
              <a:t> *context =</a:t>
            </a:r>
          </a:p>
          <a:p>
            <a:r>
              <a:rPr lang="en-US" dirty="0" smtClean="0"/>
              <a:t>    [</a:t>
            </a:r>
            <a:r>
              <a:rPr lang="en-US" dirty="0" err="1" smtClean="0"/>
              <a:t>appDelegate</a:t>
            </a:r>
            <a:r>
              <a:rPr lang="en-US" dirty="0" smtClean="0"/>
              <a:t> </a:t>
            </a:r>
            <a:r>
              <a:rPr lang="en-US" dirty="0" err="1" smtClean="0"/>
              <a:t>managedObjectContext</a:t>
            </a:r>
            <a:r>
              <a:rPr lang="en-US" dirty="0" smtClean="0"/>
              <a:t>];</a:t>
            </a:r>
          </a:p>
          <a:p>
            <a:r>
              <a:rPr lang="en-US" dirty="0" smtClean="0"/>
              <a:t>    </a:t>
            </a:r>
            <a:r>
              <a:rPr lang="en-US" dirty="0" err="1" smtClean="0"/>
              <a:t>NSManagedObject</a:t>
            </a:r>
            <a:r>
              <a:rPr lang="en-US" dirty="0" smtClean="0"/>
              <a:t> *</a:t>
            </a:r>
            <a:r>
              <a:rPr lang="en-US" dirty="0" err="1" smtClean="0"/>
              <a:t>newContact</a:t>
            </a:r>
            <a:r>
              <a:rPr lang="en-US" dirty="0" smtClean="0"/>
              <a:t>;</a:t>
            </a:r>
          </a:p>
          <a:p>
            <a:r>
              <a:rPr lang="en-US" dirty="0" smtClean="0"/>
              <a:t>    </a:t>
            </a:r>
            <a:r>
              <a:rPr lang="en-US" dirty="0" err="1" smtClean="0"/>
              <a:t>newContact</a:t>
            </a:r>
            <a:r>
              <a:rPr lang="en-US" dirty="0" smtClean="0"/>
              <a:t> = [</a:t>
            </a:r>
            <a:r>
              <a:rPr lang="en-US" dirty="0" err="1" smtClean="0"/>
              <a:t>NSEntityDescription</a:t>
            </a:r>
            <a:endParaRPr lang="en-US" dirty="0" smtClean="0"/>
          </a:p>
          <a:p>
            <a:r>
              <a:rPr lang="en-US" dirty="0" smtClean="0"/>
              <a:t>                  </a:t>
            </a:r>
            <a:r>
              <a:rPr lang="en-US" dirty="0" err="1" smtClean="0"/>
              <a:t>insertNewObjectForEntityForName</a:t>
            </a:r>
            <a:r>
              <a:rPr lang="en-US" dirty="0" smtClean="0"/>
              <a:t>:@"Contacts"</a:t>
            </a:r>
          </a:p>
          <a:p>
            <a:r>
              <a:rPr lang="en-US" dirty="0" smtClean="0"/>
              <a:t>                  </a:t>
            </a:r>
            <a:r>
              <a:rPr lang="en-US" dirty="0" err="1" smtClean="0"/>
              <a:t>inManagedObjectContext:context</a:t>
            </a:r>
            <a:r>
              <a:rPr lang="en-US" dirty="0" smtClean="0"/>
              <a:t>];</a:t>
            </a:r>
          </a:p>
          <a:p>
            <a:r>
              <a:rPr lang="en-US" dirty="0" smtClean="0"/>
              <a:t>    [</a:t>
            </a:r>
            <a:r>
              <a:rPr lang="en-US" dirty="0" err="1" smtClean="0"/>
              <a:t>newContact</a:t>
            </a:r>
            <a:r>
              <a:rPr lang="en-US" dirty="0" smtClean="0"/>
              <a:t> </a:t>
            </a:r>
            <a:r>
              <a:rPr lang="en-US" dirty="0" err="1" smtClean="0"/>
              <a:t>setValue</a:t>
            </a:r>
            <a:r>
              <a:rPr lang="en-US" dirty="0" smtClean="0"/>
              <a:t>: _</a:t>
            </a:r>
            <a:r>
              <a:rPr lang="en-US" dirty="0" err="1" smtClean="0"/>
              <a:t>name.text</a:t>
            </a:r>
            <a:r>
              <a:rPr lang="en-US" dirty="0" smtClean="0"/>
              <a:t> </a:t>
            </a:r>
            <a:r>
              <a:rPr lang="en-US" dirty="0" err="1" smtClean="0"/>
              <a:t>forKey</a:t>
            </a:r>
            <a:r>
              <a:rPr lang="en-US" dirty="0" smtClean="0"/>
              <a:t>:@"name"];</a:t>
            </a:r>
          </a:p>
          <a:p>
            <a:r>
              <a:rPr lang="en-US" dirty="0" smtClean="0"/>
              <a:t>    [</a:t>
            </a:r>
            <a:r>
              <a:rPr lang="en-US" dirty="0" err="1" smtClean="0"/>
              <a:t>newContact</a:t>
            </a:r>
            <a:r>
              <a:rPr lang="en-US" dirty="0" smtClean="0"/>
              <a:t> </a:t>
            </a:r>
            <a:r>
              <a:rPr lang="en-US" dirty="0" err="1" smtClean="0"/>
              <a:t>setValue</a:t>
            </a:r>
            <a:r>
              <a:rPr lang="en-US" dirty="0" smtClean="0"/>
              <a:t>: _</a:t>
            </a:r>
            <a:r>
              <a:rPr lang="en-US" dirty="0" err="1" smtClean="0"/>
              <a:t>address.text</a:t>
            </a:r>
            <a:r>
              <a:rPr lang="en-US" dirty="0" smtClean="0"/>
              <a:t> </a:t>
            </a:r>
            <a:r>
              <a:rPr lang="en-US" dirty="0" err="1" smtClean="0"/>
              <a:t>forKey</a:t>
            </a:r>
            <a:r>
              <a:rPr lang="en-US" dirty="0" smtClean="0"/>
              <a:t>:@"address"];</a:t>
            </a:r>
          </a:p>
          <a:p>
            <a:r>
              <a:rPr lang="en-US" dirty="0" smtClean="0"/>
              <a:t>    [</a:t>
            </a:r>
            <a:r>
              <a:rPr lang="en-US" dirty="0" err="1" smtClean="0"/>
              <a:t>newContact</a:t>
            </a:r>
            <a:r>
              <a:rPr lang="en-US" dirty="0" smtClean="0"/>
              <a:t> </a:t>
            </a:r>
            <a:r>
              <a:rPr lang="en-US" dirty="0" err="1" smtClean="0"/>
              <a:t>setValue</a:t>
            </a:r>
            <a:r>
              <a:rPr lang="en-US" dirty="0" smtClean="0"/>
              <a:t>: _</a:t>
            </a:r>
            <a:r>
              <a:rPr lang="en-US" dirty="0" err="1" smtClean="0"/>
              <a:t>phone.text</a:t>
            </a:r>
            <a:r>
              <a:rPr lang="en-US" dirty="0" smtClean="0"/>
              <a:t> </a:t>
            </a:r>
            <a:r>
              <a:rPr lang="en-US" dirty="0" err="1" smtClean="0"/>
              <a:t>forKey</a:t>
            </a:r>
            <a:r>
              <a:rPr lang="en-US" dirty="0" smtClean="0"/>
              <a:t>:@"phone"];</a:t>
            </a:r>
          </a:p>
          <a:p>
            <a:r>
              <a:rPr lang="en-US" dirty="0" smtClean="0"/>
              <a:t>    _</a:t>
            </a:r>
            <a:r>
              <a:rPr lang="en-US" dirty="0" err="1" smtClean="0"/>
              <a:t>name.text</a:t>
            </a:r>
            <a:r>
              <a:rPr lang="en-US" dirty="0" smtClean="0"/>
              <a:t> = @"";</a:t>
            </a:r>
          </a:p>
          <a:p>
            <a:r>
              <a:rPr lang="en-US" dirty="0" smtClean="0"/>
              <a:t>    _</a:t>
            </a:r>
            <a:r>
              <a:rPr lang="en-US" dirty="0" err="1" smtClean="0"/>
              <a:t>address.text</a:t>
            </a:r>
            <a:r>
              <a:rPr lang="en-US" dirty="0" smtClean="0"/>
              <a:t> = @"";</a:t>
            </a:r>
          </a:p>
          <a:p>
            <a:r>
              <a:rPr lang="en-US" dirty="0" smtClean="0"/>
              <a:t>    _</a:t>
            </a:r>
            <a:r>
              <a:rPr lang="en-US" dirty="0" err="1" smtClean="0"/>
              <a:t>phone.text</a:t>
            </a:r>
            <a:r>
              <a:rPr lang="en-US" dirty="0" smtClean="0"/>
              <a:t> = @"";</a:t>
            </a:r>
          </a:p>
          <a:p>
            <a:r>
              <a:rPr lang="en-US" dirty="0" smtClean="0"/>
              <a:t>    </a:t>
            </a:r>
            <a:r>
              <a:rPr lang="en-US" dirty="0" err="1" smtClean="0"/>
              <a:t>NSError</a:t>
            </a:r>
            <a:r>
              <a:rPr lang="en-US" dirty="0" smtClean="0"/>
              <a:t> *error;</a:t>
            </a:r>
          </a:p>
          <a:p>
            <a:r>
              <a:rPr lang="en-US" dirty="0" smtClean="0"/>
              <a:t>    [context save:&amp;error];</a:t>
            </a:r>
          </a:p>
          <a:p>
            <a:r>
              <a:rPr lang="en-US" dirty="0" smtClean="0"/>
              <a:t>    _</a:t>
            </a:r>
            <a:r>
              <a:rPr lang="en-US" dirty="0" err="1" smtClean="0"/>
              <a:t>status.text</a:t>
            </a:r>
            <a:r>
              <a:rPr lang="en-US" dirty="0" smtClean="0"/>
              <a:t> = @"Contact saved";</a:t>
            </a:r>
          </a:p>
          <a:p>
            <a:r>
              <a:rPr lang="en-US" dirty="0" smtClean="0"/>
              <a:t>}</a:t>
            </a:r>
          </a:p>
          <a:p>
            <a:endParaRPr lang="en-US" dirty="0" smtClean="0"/>
          </a:p>
          <a:p>
            <a:r>
              <a:rPr lang="en-US" dirty="0" smtClean="0"/>
              <a:t>The above code identifies the application delegate instance and uses that object to identify the managed object context. This context is then used to create a new managed object using the Contacts entity description. The </a:t>
            </a:r>
            <a:r>
              <a:rPr lang="en-US" dirty="0" err="1" smtClean="0"/>
              <a:t>setValue</a:t>
            </a:r>
            <a:r>
              <a:rPr lang="en-US" dirty="0" smtClean="0"/>
              <a:t> method of the managed object is then called to set the name, address and phone attribute values of the managed object (which in turn are read from the text field user interface components). Finally, the context is instructed to save the changes to the persistent store with a call to the context’s save method.</a:t>
            </a:r>
          </a:p>
        </p:txBody>
      </p:sp>
      <p:sp>
        <p:nvSpPr>
          <p:cNvPr id="4" name="Slide Number Placeholder 3"/>
          <p:cNvSpPr>
            <a:spLocks noGrp="1"/>
          </p:cNvSpPr>
          <p:nvPr>
            <p:ph type="sldNum" sz="quarter" idx="10"/>
          </p:nvPr>
        </p:nvSpPr>
        <p:spPr/>
        <p:txBody>
          <a:bodyPr/>
          <a:lstStyle/>
          <a:p>
            <a:fld id="{31AF4242-6462-F94A-AFC8-885C5EE648F3}" type="slidenum">
              <a:rPr lang="en-US" smtClean="0"/>
              <a:t>32</a:t>
            </a:fld>
            <a:endParaRPr lang="en-US"/>
          </a:p>
        </p:txBody>
      </p:sp>
    </p:spTree>
    <p:extLst>
      <p:ext uri="{BB962C8B-B14F-4D97-AF65-F5344CB8AC3E}">
        <p14:creationId xmlns:p14="http://schemas.microsoft.com/office/powerpoint/2010/main" val="2605832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allow the user to search for a contact it is now necessary to implement the </a:t>
            </a:r>
            <a:r>
              <a:rPr lang="en-US" dirty="0" err="1" smtClean="0"/>
              <a:t>findContact</a:t>
            </a:r>
            <a:r>
              <a:rPr lang="en-US" dirty="0" smtClean="0"/>
              <a:t> action method. As with the save method, this method will need to identify the application delegate and managed object context. It will then need to obtain the entity description for the Contacts entity and then create a predicate to ensure that only objects with the name specified by the user are retrieved from the store. Matching objects are placed in an array from which the attributes for the first match are retrieved using the </a:t>
            </a:r>
            <a:r>
              <a:rPr lang="en-US" dirty="0" err="1" smtClean="0"/>
              <a:t>valueForKey</a:t>
            </a:r>
            <a:r>
              <a:rPr lang="en-US" dirty="0" smtClean="0"/>
              <a:t> method and displayed to the user. A full count of the matches is displayed in the status field.</a:t>
            </a:r>
          </a:p>
          <a:p>
            <a:endParaRPr lang="en-US" dirty="0" smtClean="0"/>
          </a:p>
          <a:p>
            <a:endParaRPr lang="en-US" dirty="0" smtClean="0"/>
          </a:p>
          <a:p>
            <a:r>
              <a:rPr lang="en-US" dirty="0" smtClean="0"/>
              <a:t>The code to perform these tasks is as follows:</a:t>
            </a:r>
          </a:p>
          <a:p>
            <a:endParaRPr lang="en-US" dirty="0" smtClean="0"/>
          </a:p>
          <a:p>
            <a:r>
              <a:rPr lang="en-US" dirty="0" smtClean="0"/>
              <a:t>- (</a:t>
            </a:r>
            <a:r>
              <a:rPr lang="en-US" dirty="0" err="1" smtClean="0"/>
              <a:t>IBAction</a:t>
            </a:r>
            <a:r>
              <a:rPr lang="en-US" dirty="0" smtClean="0"/>
              <a:t>)</a:t>
            </a:r>
            <a:r>
              <a:rPr lang="en-US" dirty="0" err="1" smtClean="0"/>
              <a:t>findData</a:t>
            </a:r>
            <a:r>
              <a:rPr lang="en-US" dirty="0" smtClean="0"/>
              <a:t>:(id)sender {</a:t>
            </a:r>
          </a:p>
          <a:p>
            <a:r>
              <a:rPr lang="en-US" dirty="0" smtClean="0"/>
              <a:t>    </a:t>
            </a:r>
            <a:r>
              <a:rPr lang="en-US" dirty="0" err="1" smtClean="0"/>
              <a:t>AppDelegate</a:t>
            </a:r>
            <a:r>
              <a:rPr lang="en-US" dirty="0" smtClean="0"/>
              <a:t> *</a:t>
            </a:r>
            <a:r>
              <a:rPr lang="en-US" dirty="0" err="1" smtClean="0"/>
              <a:t>appDelegate</a:t>
            </a:r>
            <a:r>
              <a:rPr lang="en-US" dirty="0" smtClean="0"/>
              <a:t> =</a:t>
            </a:r>
          </a:p>
          <a:p>
            <a:r>
              <a:rPr lang="en-US" dirty="0" smtClean="0"/>
              <a:t>    [[</a:t>
            </a:r>
            <a:r>
              <a:rPr lang="en-US" dirty="0" err="1" smtClean="0"/>
              <a:t>UIApplication</a:t>
            </a:r>
            <a:r>
              <a:rPr lang="en-US" dirty="0" smtClean="0"/>
              <a:t> </a:t>
            </a:r>
            <a:r>
              <a:rPr lang="en-US" dirty="0" err="1" smtClean="0"/>
              <a:t>sharedApplication</a:t>
            </a:r>
            <a:r>
              <a:rPr lang="en-US" dirty="0" smtClean="0"/>
              <a:t>] delegate];</a:t>
            </a:r>
          </a:p>
          <a:p>
            <a:r>
              <a:rPr lang="en-US" dirty="0" smtClean="0"/>
              <a:t>    </a:t>
            </a:r>
          </a:p>
          <a:p>
            <a:r>
              <a:rPr lang="en-US" dirty="0" smtClean="0"/>
              <a:t>    </a:t>
            </a:r>
            <a:r>
              <a:rPr lang="en-US" dirty="0" err="1" smtClean="0"/>
              <a:t>NSManagedObjectContext</a:t>
            </a:r>
            <a:r>
              <a:rPr lang="en-US" dirty="0" smtClean="0"/>
              <a:t> *context =</a:t>
            </a:r>
          </a:p>
          <a:p>
            <a:r>
              <a:rPr lang="en-US" dirty="0" smtClean="0"/>
              <a:t>    [</a:t>
            </a:r>
            <a:r>
              <a:rPr lang="en-US" dirty="0" err="1" smtClean="0"/>
              <a:t>appDelegate</a:t>
            </a:r>
            <a:r>
              <a:rPr lang="en-US" dirty="0" smtClean="0"/>
              <a:t> </a:t>
            </a:r>
            <a:r>
              <a:rPr lang="en-US" dirty="0" err="1" smtClean="0"/>
              <a:t>managedObjectContext</a:t>
            </a:r>
            <a:r>
              <a:rPr lang="en-US" dirty="0" smtClean="0"/>
              <a:t>];</a:t>
            </a:r>
          </a:p>
          <a:p>
            <a:r>
              <a:rPr lang="en-US" dirty="0" smtClean="0"/>
              <a:t>    </a:t>
            </a:r>
          </a:p>
          <a:p>
            <a:r>
              <a:rPr lang="en-US" dirty="0" smtClean="0"/>
              <a:t>    </a:t>
            </a:r>
            <a:r>
              <a:rPr lang="en-US" dirty="0" err="1" smtClean="0"/>
              <a:t>NSEntityDescription</a:t>
            </a:r>
            <a:r>
              <a:rPr lang="en-US" dirty="0" smtClean="0"/>
              <a:t> *</a:t>
            </a:r>
            <a:r>
              <a:rPr lang="en-US" dirty="0" err="1" smtClean="0"/>
              <a:t>entityDesc</a:t>
            </a:r>
            <a:r>
              <a:rPr lang="en-US" dirty="0" smtClean="0"/>
              <a:t> =</a:t>
            </a:r>
          </a:p>
          <a:p>
            <a:r>
              <a:rPr lang="en-US" dirty="0" smtClean="0"/>
              <a:t>    [</a:t>
            </a:r>
            <a:r>
              <a:rPr lang="en-US" dirty="0" err="1" smtClean="0"/>
              <a:t>NSEntityDescription</a:t>
            </a:r>
            <a:r>
              <a:rPr lang="en-US" dirty="0" smtClean="0"/>
              <a:t> </a:t>
            </a:r>
            <a:r>
              <a:rPr lang="en-US" dirty="0" err="1" smtClean="0"/>
              <a:t>entityForName</a:t>
            </a:r>
            <a:r>
              <a:rPr lang="en-US" dirty="0" smtClean="0"/>
              <a:t>:@"Contacts"</a:t>
            </a:r>
          </a:p>
          <a:p>
            <a:r>
              <a:rPr lang="en-US" dirty="0" smtClean="0"/>
              <a:t>                </a:t>
            </a:r>
            <a:r>
              <a:rPr lang="en-US" dirty="0" err="1" smtClean="0"/>
              <a:t>inManagedObjectContext:context</a:t>
            </a:r>
            <a:r>
              <a:rPr lang="en-US" dirty="0" smtClean="0"/>
              <a:t>];</a:t>
            </a:r>
          </a:p>
          <a:p>
            <a:r>
              <a:rPr lang="en-US" dirty="0" smtClean="0"/>
              <a:t>    </a:t>
            </a:r>
          </a:p>
          <a:p>
            <a:r>
              <a:rPr lang="en-US" dirty="0" smtClean="0"/>
              <a:t>    </a:t>
            </a:r>
            <a:r>
              <a:rPr lang="en-US" dirty="0" err="1" smtClean="0"/>
              <a:t>NSFetchRequest</a:t>
            </a:r>
            <a:r>
              <a:rPr lang="en-US" dirty="0" smtClean="0"/>
              <a:t> *request = [[</a:t>
            </a:r>
            <a:r>
              <a:rPr lang="en-US" dirty="0" err="1" smtClean="0"/>
              <a:t>NSFetchRequest</a:t>
            </a:r>
            <a:r>
              <a:rPr lang="en-US" dirty="0" smtClean="0"/>
              <a:t> </a:t>
            </a:r>
            <a:r>
              <a:rPr lang="en-US" dirty="0" err="1" smtClean="0"/>
              <a:t>alloc</a:t>
            </a:r>
            <a:r>
              <a:rPr lang="en-US" dirty="0" smtClean="0"/>
              <a:t>] </a:t>
            </a:r>
            <a:r>
              <a:rPr lang="en-US" dirty="0" err="1" smtClean="0"/>
              <a:t>init</a:t>
            </a:r>
            <a:r>
              <a:rPr lang="en-US" dirty="0" smtClean="0"/>
              <a:t>];</a:t>
            </a:r>
          </a:p>
          <a:p>
            <a:r>
              <a:rPr lang="en-US" dirty="0" smtClean="0"/>
              <a:t>    [request </a:t>
            </a:r>
            <a:r>
              <a:rPr lang="en-US" dirty="0" err="1" smtClean="0"/>
              <a:t>setEntity:entityDesc</a:t>
            </a:r>
            <a:r>
              <a:rPr lang="en-US" dirty="0" smtClean="0"/>
              <a:t>];</a:t>
            </a:r>
          </a:p>
          <a:p>
            <a:r>
              <a:rPr lang="en-US" dirty="0" smtClean="0"/>
              <a:t>    </a:t>
            </a:r>
          </a:p>
          <a:p>
            <a:r>
              <a:rPr lang="en-US" dirty="0" smtClean="0"/>
              <a:t>    </a:t>
            </a:r>
            <a:r>
              <a:rPr lang="en-US" dirty="0" err="1" smtClean="0"/>
              <a:t>NSPredicate</a:t>
            </a:r>
            <a:r>
              <a:rPr lang="en-US" dirty="0" smtClean="0"/>
              <a:t> *</a:t>
            </a:r>
            <a:r>
              <a:rPr lang="en-US" dirty="0" err="1" smtClean="0"/>
              <a:t>pred</a:t>
            </a:r>
            <a:r>
              <a:rPr lang="en-US" dirty="0" smtClean="0"/>
              <a:t> =</a:t>
            </a:r>
          </a:p>
          <a:p>
            <a:r>
              <a:rPr lang="en-US" dirty="0" smtClean="0"/>
              <a:t>    [</a:t>
            </a:r>
            <a:r>
              <a:rPr lang="en-US" dirty="0" err="1" smtClean="0"/>
              <a:t>NSPredicate</a:t>
            </a:r>
            <a:r>
              <a:rPr lang="en-US" dirty="0" smtClean="0"/>
              <a:t> </a:t>
            </a:r>
            <a:r>
              <a:rPr lang="en-US" dirty="0" err="1" smtClean="0"/>
              <a:t>predicateWithFormat</a:t>
            </a:r>
            <a:r>
              <a:rPr lang="en-US" dirty="0" smtClean="0"/>
              <a:t>:@"(name = %@)",</a:t>
            </a:r>
          </a:p>
          <a:p>
            <a:r>
              <a:rPr lang="en-US" dirty="0" smtClean="0"/>
              <a:t>     _</a:t>
            </a:r>
            <a:r>
              <a:rPr lang="en-US" dirty="0" err="1" smtClean="0"/>
              <a:t>name.text</a:t>
            </a:r>
            <a:r>
              <a:rPr lang="en-US" dirty="0" smtClean="0"/>
              <a:t>];</a:t>
            </a:r>
          </a:p>
          <a:p>
            <a:r>
              <a:rPr lang="en-US" dirty="0" smtClean="0"/>
              <a:t>    [request </a:t>
            </a:r>
            <a:r>
              <a:rPr lang="en-US" dirty="0" err="1" smtClean="0"/>
              <a:t>setPredicate:pred</a:t>
            </a:r>
            <a:r>
              <a:rPr lang="en-US" dirty="0" smtClean="0"/>
              <a:t>];</a:t>
            </a:r>
          </a:p>
          <a:p>
            <a:r>
              <a:rPr lang="en-US" dirty="0" smtClean="0"/>
              <a:t>    </a:t>
            </a:r>
            <a:r>
              <a:rPr lang="en-US" dirty="0" err="1" smtClean="0"/>
              <a:t>NSManagedObject</a:t>
            </a:r>
            <a:r>
              <a:rPr lang="en-US" dirty="0" smtClean="0"/>
              <a:t> *matches = nil;</a:t>
            </a:r>
          </a:p>
          <a:p>
            <a:r>
              <a:rPr lang="en-US" dirty="0" smtClean="0"/>
              <a:t>    </a:t>
            </a:r>
          </a:p>
          <a:p>
            <a:r>
              <a:rPr lang="en-US" dirty="0" smtClean="0"/>
              <a:t>    </a:t>
            </a:r>
            <a:r>
              <a:rPr lang="en-US" dirty="0" err="1" smtClean="0"/>
              <a:t>NSError</a:t>
            </a:r>
            <a:r>
              <a:rPr lang="en-US" dirty="0" smtClean="0"/>
              <a:t> *error;</a:t>
            </a:r>
          </a:p>
          <a:p>
            <a:r>
              <a:rPr lang="en-US" dirty="0" smtClean="0"/>
              <a:t>    </a:t>
            </a:r>
            <a:r>
              <a:rPr lang="en-US" dirty="0" err="1" smtClean="0"/>
              <a:t>NSArray</a:t>
            </a:r>
            <a:r>
              <a:rPr lang="en-US" dirty="0" smtClean="0"/>
              <a:t> *objects = [context </a:t>
            </a:r>
            <a:r>
              <a:rPr lang="en-US" dirty="0" err="1" smtClean="0"/>
              <a:t>executeFetchRequest:request</a:t>
            </a:r>
            <a:endParaRPr lang="en-US" dirty="0" smtClean="0"/>
          </a:p>
          <a:p>
            <a:r>
              <a:rPr lang="en-US" dirty="0" smtClean="0"/>
              <a:t>                                              error:&amp;error];</a:t>
            </a:r>
          </a:p>
          <a:p>
            <a:r>
              <a:rPr lang="en-US" dirty="0" smtClean="0"/>
              <a:t>    </a:t>
            </a:r>
          </a:p>
          <a:p>
            <a:r>
              <a:rPr lang="en-US" dirty="0" smtClean="0"/>
              <a:t>    if ([objects count] == 0) {</a:t>
            </a:r>
          </a:p>
          <a:p>
            <a:r>
              <a:rPr lang="en-US" dirty="0" smtClean="0"/>
              <a:t>        _</a:t>
            </a:r>
            <a:r>
              <a:rPr lang="en-US" dirty="0" err="1" smtClean="0"/>
              <a:t>status.text</a:t>
            </a:r>
            <a:r>
              <a:rPr lang="en-US" dirty="0" smtClean="0"/>
              <a:t> = @"No matches";</a:t>
            </a:r>
          </a:p>
          <a:p>
            <a:r>
              <a:rPr lang="en-US" dirty="0" smtClean="0"/>
              <a:t>    } else {</a:t>
            </a:r>
          </a:p>
          <a:p>
            <a:r>
              <a:rPr lang="en-US" dirty="0" smtClean="0"/>
              <a:t>        matches = objects[0];</a:t>
            </a:r>
          </a:p>
          <a:p>
            <a:r>
              <a:rPr lang="en-US" dirty="0" smtClean="0"/>
              <a:t>        _</a:t>
            </a:r>
            <a:r>
              <a:rPr lang="en-US" dirty="0" err="1" smtClean="0"/>
              <a:t>address.text</a:t>
            </a:r>
            <a:r>
              <a:rPr lang="en-US" dirty="0" smtClean="0"/>
              <a:t> = [matches </a:t>
            </a:r>
            <a:r>
              <a:rPr lang="en-US" dirty="0" err="1" smtClean="0"/>
              <a:t>valueForKey</a:t>
            </a:r>
            <a:r>
              <a:rPr lang="en-US" dirty="0" smtClean="0"/>
              <a:t>:@"address"];</a:t>
            </a:r>
          </a:p>
          <a:p>
            <a:r>
              <a:rPr lang="en-US" dirty="0" smtClean="0"/>
              <a:t>        _</a:t>
            </a:r>
            <a:r>
              <a:rPr lang="en-US" dirty="0" err="1" smtClean="0"/>
              <a:t>phone.text</a:t>
            </a:r>
            <a:r>
              <a:rPr lang="en-US" dirty="0" smtClean="0"/>
              <a:t> = [matches </a:t>
            </a:r>
            <a:r>
              <a:rPr lang="en-US" dirty="0" err="1" smtClean="0"/>
              <a:t>valueForKey</a:t>
            </a:r>
            <a:r>
              <a:rPr lang="en-US" dirty="0" smtClean="0"/>
              <a:t>:@"phone"];</a:t>
            </a:r>
          </a:p>
          <a:p>
            <a:r>
              <a:rPr lang="en-US" dirty="0" smtClean="0"/>
              <a:t>        _</a:t>
            </a:r>
            <a:r>
              <a:rPr lang="en-US" dirty="0" err="1" smtClean="0"/>
              <a:t>status.text</a:t>
            </a:r>
            <a:r>
              <a:rPr lang="en-US" dirty="0" smtClean="0"/>
              <a:t> = [</a:t>
            </a:r>
            <a:r>
              <a:rPr lang="en-US" dirty="0" err="1" smtClean="0"/>
              <a:t>NSString</a:t>
            </a:r>
            <a:r>
              <a:rPr lang="en-US" dirty="0" smtClean="0"/>
              <a:t> </a:t>
            </a:r>
            <a:r>
              <a:rPr lang="en-US" dirty="0" err="1" smtClean="0"/>
              <a:t>stringWithFormat</a:t>
            </a:r>
            <a:r>
              <a:rPr lang="en-US" dirty="0" smtClean="0"/>
              <a:t>:</a:t>
            </a:r>
          </a:p>
          <a:p>
            <a:r>
              <a:rPr lang="en-US" dirty="0" smtClean="0"/>
              <a:t>                        @"%</a:t>
            </a:r>
            <a:r>
              <a:rPr lang="en-US" dirty="0" err="1" smtClean="0"/>
              <a:t>lu</a:t>
            </a:r>
            <a:r>
              <a:rPr lang="en-US" dirty="0" smtClean="0"/>
              <a:t> matches found", (unsigned long)[objects count]];</a:t>
            </a:r>
          </a:p>
          <a:p>
            <a:r>
              <a:rPr lang="en-US" dirty="0" smtClean="0"/>
              <a:t>    }</a:t>
            </a:r>
          </a:p>
          <a:p>
            <a:r>
              <a:rPr lang="en-US" dirty="0" smtClean="0"/>
              <a:t>}</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33</a:t>
            </a:fld>
            <a:endParaRPr lang="en-US"/>
          </a:p>
        </p:txBody>
      </p:sp>
    </p:spTree>
    <p:extLst>
      <p:ext uri="{BB962C8B-B14F-4D97-AF65-F5344CB8AC3E}">
        <p14:creationId xmlns:p14="http://schemas.microsoft.com/office/powerpoint/2010/main" val="3465752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35</a:t>
            </a:fld>
            <a:endParaRPr lang="en-US"/>
          </a:p>
        </p:txBody>
      </p:sp>
    </p:spTree>
    <p:extLst>
      <p:ext uri="{BB962C8B-B14F-4D97-AF65-F5344CB8AC3E}">
        <p14:creationId xmlns:p14="http://schemas.microsoft.com/office/powerpoint/2010/main" val="1619690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9</a:t>
            </a:fld>
            <a:endParaRPr lang="en-US"/>
          </a:p>
        </p:txBody>
      </p:sp>
    </p:spTree>
    <p:extLst>
      <p:ext uri="{BB962C8B-B14F-4D97-AF65-F5344CB8AC3E}">
        <p14:creationId xmlns:p14="http://schemas.microsoft.com/office/powerpoint/2010/main" val="340436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such, each entity has a set of attributes associated with it that define the data to be stored in managed objects derived from that entity. For example, a Contacts entity might contain name, address and phone number attributes.</a:t>
            </a:r>
          </a:p>
          <a:p>
            <a:r>
              <a:rPr lang="en-US" dirty="0" smtClean="0"/>
              <a:t>In addition to attributes, entities can also contain relationships, fetched properties and fetch requests:</a:t>
            </a:r>
          </a:p>
          <a:p>
            <a:r>
              <a:rPr lang="en-US" dirty="0" smtClean="0"/>
              <a:t>Relationships – In the context of Core Data, relationships are the same as those in other relational database systems in that they refer to how one data object relates to another. Core Data relationships can be one-to-one, one-to-many or many-to-many.</a:t>
            </a:r>
          </a:p>
          <a:p>
            <a:r>
              <a:rPr lang="en-US" dirty="0" smtClean="0"/>
              <a:t>Fetched property – This provides an alternative to defining relationships. Fetched properties allow properties of one data object to be accessed from another data object as though a relationship had been defined between those entities. Fetched properties lack the flexibility of relationships and are referred to by Apple’s Core Data documentation as “weak, one way relationships” best suited to “loosely coupled relationships”.</a:t>
            </a:r>
          </a:p>
          <a:p>
            <a:r>
              <a:rPr lang="en-US" dirty="0" smtClean="0"/>
              <a:t>Fetch request – A predefined query that can be referenced to retrieve data objects based on defined predicates. For example, a fetch request can be configured into an entity to retrieve all contact objects where the name field matches “John Smith”.</a:t>
            </a:r>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10</a:t>
            </a:fld>
            <a:endParaRPr lang="en-US"/>
          </a:p>
        </p:txBody>
      </p:sp>
    </p:spTree>
    <p:extLst>
      <p:ext uri="{BB962C8B-B14F-4D97-AF65-F5344CB8AC3E}">
        <p14:creationId xmlns:p14="http://schemas.microsoft.com/office/powerpoint/2010/main" val="354948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1AF4242-6462-F94A-AFC8-885C5EE648F3}" type="slidenum">
              <a:rPr lang="en-US" smtClean="0"/>
              <a:t>11</a:t>
            </a:fld>
            <a:endParaRPr lang="en-US"/>
          </a:p>
        </p:txBody>
      </p:sp>
    </p:spTree>
    <p:extLst>
      <p:ext uri="{BB962C8B-B14F-4D97-AF65-F5344CB8AC3E}">
        <p14:creationId xmlns:p14="http://schemas.microsoft.com/office/powerpoint/2010/main" val="182738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practice, the type of store being used is transparent to you as the developer. Regardless of your choice of persistent store, your code will make the same calls to the same Core Data APIs to manage the data objects required by your application.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12</a:t>
            </a:fld>
            <a:endParaRPr lang="en-US"/>
          </a:p>
        </p:txBody>
      </p:sp>
    </p:spTree>
    <p:extLst>
      <p:ext uri="{BB962C8B-B14F-4D97-AF65-F5344CB8AC3E}">
        <p14:creationId xmlns:p14="http://schemas.microsoft.com/office/powerpoint/2010/main" val="425498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is often the case, we can rely on </a:t>
            </a:r>
            <a:r>
              <a:rPr lang="en-US" dirty="0" err="1" smtClean="0"/>
              <a:t>Xcode</a:t>
            </a:r>
            <a:r>
              <a:rPr lang="en-US" dirty="0" smtClean="0"/>
              <a:t> to do much of the preparatory work for us when developing an </a:t>
            </a:r>
            <a:r>
              <a:rPr lang="en-US" dirty="0" err="1" smtClean="0"/>
              <a:t>iOS</a:t>
            </a:r>
            <a:r>
              <a:rPr lang="en-US" dirty="0" smtClean="0"/>
              <a:t> application that will use Core Data. Currently, however, only the Master-Detail Application, Utility Application and Empty Application project templates offer the option to automatically include support for Core Data.</a:t>
            </a:r>
          </a:p>
          <a:p>
            <a:endParaRPr lang="en-US" dirty="0" smtClean="0"/>
          </a:p>
          <a:p>
            <a:r>
              <a:rPr lang="en-US" dirty="0" smtClean="0"/>
              <a:t>To create the example application project, launch </a:t>
            </a:r>
            <a:r>
              <a:rPr lang="en-US" dirty="0" err="1" smtClean="0"/>
              <a:t>Xcode</a:t>
            </a:r>
            <a:r>
              <a:rPr lang="en-US" dirty="0" smtClean="0"/>
              <a:t> and select the option to create a new project. In the new project window, select the Empty Application option. In the next screen make sure that the Devices menu is set to iPhone. In the Product Name and Class Prefix fields enter </a:t>
            </a:r>
            <a:r>
              <a:rPr lang="en-US" dirty="0" err="1" smtClean="0"/>
              <a:t>CoreData</a:t>
            </a:r>
            <a:r>
              <a:rPr lang="en-US" dirty="0" smtClean="0"/>
              <a:t>, enable the Use Core Data checkbox and click Next to select a location to store the project files. </a:t>
            </a:r>
            <a:r>
              <a:rPr lang="en-US" dirty="0" err="1" smtClean="0"/>
              <a:t>Xcode</a:t>
            </a:r>
            <a:r>
              <a:rPr lang="en-US" dirty="0" smtClean="0"/>
              <a:t> will create the new project and display the main project window</a:t>
            </a:r>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14</a:t>
            </a:fld>
            <a:endParaRPr lang="en-US"/>
          </a:p>
        </p:txBody>
      </p:sp>
    </p:spTree>
    <p:extLst>
      <p:ext uri="{BB962C8B-B14F-4D97-AF65-F5344CB8AC3E}">
        <p14:creationId xmlns:p14="http://schemas.microsoft.com/office/powerpoint/2010/main" val="198427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usual files that are present when creating a new project, this time an additional file named </a:t>
            </a:r>
            <a:r>
              <a:rPr lang="en-US" dirty="0" err="1" smtClean="0"/>
              <a:t>CoreData.xcdatamodeld</a:t>
            </a:r>
            <a:r>
              <a:rPr lang="en-US" dirty="0" smtClean="0"/>
              <a:t> is also created. This is the file where the entity descriptions for our data model are going to be stored.</a:t>
            </a:r>
          </a:p>
          <a:p>
            <a:endParaRPr lang="en-US" dirty="0" smtClean="0"/>
          </a:p>
          <a:p>
            <a:r>
              <a:rPr lang="en-US" dirty="0" smtClean="0"/>
              <a:t>The entity description defines the model for our data, much in the way a schema defines the model of a database table.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15</a:t>
            </a:fld>
            <a:endParaRPr lang="en-US"/>
          </a:p>
        </p:txBody>
      </p:sp>
    </p:spTree>
    <p:extLst>
      <p:ext uri="{BB962C8B-B14F-4D97-AF65-F5344CB8AC3E}">
        <p14:creationId xmlns:p14="http://schemas.microsoft.com/office/powerpoint/2010/main" val="3500197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 the entity for the Core Data application, select the </a:t>
            </a:r>
            <a:r>
              <a:rPr lang="en-US" dirty="0" err="1" smtClean="0"/>
              <a:t>CoreData.xcdatamodeld</a:t>
            </a:r>
            <a:r>
              <a:rPr lang="en-US" dirty="0" smtClean="0"/>
              <a:t> file to load the entity editor.</a:t>
            </a:r>
          </a:p>
          <a:p>
            <a:endParaRPr lang="en-US" dirty="0" smtClean="0"/>
          </a:p>
          <a:p>
            <a:r>
              <a:rPr lang="en-US" dirty="0" smtClean="0"/>
              <a:t>To create a new entity, click on the Add Entity button located in the bottom panel. Double click on the new Entity item that appears beneath the Entities heading and change entity name to Contacts. With the entity created, the next step is to add some attributes that represent the data that is to be stored. To do so, click on the Add Attribute button. In the Attribute pane, name the attribute name and set the Type to String. Repeat these steps to add two other String attributes named address and phone respectively.</a:t>
            </a:r>
            <a:endParaRPr lang="en-US" dirty="0"/>
          </a:p>
        </p:txBody>
      </p:sp>
      <p:sp>
        <p:nvSpPr>
          <p:cNvPr id="4" name="Slide Number Placeholder 3"/>
          <p:cNvSpPr>
            <a:spLocks noGrp="1"/>
          </p:cNvSpPr>
          <p:nvPr>
            <p:ph type="sldNum" sz="quarter" idx="10"/>
          </p:nvPr>
        </p:nvSpPr>
        <p:spPr/>
        <p:txBody>
          <a:bodyPr/>
          <a:lstStyle/>
          <a:p>
            <a:fld id="{31AF4242-6462-F94A-AFC8-885C5EE648F3}" type="slidenum">
              <a:rPr lang="en-US" smtClean="0"/>
              <a:t>17</a:t>
            </a:fld>
            <a:endParaRPr lang="en-US"/>
          </a:p>
        </p:txBody>
      </p:sp>
    </p:spTree>
    <p:extLst>
      <p:ext uri="{BB962C8B-B14F-4D97-AF65-F5344CB8AC3E}">
        <p14:creationId xmlns:p14="http://schemas.microsoft.com/office/powerpoint/2010/main" val="748100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Click icon to add picture</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Click icon to add picture</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dirty="0"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Click icon to add picture</a:t>
            </a:r>
            <a:endParaRPr/>
          </a:p>
        </p:txBody>
      </p:sp>
      <p:sp>
        <p:nvSpPr>
          <p:cNvPr id="4" name="Date Placeholder 3"/>
          <p:cNvSpPr>
            <a:spLocks noGrp="1"/>
          </p:cNvSpPr>
          <p:nvPr>
            <p:ph type="dt" sz="half" idx="10"/>
          </p:nvPr>
        </p:nvSpPr>
        <p:spPr/>
        <p:txBody>
          <a:bodyPr/>
          <a:lstStyle/>
          <a:p>
            <a:fld id="{4251665B-C24A-4702-B522-6A4334602E03}"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5/28/14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5/28/14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5/28/14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5/28/14</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hyperlink" Target="mailto:rlramos@smart.com.ph" TargetMode="External"/><Relationship Id="rId4" Type="http://schemas.openxmlformats.org/officeDocument/2006/relationships/hyperlink" Target="http://brickstories.blogspot.com" TargetMode="External"/><Relationship Id="rId1" Type="http://schemas.openxmlformats.org/officeDocument/2006/relationships/slideLayout" Target="../slideLayouts/slideLayout2.xml"/><Relationship Id="rId2" Type="http://schemas.openxmlformats.org/officeDocument/2006/relationships/hyperlink" Target="mailto:rlramos@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Advanced </a:t>
            </a:r>
            <a:r>
              <a:rPr lang="en-US" dirty="0" err="1" smtClean="0"/>
              <a:t>iOS</a:t>
            </a:r>
            <a:r>
              <a:rPr lang="en-US" dirty="0" smtClean="0"/>
              <a:t> Topics</a:t>
            </a:r>
            <a:endParaRPr lang="en-US" dirty="0"/>
          </a:p>
        </p:txBody>
      </p:sp>
      <p:sp>
        <p:nvSpPr>
          <p:cNvPr id="3" name="Subtitle 2"/>
          <p:cNvSpPr>
            <a:spLocks noGrp="1"/>
          </p:cNvSpPr>
          <p:nvPr>
            <p:ph type="subTitle" idx="1"/>
          </p:nvPr>
        </p:nvSpPr>
        <p:spPr/>
        <p:txBody>
          <a:bodyPr/>
          <a:lstStyle/>
          <a:p>
            <a:r>
              <a:rPr lang="en-US" dirty="0" smtClean="0"/>
              <a:t>Core Data</a:t>
            </a:r>
            <a:endParaRPr lang="en-US" dirty="0"/>
          </a:p>
        </p:txBody>
      </p:sp>
    </p:spTree>
    <p:extLst>
      <p:ext uri="{BB962C8B-B14F-4D97-AF65-F5344CB8AC3E}">
        <p14:creationId xmlns:p14="http://schemas.microsoft.com/office/powerpoint/2010/main" val="2712806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Managed Object </a:t>
            </a:r>
            <a:r>
              <a:rPr lang="en-US" dirty="0" smtClean="0"/>
              <a:t>Model</a:t>
            </a:r>
            <a:endParaRPr lang="en-US" dirty="0"/>
          </a:p>
        </p:txBody>
      </p:sp>
      <p:sp>
        <p:nvSpPr>
          <p:cNvPr id="3" name="Content Placeholder 2"/>
          <p:cNvSpPr>
            <a:spLocks noGrp="1"/>
          </p:cNvSpPr>
          <p:nvPr>
            <p:ph idx="1"/>
          </p:nvPr>
        </p:nvSpPr>
        <p:spPr/>
        <p:txBody>
          <a:bodyPr>
            <a:normAutofit lnSpcReduction="10000"/>
          </a:bodyPr>
          <a:lstStyle/>
          <a:p>
            <a:r>
              <a:rPr lang="en-US" dirty="0"/>
              <a:t>So far we have focused on the management of data objects but have not yet looked at how the data models are defined. This is the task of the Managed Object Model which defines a concept referred to as entities.</a:t>
            </a:r>
          </a:p>
          <a:p>
            <a:r>
              <a:rPr lang="en-US" dirty="0"/>
              <a:t>Much as a class description defines a blueprint for an object instance, entities define the data model for managed objects. In essence, an entity is analogous to the schema that defines a table in a relational database. </a:t>
            </a:r>
          </a:p>
        </p:txBody>
      </p:sp>
    </p:spTree>
    <p:extLst>
      <p:ext uri="{BB962C8B-B14F-4D97-AF65-F5344CB8AC3E}">
        <p14:creationId xmlns:p14="http://schemas.microsoft.com/office/powerpoint/2010/main" val="223524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Persistent Store </a:t>
            </a:r>
            <a:r>
              <a:rPr lang="en-US" dirty="0" smtClean="0"/>
              <a:t>Coordinator</a:t>
            </a:r>
            <a:endParaRPr lang="en-US" dirty="0"/>
          </a:p>
        </p:txBody>
      </p:sp>
      <p:sp>
        <p:nvSpPr>
          <p:cNvPr id="3" name="Content Placeholder 2"/>
          <p:cNvSpPr>
            <a:spLocks noGrp="1"/>
          </p:cNvSpPr>
          <p:nvPr>
            <p:ph idx="1"/>
          </p:nvPr>
        </p:nvSpPr>
        <p:spPr/>
        <p:txBody>
          <a:bodyPr>
            <a:normAutofit lnSpcReduction="10000"/>
          </a:bodyPr>
          <a:lstStyle/>
          <a:p>
            <a:r>
              <a:rPr lang="en-US" dirty="0"/>
              <a:t>The persistent store coordinator is responsible for coordinating access to multiple persistent object stores</a:t>
            </a:r>
            <a:r>
              <a:rPr lang="en-US" dirty="0" smtClean="0"/>
              <a:t>.</a:t>
            </a:r>
          </a:p>
          <a:p>
            <a:r>
              <a:rPr lang="en-US" dirty="0" smtClean="0"/>
              <a:t>As </a:t>
            </a:r>
            <a:r>
              <a:rPr lang="en-US" dirty="0"/>
              <a:t>an </a:t>
            </a:r>
            <a:r>
              <a:rPr lang="en-US" dirty="0" err="1"/>
              <a:t>iOS</a:t>
            </a:r>
            <a:r>
              <a:rPr lang="en-US" dirty="0"/>
              <a:t> developer you will never directly interact with the persistence store coordinator and, in fact, will very rarely need to develop an application that requires more than one persistent object </a:t>
            </a:r>
            <a:r>
              <a:rPr lang="en-US" dirty="0" smtClean="0"/>
              <a:t>store.</a:t>
            </a:r>
          </a:p>
          <a:p>
            <a:r>
              <a:rPr lang="en-US" dirty="0" smtClean="0"/>
              <a:t>When </a:t>
            </a:r>
            <a:r>
              <a:rPr lang="en-US" dirty="0"/>
              <a:t>multiple stores are required, the coordinator presents these stores to the upper layers of the Core Data stack as a single store.</a:t>
            </a:r>
          </a:p>
          <a:p>
            <a:endParaRPr lang="en-US" dirty="0"/>
          </a:p>
        </p:txBody>
      </p:sp>
    </p:spTree>
    <p:extLst>
      <p:ext uri="{BB962C8B-B14F-4D97-AF65-F5344CB8AC3E}">
        <p14:creationId xmlns:p14="http://schemas.microsoft.com/office/powerpoint/2010/main" val="513164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Persistent Object </a:t>
            </a:r>
            <a:r>
              <a:rPr lang="en-US" dirty="0" smtClean="0"/>
              <a:t>Store</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term persistent object store refers to the underlying storage environment in which data are stored when using Core Data. Core Data supports three disk-based and one memory-based persistent store. Disk based options consist of SQLite, XML and binary. </a:t>
            </a:r>
            <a:endParaRPr lang="en-US" dirty="0" smtClean="0"/>
          </a:p>
          <a:p>
            <a:r>
              <a:rPr lang="en-US" dirty="0" smtClean="0"/>
              <a:t>By </a:t>
            </a:r>
            <a:r>
              <a:rPr lang="en-US" dirty="0"/>
              <a:t>default, the </a:t>
            </a:r>
            <a:r>
              <a:rPr lang="en-US" dirty="0" err="1"/>
              <a:t>iOS</a:t>
            </a:r>
            <a:r>
              <a:rPr lang="en-US" dirty="0"/>
              <a:t> SDK will use SQLite as the persistent </a:t>
            </a:r>
            <a:r>
              <a:rPr lang="en-US" dirty="0" smtClean="0"/>
              <a:t>store.</a:t>
            </a:r>
            <a:endParaRPr lang="en-US" dirty="0"/>
          </a:p>
        </p:txBody>
      </p:sp>
    </p:spTree>
    <p:extLst>
      <p:ext uri="{BB962C8B-B14F-4D97-AF65-F5344CB8AC3E}">
        <p14:creationId xmlns:p14="http://schemas.microsoft.com/office/powerpoint/2010/main" val="220055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Project using Core Data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764414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Project</a:t>
            </a:r>
            <a:endParaRPr lang="en-US" dirty="0"/>
          </a:p>
        </p:txBody>
      </p:sp>
      <p:pic>
        <p:nvPicPr>
          <p:cNvPr id="6" name="Content Placeholder 5" descr="Screen Shot 2014-05-27 at 9.06.57 PM.png"/>
          <p:cNvPicPr>
            <a:picLocks noGrp="1" noChangeAspect="1"/>
          </p:cNvPicPr>
          <p:nvPr>
            <p:ph sz="half" idx="1"/>
          </p:nvPr>
        </p:nvPicPr>
        <p:blipFill>
          <a:blip r:embed="rId3">
            <a:extLst>
              <a:ext uri="{28A0092B-C50C-407E-A947-70E740481C1C}">
                <a14:useLocalDpi xmlns:a14="http://schemas.microsoft.com/office/drawing/2010/main" val="0"/>
              </a:ext>
            </a:extLst>
          </a:blip>
          <a:srcRect t="-24847" b="-24847"/>
          <a:stretch>
            <a:fillRect/>
          </a:stretch>
        </p:blipFill>
        <p:spPr>
          <a:xfrm>
            <a:off x="403225" y="2151063"/>
            <a:ext cx="3932238" cy="3975100"/>
          </a:xfrm>
        </p:spPr>
      </p:pic>
      <p:pic>
        <p:nvPicPr>
          <p:cNvPr id="7" name="Content Placeholder 6" descr="Screen Shot 2014-05-27 at 9.12.56 PM.png"/>
          <p:cNvPicPr>
            <a:picLocks noGrp="1" noChangeAspect="1"/>
          </p:cNvPicPr>
          <p:nvPr>
            <p:ph sz="half" idx="2"/>
          </p:nvPr>
        </p:nvPicPr>
        <p:blipFill>
          <a:blip r:embed="rId4">
            <a:extLst>
              <a:ext uri="{28A0092B-C50C-407E-A947-70E740481C1C}">
                <a14:useLocalDpi xmlns:a14="http://schemas.microsoft.com/office/drawing/2010/main" val="0"/>
              </a:ext>
            </a:extLst>
          </a:blip>
          <a:srcRect t="-24805" b="-24805"/>
          <a:stretch>
            <a:fillRect/>
          </a:stretch>
        </p:blipFill>
        <p:spPr/>
      </p:pic>
      <p:sp>
        <p:nvSpPr>
          <p:cNvPr id="8" name="Rectangle 7"/>
          <p:cNvSpPr/>
          <p:nvPr/>
        </p:nvSpPr>
        <p:spPr>
          <a:xfrm>
            <a:off x="2712896" y="3425391"/>
            <a:ext cx="711895" cy="788995"/>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4002003" y="4503043"/>
            <a:ext cx="1077463" cy="500338"/>
          </a:xfrm>
          <a:prstGeom prst="rightArrow">
            <a:avLst/>
          </a:prstGeom>
          <a:solidFill>
            <a:srgbClr val="FFFFFF"/>
          </a:solidFill>
          <a:ln>
            <a:solidFill>
              <a:srgbClr val="C326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156928" y="4406823"/>
            <a:ext cx="864295" cy="394497"/>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7606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the Project – Entity Description </a:t>
            </a:r>
            <a:endParaRPr lang="en-US" dirty="0"/>
          </a:p>
        </p:txBody>
      </p:sp>
      <p:pic>
        <p:nvPicPr>
          <p:cNvPr id="4" name="Content Placeholder 3" descr="Screen Shot 2014-05-27 at 9.16.40 PM.png"/>
          <p:cNvPicPr>
            <a:picLocks noGrp="1" noChangeAspect="1"/>
          </p:cNvPicPr>
          <p:nvPr>
            <p:ph idx="1"/>
          </p:nvPr>
        </p:nvPicPr>
        <p:blipFill>
          <a:blip r:embed="rId3">
            <a:extLst>
              <a:ext uri="{28A0092B-C50C-407E-A947-70E740481C1C}">
                <a14:useLocalDpi xmlns:a14="http://schemas.microsoft.com/office/drawing/2010/main" val="0"/>
              </a:ext>
            </a:extLst>
          </a:blip>
          <a:srcRect l="12001" r="12001"/>
          <a:stretch>
            <a:fillRect/>
          </a:stretch>
        </p:blipFill>
        <p:spPr/>
      </p:pic>
    </p:spTree>
    <p:extLst>
      <p:ext uri="{BB962C8B-B14F-4D97-AF65-F5344CB8AC3E}">
        <p14:creationId xmlns:p14="http://schemas.microsoft.com/office/powerpoint/2010/main" val="27782085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Entity Description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1367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Entity Description</a:t>
            </a:r>
            <a:endParaRPr lang="en-US" dirty="0"/>
          </a:p>
        </p:txBody>
      </p:sp>
      <p:pic>
        <p:nvPicPr>
          <p:cNvPr id="6" name="Content Placeholder 5" descr="Screen Shot 2014-05-27 at 9.33.32 PM.png"/>
          <p:cNvPicPr>
            <a:picLocks noGrp="1" noChangeAspect="1"/>
          </p:cNvPicPr>
          <p:nvPr>
            <p:ph sz="half" idx="1"/>
          </p:nvPr>
        </p:nvPicPr>
        <p:blipFill>
          <a:blip r:embed="rId3">
            <a:extLst>
              <a:ext uri="{28A0092B-C50C-407E-A947-70E740481C1C}">
                <a14:useLocalDpi xmlns:a14="http://schemas.microsoft.com/office/drawing/2010/main" val="0"/>
              </a:ext>
            </a:extLst>
          </a:blip>
          <a:srcRect l="-60667" r="-60667"/>
          <a:stretch>
            <a:fillRect/>
          </a:stretch>
        </p:blipFill>
        <p:spPr/>
      </p:pic>
      <p:pic>
        <p:nvPicPr>
          <p:cNvPr id="7" name="Content Placeholder 6" descr="Screen Shot 2014-05-27 at 9.33.44 PM.png"/>
          <p:cNvPicPr>
            <a:picLocks noGrp="1" noChangeAspect="1"/>
          </p:cNvPicPr>
          <p:nvPr>
            <p:ph sz="half" idx="2"/>
          </p:nvPr>
        </p:nvPicPr>
        <p:blipFill>
          <a:blip r:embed="rId4">
            <a:extLst>
              <a:ext uri="{28A0092B-C50C-407E-A947-70E740481C1C}">
                <a14:useLocalDpi xmlns:a14="http://schemas.microsoft.com/office/drawing/2010/main" val="0"/>
              </a:ext>
            </a:extLst>
          </a:blip>
          <a:srcRect l="-44760" r="-44760"/>
          <a:stretch>
            <a:fillRect/>
          </a:stretch>
        </p:blipFill>
        <p:spPr/>
      </p:pic>
      <p:sp>
        <p:nvSpPr>
          <p:cNvPr id="8" name="Rectangle 7"/>
          <p:cNvSpPr/>
          <p:nvPr/>
        </p:nvSpPr>
        <p:spPr>
          <a:xfrm>
            <a:off x="2020242" y="5561451"/>
            <a:ext cx="750376" cy="769751"/>
          </a:xfrm>
          <a:prstGeom prst="rect">
            <a:avLst/>
          </a:prstGeom>
          <a:noFill/>
          <a:ln>
            <a:solidFill>
              <a:srgbClr val="C326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462750" y="2130269"/>
            <a:ext cx="2041006" cy="1102685"/>
          </a:xfrm>
          <a:prstGeom prst="rect">
            <a:avLst/>
          </a:prstGeom>
          <a:noFill/>
          <a:ln>
            <a:solidFill>
              <a:srgbClr val="C326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3039983" y="4810944"/>
            <a:ext cx="2751377" cy="5003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452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Entity Description</a:t>
            </a:r>
            <a:endParaRPr lang="en-US" dirty="0"/>
          </a:p>
        </p:txBody>
      </p:sp>
      <p:pic>
        <p:nvPicPr>
          <p:cNvPr id="5" name="Content Placeholder 4" descr="Screen Shot 2014-05-27 at 9.35.56 PM.png"/>
          <p:cNvPicPr>
            <a:picLocks noGrp="1" noChangeAspect="1"/>
          </p:cNvPicPr>
          <p:nvPr>
            <p:ph sz="half" idx="1"/>
          </p:nvPr>
        </p:nvPicPr>
        <p:blipFill>
          <a:blip r:embed="rId3">
            <a:extLst>
              <a:ext uri="{28A0092B-C50C-407E-A947-70E740481C1C}">
                <a14:useLocalDpi xmlns:a14="http://schemas.microsoft.com/office/drawing/2010/main" val="0"/>
              </a:ext>
            </a:extLst>
          </a:blip>
          <a:srcRect t="-22018" b="-22018"/>
          <a:stretch>
            <a:fillRect/>
          </a:stretch>
        </p:blipFill>
        <p:spPr/>
      </p:pic>
      <p:pic>
        <p:nvPicPr>
          <p:cNvPr id="6" name="Content Placeholder 5" descr="Screen Shot 2014-05-27 at 9.36.53 PM.png"/>
          <p:cNvPicPr>
            <a:picLocks noGrp="1" noChangeAspect="1"/>
          </p:cNvPicPr>
          <p:nvPr>
            <p:ph sz="half" idx="2"/>
          </p:nvPr>
        </p:nvPicPr>
        <p:blipFill>
          <a:blip r:embed="rId4">
            <a:extLst>
              <a:ext uri="{28A0092B-C50C-407E-A947-70E740481C1C}">
                <a14:useLocalDpi xmlns:a14="http://schemas.microsoft.com/office/drawing/2010/main" val="0"/>
              </a:ext>
            </a:extLst>
          </a:blip>
          <a:srcRect t="-84105" b="-84105"/>
          <a:stretch>
            <a:fillRect/>
          </a:stretch>
        </p:blipFill>
        <p:spPr/>
      </p:pic>
      <p:sp>
        <p:nvSpPr>
          <p:cNvPr id="7" name="Right Arrow 6"/>
          <p:cNvSpPr/>
          <p:nvPr/>
        </p:nvSpPr>
        <p:spPr>
          <a:xfrm rot="19916785">
            <a:off x="4040483" y="4618505"/>
            <a:ext cx="1750876" cy="4233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03412" y="3232954"/>
            <a:ext cx="1424426" cy="481094"/>
          </a:xfrm>
          <a:prstGeom prst="rect">
            <a:avLst/>
          </a:prstGeom>
          <a:noFill/>
          <a:ln>
            <a:solidFill>
              <a:srgbClr val="C326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05551" y="4231659"/>
            <a:ext cx="344804" cy="481094"/>
          </a:xfrm>
          <a:prstGeom prst="rect">
            <a:avLst/>
          </a:prstGeom>
          <a:noFill/>
          <a:ln>
            <a:solidFill>
              <a:srgbClr val="C326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520336" y="3750565"/>
            <a:ext cx="1964680" cy="617772"/>
          </a:xfrm>
          <a:prstGeom prst="rect">
            <a:avLst/>
          </a:prstGeom>
          <a:noFill/>
          <a:ln>
            <a:solidFill>
              <a:srgbClr val="C326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31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Storyboard</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20397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a:xfrm>
            <a:off x="2010833" y="2020888"/>
            <a:ext cx="6921500" cy="4105275"/>
          </a:xfrm>
        </p:spPr>
        <p:txBody>
          <a:bodyPr/>
          <a:lstStyle/>
          <a:p>
            <a:pPr marL="0" indent="0">
              <a:buNone/>
            </a:pPr>
            <a:r>
              <a:rPr lang="en-US" sz="2000" b="1" dirty="0" smtClean="0"/>
              <a:t>A copy of this presentation can be found at:</a:t>
            </a:r>
          </a:p>
          <a:p>
            <a:pPr marL="0" indent="0">
              <a:buNone/>
            </a:pPr>
            <a:r>
              <a:rPr lang="en-US" sz="2000" b="1" dirty="0"/>
              <a:t>http://</a:t>
            </a:r>
            <a:r>
              <a:rPr lang="en-US" sz="2000" b="1" dirty="0" err="1"/>
              <a:t>mobiledev.ronaldramos.info</a:t>
            </a:r>
            <a:r>
              <a:rPr lang="en-US" sz="2000" b="1" dirty="0"/>
              <a:t>/presentations/</a:t>
            </a:r>
            <a:r>
              <a:rPr lang="en-US" sz="2000" b="1" dirty="0" err="1"/>
              <a:t>iOSAdvanced</a:t>
            </a:r>
            <a:r>
              <a:rPr lang="en-US" sz="2000" b="1" dirty="0"/>
              <a:t>/</a:t>
            </a:r>
            <a:endParaRPr lang="en-US" dirty="0"/>
          </a:p>
        </p:txBody>
      </p:sp>
      <p:pic>
        <p:nvPicPr>
          <p:cNvPr id="2" name="Picture 1" descr="1- mobile apps -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4306" y="3048826"/>
            <a:ext cx="4049694" cy="4049694"/>
          </a:xfrm>
          <a:prstGeom prst="rect">
            <a:avLst/>
          </a:prstGeom>
        </p:spPr>
      </p:pic>
    </p:spTree>
    <p:extLst>
      <p:ext uri="{BB962C8B-B14F-4D97-AF65-F5344CB8AC3E}">
        <p14:creationId xmlns:p14="http://schemas.microsoft.com/office/powerpoint/2010/main" val="8318969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the Storyboard</a:t>
            </a:r>
            <a:endParaRPr lang="en-US" dirty="0"/>
          </a:p>
        </p:txBody>
      </p:sp>
      <p:pic>
        <p:nvPicPr>
          <p:cNvPr id="6" name="Content Placeholder 5" descr="Screen Shot 2014-05-27 at 9.46.33 PM.png"/>
          <p:cNvPicPr>
            <a:picLocks noGrp="1" noChangeAspect="1"/>
          </p:cNvPicPr>
          <p:nvPr>
            <p:ph sz="half" idx="1"/>
          </p:nvPr>
        </p:nvPicPr>
        <p:blipFill>
          <a:blip r:embed="rId3">
            <a:extLst>
              <a:ext uri="{28A0092B-C50C-407E-A947-70E740481C1C}">
                <a14:useLocalDpi xmlns:a14="http://schemas.microsoft.com/office/drawing/2010/main" val="0"/>
              </a:ext>
            </a:extLst>
          </a:blip>
          <a:srcRect t="-143036" b="-143036"/>
          <a:stretch>
            <a:fillRect/>
          </a:stretch>
        </p:blipFill>
        <p:spPr/>
      </p:pic>
      <p:pic>
        <p:nvPicPr>
          <p:cNvPr id="7" name="Content Placeholder 6" descr="Screen Shot 2014-05-27 at 9.46.45 PM.png"/>
          <p:cNvPicPr>
            <a:picLocks noGrp="1" noChangeAspect="1"/>
          </p:cNvPicPr>
          <p:nvPr>
            <p:ph sz="half" idx="2"/>
          </p:nvPr>
        </p:nvPicPr>
        <p:blipFill>
          <a:blip r:embed="rId4">
            <a:extLst>
              <a:ext uri="{28A0092B-C50C-407E-A947-70E740481C1C}">
                <a14:useLocalDpi xmlns:a14="http://schemas.microsoft.com/office/drawing/2010/main" val="0"/>
              </a:ext>
            </a:extLst>
          </a:blip>
          <a:srcRect t="-24606" b="-24606"/>
          <a:stretch>
            <a:fillRect/>
          </a:stretch>
        </p:blipFill>
        <p:spPr/>
      </p:pic>
      <p:sp>
        <p:nvSpPr>
          <p:cNvPr id="8" name="Rectangle 7"/>
          <p:cNvSpPr/>
          <p:nvPr/>
        </p:nvSpPr>
        <p:spPr>
          <a:xfrm>
            <a:off x="5752878" y="2905810"/>
            <a:ext cx="615693" cy="76975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4040484" y="4464556"/>
            <a:ext cx="1192905" cy="346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021741" y="3213710"/>
            <a:ext cx="615693" cy="46185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656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the Storyboard</a:t>
            </a:r>
          </a:p>
        </p:txBody>
      </p:sp>
      <p:pic>
        <p:nvPicPr>
          <p:cNvPr id="5" name="Content Placeholder 4" descr="Screen Shot 2014-05-27 at 9.46.55 PM.png"/>
          <p:cNvPicPr>
            <a:picLocks noGrp="1" noChangeAspect="1"/>
          </p:cNvPicPr>
          <p:nvPr>
            <p:ph sz="half" idx="1"/>
          </p:nvPr>
        </p:nvPicPr>
        <p:blipFill>
          <a:blip r:embed="rId3">
            <a:extLst>
              <a:ext uri="{28A0092B-C50C-407E-A947-70E740481C1C}">
                <a14:useLocalDpi xmlns:a14="http://schemas.microsoft.com/office/drawing/2010/main" val="0"/>
              </a:ext>
            </a:extLst>
          </a:blip>
          <a:srcRect t="-24906" b="-24906"/>
          <a:stretch>
            <a:fillRect/>
          </a:stretch>
        </p:blipFill>
        <p:spPr/>
      </p:pic>
      <p:pic>
        <p:nvPicPr>
          <p:cNvPr id="6" name="Content Placeholder 5" descr="Screen Shot 2014-05-27 at 9.47.24 PM.png"/>
          <p:cNvPicPr>
            <a:picLocks noGrp="1" noChangeAspect="1"/>
          </p:cNvPicPr>
          <p:nvPr>
            <p:ph sz="half" idx="2"/>
          </p:nvPr>
        </p:nvPicPr>
        <p:blipFill>
          <a:blip r:embed="rId4">
            <a:extLst>
              <a:ext uri="{28A0092B-C50C-407E-A947-70E740481C1C}">
                <a14:useLocalDpi xmlns:a14="http://schemas.microsoft.com/office/drawing/2010/main" val="0"/>
              </a:ext>
            </a:extLst>
          </a:blip>
          <a:srcRect t="-13076" b="-13076"/>
          <a:stretch>
            <a:fillRect/>
          </a:stretch>
        </p:blipFill>
        <p:spPr/>
      </p:pic>
    </p:spTree>
    <p:extLst>
      <p:ext uri="{BB962C8B-B14F-4D97-AF65-F5344CB8AC3E}">
        <p14:creationId xmlns:p14="http://schemas.microsoft.com/office/powerpoint/2010/main" val="1725468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Modifying the App to use Main storyboard</a:t>
            </a:r>
            <a:endParaRPr lang="en-US" dirty="0"/>
          </a:p>
        </p:txBody>
      </p:sp>
      <p:pic>
        <p:nvPicPr>
          <p:cNvPr id="7" name="Content Placeholder 6" descr="Screen Shot 2014-05-27 at 9.56.24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80" r="-13628"/>
          <a:stretch/>
        </p:blipFill>
        <p:spPr>
          <a:xfrm>
            <a:off x="1539232" y="1979650"/>
            <a:ext cx="7319018" cy="4596767"/>
          </a:xfrm>
        </p:spPr>
      </p:pic>
      <p:sp>
        <p:nvSpPr>
          <p:cNvPr id="11" name="Rectangle 10"/>
          <p:cNvSpPr/>
          <p:nvPr/>
        </p:nvSpPr>
        <p:spPr>
          <a:xfrm>
            <a:off x="1250626" y="1979650"/>
            <a:ext cx="2462771" cy="34884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790860" y="5099600"/>
            <a:ext cx="2462771" cy="51958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953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Modifying the App to use Main storyboard</a:t>
            </a:r>
          </a:p>
        </p:txBody>
      </p:sp>
      <p:pic>
        <p:nvPicPr>
          <p:cNvPr id="7" name="Content Placeholder 6" descr="Screen Shot 2014-05-27 at 10.01.04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033" r="-3033" b="456"/>
          <a:stretch/>
        </p:blipFill>
        <p:spPr>
          <a:xfrm>
            <a:off x="403412" y="3309929"/>
            <a:ext cx="3931920" cy="1593912"/>
          </a:xfrm>
        </p:spPr>
      </p:pic>
      <p:pic>
        <p:nvPicPr>
          <p:cNvPr id="8" name="Content Placeholder 7" descr="Screen Shot 2014-05-27 at 10.01.32 P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8429" b="-6243"/>
          <a:stretch/>
        </p:blipFill>
        <p:spPr>
          <a:xfrm>
            <a:off x="4345729" y="3691484"/>
            <a:ext cx="4798271" cy="1385551"/>
          </a:xfrm>
        </p:spPr>
      </p:pic>
      <p:sp>
        <p:nvSpPr>
          <p:cNvPr id="9" name="Curved Up Arrow 8"/>
          <p:cNvSpPr/>
          <p:nvPr/>
        </p:nvSpPr>
        <p:spPr>
          <a:xfrm>
            <a:off x="3405457" y="5077035"/>
            <a:ext cx="1859750" cy="814881"/>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7250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View Controller</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527918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4-05-27 at 10.14.33 PM.png"/>
          <p:cNvPicPr>
            <a:picLocks noGrp="1" noChangeAspect="1"/>
          </p:cNvPicPr>
          <p:nvPr>
            <p:ph sz="half" idx="1"/>
          </p:nvPr>
        </p:nvPicPr>
        <p:blipFill>
          <a:blip r:embed="rId3">
            <a:extLst>
              <a:ext uri="{28A0092B-C50C-407E-A947-70E740481C1C}">
                <a14:useLocalDpi xmlns:a14="http://schemas.microsoft.com/office/drawing/2010/main" val="0"/>
              </a:ext>
            </a:extLst>
          </a:blip>
          <a:srcRect t="-25107" b="-25107"/>
          <a:stretch>
            <a:fillRect/>
          </a:stretch>
        </p:blipFill>
        <p:spPr/>
      </p:pic>
      <p:pic>
        <p:nvPicPr>
          <p:cNvPr id="7" name="Content Placeholder 6" descr="Screen Shot 2014-05-27 at 10.16.14 PM.png"/>
          <p:cNvPicPr>
            <a:picLocks noGrp="1" noChangeAspect="1"/>
          </p:cNvPicPr>
          <p:nvPr>
            <p:ph sz="half" idx="2"/>
          </p:nvPr>
        </p:nvPicPr>
        <p:blipFill>
          <a:blip r:embed="rId4">
            <a:extLst>
              <a:ext uri="{28A0092B-C50C-407E-A947-70E740481C1C}">
                <a14:useLocalDpi xmlns:a14="http://schemas.microsoft.com/office/drawing/2010/main" val="0"/>
              </a:ext>
            </a:extLst>
          </a:blip>
          <a:srcRect t="-24499" b="-24499"/>
          <a:stretch>
            <a:fillRect/>
          </a:stretch>
        </p:blipFill>
        <p:spPr/>
      </p:pic>
    </p:spTree>
    <p:extLst>
      <p:ext uri="{BB962C8B-B14F-4D97-AF65-F5344CB8AC3E}">
        <p14:creationId xmlns:p14="http://schemas.microsoft.com/office/powerpoint/2010/main" val="3419709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10" name="Content Placeholder 9" descr="Screen Shot 2014-05-27 at 10.21.07 PM.png"/>
          <p:cNvPicPr>
            <a:picLocks noGrp="1" noChangeAspect="1"/>
          </p:cNvPicPr>
          <p:nvPr>
            <p:ph idx="1"/>
          </p:nvPr>
        </p:nvPicPr>
        <p:blipFill>
          <a:blip r:embed="rId3">
            <a:extLst>
              <a:ext uri="{28A0092B-C50C-407E-A947-70E740481C1C}">
                <a14:useLocalDpi xmlns:a14="http://schemas.microsoft.com/office/drawing/2010/main" val="0"/>
              </a:ext>
            </a:extLst>
          </a:blip>
          <a:srcRect t="4868" b="4868"/>
          <a:stretch>
            <a:fillRect/>
          </a:stretch>
        </p:blipFill>
        <p:spPr/>
      </p:pic>
      <p:sp>
        <p:nvSpPr>
          <p:cNvPr id="11" name="Rectangle 10"/>
          <p:cNvSpPr/>
          <p:nvPr/>
        </p:nvSpPr>
        <p:spPr>
          <a:xfrm>
            <a:off x="1781503" y="2597910"/>
            <a:ext cx="1643288" cy="32714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Arrow 12"/>
          <p:cNvSpPr/>
          <p:nvPr/>
        </p:nvSpPr>
        <p:spPr>
          <a:xfrm rot="1536174">
            <a:off x="5214151" y="4578469"/>
            <a:ext cx="1596954" cy="51958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652562" y="5090445"/>
            <a:ext cx="2205688" cy="32714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67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Screen Shot 2014-05-27 at 10.24.35 PM.png"/>
          <p:cNvPicPr>
            <a:picLocks noGrp="1" noChangeAspect="1"/>
          </p:cNvPicPr>
          <p:nvPr>
            <p:ph sz="half" idx="1"/>
          </p:nvPr>
        </p:nvPicPr>
        <p:blipFill>
          <a:blip r:embed="rId3">
            <a:extLst>
              <a:ext uri="{28A0092B-C50C-407E-A947-70E740481C1C}">
                <a14:useLocalDpi xmlns:a14="http://schemas.microsoft.com/office/drawing/2010/main" val="0"/>
              </a:ext>
            </a:extLst>
          </a:blip>
          <a:srcRect l="-10589" r="-10589"/>
          <a:stretch>
            <a:fillRect/>
          </a:stretch>
        </p:blipFill>
        <p:spPr/>
      </p:pic>
      <p:pic>
        <p:nvPicPr>
          <p:cNvPr id="8" name="Content Placeholder 7" descr="Screen Shot 2014-05-27 at 10.24.57 PM.png"/>
          <p:cNvPicPr>
            <a:picLocks noGrp="1" noChangeAspect="1"/>
          </p:cNvPicPr>
          <p:nvPr>
            <p:ph sz="half" idx="2"/>
          </p:nvPr>
        </p:nvPicPr>
        <p:blipFill>
          <a:blip r:embed="rId4">
            <a:extLst>
              <a:ext uri="{28A0092B-C50C-407E-A947-70E740481C1C}">
                <a14:useLocalDpi xmlns:a14="http://schemas.microsoft.com/office/drawing/2010/main" val="0"/>
              </a:ext>
            </a:extLst>
          </a:blip>
          <a:srcRect t="-20679" b="-20679"/>
          <a:stretch>
            <a:fillRect/>
          </a:stretch>
        </p:blipFill>
        <p:spPr/>
      </p:pic>
      <p:sp>
        <p:nvSpPr>
          <p:cNvPr id="9" name="Right Arrow 8"/>
          <p:cNvSpPr/>
          <p:nvPr/>
        </p:nvSpPr>
        <p:spPr>
          <a:xfrm rot="20135369" flipV="1">
            <a:off x="2235415" y="4183199"/>
            <a:ext cx="5470354" cy="4619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76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User Interface</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272819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Create the User Interface</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l="-36662" r="-36662"/>
          <a:stretch>
            <a:fillRect/>
          </a:stretch>
        </p:blipFill>
        <p:spPr/>
      </p:pic>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320131" y="3555999"/>
            <a:ext cx="4389977" cy="2570163"/>
          </a:xfrm>
        </p:spPr>
      </p:pic>
    </p:spTree>
    <p:extLst>
      <p:ext uri="{BB962C8B-B14F-4D97-AF65-F5344CB8AC3E}">
        <p14:creationId xmlns:p14="http://schemas.microsoft.com/office/powerpoint/2010/main" val="2246703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230471"/>
            <a:ext cx="8574087" cy="967840"/>
          </a:xfrm>
        </p:spPr>
        <p:txBody>
          <a:bodyPr/>
          <a:lstStyle/>
          <a:p>
            <a:r>
              <a:rPr lang="en-US" dirty="0" smtClean="0"/>
              <a:t>Hello I’m Ronald L. Ramos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1887" y="990600"/>
            <a:ext cx="3048000" cy="304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324" y="1162050"/>
            <a:ext cx="2483625" cy="18627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43000"/>
            <a:ext cx="2895600" cy="21717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8724" y="5336625"/>
            <a:ext cx="1671600" cy="1671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300" y="3662400"/>
            <a:ext cx="2667800" cy="2000850"/>
          </a:xfrm>
          <a:prstGeom prst="rect">
            <a:avLst/>
          </a:prstGeom>
        </p:spPr>
      </p:pic>
      <p:pic>
        <p:nvPicPr>
          <p:cNvPr id="4" name="Content Placeholder 3"/>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2667000" y="2286000"/>
            <a:ext cx="3873188" cy="3048000"/>
          </a:xfrm>
        </p:spPr>
      </p:pic>
    </p:spTree>
    <p:extLst>
      <p:ext uri="{BB962C8B-B14F-4D97-AF65-F5344CB8AC3E}">
        <p14:creationId xmlns:p14="http://schemas.microsoft.com/office/powerpoint/2010/main" val="39363583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CoreDataSampleViewController.h</a:t>
            </a:r>
            <a:endParaRPr lang="en-US" dirty="0"/>
          </a:p>
        </p:txBody>
      </p:sp>
      <p:pic>
        <p:nvPicPr>
          <p:cNvPr id="7" name="Content Placeholder 6" descr="Screen Shot 2014-05-27 at 11.38.40 PM.png"/>
          <p:cNvPicPr>
            <a:picLocks noGrp="1" noChangeAspect="1"/>
          </p:cNvPicPr>
          <p:nvPr>
            <p:ph idx="1"/>
          </p:nvPr>
        </p:nvPicPr>
        <p:blipFill>
          <a:blip r:embed="rId3">
            <a:extLst>
              <a:ext uri="{28A0092B-C50C-407E-A947-70E740481C1C}">
                <a14:useLocalDpi xmlns:a14="http://schemas.microsoft.com/office/drawing/2010/main" val="0"/>
              </a:ext>
            </a:extLst>
          </a:blip>
          <a:srcRect t="1820" b="1820"/>
          <a:stretch>
            <a:fillRect/>
          </a:stretch>
        </p:blipFill>
        <p:spPr/>
      </p:pic>
    </p:spTree>
    <p:extLst>
      <p:ext uri="{BB962C8B-B14F-4D97-AF65-F5344CB8AC3E}">
        <p14:creationId xmlns:p14="http://schemas.microsoft.com/office/powerpoint/2010/main" val="1542077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Persistent Storage</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78528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Data to Persistent Storage</a:t>
            </a:r>
            <a:endParaRPr lang="en-US" dirty="0"/>
          </a:p>
        </p:txBody>
      </p:sp>
      <p:pic>
        <p:nvPicPr>
          <p:cNvPr id="6" name="Content Placeholder 5" descr="Screen Shot 2014-05-27 at 11.42.20 PM.png"/>
          <p:cNvPicPr>
            <a:picLocks noGrp="1" noChangeAspect="1"/>
          </p:cNvPicPr>
          <p:nvPr>
            <p:ph idx="1"/>
          </p:nvPr>
        </p:nvPicPr>
        <p:blipFill>
          <a:blip r:embed="rId3">
            <a:extLst>
              <a:ext uri="{28A0092B-C50C-407E-A947-70E740481C1C}">
                <a14:useLocalDpi xmlns:a14="http://schemas.microsoft.com/office/drawing/2010/main" val="0"/>
              </a:ext>
            </a:extLst>
          </a:blip>
          <a:srcRect l="-2596" r="-2596"/>
          <a:stretch>
            <a:fillRect/>
          </a:stretch>
        </p:blipFill>
        <p:spPr/>
      </p:pic>
    </p:spTree>
    <p:extLst>
      <p:ext uri="{BB962C8B-B14F-4D97-AF65-F5344CB8AC3E}">
        <p14:creationId xmlns:p14="http://schemas.microsoft.com/office/powerpoint/2010/main" val="1924710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Retrieve Data from Persistent Storage</a:t>
            </a:r>
            <a:endParaRPr lang="en-US" dirty="0"/>
          </a:p>
        </p:txBody>
      </p:sp>
      <p:pic>
        <p:nvPicPr>
          <p:cNvPr id="7" name="Content Placeholder 6" descr="Screen Shot 2014-05-27 at 11.43.13 PM.png"/>
          <p:cNvPicPr>
            <a:picLocks noGrp="1" noChangeAspect="1"/>
          </p:cNvPicPr>
          <p:nvPr>
            <p:ph idx="1"/>
          </p:nvPr>
        </p:nvPicPr>
        <p:blipFill>
          <a:blip r:embed="rId3">
            <a:extLst>
              <a:ext uri="{28A0092B-C50C-407E-A947-70E740481C1C}">
                <a14:useLocalDpi xmlns:a14="http://schemas.microsoft.com/office/drawing/2010/main" val="0"/>
              </a:ext>
            </a:extLst>
          </a:blip>
          <a:srcRect l="-45502" r="-45502"/>
          <a:stretch>
            <a:fillRect/>
          </a:stretch>
        </p:blipFill>
        <p:spPr/>
      </p:pic>
    </p:spTree>
    <p:extLst>
      <p:ext uri="{BB962C8B-B14F-4D97-AF65-F5344CB8AC3E}">
        <p14:creationId xmlns:p14="http://schemas.microsoft.com/office/powerpoint/2010/main" val="1078736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Running the App</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22064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11" name="Text Placeholder 10"/>
          <p:cNvSpPr>
            <a:spLocks noGrp="1"/>
          </p:cNvSpPr>
          <p:nvPr>
            <p:ph type="body" idx="1"/>
          </p:nvPr>
        </p:nvSpPr>
        <p:spPr/>
        <p:txBody>
          <a:bodyPr/>
          <a:lstStyle/>
          <a:p>
            <a:r>
              <a:rPr lang="en-US" dirty="0" smtClean="0"/>
              <a:t>Find Data</a:t>
            </a:r>
            <a:endParaRPr lang="en-US" dirty="0"/>
          </a:p>
        </p:txBody>
      </p:sp>
      <p:pic>
        <p:nvPicPr>
          <p:cNvPr id="8" name="Content Placeholder 7" descr="Screen Shot 2014-05-27 at 11.47.57 PM.png"/>
          <p:cNvPicPr>
            <a:picLocks noGrp="1" noChangeAspect="1"/>
          </p:cNvPicPr>
          <p:nvPr>
            <p:ph sz="half" idx="2"/>
          </p:nvPr>
        </p:nvPicPr>
        <p:blipFill>
          <a:blip r:embed="rId3">
            <a:extLst>
              <a:ext uri="{28A0092B-C50C-407E-A947-70E740481C1C}">
                <a14:useLocalDpi xmlns:a14="http://schemas.microsoft.com/office/drawing/2010/main" val="0"/>
              </a:ext>
            </a:extLst>
          </a:blip>
          <a:srcRect t="12104" b="12104"/>
          <a:stretch>
            <a:fillRect/>
          </a:stretch>
        </p:blipFill>
        <p:spPr/>
      </p:pic>
      <p:sp>
        <p:nvSpPr>
          <p:cNvPr id="12" name="Text Placeholder 11"/>
          <p:cNvSpPr>
            <a:spLocks noGrp="1"/>
          </p:cNvSpPr>
          <p:nvPr>
            <p:ph type="body" sz="quarter" idx="3"/>
          </p:nvPr>
        </p:nvSpPr>
        <p:spPr/>
        <p:txBody>
          <a:bodyPr/>
          <a:lstStyle/>
          <a:p>
            <a:r>
              <a:rPr lang="en-US" dirty="0" smtClean="0"/>
              <a:t>Save Data</a:t>
            </a:r>
            <a:endParaRPr lang="en-US" dirty="0"/>
          </a:p>
        </p:txBody>
      </p:sp>
      <p:pic>
        <p:nvPicPr>
          <p:cNvPr id="9" name="Content Placeholder 8" descr="Screen Shot 2014-05-27 at 11.48.10 PM.png"/>
          <p:cNvPicPr>
            <a:picLocks noGrp="1" noChangeAspect="1"/>
          </p:cNvPicPr>
          <p:nvPr>
            <p:ph sz="quarter" idx="4"/>
          </p:nvPr>
        </p:nvPicPr>
        <p:blipFill>
          <a:blip r:embed="rId4">
            <a:extLst>
              <a:ext uri="{28A0092B-C50C-407E-A947-70E740481C1C}">
                <a14:useLocalDpi xmlns:a14="http://schemas.microsoft.com/office/drawing/2010/main" val="0"/>
              </a:ext>
            </a:extLst>
          </a:blip>
          <a:srcRect t="12500" b="12500"/>
          <a:stretch>
            <a:fillRect/>
          </a:stretch>
        </p:blipFill>
        <p:spPr/>
      </p:pic>
    </p:spTree>
    <p:extLst>
      <p:ext uri="{BB962C8B-B14F-4D97-AF65-F5344CB8AC3E}">
        <p14:creationId xmlns:p14="http://schemas.microsoft.com/office/powerpoint/2010/main" val="411536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Ronald L. Ramos</a:t>
            </a:r>
            <a:endParaRPr lang="en-US" dirty="0"/>
          </a:p>
        </p:txBody>
      </p:sp>
      <p:sp>
        <p:nvSpPr>
          <p:cNvPr id="3" name="Content Placeholder 2"/>
          <p:cNvSpPr>
            <a:spLocks noGrp="1"/>
          </p:cNvSpPr>
          <p:nvPr>
            <p:ph idx="1"/>
          </p:nvPr>
        </p:nvSpPr>
        <p:spPr/>
        <p:txBody>
          <a:bodyPr/>
          <a:lstStyle/>
          <a:p>
            <a:r>
              <a:rPr lang="en-US" dirty="0" smtClean="0"/>
              <a:t>Mobile: 09298874076</a:t>
            </a:r>
          </a:p>
          <a:p>
            <a:r>
              <a:rPr lang="en-US" dirty="0" smtClean="0"/>
              <a:t>FB: </a:t>
            </a:r>
            <a:r>
              <a:rPr lang="en-US" dirty="0" smtClean="0">
                <a:hlinkClick r:id="rId2"/>
              </a:rPr>
              <a:t>rlramos@gmail.com</a:t>
            </a:r>
            <a:endParaRPr lang="en-US" dirty="0" smtClean="0"/>
          </a:p>
          <a:p>
            <a:r>
              <a:rPr lang="en-US" dirty="0" smtClean="0"/>
              <a:t>Office e-Mail: </a:t>
            </a:r>
            <a:r>
              <a:rPr lang="en-US" dirty="0" smtClean="0">
                <a:hlinkClick r:id="rId3"/>
              </a:rPr>
              <a:t>rlramos@smart.com.ph</a:t>
            </a:r>
            <a:endParaRPr lang="en-US" dirty="0" smtClean="0"/>
          </a:p>
          <a:p>
            <a:r>
              <a:rPr lang="en-US" dirty="0" smtClean="0"/>
              <a:t>Blog: </a:t>
            </a:r>
            <a:r>
              <a:rPr lang="en-US" dirty="0" smtClean="0">
                <a:hlinkClick r:id="rId4"/>
              </a:rPr>
              <a:t>http://brickstories.blogspot.com</a:t>
            </a:r>
            <a:endParaRPr lang="en-US" dirty="0" smtClean="0"/>
          </a:p>
          <a:p>
            <a:endParaRPr lang="en-US" dirty="0" smtClean="0"/>
          </a:p>
          <a:p>
            <a:endParaRPr lang="en-US" dirty="0"/>
          </a:p>
        </p:txBody>
      </p:sp>
    </p:spTree>
    <p:extLst>
      <p:ext uri="{BB962C8B-B14F-4D97-AF65-F5344CB8AC3E}">
        <p14:creationId xmlns:p14="http://schemas.microsoft.com/office/powerpoint/2010/main" val="1292619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Yourself</a:t>
            </a:r>
            <a:endParaRPr lang="en-US" dirty="0"/>
          </a:p>
        </p:txBody>
      </p:sp>
      <p:sp>
        <p:nvSpPr>
          <p:cNvPr id="3" name="Content Placeholder 2"/>
          <p:cNvSpPr>
            <a:spLocks noGrp="1"/>
          </p:cNvSpPr>
          <p:nvPr>
            <p:ph idx="1"/>
          </p:nvPr>
        </p:nvSpPr>
        <p:spPr/>
        <p:txBody>
          <a:bodyPr/>
          <a:lstStyle/>
          <a:p>
            <a:r>
              <a:rPr lang="en-US" dirty="0" smtClean="0"/>
              <a:t>Name and nickname</a:t>
            </a:r>
          </a:p>
          <a:p>
            <a:r>
              <a:rPr lang="en-US" dirty="0" smtClean="0"/>
              <a:t>What do you remember about </a:t>
            </a:r>
            <a:r>
              <a:rPr lang="en-US" dirty="0" err="1" smtClean="0"/>
              <a:t>iOS</a:t>
            </a:r>
            <a:r>
              <a:rPr lang="en-US" dirty="0" smtClean="0"/>
              <a:t> development?</a:t>
            </a:r>
            <a:endParaRPr lang="en-US" dirty="0"/>
          </a:p>
        </p:txBody>
      </p:sp>
    </p:spTree>
    <p:extLst>
      <p:ext uri="{BB962C8B-B14F-4D97-AF65-F5344CB8AC3E}">
        <p14:creationId xmlns:p14="http://schemas.microsoft.com/office/powerpoint/2010/main" val="1998652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Core Data Stack</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45840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Core Data Stack</a:t>
            </a:r>
            <a:endParaRPr lang="en-US" dirty="0"/>
          </a:p>
        </p:txBody>
      </p:sp>
      <p:sp>
        <p:nvSpPr>
          <p:cNvPr id="3" name="Content Placeholder 2"/>
          <p:cNvSpPr>
            <a:spLocks noGrp="1"/>
          </p:cNvSpPr>
          <p:nvPr>
            <p:ph idx="1"/>
          </p:nvPr>
        </p:nvSpPr>
        <p:spPr/>
        <p:txBody>
          <a:bodyPr/>
          <a:lstStyle/>
          <a:p>
            <a:r>
              <a:rPr lang="en-US" dirty="0"/>
              <a:t>Core Data consists of a number of framework objects that integrate to provide the data storage functionality.</a:t>
            </a:r>
          </a:p>
        </p:txBody>
      </p:sp>
      <p:pic>
        <p:nvPicPr>
          <p:cNvPr id="4" name="Picture 3"/>
          <p:cNvPicPr>
            <a:picLocks noChangeAspect="1"/>
          </p:cNvPicPr>
          <p:nvPr/>
        </p:nvPicPr>
        <p:blipFill>
          <a:blip r:embed="rId3"/>
          <a:stretch>
            <a:fillRect/>
          </a:stretch>
        </p:blipFill>
        <p:spPr>
          <a:xfrm>
            <a:off x="2826931" y="3804775"/>
            <a:ext cx="5223681" cy="2929098"/>
          </a:xfrm>
          <a:prstGeom prst="rect">
            <a:avLst/>
          </a:prstGeom>
        </p:spPr>
      </p:pic>
    </p:spTree>
    <p:extLst>
      <p:ext uri="{BB962C8B-B14F-4D97-AF65-F5344CB8AC3E}">
        <p14:creationId xmlns:p14="http://schemas.microsoft.com/office/powerpoint/2010/main" val="46134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Managed </a:t>
            </a:r>
            <a:r>
              <a:rPr lang="en-US" dirty="0" smtClean="0"/>
              <a:t>Objects</a:t>
            </a:r>
            <a:endParaRPr lang="en-US" dirty="0"/>
          </a:p>
        </p:txBody>
      </p:sp>
      <p:sp>
        <p:nvSpPr>
          <p:cNvPr id="3" name="Content Placeholder 2"/>
          <p:cNvSpPr>
            <a:spLocks noGrp="1"/>
          </p:cNvSpPr>
          <p:nvPr>
            <p:ph idx="1"/>
          </p:nvPr>
        </p:nvSpPr>
        <p:spPr>
          <a:xfrm>
            <a:off x="284163" y="2133600"/>
            <a:ext cx="8574087" cy="4505502"/>
          </a:xfrm>
        </p:spPr>
        <p:txBody>
          <a:bodyPr>
            <a:normAutofit fontScale="92500" lnSpcReduction="20000"/>
          </a:bodyPr>
          <a:lstStyle/>
          <a:p>
            <a:r>
              <a:rPr lang="en-US" dirty="0"/>
              <a:t>Managed objects are the objects that are created by your application code to store data. </a:t>
            </a:r>
            <a:endParaRPr lang="en-US" dirty="0" smtClean="0"/>
          </a:p>
          <a:p>
            <a:r>
              <a:rPr lang="en-US" dirty="0" smtClean="0"/>
              <a:t>A </a:t>
            </a:r>
            <a:r>
              <a:rPr lang="en-US" dirty="0"/>
              <a:t>managed object may be thought of as a row or a record in a relational database table. </a:t>
            </a:r>
            <a:endParaRPr lang="en-US" dirty="0" smtClean="0"/>
          </a:p>
          <a:p>
            <a:r>
              <a:rPr lang="en-US" dirty="0" smtClean="0"/>
              <a:t>For </a:t>
            </a:r>
            <a:r>
              <a:rPr lang="en-US" dirty="0"/>
              <a:t>each new record to be added, a new managed object must be created to store the data. Similarly, retrieved data will be returned in the form of managed objects, one for each record matching the defined retrieval criteria. </a:t>
            </a:r>
            <a:endParaRPr lang="en-US" dirty="0" smtClean="0"/>
          </a:p>
          <a:p>
            <a:r>
              <a:rPr lang="en-US" dirty="0" smtClean="0"/>
              <a:t>Managed </a:t>
            </a:r>
            <a:r>
              <a:rPr lang="en-US" dirty="0"/>
              <a:t>objects are actually instances of the </a:t>
            </a:r>
            <a:r>
              <a:rPr lang="en-US" dirty="0" err="1"/>
              <a:t>NSManagedObject</a:t>
            </a:r>
            <a:r>
              <a:rPr lang="en-US" dirty="0"/>
              <a:t> class, or a subclass thereof. </a:t>
            </a:r>
            <a:endParaRPr lang="en-US" dirty="0" smtClean="0"/>
          </a:p>
          <a:p>
            <a:r>
              <a:rPr lang="en-US" dirty="0" smtClean="0"/>
              <a:t>These </a:t>
            </a:r>
            <a:r>
              <a:rPr lang="en-US" dirty="0"/>
              <a:t>objects are contained and maintained by the managed object context.</a:t>
            </a:r>
          </a:p>
          <a:p>
            <a:endParaRPr lang="en-US" dirty="0"/>
          </a:p>
        </p:txBody>
      </p:sp>
    </p:spTree>
    <p:extLst>
      <p:ext uri="{BB962C8B-B14F-4D97-AF65-F5344CB8AC3E}">
        <p14:creationId xmlns:p14="http://schemas.microsoft.com/office/powerpoint/2010/main" val="33810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Managed Object </a:t>
            </a:r>
            <a:r>
              <a:rPr lang="en-US" dirty="0" smtClean="0"/>
              <a:t>Context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Core </a:t>
            </a:r>
            <a:r>
              <a:rPr lang="en-US" dirty="0"/>
              <a:t>Data based applications never interact directly with the persistent store. Instead, the application code interacts with the managed objects contained in the managed object context layer of the Core Data stack. </a:t>
            </a:r>
            <a:endParaRPr lang="en-US" dirty="0" smtClean="0"/>
          </a:p>
          <a:p>
            <a:r>
              <a:rPr lang="en-US" dirty="0" smtClean="0"/>
              <a:t>The </a:t>
            </a:r>
            <a:r>
              <a:rPr lang="en-US" dirty="0"/>
              <a:t>context maintains the status of the objects in relation to the underlying data store and manages the relationships between managed objects defined by the managed object model. </a:t>
            </a:r>
            <a:endParaRPr lang="en-US" dirty="0" smtClean="0"/>
          </a:p>
          <a:p>
            <a:r>
              <a:rPr lang="en-US" dirty="0" smtClean="0"/>
              <a:t>All </a:t>
            </a:r>
            <a:r>
              <a:rPr lang="en-US" dirty="0"/>
              <a:t>interactions with the underlying database are held temporarily within the context until the context is instructed to save the changes, at which point the changes are passed down through the Core Data stack and written to the persistent store.</a:t>
            </a:r>
          </a:p>
          <a:p>
            <a:endParaRPr lang="en-US" dirty="0"/>
          </a:p>
        </p:txBody>
      </p:sp>
    </p:spTree>
    <p:extLst>
      <p:ext uri="{BB962C8B-B14F-4D97-AF65-F5344CB8AC3E}">
        <p14:creationId xmlns:p14="http://schemas.microsoft.com/office/powerpoint/2010/main" val="578004624"/>
      </p:ext>
    </p:extLst>
  </p:cSld>
  <p:clrMapOvr>
    <a:masterClrMapping/>
  </p:clrMapOvr>
</p:sld>
</file>

<file path=ppt/theme/theme1.xml><?xml version="1.0" encoding="utf-8"?>
<a:theme xmlns:a="http://schemas.openxmlformats.org/drawingml/2006/main" name="Spectru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199</TotalTime>
  <Words>2862</Words>
  <Application>Microsoft Macintosh PowerPoint</Application>
  <PresentationFormat>On-screen Show (4:3)</PresentationFormat>
  <Paragraphs>190</Paragraphs>
  <Slides>35</Slides>
  <Notes>25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Spectrum</vt:lpstr>
      <vt:lpstr>Advanced iOS Topics</vt:lpstr>
      <vt:lpstr>PowerPoint Presentation</vt:lpstr>
      <vt:lpstr>Hello I’m Ronald L. Ramos</vt:lpstr>
      <vt:lpstr>Ronald L. Ramos</vt:lpstr>
      <vt:lpstr>Introduce Yourself</vt:lpstr>
      <vt:lpstr>The Core Data Stack</vt:lpstr>
      <vt:lpstr>The Core Data Stack</vt:lpstr>
      <vt:lpstr>Managed Objects</vt:lpstr>
      <vt:lpstr>Managed Object Context</vt:lpstr>
      <vt:lpstr>Managed Object Model</vt:lpstr>
      <vt:lpstr>Persistent Store Coordinator</vt:lpstr>
      <vt:lpstr>Persistent Object Store</vt:lpstr>
      <vt:lpstr>A Project using Core Data</vt:lpstr>
      <vt:lpstr>Creating the Project</vt:lpstr>
      <vt:lpstr>Creating the Project – Entity Description </vt:lpstr>
      <vt:lpstr>The Entity Description</vt:lpstr>
      <vt:lpstr>Creating the Entity Description</vt:lpstr>
      <vt:lpstr>Creating the Entity Description</vt:lpstr>
      <vt:lpstr>The Storyboard</vt:lpstr>
      <vt:lpstr>Adding the Storyboard</vt:lpstr>
      <vt:lpstr>Adding the Storyboard</vt:lpstr>
      <vt:lpstr>Modifying the App to use Main storyboard</vt:lpstr>
      <vt:lpstr>Modifying the App to use Main storyboard</vt:lpstr>
      <vt:lpstr>The View Controller</vt:lpstr>
      <vt:lpstr>PowerPoint Presentation</vt:lpstr>
      <vt:lpstr>PowerPoint Presentation</vt:lpstr>
      <vt:lpstr>PowerPoint Presentation</vt:lpstr>
      <vt:lpstr>The User Interface</vt:lpstr>
      <vt:lpstr>Create the User Interface</vt:lpstr>
      <vt:lpstr>CoreDataSampleViewController.h</vt:lpstr>
      <vt:lpstr>Using Persistent Storage</vt:lpstr>
      <vt:lpstr>Saving Data to Persistent Storage</vt:lpstr>
      <vt:lpstr>Retrieve Data from Persistent Storage</vt:lpstr>
      <vt:lpstr>Running the App</vt:lpstr>
      <vt:lpstr>PowerPoint Presentation</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iOS Topics</dc:title>
  <dc:creator>Ronald Ramos</dc:creator>
  <cp:lastModifiedBy>Ronald Ramos</cp:lastModifiedBy>
  <cp:revision>17</cp:revision>
  <dcterms:created xsi:type="dcterms:W3CDTF">2014-05-27T12:47:27Z</dcterms:created>
  <dcterms:modified xsi:type="dcterms:W3CDTF">2014-05-28T01:21:11Z</dcterms:modified>
</cp:coreProperties>
</file>