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306"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539" autoAdjust="0"/>
  </p:normalViewPr>
  <p:slideViewPr>
    <p:cSldViewPr snapToGrid="0" snapToObjects="1">
      <p:cViewPr varScale="1">
        <p:scale>
          <a:sx n="31" d="100"/>
          <a:sy n="31" d="100"/>
        </p:scale>
        <p:origin x="-28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Ronald L. Ramos</a:t>
            </a:r>
          </a:p>
          <a:p>
            <a:pPr>
              <a:buFont typeface="Arial" pitchFamily="34" charset="0"/>
              <a:buChar char="•"/>
            </a:pPr>
            <a:r>
              <a:rPr lang="en-US" dirty="0" smtClean="0"/>
              <a:t>Smart Telecommunications Inc, Technical Services Division – Integrated Quality Management – People &amp; Org. Effectiveness</a:t>
            </a:r>
          </a:p>
          <a:p>
            <a:pPr>
              <a:buFont typeface="Arial" pitchFamily="34" charset="0"/>
              <a:buChar char="•"/>
            </a:pPr>
            <a:r>
              <a:rPr lang="en-US" dirty="0" smtClean="0"/>
              <a:t>IT Since 1997, Web Development, Enterprise Java, Technical Training</a:t>
            </a:r>
          </a:p>
          <a:p>
            <a:pPr>
              <a:buFont typeface="Arial" pitchFamily="34" charset="0"/>
              <a:buChar char="•"/>
            </a:pPr>
            <a:r>
              <a:rPr lang="en-US" dirty="0" smtClean="0"/>
              <a:t>Likes: Watching downloaded TV shows and movies, Comic Books, Books (mainly sci-fi and fantasy), Cooking, PC and Console Games, Basketball, Playing the Bass Guitar</a:t>
            </a:r>
          </a:p>
          <a:p>
            <a:endParaRPr lang="en-PH" dirty="0"/>
          </a:p>
        </p:txBody>
      </p:sp>
      <p:sp>
        <p:nvSpPr>
          <p:cNvPr id="4" name="Slide Number Placeholder 3"/>
          <p:cNvSpPr>
            <a:spLocks noGrp="1"/>
          </p:cNvSpPr>
          <p:nvPr>
            <p:ph type="sldNum" sz="quarter" idx="10"/>
          </p:nvPr>
        </p:nvSpPr>
        <p:spPr/>
        <p:txBody>
          <a:bodyPr/>
          <a:lstStyle/>
          <a:p>
            <a:fld id="{604600ED-13A5-4347-8B19-0B8FBAA89A75}" type="slidenum">
              <a:rPr lang="en-PH" smtClean="0"/>
              <a:t>2</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Switch statements (only work with integral types) </a:t>
            </a:r>
          </a:p>
          <a:p>
            <a:r>
              <a:rPr lang="en-US" dirty="0" smtClean="0"/>
              <a:t>switch (</a:t>
            </a:r>
            <a:r>
              <a:rPr lang="en-US" dirty="0" err="1" smtClean="0"/>
              <a:t>modelYear</a:t>
            </a:r>
            <a:r>
              <a:rPr lang="en-US" dirty="0" smtClean="0"/>
              <a:t>) {</a:t>
            </a:r>
          </a:p>
          <a:p>
            <a:r>
              <a:rPr lang="en-US" dirty="0" smtClean="0"/>
              <a:t>    case 1987:</a:t>
            </a:r>
          </a:p>
          <a:p>
            <a:r>
              <a:rPr lang="en-US" dirty="0" smtClean="0"/>
              <a:t>        </a:t>
            </a:r>
            <a:r>
              <a:rPr lang="en-US" dirty="0" err="1" smtClean="0"/>
              <a:t>NSLog</a:t>
            </a:r>
            <a:r>
              <a:rPr lang="en-US" dirty="0" smtClean="0"/>
              <a:t>(@"Your car is from 1987.");</a:t>
            </a:r>
          </a:p>
          <a:p>
            <a:r>
              <a:rPr lang="en-US" dirty="0" smtClean="0"/>
              <a:t>        break;</a:t>
            </a:r>
          </a:p>
          <a:p>
            <a:r>
              <a:rPr lang="en-US" dirty="0" smtClean="0"/>
              <a:t>    case 1988:</a:t>
            </a:r>
          </a:p>
          <a:p>
            <a:r>
              <a:rPr lang="en-US" dirty="0" smtClean="0"/>
              <a:t>        </a:t>
            </a:r>
            <a:r>
              <a:rPr lang="en-US" dirty="0" err="1" smtClean="0"/>
              <a:t>NSLog</a:t>
            </a:r>
            <a:r>
              <a:rPr lang="en-US" dirty="0" smtClean="0"/>
              <a:t>(@"Your car is from 1988.");</a:t>
            </a:r>
          </a:p>
          <a:p>
            <a:r>
              <a:rPr lang="en-US" dirty="0" smtClean="0"/>
              <a:t>        break;</a:t>
            </a:r>
          </a:p>
          <a:p>
            <a:r>
              <a:rPr lang="en-US" dirty="0" smtClean="0"/>
              <a:t>    case 1989:</a:t>
            </a:r>
          </a:p>
          <a:p>
            <a:r>
              <a:rPr lang="en-US" dirty="0" smtClean="0"/>
              <a:t>    case 1990:</a:t>
            </a:r>
          </a:p>
          <a:p>
            <a:r>
              <a:rPr lang="en-US" dirty="0" smtClean="0"/>
              <a:t>        </a:t>
            </a:r>
            <a:r>
              <a:rPr lang="en-US" dirty="0" err="1" smtClean="0"/>
              <a:t>NSLog</a:t>
            </a:r>
            <a:r>
              <a:rPr lang="en-US" dirty="0" smtClean="0"/>
              <a:t>(@"Your car is from 1989 or 1990.");</a:t>
            </a:r>
          </a:p>
          <a:p>
            <a:r>
              <a:rPr lang="en-US" dirty="0" smtClean="0"/>
              <a:t>        break;</a:t>
            </a:r>
          </a:p>
          <a:p>
            <a:r>
              <a:rPr lang="en-US" dirty="0" smtClean="0"/>
              <a:t>    default:</a:t>
            </a:r>
          </a:p>
          <a:p>
            <a:r>
              <a:rPr lang="en-US" dirty="0" smtClean="0"/>
              <a:t>        </a:t>
            </a:r>
            <a:r>
              <a:rPr lang="en-US" dirty="0" err="1" smtClean="0"/>
              <a:t>NSLog</a:t>
            </a:r>
            <a:r>
              <a:rPr lang="en-US" dirty="0" smtClean="0"/>
              <a:t>(@"I have no idea when your car was made.");</a:t>
            </a:r>
          </a:p>
          <a:p>
            <a:r>
              <a:rPr lang="en-US" dirty="0" smtClean="0"/>
              <a:t>        break;</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23</a:t>
            </a:fld>
            <a:endParaRPr lang="en-US"/>
          </a:p>
        </p:txBody>
      </p:sp>
    </p:spTree>
    <p:extLst>
      <p:ext uri="{BB962C8B-B14F-4D97-AF65-F5344CB8AC3E}">
        <p14:creationId xmlns:p14="http://schemas.microsoft.com/office/powerpoint/2010/main" val="159097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while and for loops can be used for iterating over values, and the related break and continue keywords let you exit a loop prematurely or skip an iteration, respectively.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24</a:t>
            </a:fld>
            <a:endParaRPr lang="en-US"/>
          </a:p>
        </p:txBody>
      </p:sp>
    </p:spTree>
    <p:extLst>
      <p:ext uri="{BB962C8B-B14F-4D97-AF65-F5344CB8AC3E}">
        <p14:creationId xmlns:p14="http://schemas.microsoft.com/office/powerpoint/2010/main" val="77223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it’s technically not a part of the C programming language, this is an appropriate time to introduce the for-in loop. This is referred to as the fast-enumeration syntax because it’s a more efficient way to iterate over Objective-C collections like </a:t>
            </a:r>
            <a:r>
              <a:rPr lang="en-US" dirty="0" err="1" smtClean="0"/>
              <a:t>NSSet</a:t>
            </a:r>
            <a:r>
              <a:rPr lang="en-US" dirty="0" smtClean="0"/>
              <a:t> and </a:t>
            </a:r>
            <a:r>
              <a:rPr lang="en-US" dirty="0" err="1" smtClean="0"/>
              <a:t>NSArray</a:t>
            </a:r>
            <a:r>
              <a:rPr lang="en-US" dirty="0" smtClean="0"/>
              <a:t> than the traditional for and while loops.</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25</a:t>
            </a:fld>
            <a:endParaRPr lang="en-US"/>
          </a:p>
        </p:txBody>
      </p:sp>
    </p:spTree>
    <p:extLst>
      <p:ext uri="{BB962C8B-B14F-4D97-AF65-F5344CB8AC3E}">
        <p14:creationId xmlns:p14="http://schemas.microsoft.com/office/powerpoint/2010/main" val="43981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Pointers point to a location. Specifically, locations in computer memory. Think of it like this, when we create a variable (let's say it's an integer called </a:t>
            </a:r>
            <a:r>
              <a:rPr lang="en-US" dirty="0" err="1" smtClean="0"/>
              <a:t>ʻfooʼ</a:t>
            </a:r>
            <a:r>
              <a:rPr lang="en-US" dirty="0" smtClean="0"/>
              <a:t> as is so popular with programming theory) and give it a value of, for example 123, we have just that - a variable with a value of 123. Now, if we setup a pointer to foo, then we have a way of indirectly accessing it. That is, we have a pointer of type </a:t>
            </a:r>
            <a:r>
              <a:rPr lang="en-US" dirty="0" err="1" smtClean="0"/>
              <a:t>int</a:t>
            </a:r>
            <a:r>
              <a:rPr lang="en-US" dirty="0" smtClean="0"/>
              <a:t> that points to foo which holds the value '123.'</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26</a:t>
            </a:fld>
            <a:endParaRPr lang="en-US"/>
          </a:p>
        </p:txBody>
      </p:sp>
    </p:spTree>
    <p:extLst>
      <p:ext uri="{BB962C8B-B14F-4D97-AF65-F5344CB8AC3E}">
        <p14:creationId xmlns:p14="http://schemas.microsoft.com/office/powerpoint/2010/main" val="2811595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that you have a car. You can think of your car as an object. There are many other cars in the world and you might even own more than one. Your car has various properties to it: make, model, color, engine type, and many more. In Object Oriented Programming terms, we would call the abstract concept of a car a “class” and the individual car that you own an object or instance (instantiated object) of the class. When a new car is manufactured, a new instance of the car class is instantiated (or created) and given its own set of properties.</a:t>
            </a:r>
          </a:p>
          <a:p>
            <a:endParaRPr lang="en-US" dirty="0" smtClean="0"/>
          </a:p>
          <a:p>
            <a:r>
              <a:rPr lang="en-US" dirty="0" smtClean="0"/>
              <a:t>Still a little fuzzy? Another great analogy is that of the cookie and the cookie cutter. The class is the cookie cutter, and the object is the cookie.</a:t>
            </a:r>
          </a:p>
          <a:p>
            <a:r>
              <a:rPr lang="en-US" dirty="0" smtClean="0"/>
              <a:t>So, why think in terms of objects? One of the best reasons is because this is how your brain naturally conceptualizes life in the real world, and there are many benefits to being able to abstract software development in similar terms.</a:t>
            </a:r>
          </a:p>
          <a:p>
            <a:r>
              <a:rPr lang="en-US" dirty="0" smtClean="0"/>
              <a:t>Classes (and hence objects) are made up of methods and attributes. If you come from another programming language, you may be more familiar equating methods with functions and attributes with variables. We will discuss each in turn next.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30</a:t>
            </a:fld>
            <a:endParaRPr lang="en-US"/>
          </a:p>
        </p:txBody>
      </p:sp>
    </p:spTree>
    <p:extLst>
      <p:ext uri="{BB962C8B-B14F-4D97-AF65-F5344CB8AC3E}">
        <p14:creationId xmlns:p14="http://schemas.microsoft.com/office/powerpoint/2010/main" val="56232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Objective-C is also known for its verbose naming conventions. The resulting code is so descriptive that it’s virtually impossible to misunderstand or misuse it. For example, the following snippet shows a C++ method call with its Objective-C equivalent.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31</a:t>
            </a:fld>
            <a:endParaRPr lang="en-US"/>
          </a:p>
        </p:txBody>
      </p:sp>
    </p:spTree>
    <p:extLst>
      <p:ext uri="{BB962C8B-B14F-4D97-AF65-F5344CB8AC3E}">
        <p14:creationId xmlns:p14="http://schemas.microsoft.com/office/powerpoint/2010/main" val="372485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32</a:t>
            </a:fld>
            <a:endParaRPr lang="en-US"/>
          </a:p>
        </p:txBody>
      </p:sp>
    </p:spTree>
    <p:extLst>
      <p:ext uri="{BB962C8B-B14F-4D97-AF65-F5344CB8AC3E}">
        <p14:creationId xmlns:p14="http://schemas.microsoft.com/office/powerpoint/2010/main" val="390215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or work with a simple class in Objective-C you will see that it, by default, has two files. One is the implementation file which is a file that ends with a suffix of .m and the interface file which is a file that ends with a suffix of .h.</a:t>
            </a:r>
          </a:p>
          <a:p>
            <a:endParaRPr lang="en-US" dirty="0" smtClean="0"/>
          </a:p>
          <a:p>
            <a:r>
              <a:rPr lang="en-US" dirty="0" smtClean="0"/>
              <a:t>First of all, </a:t>
            </a:r>
            <a:r>
              <a:rPr lang="en-US" dirty="0" err="1" smtClean="0"/>
              <a:t>weʼre</a:t>
            </a:r>
            <a:r>
              <a:rPr lang="en-US" dirty="0" smtClean="0"/>
              <a:t> importing </a:t>
            </a:r>
            <a:r>
              <a:rPr lang="en-US" dirty="0" err="1" smtClean="0"/>
              <a:t>Cocoa.h</a:t>
            </a:r>
            <a:r>
              <a:rPr lang="en-US" dirty="0" smtClean="0"/>
              <a:t> which is a standard library with a lot of reusable code that we can use inside our app.</a:t>
            </a:r>
          </a:p>
          <a:p>
            <a:r>
              <a:rPr lang="en-US" dirty="0" smtClean="0"/>
              <a:t>Next, </a:t>
            </a:r>
            <a:r>
              <a:rPr lang="en-US" dirty="0" err="1" smtClean="0"/>
              <a:t>weʼre</a:t>
            </a:r>
            <a:r>
              <a:rPr lang="en-US" dirty="0" smtClean="0"/>
              <a:t> declaring that this is the interface for the Car, but </a:t>
            </a:r>
            <a:r>
              <a:rPr lang="en-US" dirty="0" err="1" smtClean="0"/>
              <a:t>weʼre</a:t>
            </a:r>
            <a:r>
              <a:rPr lang="en-US" dirty="0" smtClean="0"/>
              <a:t> also putting </a:t>
            </a:r>
            <a:r>
              <a:rPr lang="en-US" dirty="0" err="1" smtClean="0"/>
              <a:t>NSObject</a:t>
            </a:r>
            <a:r>
              <a:rPr lang="en-US" dirty="0" smtClean="0"/>
              <a:t> into that declaration. Adding “: </a:t>
            </a:r>
            <a:r>
              <a:rPr lang="en-US" dirty="0" err="1" smtClean="0"/>
              <a:t>NSObject</a:t>
            </a:r>
            <a:r>
              <a:rPr lang="en-US" dirty="0" smtClean="0"/>
              <a:t>” means that the Car class inherits from the </a:t>
            </a:r>
            <a:r>
              <a:rPr lang="en-US" dirty="0" err="1" smtClean="0"/>
              <a:t>NSObject</a:t>
            </a:r>
            <a:r>
              <a:rPr lang="en-US" dirty="0" smtClean="0"/>
              <a:t> class. We’ll talk more about inheritance in a future tutorial.</a:t>
            </a:r>
          </a:p>
          <a:p>
            <a:r>
              <a:rPr lang="en-US" dirty="0" smtClean="0"/>
              <a:t>Our instance variable “</a:t>
            </a:r>
            <a:r>
              <a:rPr lang="en-US" dirty="0" err="1" smtClean="0"/>
              <a:t>fillLevel</a:t>
            </a:r>
            <a:r>
              <a:rPr lang="en-US" dirty="0" smtClean="0"/>
              <a:t>” is declared next, and we specify that it is of the “float” data type so we can easily represent a percentage.</a:t>
            </a:r>
          </a:p>
          <a:p>
            <a:r>
              <a:rPr lang="en-US" dirty="0" smtClean="0"/>
              <a:t>The next line declares our “</a:t>
            </a:r>
            <a:r>
              <a:rPr lang="en-US" dirty="0" err="1" smtClean="0"/>
              <a:t>addGas</a:t>
            </a:r>
            <a:r>
              <a:rPr lang="en-US" dirty="0" smtClean="0"/>
              <a:t>” method. The “-” indicates that this is an instance method, not a class method. The “(void)” portion means that the method will not return anything back when it finishes executing. If the class was going to return an integer, this would be changed to “(</a:t>
            </a:r>
            <a:r>
              <a:rPr lang="en-US" dirty="0" err="1" smtClean="0"/>
              <a:t>int</a:t>
            </a:r>
            <a:r>
              <a:rPr lang="en-US" dirty="0" smtClean="0"/>
              <a:t>)” and the same for any other data type. Finally, we finalize the method declaration with a semicolon.</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33</a:t>
            </a:fld>
            <a:endParaRPr lang="en-US"/>
          </a:p>
        </p:txBody>
      </p:sp>
    </p:spTree>
    <p:extLst>
      <p:ext uri="{BB962C8B-B14F-4D97-AF65-F5344CB8AC3E}">
        <p14:creationId xmlns:p14="http://schemas.microsoft.com/office/powerpoint/2010/main" val="370581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classes Apple provides are prepended by the abbreviation “NS”, which stands for </a:t>
            </a:r>
            <a:r>
              <a:rPr lang="en-US" dirty="0" err="1" smtClean="0"/>
              <a:t>NextStep</a:t>
            </a:r>
            <a:r>
              <a:rPr lang="en-US" dirty="0" smtClean="0"/>
              <a:t>. When Steve Jobs left Apple, he founded NeXT, creating workstation computers that ran on its operating system. The object orientated programming language used on those machines was called </a:t>
            </a:r>
            <a:r>
              <a:rPr lang="en-US" dirty="0" err="1" smtClean="0"/>
              <a:t>NeXTSTEP</a:t>
            </a:r>
            <a:r>
              <a:rPr lang="en-US" dirty="0" smtClean="0"/>
              <a:t>, which is where we get the “NS” from. When Apple </a:t>
            </a:r>
            <a:r>
              <a:rPr lang="en-US" dirty="0" err="1" smtClean="0"/>
              <a:t>ʻacquiredʼ</a:t>
            </a:r>
            <a:r>
              <a:rPr lang="en-US" dirty="0" smtClean="0"/>
              <a:t> (another history lesson in itself) </a:t>
            </a:r>
            <a:r>
              <a:rPr lang="en-US" dirty="0" err="1" smtClean="0"/>
              <a:t>NeXTSTEP</a:t>
            </a:r>
            <a:r>
              <a:rPr lang="en-US" dirty="0" smtClean="0"/>
              <a:t>, they decided to base Mac OS X on </a:t>
            </a:r>
            <a:r>
              <a:rPr lang="en-US" dirty="0" err="1" smtClean="0"/>
              <a:t>NeXTSTEP</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90B507E1-5BD3-9F42-B512-6ECBF9524DBA}" type="slidenum">
              <a:rPr lang="en-US" smtClean="0"/>
              <a:t>35</a:t>
            </a:fld>
            <a:endParaRPr lang="en-US"/>
          </a:p>
        </p:txBody>
      </p:sp>
    </p:spTree>
    <p:extLst>
      <p:ext uri="{BB962C8B-B14F-4D97-AF65-F5344CB8AC3E}">
        <p14:creationId xmlns:p14="http://schemas.microsoft.com/office/powerpoint/2010/main" val="400901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when we made our </a:t>
            </a:r>
            <a:r>
              <a:rPr lang="en-US" dirty="0" err="1" smtClean="0"/>
              <a:t>NSString</a:t>
            </a:r>
            <a:r>
              <a:rPr lang="en-US" dirty="0" smtClean="0"/>
              <a:t> earlier, we used the </a:t>
            </a:r>
            <a:r>
              <a:rPr lang="en-US" dirty="0" err="1" smtClean="0"/>
              <a:t>init</a:t>
            </a:r>
            <a:r>
              <a:rPr lang="en-US" dirty="0" smtClean="0"/>
              <a:t> method? Well </a:t>
            </a:r>
            <a:r>
              <a:rPr lang="en-US" dirty="0" err="1" smtClean="0"/>
              <a:t>NSMutableString</a:t>
            </a:r>
            <a:r>
              <a:rPr lang="en-US" dirty="0" smtClean="0"/>
              <a:t>, </a:t>
            </a:r>
            <a:r>
              <a:rPr lang="en-US" dirty="0" err="1" smtClean="0"/>
              <a:t>NSArray</a:t>
            </a:r>
            <a:r>
              <a:rPr lang="en-US" dirty="0" smtClean="0"/>
              <a:t> and in fact, every single NS class, also uses </a:t>
            </a:r>
            <a:r>
              <a:rPr lang="en-US" dirty="0" err="1" smtClean="0"/>
              <a:t>init.</a:t>
            </a:r>
            <a:r>
              <a:rPr lang="en-US" dirty="0" smtClean="0"/>
              <a:t> Seems a lot of wasted code to put the </a:t>
            </a:r>
            <a:r>
              <a:rPr lang="en-US" dirty="0" err="1" smtClean="0"/>
              <a:t>init</a:t>
            </a:r>
            <a:r>
              <a:rPr lang="en-US" dirty="0" smtClean="0"/>
              <a:t> method in each class, right? It would be, </a:t>
            </a:r>
            <a:r>
              <a:rPr lang="en-US" dirty="0" err="1" smtClean="0"/>
              <a:t>thatʼs</a:t>
            </a:r>
            <a:r>
              <a:rPr lang="en-US" dirty="0" smtClean="0"/>
              <a:t> why </a:t>
            </a:r>
            <a:r>
              <a:rPr lang="en-US" dirty="0" err="1" smtClean="0"/>
              <a:t>init</a:t>
            </a:r>
            <a:r>
              <a:rPr lang="en-US" dirty="0" smtClean="0"/>
              <a:t> is usually only implemented once, in the root class known as </a:t>
            </a:r>
            <a:r>
              <a:rPr lang="en-US" dirty="0" err="1" smtClean="0"/>
              <a:t>NSObject</a:t>
            </a:r>
            <a:r>
              <a:rPr lang="en-US" dirty="0" smtClean="0"/>
              <a:t>. Because classes inherit from each other, a class that is created as a child of another, parent class will automatically gain access to the parent class methods.</a:t>
            </a:r>
          </a:p>
          <a:p>
            <a:r>
              <a:rPr lang="en-US" dirty="0" err="1" smtClean="0"/>
              <a:t>Letʼs</a:t>
            </a:r>
            <a:r>
              <a:rPr lang="en-US" dirty="0" smtClean="0"/>
              <a:t> take </a:t>
            </a:r>
            <a:r>
              <a:rPr lang="en-US" dirty="0" err="1" smtClean="0"/>
              <a:t>NSMutableString</a:t>
            </a:r>
            <a:r>
              <a:rPr lang="en-US" dirty="0" smtClean="0"/>
              <a:t> for example. </a:t>
            </a:r>
            <a:r>
              <a:rPr lang="en-US" dirty="0" err="1" smtClean="0"/>
              <a:t>NSMutableString</a:t>
            </a:r>
            <a:r>
              <a:rPr lang="en-US" dirty="0" smtClean="0"/>
              <a:t> has </a:t>
            </a:r>
            <a:r>
              <a:rPr lang="en-US" dirty="0" err="1" smtClean="0"/>
              <a:t>NSString</a:t>
            </a:r>
            <a:r>
              <a:rPr lang="en-US" dirty="0" smtClean="0"/>
              <a:t> for a parent (making it a child), meaning it inherits from </a:t>
            </a:r>
            <a:r>
              <a:rPr lang="en-US" dirty="0" err="1" smtClean="0"/>
              <a:t>NSString</a:t>
            </a:r>
            <a:r>
              <a:rPr lang="en-US" dirty="0" smtClean="0"/>
              <a:t>. Meanwhile. </a:t>
            </a:r>
            <a:r>
              <a:rPr lang="en-US" dirty="0" err="1" smtClean="0"/>
              <a:t>NSString</a:t>
            </a:r>
            <a:r>
              <a:rPr lang="en-US" dirty="0" smtClean="0"/>
              <a:t> has </a:t>
            </a:r>
            <a:r>
              <a:rPr lang="en-US" dirty="0" err="1" smtClean="0"/>
              <a:t>NSObject</a:t>
            </a:r>
            <a:r>
              <a:rPr lang="en-US" dirty="0" smtClean="0"/>
              <a:t> as a parent, so it inherits from </a:t>
            </a:r>
            <a:r>
              <a:rPr lang="en-US" dirty="0" err="1" smtClean="0"/>
              <a:t>NSObject</a:t>
            </a:r>
            <a:r>
              <a:rPr lang="en-US" dirty="0" smtClean="0"/>
              <a:t>.</a:t>
            </a:r>
          </a:p>
          <a:p>
            <a:endParaRPr lang="en-US" dirty="0" smtClean="0"/>
          </a:p>
          <a:p>
            <a:r>
              <a:rPr lang="en-US" dirty="0" smtClean="0"/>
              <a:t>So for example, </a:t>
            </a:r>
            <a:r>
              <a:rPr lang="en-US" dirty="0" err="1" smtClean="0"/>
              <a:t>NSObject</a:t>
            </a:r>
            <a:r>
              <a:rPr lang="en-US" dirty="0" smtClean="0"/>
              <a:t> has a method called </a:t>
            </a:r>
            <a:r>
              <a:rPr lang="en-US" dirty="0" err="1" smtClean="0"/>
              <a:t>init</a:t>
            </a:r>
            <a:r>
              <a:rPr lang="en-US" dirty="0" smtClean="0"/>
              <a:t>, so each subclass has this method implemented – which is called a class method. As a matter of fact, the </a:t>
            </a:r>
            <a:r>
              <a:rPr lang="en-US" dirty="0" err="1" smtClean="0"/>
              <a:t>init</a:t>
            </a:r>
            <a:r>
              <a:rPr lang="en-US" dirty="0" smtClean="0"/>
              <a:t> method in </a:t>
            </a:r>
            <a:r>
              <a:rPr lang="en-US" dirty="0" err="1" smtClean="0"/>
              <a:t>NSObject</a:t>
            </a:r>
            <a:r>
              <a:rPr lang="en-US" dirty="0" smtClean="0"/>
              <a:t> doesn’t actually do anything it simply returns self. The reason for this is that methods can be overwritten. So the </a:t>
            </a:r>
            <a:r>
              <a:rPr lang="en-US" dirty="0" err="1" smtClean="0"/>
              <a:t>NSArray</a:t>
            </a:r>
            <a:r>
              <a:rPr lang="en-US" dirty="0" smtClean="0"/>
              <a:t> class may override the </a:t>
            </a:r>
            <a:r>
              <a:rPr lang="en-US" dirty="0" err="1" smtClean="0"/>
              <a:t>init</a:t>
            </a:r>
            <a:r>
              <a:rPr lang="en-US" dirty="0" smtClean="0"/>
              <a:t> that it inherits to add functionality to it – such as making sure memory is available or preparing any instance variables it may need.</a:t>
            </a:r>
          </a:p>
          <a:p>
            <a:r>
              <a:rPr lang="en-US" dirty="0" smtClean="0"/>
              <a:t>As demonstrated, this is useful because it means that in addition to inheriting from classes we can also extend classes. When we extend a class, we take an existing class and add additional functionality to what is already available. This means you could create your own version of </a:t>
            </a:r>
            <a:r>
              <a:rPr lang="en-US" dirty="0" err="1" smtClean="0"/>
              <a:t>NSString</a:t>
            </a:r>
            <a:r>
              <a:rPr lang="en-US" dirty="0" smtClean="0"/>
              <a:t> with additional methods, such as a method to fill the string with random text or perform some sort of character encoding.</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36</a:t>
            </a:fld>
            <a:endParaRPr lang="en-US"/>
          </a:p>
        </p:txBody>
      </p:sp>
    </p:spTree>
    <p:extLst>
      <p:ext uri="{BB962C8B-B14F-4D97-AF65-F5344CB8AC3E}">
        <p14:creationId xmlns:p14="http://schemas.microsoft.com/office/powerpoint/2010/main" val="560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any compiler of Objective-C will also compile any straight C code passed into it, we have all the power of C along with the power of objects provided by Objective-C.</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8</a:t>
            </a:fld>
            <a:endParaRPr lang="en-US"/>
          </a:p>
        </p:txBody>
      </p:sp>
    </p:spTree>
    <p:extLst>
      <p:ext uri="{BB962C8B-B14F-4D97-AF65-F5344CB8AC3E}">
        <p14:creationId xmlns:p14="http://schemas.microsoft.com/office/powerpoint/2010/main" val="77731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smtClean="0">
                <a:solidFill>
                  <a:schemeClr val="tx1"/>
                </a:solidFill>
                <a:effectLst/>
                <a:latin typeface="+mn-lt"/>
                <a:ea typeface="+mn-ea"/>
                <a:cs typeface="+mn-cs"/>
              </a:rPr>
              <a:t>In the Welcome to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window, click “Create a new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project” (or choose File &gt; New &gt; Project).</a:t>
            </a:r>
          </a:p>
          <a:p>
            <a:pPr marL="228600" indent="-228600">
              <a:buFont typeface="+mj-lt"/>
              <a:buAutoNum type="arabicPeriod"/>
            </a:pP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a new window and displays a dialog in which you can choose a template.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includes several built-in app templates that you can use to develop common styles of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apps. For example, the Tabbed template creates an app that is similar to iTunes and the Master-Detail template creates an app that is similar to Mail.</a:t>
            </a:r>
          </a:p>
          <a:p>
            <a:pPr marL="228600" indent="-228600">
              <a:buFont typeface="+mj-lt"/>
              <a:buAutoNum type="arabicPeriod"/>
            </a:pPr>
            <a:r>
              <a:rPr lang="en-US" sz="1200" b="0" i="0" kern="1200" dirty="0" smtClean="0">
                <a:solidFill>
                  <a:schemeClr val="tx1"/>
                </a:solidFill>
                <a:effectLst/>
                <a:latin typeface="+mn-lt"/>
                <a:ea typeface="+mn-ea"/>
                <a:cs typeface="+mn-cs"/>
              </a:rPr>
              <a:t>In the Welcome to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window, click “Create a new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project” (or choose File &gt; New &gt; Project).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a new window and displays a dialog in which you can choose a template.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includes several built-in app templates that you can use to develop common styles of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apps. For example, the Tabbed template creates an app that is similar to iTunes and the Master-Detail template creates an app that is similar to Mail.</a:t>
            </a:r>
          </a:p>
          <a:p>
            <a:pPr marL="228600" indent="-228600">
              <a:buFont typeface="+mj-lt"/>
              <a:buAutoNum type="arabicPeriod"/>
            </a:pPr>
            <a:r>
              <a:rPr lang="en-US" sz="1200" b="0" i="0" kern="1200" dirty="0" smtClean="0">
                <a:solidFill>
                  <a:schemeClr val="tx1"/>
                </a:solidFill>
                <a:effectLst/>
                <a:latin typeface="+mn-lt"/>
                <a:ea typeface="+mn-ea"/>
                <a:cs typeface="+mn-cs"/>
              </a:rPr>
              <a:t>In the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section at the left side of the dialog, select Application.</a:t>
            </a:r>
          </a:p>
          <a:p>
            <a:pPr marL="228600" indent="-228600">
              <a:buFont typeface="+mj-lt"/>
              <a:buAutoNum type="arabicPeriod"/>
            </a:pPr>
            <a:r>
              <a:rPr lang="en-US" sz="1200" b="0" i="0" kern="1200" dirty="0" smtClean="0">
                <a:solidFill>
                  <a:schemeClr val="tx1"/>
                </a:solidFill>
                <a:effectLst/>
                <a:latin typeface="+mn-lt"/>
                <a:ea typeface="+mn-ea"/>
                <a:cs typeface="+mn-cs"/>
              </a:rPr>
              <a:t>In the main area of the dialog, select Single View Application and then click Next.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new dialog appears that prompts you to name your app and choose additional options for your project.</a:t>
            </a: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39</a:t>
            </a:fld>
            <a:endParaRPr lang="en-US"/>
          </a:p>
        </p:txBody>
      </p:sp>
    </p:spTree>
    <p:extLst>
      <p:ext uri="{BB962C8B-B14F-4D97-AF65-F5344CB8AC3E}">
        <p14:creationId xmlns:p14="http://schemas.microsoft.com/office/powerpoint/2010/main" val="352683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Even though you haven’t yet written any code, you can build your app and run it in the Simulator app that is included in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As its name implies, Simulator allows you to get an idea of how your app would look and behave if it were running on an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-based device.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finishes building your project, Simulator should start automatically (you might have to wait a few seconds for Simulator to appear on top of the workspace window). Because you specified an iPhone product (rather than an </a:t>
            </a:r>
            <a:r>
              <a:rPr lang="en-US" sz="1200" b="0" i="0" kern="1200" dirty="0" err="1" smtClean="0">
                <a:solidFill>
                  <a:schemeClr val="tx1"/>
                </a:solidFill>
                <a:effectLst/>
                <a:latin typeface="+mn-lt"/>
                <a:ea typeface="+mn-ea"/>
                <a:cs typeface="+mn-cs"/>
              </a:rPr>
              <a:t>iPad</a:t>
            </a:r>
            <a:r>
              <a:rPr lang="en-US" sz="1200" b="0" i="0" kern="1200" dirty="0" smtClean="0">
                <a:solidFill>
                  <a:schemeClr val="tx1"/>
                </a:solidFill>
                <a:effectLst/>
                <a:latin typeface="+mn-lt"/>
                <a:ea typeface="+mn-ea"/>
                <a:cs typeface="+mn-cs"/>
              </a:rPr>
              <a:t> product), Simulator displays a window that looks like an iPhone. On the simulated iPhone screen, Simulator opens your app, which should look like the</a:t>
            </a:r>
            <a:r>
              <a:rPr lang="en-US" sz="1200" b="0" i="0" kern="1200" baseline="0" dirty="0" smtClean="0">
                <a:solidFill>
                  <a:schemeClr val="tx1"/>
                </a:solidFill>
                <a:effectLst/>
                <a:latin typeface="+mn-lt"/>
                <a:ea typeface="+mn-ea"/>
                <a:cs typeface="+mn-cs"/>
              </a:rPr>
              <a:t> picture above.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Right now, your app is not very interesting: it simply displays a blank white screen. To understand where the white screen comes from, you need to learn about the objects in your code and how they work together to start the app. For now, quit Simulator (choose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Simulator &gt; Quit </a:t>
            </a:r>
            <a:r>
              <a:rPr lang="en-US" sz="1200" b="0" i="0" kern="1200" dirty="0" err="1" smtClean="0">
                <a:solidFill>
                  <a:schemeClr val="tx1"/>
                </a:solidFill>
                <a:effectLst/>
                <a:latin typeface="+mn-lt"/>
                <a:ea typeface="+mn-ea"/>
                <a:cs typeface="+mn-cs"/>
              </a:rPr>
              <a:t>iOS</a:t>
            </a:r>
            <a:r>
              <a:rPr lang="en-US" sz="1200" b="0" i="0" kern="1200" dirty="0" smtClean="0">
                <a:solidFill>
                  <a:schemeClr val="tx1"/>
                </a:solidFill>
                <a:effectLst/>
                <a:latin typeface="+mn-lt"/>
                <a:ea typeface="+mn-ea"/>
                <a:cs typeface="+mn-cs"/>
              </a:rPr>
              <a:t> Simulator; make sure that you don’t quit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To close the Debug area</a:t>
            </a:r>
          </a:p>
          <a:p>
            <a:r>
              <a:rPr lang="en-US" sz="1200" b="0" i="0" kern="1200" dirty="0" smtClean="0">
                <a:solidFill>
                  <a:schemeClr val="tx1"/>
                </a:solidFill>
                <a:effectLst/>
                <a:latin typeface="+mn-lt"/>
                <a:ea typeface="+mn-ea"/>
                <a:cs typeface="+mn-cs"/>
              </a:rPr>
              <a:t>Click the Debug View button in the toolbar.</a:t>
            </a:r>
          </a:p>
          <a:p>
            <a:r>
              <a:rPr lang="en-US" sz="1200" b="0" i="0" kern="1200" dirty="0" smtClean="0">
                <a:solidFill>
                  <a:schemeClr val="tx1"/>
                </a:solidFill>
                <a:effectLst/>
                <a:latin typeface="+mn-lt"/>
                <a:ea typeface="+mn-ea"/>
                <a:cs typeface="+mn-cs"/>
              </a:rPr>
              <a:t>The Debug View button is the middle View button and it looks like this: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42</a:t>
            </a:fld>
            <a:endParaRPr lang="en-US"/>
          </a:p>
        </p:txBody>
      </p:sp>
    </p:spTree>
    <p:extLst>
      <p:ext uri="{BB962C8B-B14F-4D97-AF65-F5344CB8AC3E}">
        <p14:creationId xmlns:p14="http://schemas.microsoft.com/office/powerpoint/2010/main" val="344798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run your app, </a:t>
            </a:r>
            <a:r>
              <a:rPr lang="en-US" dirty="0" err="1" smtClean="0"/>
              <a:t>Xcode</a:t>
            </a:r>
            <a:r>
              <a:rPr lang="en-US" dirty="0" smtClean="0"/>
              <a:t> might open the Debug area at the bottom of the workspace window.</a:t>
            </a:r>
          </a:p>
          <a:p>
            <a:r>
              <a:rPr lang="en-US" dirty="0" smtClean="0"/>
              <a:t>You can close it to make more room in your window.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43</a:t>
            </a:fld>
            <a:endParaRPr lang="en-US"/>
          </a:p>
        </p:txBody>
      </p:sp>
    </p:spTree>
    <p:extLst>
      <p:ext uri="{BB962C8B-B14F-4D97-AF65-F5344CB8AC3E}">
        <p14:creationId xmlns:p14="http://schemas.microsoft.com/office/powerpoint/2010/main" val="96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smtClean="0">
                <a:solidFill>
                  <a:schemeClr val="tx1"/>
                </a:solidFill>
                <a:effectLst/>
                <a:latin typeface="+mn-lt"/>
                <a:ea typeface="+mn-ea"/>
                <a:cs typeface="+mn-cs"/>
              </a:rPr>
              <a:t>Open the Supporting Files folder in the project navigator by clicking the disclosure triangle next to it.</a:t>
            </a:r>
          </a:p>
          <a:p>
            <a:pPr marL="228600" indent="-228600">
              <a:buFont typeface="+mj-lt"/>
              <a:buAutoNum type="arabicPeriod"/>
            </a:pPr>
            <a:r>
              <a:rPr lang="en-US" sz="1200" b="0" i="0" kern="1200" dirty="0" smtClean="0">
                <a:solidFill>
                  <a:schemeClr val="tx1"/>
                </a:solidFill>
                <a:effectLst/>
                <a:latin typeface="+mn-lt"/>
                <a:ea typeface="+mn-ea"/>
                <a:cs typeface="+mn-cs"/>
              </a:rPr>
              <a:t>Select </a:t>
            </a:r>
            <a:r>
              <a:rPr lang="en-US" sz="1200" b="0" i="0" kern="1200" dirty="0" err="1" smtClean="0">
                <a:solidFill>
                  <a:schemeClr val="tx1"/>
                </a:solidFill>
                <a:effectLst/>
                <a:latin typeface="+mn-lt"/>
                <a:ea typeface="+mn-ea"/>
                <a:cs typeface="+mn-cs"/>
              </a:rPr>
              <a:t>main.m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the source file in the main editor area of the window</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45</a:t>
            </a:fld>
            <a:endParaRPr lang="en-US"/>
          </a:p>
        </p:txBody>
      </p:sp>
    </p:spTree>
    <p:extLst>
      <p:ext uri="{BB962C8B-B14F-4D97-AF65-F5344CB8AC3E}">
        <p14:creationId xmlns:p14="http://schemas.microsoft.com/office/powerpoint/2010/main" val="96674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autoreleasepool</a:t>
            </a:r>
            <a:r>
              <a:rPr lang="en-US" dirty="0" smtClean="0"/>
              <a:t> statement supports the Automatic Reference Counting (ARC) system. ARC provides automatic object-lifetime management for your app, ensuring that objects remain in existence for as long as they're needed and no longer.</a:t>
            </a:r>
          </a:p>
          <a:p>
            <a:endParaRPr lang="en-US" dirty="0" smtClean="0"/>
          </a:p>
          <a:p>
            <a:r>
              <a:rPr lang="en-US" dirty="0" smtClean="0"/>
              <a:t>The call to </a:t>
            </a:r>
            <a:r>
              <a:rPr lang="en-US" dirty="0" err="1" smtClean="0"/>
              <a:t>UIApplicationMain</a:t>
            </a:r>
            <a:r>
              <a:rPr lang="en-US" dirty="0" smtClean="0"/>
              <a:t> creates an instance of the </a:t>
            </a:r>
            <a:r>
              <a:rPr lang="en-US" dirty="0" err="1" smtClean="0"/>
              <a:t>UIApplication</a:t>
            </a:r>
            <a:r>
              <a:rPr lang="en-US" dirty="0" smtClean="0"/>
              <a:t> class and an instance of the app delegate (in this tutorial, the app delegate is </a:t>
            </a:r>
            <a:r>
              <a:rPr lang="en-US" dirty="0" err="1" smtClean="0"/>
              <a:t>HelloWorldAppDelegate</a:t>
            </a:r>
            <a:r>
              <a:rPr lang="en-US" dirty="0" smtClean="0"/>
              <a:t>, which is provided for you by the Single View template). The main job of the app delegate is to provide the window into which your app’s content is drawn. The app delegate can also perform some app configuration tasks before the app is displayed. (Delegation is a design pattern in which one object acts on behalf of, or in coordination with, another object.)</a:t>
            </a:r>
          </a:p>
          <a:p>
            <a:endParaRPr lang="en-US" dirty="0" smtClean="0"/>
          </a:p>
          <a:p>
            <a:r>
              <a:rPr lang="en-US" dirty="0" smtClean="0"/>
              <a:t>In an </a:t>
            </a:r>
            <a:r>
              <a:rPr lang="en-US" dirty="0" err="1" smtClean="0"/>
              <a:t>iOS</a:t>
            </a:r>
            <a:r>
              <a:rPr lang="en-US" dirty="0" smtClean="0"/>
              <a:t> app, a window object provides a container for the app’s visible content, helps deliver events to app objects, and helps the app respond to changes in the device’s orientation. The window itself is invisible.</a:t>
            </a:r>
          </a:p>
          <a:p>
            <a:endParaRPr lang="en-US" dirty="0" smtClean="0"/>
          </a:p>
          <a:p>
            <a:r>
              <a:rPr lang="en-US" dirty="0" smtClean="0"/>
              <a:t>The call to </a:t>
            </a:r>
            <a:r>
              <a:rPr lang="en-US" dirty="0" err="1" smtClean="0"/>
              <a:t>UIApplicationMain</a:t>
            </a:r>
            <a:r>
              <a:rPr lang="en-US" dirty="0" smtClean="0"/>
              <a:t> also scans the app’s </a:t>
            </a:r>
            <a:r>
              <a:rPr lang="en-US" dirty="0" err="1" smtClean="0"/>
              <a:t>Info.plist</a:t>
            </a:r>
            <a:r>
              <a:rPr lang="en-US" dirty="0" smtClean="0"/>
              <a:t> file. </a:t>
            </a: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46</a:t>
            </a:fld>
            <a:endParaRPr lang="en-US"/>
          </a:p>
        </p:txBody>
      </p:sp>
    </p:spTree>
    <p:extLst>
      <p:ext uri="{BB962C8B-B14F-4D97-AF65-F5344CB8AC3E}">
        <p14:creationId xmlns:p14="http://schemas.microsoft.com/office/powerpoint/2010/main" val="50892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Info.plist</a:t>
            </a:r>
            <a:r>
              <a:rPr lang="en-US" dirty="0" smtClean="0"/>
              <a:t> file is a property list (that is, a structured list of key-value pairs) that contains information about the app such as its name and icon.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kern="1200" dirty="0" smtClean="0">
                <a:solidFill>
                  <a:schemeClr val="tx1"/>
                </a:solidFill>
                <a:effectLst/>
                <a:latin typeface="+mn-lt"/>
                <a:ea typeface="+mn-ea"/>
                <a:cs typeface="+mn-cs"/>
              </a:rPr>
              <a:t>Because you chose to use a storyboard in this project, the </a:t>
            </a:r>
            <a:r>
              <a:rPr lang="en-US" sz="1200" b="0" i="0" kern="1200" dirty="0" err="1" smtClean="0">
                <a:solidFill>
                  <a:schemeClr val="tx1"/>
                </a:solidFill>
                <a:effectLst/>
                <a:latin typeface="+mn-lt"/>
                <a:ea typeface="+mn-ea"/>
                <a:cs typeface="+mn-cs"/>
              </a:rPr>
              <a:t>Info.plist</a:t>
            </a:r>
            <a:r>
              <a:rPr lang="en-US" sz="1200" b="0" i="0" kern="1200" dirty="0" smtClean="0">
                <a:solidFill>
                  <a:schemeClr val="tx1"/>
                </a:solidFill>
                <a:effectLst/>
                <a:latin typeface="+mn-lt"/>
                <a:ea typeface="+mn-ea"/>
                <a:cs typeface="+mn-cs"/>
              </a:rPr>
              <a:t> file also contains the name of the storyboard file that the application object should load. A </a:t>
            </a:r>
            <a:r>
              <a:rPr lang="en-US" sz="1200" b="1" i="0" kern="1200" dirty="0" smtClean="0">
                <a:solidFill>
                  <a:schemeClr val="tx1"/>
                </a:solidFill>
                <a:effectLst/>
                <a:latin typeface="+mn-lt"/>
                <a:ea typeface="+mn-ea"/>
                <a:cs typeface="+mn-cs"/>
              </a:rPr>
              <a:t>storyboard</a:t>
            </a:r>
            <a:r>
              <a:rPr lang="en-US" sz="1200" b="0" i="0" kern="1200" dirty="0" smtClean="0">
                <a:solidFill>
                  <a:schemeClr val="tx1"/>
                </a:solidFill>
                <a:effectLst/>
                <a:latin typeface="+mn-lt"/>
                <a:ea typeface="+mn-ea"/>
                <a:cs typeface="+mn-cs"/>
              </a:rPr>
              <a:t> contains an archive of the objects, transitions, and connections that define an app’s user interface.</a:t>
            </a:r>
          </a:p>
          <a:p>
            <a:r>
              <a:rPr lang="en-US" sz="1200" b="0" i="0" kern="1200" dirty="0" smtClean="0">
                <a:solidFill>
                  <a:schemeClr val="tx1"/>
                </a:solidFill>
                <a:effectLst/>
                <a:latin typeface="+mn-lt"/>
                <a:ea typeface="+mn-ea"/>
                <a:cs typeface="+mn-cs"/>
              </a:rPr>
              <a:t>In the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app, the storyboard file is named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(note that the </a:t>
            </a:r>
            <a:r>
              <a:rPr lang="en-US" sz="1200" b="0" i="0" kern="1200" dirty="0" err="1" smtClean="0">
                <a:solidFill>
                  <a:schemeClr val="tx1"/>
                </a:solidFill>
                <a:effectLst/>
                <a:latin typeface="+mn-lt"/>
                <a:ea typeface="+mn-ea"/>
                <a:cs typeface="+mn-cs"/>
              </a:rPr>
              <a:t>Info.plist</a:t>
            </a:r>
            <a:r>
              <a:rPr lang="en-US" sz="1200" b="0" i="0" kern="1200" dirty="0" smtClean="0">
                <a:solidFill>
                  <a:schemeClr val="tx1"/>
                </a:solidFill>
                <a:effectLst/>
                <a:latin typeface="+mn-lt"/>
                <a:ea typeface="+mn-ea"/>
                <a:cs typeface="+mn-cs"/>
              </a:rPr>
              <a:t> file shows only the first part of this name). When the app starts,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is loaded and the initial view controller is instantiated from it. A </a:t>
            </a:r>
            <a:r>
              <a:rPr lang="en-US" sz="1200" b="1" i="0" kern="1200" dirty="0" smtClean="0">
                <a:solidFill>
                  <a:schemeClr val="tx1"/>
                </a:solidFill>
                <a:effectLst/>
                <a:latin typeface="+mn-lt"/>
                <a:ea typeface="+mn-ea"/>
                <a:cs typeface="+mn-cs"/>
              </a:rPr>
              <a:t>view controller</a:t>
            </a:r>
            <a:r>
              <a:rPr lang="en-US" sz="1200" b="0" i="0" kern="1200" dirty="0" smtClean="0">
                <a:solidFill>
                  <a:schemeClr val="tx1"/>
                </a:solidFill>
                <a:effectLst/>
                <a:latin typeface="+mn-lt"/>
                <a:ea typeface="+mn-ea"/>
                <a:cs typeface="+mn-cs"/>
              </a:rPr>
              <a:t> is an object that manages an area of content; </a:t>
            </a:r>
            <a:r>
              <a:rPr lang="en-US" sz="1200" b="0" i="0" kern="1200" dirty="0" err="1" smtClean="0">
                <a:solidFill>
                  <a:schemeClr val="tx1"/>
                </a:solidFill>
                <a:effectLst/>
                <a:latin typeface="+mn-lt"/>
                <a:ea typeface="+mn-ea"/>
                <a:cs typeface="+mn-cs"/>
              </a:rPr>
              <a:t>the</a:t>
            </a:r>
            <a:r>
              <a:rPr lang="en-US" sz="1200" b="1" i="0" kern="1200" dirty="0" err="1" smtClean="0">
                <a:solidFill>
                  <a:schemeClr val="tx1"/>
                </a:solidFill>
                <a:effectLst/>
                <a:latin typeface="+mn-lt"/>
                <a:ea typeface="+mn-ea"/>
                <a:cs typeface="+mn-cs"/>
              </a:rPr>
              <a:t>initial</a:t>
            </a:r>
            <a:r>
              <a:rPr lang="en-US" sz="1200" b="1" i="0" kern="1200" dirty="0" smtClean="0">
                <a:solidFill>
                  <a:schemeClr val="tx1"/>
                </a:solidFill>
                <a:effectLst/>
                <a:latin typeface="+mn-lt"/>
                <a:ea typeface="+mn-ea"/>
                <a:cs typeface="+mn-cs"/>
              </a:rPr>
              <a:t> view controller</a:t>
            </a:r>
            <a:r>
              <a:rPr lang="en-US" sz="1200" b="0" i="0" kern="1200" dirty="0" smtClean="0">
                <a:solidFill>
                  <a:schemeClr val="tx1"/>
                </a:solidFill>
                <a:effectLst/>
                <a:latin typeface="+mn-lt"/>
                <a:ea typeface="+mn-ea"/>
                <a:cs typeface="+mn-cs"/>
              </a:rPr>
              <a:t> is simply the first view controller that gets loaded when an app starts.</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app contains only one view controller (specifically, </a:t>
            </a:r>
            <a:r>
              <a:rPr lang="en-US" sz="1200" b="0" i="0" kern="1200" dirty="0" err="1" smtClean="0">
                <a:solidFill>
                  <a:schemeClr val="tx1"/>
                </a:solidFill>
                <a:effectLst/>
                <a:latin typeface="+mn-lt"/>
                <a:ea typeface="+mn-ea"/>
                <a:cs typeface="+mn-cs"/>
              </a:rPr>
              <a:t>HelloWorldViewController</a:t>
            </a:r>
            <a:r>
              <a:rPr lang="en-US" sz="1200" b="0" i="0" kern="1200" dirty="0" smtClean="0">
                <a:solidFill>
                  <a:schemeClr val="tx1"/>
                </a:solidFill>
                <a:effectLst/>
                <a:latin typeface="+mn-lt"/>
                <a:ea typeface="+mn-ea"/>
                <a:cs typeface="+mn-cs"/>
              </a:rPr>
              <a:t>). Right </a:t>
            </a:r>
            <a:r>
              <a:rPr lang="en-US" sz="1200" b="0" i="0" kern="1200" dirty="0" err="1" smtClean="0">
                <a:solidFill>
                  <a:schemeClr val="tx1"/>
                </a:solidFill>
                <a:effectLst/>
                <a:latin typeface="+mn-lt"/>
                <a:ea typeface="+mn-ea"/>
                <a:cs typeface="+mn-cs"/>
              </a:rPr>
              <a:t>now,HelloWorldViewController</a:t>
            </a:r>
            <a:r>
              <a:rPr lang="en-US" sz="1200" b="0" i="0" kern="1200" dirty="0" smtClean="0">
                <a:solidFill>
                  <a:schemeClr val="tx1"/>
                </a:solidFill>
                <a:effectLst/>
                <a:latin typeface="+mn-lt"/>
                <a:ea typeface="+mn-ea"/>
                <a:cs typeface="+mn-cs"/>
              </a:rPr>
              <a:t> manages an area of content that is provided by a single view. A </a:t>
            </a:r>
            <a:r>
              <a:rPr lang="en-US" sz="1200" b="1" i="0" kern="1200" dirty="0" smtClean="0">
                <a:solidFill>
                  <a:schemeClr val="tx1"/>
                </a:solidFill>
                <a:effectLst/>
                <a:latin typeface="+mn-lt"/>
                <a:ea typeface="+mn-ea"/>
                <a:cs typeface="+mn-cs"/>
              </a:rPr>
              <a:t>view</a:t>
            </a:r>
            <a:r>
              <a:rPr lang="en-US" sz="1200" b="0" i="0" kern="1200" dirty="0" smtClean="0">
                <a:solidFill>
                  <a:schemeClr val="tx1"/>
                </a:solidFill>
                <a:effectLst/>
                <a:latin typeface="+mn-lt"/>
                <a:ea typeface="+mn-ea"/>
                <a:cs typeface="+mn-cs"/>
              </a:rPr>
              <a:t> is an object that draws content in a rectangular area of the screen and handles events caused by the user’s touches. A view can also contain other views, which are called </a:t>
            </a:r>
            <a:r>
              <a:rPr lang="en-US" sz="1200" b="0" i="1" kern="1200" dirty="0" err="1" smtClean="0">
                <a:solidFill>
                  <a:schemeClr val="tx1"/>
                </a:solidFill>
                <a:effectLst/>
                <a:latin typeface="+mn-lt"/>
                <a:ea typeface="+mn-ea"/>
                <a:cs typeface="+mn-cs"/>
              </a:rPr>
              <a:t>subviews</a:t>
            </a:r>
            <a:r>
              <a:rPr lang="en-US" sz="1200" b="0" i="0" kern="1200" dirty="0" smtClean="0">
                <a:solidFill>
                  <a:schemeClr val="tx1"/>
                </a:solidFill>
                <a:effectLst/>
                <a:latin typeface="+mn-lt"/>
                <a:ea typeface="+mn-ea"/>
                <a:cs typeface="+mn-cs"/>
              </a:rPr>
              <a:t>. When you add a </a:t>
            </a:r>
            <a:r>
              <a:rPr lang="en-US" sz="1200" b="0" i="0" kern="1200" dirty="0" err="1" smtClean="0">
                <a:solidFill>
                  <a:schemeClr val="tx1"/>
                </a:solidFill>
                <a:effectLst/>
                <a:latin typeface="+mn-lt"/>
                <a:ea typeface="+mn-ea"/>
                <a:cs typeface="+mn-cs"/>
              </a:rPr>
              <a:t>subview</a:t>
            </a:r>
            <a:r>
              <a:rPr lang="en-US" sz="1200" b="0" i="0" kern="1200" dirty="0" smtClean="0">
                <a:solidFill>
                  <a:schemeClr val="tx1"/>
                </a:solidFill>
                <a:effectLst/>
                <a:latin typeface="+mn-lt"/>
                <a:ea typeface="+mn-ea"/>
                <a:cs typeface="+mn-cs"/>
              </a:rPr>
              <a:t> to a view, the containing view is called the </a:t>
            </a:r>
            <a:r>
              <a:rPr lang="en-US" sz="1200" b="0" i="1" kern="1200" dirty="0" smtClean="0">
                <a:solidFill>
                  <a:schemeClr val="tx1"/>
                </a:solidFill>
                <a:effectLst/>
                <a:latin typeface="+mn-lt"/>
                <a:ea typeface="+mn-ea"/>
                <a:cs typeface="+mn-cs"/>
              </a:rPr>
              <a:t>parent</a:t>
            </a:r>
            <a:r>
              <a:rPr lang="en-US" sz="1200" b="0" i="0" kern="1200" dirty="0" smtClean="0">
                <a:solidFill>
                  <a:schemeClr val="tx1"/>
                </a:solidFill>
                <a:effectLst/>
                <a:latin typeface="+mn-lt"/>
                <a:ea typeface="+mn-ea"/>
                <a:cs typeface="+mn-cs"/>
              </a:rPr>
              <a:t> view and its </a:t>
            </a:r>
            <a:r>
              <a:rPr lang="en-US" sz="1200" b="0" i="0" kern="1200" dirty="0" err="1" smtClean="0">
                <a:solidFill>
                  <a:schemeClr val="tx1"/>
                </a:solidFill>
                <a:effectLst/>
                <a:latin typeface="+mn-lt"/>
                <a:ea typeface="+mn-ea"/>
                <a:cs typeface="+mn-cs"/>
              </a:rPr>
              <a:t>subview</a:t>
            </a:r>
            <a:r>
              <a:rPr lang="en-US" sz="1200" b="0" i="0" kern="1200" dirty="0" smtClean="0">
                <a:solidFill>
                  <a:schemeClr val="tx1"/>
                </a:solidFill>
                <a:effectLst/>
                <a:latin typeface="+mn-lt"/>
                <a:ea typeface="+mn-ea"/>
                <a:cs typeface="+mn-cs"/>
              </a:rPr>
              <a:t> is called a </a:t>
            </a:r>
            <a:r>
              <a:rPr lang="en-US" sz="1200" b="0" i="1" kern="1200" dirty="0" smtClean="0">
                <a:solidFill>
                  <a:schemeClr val="tx1"/>
                </a:solidFill>
                <a:effectLst/>
                <a:latin typeface="+mn-lt"/>
                <a:ea typeface="+mn-ea"/>
                <a:cs typeface="+mn-cs"/>
              </a:rPr>
              <a:t>child</a:t>
            </a:r>
            <a:r>
              <a:rPr lang="en-US" sz="1200" b="0" i="0" kern="1200" dirty="0" smtClean="0">
                <a:solidFill>
                  <a:schemeClr val="tx1"/>
                </a:solidFill>
                <a:effectLst/>
                <a:latin typeface="+mn-lt"/>
                <a:ea typeface="+mn-ea"/>
                <a:cs typeface="+mn-cs"/>
              </a:rPr>
              <a:t> view. The parent view, its child views (and their child views, if any) form a </a:t>
            </a:r>
            <a:r>
              <a:rPr lang="en-US" sz="1200" b="1" i="0" kern="1200" dirty="0" smtClean="0">
                <a:solidFill>
                  <a:schemeClr val="tx1"/>
                </a:solidFill>
                <a:effectLst/>
                <a:latin typeface="+mn-lt"/>
                <a:ea typeface="+mn-ea"/>
                <a:cs typeface="+mn-cs"/>
              </a:rPr>
              <a:t>view hierarchy</a:t>
            </a:r>
            <a:r>
              <a:rPr lang="en-US" sz="1200" b="0" i="0" kern="1200" dirty="0" smtClean="0">
                <a:solidFill>
                  <a:schemeClr val="tx1"/>
                </a:solidFill>
                <a:effectLst/>
                <a:latin typeface="+mn-lt"/>
                <a:ea typeface="+mn-ea"/>
                <a:cs typeface="+mn-cs"/>
              </a:rPr>
              <a:t>. A view controller manages a single view hierarchy.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47</a:t>
            </a:fld>
            <a:endParaRPr lang="en-US"/>
          </a:p>
        </p:txBody>
      </p:sp>
    </p:spTree>
    <p:extLst>
      <p:ext uri="{BB962C8B-B14F-4D97-AF65-F5344CB8AC3E}">
        <p14:creationId xmlns:p14="http://schemas.microsoft.com/office/powerpoint/2010/main" val="3448273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You don’t need to know more about MVC right now, but it’s a good idea to begin thinking about how the objects in your app play these different roles.</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48</a:t>
            </a:fld>
            <a:endParaRPr lang="en-US"/>
          </a:p>
        </p:txBody>
      </p:sp>
    </p:spTree>
    <p:extLst>
      <p:ext uri="{BB962C8B-B14F-4D97-AF65-F5344CB8AC3E}">
        <p14:creationId xmlns:p14="http://schemas.microsoft.com/office/powerpoint/2010/main" val="160646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can see visual representations of the view controller and its view in the storyboard.</a:t>
            </a:r>
          </a:p>
          <a:p>
            <a:endParaRPr lang="en-US" sz="1200" b="0"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To look at the storyboard</a:t>
            </a:r>
          </a:p>
          <a:p>
            <a:r>
              <a:rPr lang="en-US" sz="1200" b="0" i="0" kern="1200" dirty="0" smtClean="0">
                <a:solidFill>
                  <a:schemeClr val="tx1"/>
                </a:solidFill>
                <a:effectLst/>
                <a:latin typeface="+mn-lt"/>
                <a:ea typeface="+mn-ea"/>
                <a:cs typeface="+mn-cs"/>
              </a:rPr>
              <a:t>Select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in the project navigator.</a:t>
            </a:r>
          </a:p>
          <a:p>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opens the storyboard in the editor area. (The area behind the storyboard objects—that is, the area that looks like graph paper—is called the </a:t>
            </a:r>
            <a:r>
              <a:rPr lang="en-US" sz="1200" b="1" i="0" kern="1200" dirty="0" smtClean="0">
                <a:solidFill>
                  <a:schemeClr val="tx1"/>
                </a:solidFill>
                <a:effectLst/>
                <a:latin typeface="+mn-lt"/>
                <a:ea typeface="+mn-ea"/>
                <a:cs typeface="+mn-cs"/>
              </a:rPr>
              <a:t>canvas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area below the scene on the canvas is called the </a:t>
            </a:r>
            <a:r>
              <a:rPr lang="en-US" sz="1200" b="1" i="0" kern="1200" dirty="0" smtClean="0">
                <a:solidFill>
                  <a:schemeClr val="tx1"/>
                </a:solidFill>
                <a:effectLst/>
                <a:latin typeface="+mn-lt"/>
                <a:ea typeface="+mn-ea"/>
                <a:cs typeface="+mn-cs"/>
              </a:rPr>
              <a:t>scene dock</a:t>
            </a:r>
            <a:r>
              <a:rPr lang="en-US" sz="1200" b="0" i="0" kern="1200" dirty="0" smtClean="0">
                <a:solidFill>
                  <a:schemeClr val="tx1"/>
                </a:solidFill>
                <a:effectLst/>
                <a:latin typeface="+mn-lt"/>
                <a:ea typeface="+mn-ea"/>
                <a:cs typeface="+mn-cs"/>
              </a:rPr>
              <a:t>. Right now, the scene dock displays the view controller’s name (that is, Hello World View Controller). At other times, the scene dock can contain the icons that represent the first responder and the view controller object.</a:t>
            </a:r>
          </a:p>
          <a:p>
            <a:r>
              <a:rPr lang="en-US" dirty="0" smtClean="0"/>
              <a:t/>
            </a:r>
            <a:br>
              <a:rPr lang="en-US" dirty="0" smtClean="0"/>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50</a:t>
            </a:fld>
            <a:endParaRPr lang="en-US"/>
          </a:p>
        </p:txBody>
      </p:sp>
    </p:spTree>
    <p:extLst>
      <p:ext uri="{BB962C8B-B14F-4D97-AF65-F5344CB8AC3E}">
        <p14:creationId xmlns:p14="http://schemas.microsoft.com/office/powerpoint/2010/main" val="352534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52</a:t>
            </a:fld>
            <a:endParaRPr lang="en-US"/>
          </a:p>
        </p:txBody>
      </p:sp>
    </p:spTree>
    <p:extLst>
      <p:ext uri="{BB962C8B-B14F-4D97-AF65-F5344CB8AC3E}">
        <p14:creationId xmlns:p14="http://schemas.microsoft.com/office/powerpoint/2010/main" val="54631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autoreleasepool</a:t>
            </a:r>
            <a:r>
              <a:rPr lang="en-US" dirty="0" smtClean="0"/>
              <a:t> statement supports the Automatic Reference Counting (ARC) system. ARC provides automatic object-lifetime management for your app, ensuring that objects remain in existence for as long as they're needed and no longer.</a:t>
            </a:r>
          </a:p>
          <a:p>
            <a:endParaRPr lang="en-US" dirty="0" smtClean="0"/>
          </a:p>
          <a:p>
            <a:r>
              <a:rPr lang="en-US" dirty="0" smtClean="0"/>
              <a:t>The call to </a:t>
            </a:r>
            <a:r>
              <a:rPr lang="en-US" dirty="0" err="1" smtClean="0"/>
              <a:t>UIApplicationMain</a:t>
            </a:r>
            <a:r>
              <a:rPr lang="en-US" dirty="0" smtClean="0"/>
              <a:t> creates an instance of the </a:t>
            </a:r>
            <a:r>
              <a:rPr lang="en-US" dirty="0" err="1" smtClean="0"/>
              <a:t>UIApplication</a:t>
            </a:r>
            <a:r>
              <a:rPr lang="en-US" dirty="0" smtClean="0"/>
              <a:t> class and an instance of the app delegate (in this tutorial, the app delegate is </a:t>
            </a:r>
            <a:r>
              <a:rPr lang="en-US" dirty="0" err="1" smtClean="0"/>
              <a:t>HelloWorldAppDelegate</a:t>
            </a:r>
            <a:r>
              <a:rPr lang="en-US" dirty="0" smtClean="0"/>
              <a:t>, which is provided for you by the Single View template). The main job of the app delegate is to provide the window into which your app’s content is drawn. The app delegate can also perform some app configuration tasks before the app is displayed. (Delegation is a design pattern in which one object acts on behalf of, or in coordination with, another object.)</a:t>
            </a:r>
          </a:p>
          <a:p>
            <a:endParaRPr lang="en-US" dirty="0" smtClean="0"/>
          </a:p>
          <a:p>
            <a:r>
              <a:rPr lang="en-US" dirty="0" smtClean="0"/>
              <a:t>In an </a:t>
            </a:r>
            <a:r>
              <a:rPr lang="en-US" dirty="0" err="1" smtClean="0"/>
              <a:t>iOS</a:t>
            </a:r>
            <a:r>
              <a:rPr lang="en-US" dirty="0" smtClean="0"/>
              <a:t> app, a window object provides a container for the app’s visible content, helps deliver events to app objects, and helps the app respond to changes in the device’s orientation. The window itself is invisible.</a:t>
            </a:r>
          </a:p>
          <a:p>
            <a:endParaRPr lang="en-US" dirty="0" smtClean="0"/>
          </a:p>
          <a:p>
            <a:r>
              <a:rPr lang="en-US" dirty="0" smtClean="0"/>
              <a:t>The call to </a:t>
            </a:r>
            <a:r>
              <a:rPr lang="en-US" dirty="0" err="1" smtClean="0"/>
              <a:t>UIApplicationMain</a:t>
            </a:r>
            <a:r>
              <a:rPr lang="en-US" dirty="0" smtClean="0"/>
              <a:t> also scans the app’s When an app starts up, the main storyboard file is loaded and the initial view controller is instantiated. The initial view controller manages the first scene that users see when they open the app. Because the Single View template provides only one view controller, it’s automatically set to be the initial view controller. You can verify the status of the view controller, and find out other things about it, by using the </a:t>
            </a:r>
            <a:r>
              <a:rPr lang="en-US" dirty="0" err="1" smtClean="0"/>
              <a:t>Xcode</a:t>
            </a:r>
            <a:r>
              <a:rPr lang="en-US" dirty="0" smtClean="0"/>
              <a:t> inspector.</a:t>
            </a:r>
          </a:p>
          <a:p>
            <a:endParaRPr lang="en-US" dirty="0" smtClean="0"/>
          </a:p>
          <a:p>
            <a:r>
              <a:rPr lang="en-US" dirty="0" smtClean="0"/>
              <a:t>bullet</a:t>
            </a:r>
          </a:p>
          <a:p>
            <a:r>
              <a:rPr lang="en-US" dirty="0" smtClean="0"/>
              <a:t>To open the inspector</a:t>
            </a:r>
          </a:p>
          <a:p>
            <a:r>
              <a:rPr lang="en-US" dirty="0" smtClean="0"/>
              <a:t>If necessary, click </a:t>
            </a:r>
            <a:r>
              <a:rPr lang="en-US" dirty="0" err="1" smtClean="0"/>
              <a:t>MainStoryboard.storyboard</a:t>
            </a:r>
            <a:r>
              <a:rPr lang="en-US" dirty="0" smtClean="0"/>
              <a:t> in the project navigator to display the scene on the canvas.</a:t>
            </a:r>
          </a:p>
          <a:p>
            <a:endParaRPr lang="en-US" dirty="0" smtClean="0"/>
          </a:p>
          <a:p>
            <a:r>
              <a:rPr lang="en-US" dirty="0" smtClean="0"/>
              <a:t>In the outline view, select Hello World View Controller (it’s listed below First Responder). Your</a:t>
            </a:r>
            <a:r>
              <a:rPr lang="en-US" baseline="0" dirty="0" smtClean="0"/>
              <a:t> workspace should look like the picture on the left.  </a:t>
            </a:r>
            <a:r>
              <a:rPr lang="en-US" sz="1200" b="0" i="0" kern="1200" dirty="0" smtClean="0">
                <a:solidFill>
                  <a:schemeClr val="tx1"/>
                </a:solidFill>
                <a:effectLst/>
                <a:latin typeface="+mn-lt"/>
                <a:ea typeface="+mn-ea"/>
                <a:cs typeface="+mn-cs"/>
              </a:rPr>
              <a:t>Notice that the scene and the scene dock are both outlined in blue, and the view controller object is selected in the scene dock.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 the rightmost View button in the toolbar to display the utilities area at the right side of the window (or choose View &gt; Utilities &gt; Show Utilities).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 the Attributes inspector button in the utilities area to open the Attributes inspector.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Attributes inspector button is the fourth button from the left in the inspector selector bar at the top of the utilities area:</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53</a:t>
            </a:fld>
            <a:endParaRPr lang="en-US"/>
          </a:p>
        </p:txBody>
      </p:sp>
    </p:spTree>
    <p:extLst>
      <p:ext uri="{BB962C8B-B14F-4D97-AF65-F5344CB8AC3E}">
        <p14:creationId xmlns:p14="http://schemas.microsoft.com/office/powerpoint/2010/main" val="270628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Objective-C itself </a:t>
            </a:r>
            <a:r>
              <a:rPr lang="en-US" dirty="0" err="1" smtClean="0"/>
              <a:t>isnʼt</a:t>
            </a:r>
            <a:r>
              <a:rPr lang="en-US" dirty="0" smtClean="0"/>
              <a:t> that hard to learn. Once you get to grips with the basic principles, you can pick the rest up as you go along pretty easily. You do need to have an understanding of the fundamentals of C programming though, and that is what the rest of this tutorial will cover.</a:t>
            </a:r>
          </a:p>
          <a:p>
            <a:r>
              <a:rPr lang="en-US" dirty="0" err="1" smtClean="0"/>
              <a:t>Letʼs</a:t>
            </a:r>
            <a:r>
              <a:rPr lang="en-US" dirty="0" smtClean="0"/>
              <a:t> look at a basic application in </a:t>
            </a:r>
            <a:r>
              <a:rPr lang="en-US" dirty="0" err="1" smtClean="0"/>
              <a:t>main.c</a:t>
            </a:r>
            <a:r>
              <a:rPr lang="en-US" dirty="0" smtClean="0"/>
              <a:t>:</a:t>
            </a:r>
          </a:p>
          <a:p>
            <a:r>
              <a:rPr lang="en-US" dirty="0" smtClean="0"/>
              <a:t>		#include &lt;</a:t>
            </a:r>
            <a:r>
              <a:rPr lang="en-US" dirty="0" err="1" smtClean="0"/>
              <a:t>stdio.h</a:t>
            </a:r>
            <a:r>
              <a:rPr lang="en-US" dirty="0" smtClean="0"/>
              <a:t>&gt;  </a:t>
            </a:r>
          </a:p>
          <a:p>
            <a:r>
              <a:rPr lang="en-US" dirty="0" smtClean="0"/>
              <a:t>		</a:t>
            </a:r>
            <a:r>
              <a:rPr lang="en-US" dirty="0" err="1" smtClean="0"/>
              <a:t>int</a:t>
            </a:r>
            <a:r>
              <a:rPr lang="en-US" dirty="0" smtClean="0"/>
              <a:t> main(){  </a:t>
            </a:r>
          </a:p>
          <a:p>
            <a:r>
              <a:rPr lang="en-US" dirty="0" smtClean="0"/>
              <a:t>		    </a:t>
            </a:r>
            <a:r>
              <a:rPr lang="en-US" dirty="0" err="1" smtClean="0"/>
              <a:t>printf</a:t>
            </a:r>
            <a:r>
              <a:rPr lang="en-US" dirty="0" smtClean="0"/>
              <a:t>("Hello World\n");  </a:t>
            </a:r>
          </a:p>
          <a:p>
            <a:r>
              <a:rPr lang="en-US" dirty="0" smtClean="0"/>
              <a:t>		    return 0;  </a:t>
            </a:r>
          </a:p>
          <a:p>
            <a:r>
              <a:rPr lang="en-US" dirty="0" smtClean="0"/>
              <a:t>		}  </a:t>
            </a:r>
          </a:p>
          <a:p>
            <a:r>
              <a:rPr lang="en-US" dirty="0" smtClean="0"/>
              <a:t>All this application will do when you run it is display the string “Hello World” in Terminal and exit.</a:t>
            </a:r>
            <a:br>
              <a:rPr lang="en-US" dirty="0" smtClean="0"/>
            </a:br>
            <a:endParaRPr lang="en-US" dirty="0" smtClean="0"/>
          </a:p>
          <a:p>
            <a:r>
              <a:rPr lang="en-US" dirty="0" smtClean="0"/>
              <a:t>NOTE:</a:t>
            </a:r>
          </a:p>
          <a:p>
            <a:r>
              <a:rPr lang="en-US" dirty="0" smtClean="0"/>
              <a:t>Curious about the “return 0″ statement? Because we told the compiler that the function main() will return an integer, we return the constant integer value ’0′ at the end of the function. By convention, returning ’0′ signals to the calling program that our program finished execution without any errors.</a:t>
            </a:r>
          </a:p>
          <a:p>
            <a:r>
              <a:rPr lang="en-US" dirty="0" smtClean="0"/>
              <a:t>To try this for yourself, fire up </a:t>
            </a:r>
            <a:r>
              <a:rPr lang="en-US" dirty="0" err="1" smtClean="0"/>
              <a:t>Xcode</a:t>
            </a:r>
            <a:r>
              <a:rPr lang="en-US" dirty="0" smtClean="0"/>
              <a:t> and make a new Objective-C class. Delete all the code </a:t>
            </a:r>
            <a:r>
              <a:rPr lang="en-US" dirty="0" err="1" smtClean="0"/>
              <a:t>Xcode</a:t>
            </a:r>
            <a:r>
              <a:rPr lang="en-US" dirty="0" smtClean="0"/>
              <a:t> gives you by default and stick the above code in. Once </a:t>
            </a:r>
            <a:r>
              <a:rPr lang="en-US" dirty="0" err="1" smtClean="0"/>
              <a:t>youʼve</a:t>
            </a:r>
            <a:r>
              <a:rPr lang="en-US" dirty="0" smtClean="0"/>
              <a:t> done that, you can compile it using Terminal. </a:t>
            </a:r>
            <a:br>
              <a:rPr lang="en-US" dirty="0" smtClean="0"/>
            </a:br>
            <a:r>
              <a:rPr lang="en-US" dirty="0" smtClean="0"/>
              <a:t/>
            </a:r>
            <a:br>
              <a:rPr lang="en-US" dirty="0" smtClean="0"/>
            </a:br>
            <a:r>
              <a:rPr lang="en-US" dirty="0" smtClean="0"/>
              <a:t>Create a project that uses C as the core</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12</a:t>
            </a:fld>
            <a:endParaRPr lang="en-US"/>
          </a:p>
        </p:txBody>
      </p:sp>
    </p:spTree>
    <p:extLst>
      <p:ext uri="{BB962C8B-B14F-4D97-AF65-F5344CB8AC3E}">
        <p14:creationId xmlns:p14="http://schemas.microsoft.com/office/powerpoint/2010/main" val="1604188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With the Attributes inspector open, your workspace window should look something like the picture on the left (you might have to resize the window to see everything)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View Controller section of the Attributes inspector, you can see that the Initial Scene option is selected.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Note that if you deselect this option, the initial scene indicator disappears from the canvas. For this tutorial, make sure the Initial Scene option remains selected.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54</a:t>
            </a:fld>
            <a:endParaRPr lang="en-US"/>
          </a:p>
        </p:txBody>
      </p:sp>
    </p:spTree>
    <p:extLst>
      <p:ext uri="{BB962C8B-B14F-4D97-AF65-F5344CB8AC3E}">
        <p14:creationId xmlns:p14="http://schemas.microsoft.com/office/powerpoint/2010/main" val="2783115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view provides the white background that you saw when you ran the app in Simulator. To make sure that your app is working correctly, you can set the background color of the view to something other than white and verify that the new color is displayed by again running the app in Simulator.</a:t>
            </a:r>
          </a:p>
          <a:p>
            <a:r>
              <a:rPr lang="en-US" sz="1200" b="0" i="0" kern="1200" dirty="0" smtClean="0">
                <a:solidFill>
                  <a:schemeClr val="tx1"/>
                </a:solidFill>
                <a:effectLst/>
                <a:latin typeface="+mn-lt"/>
                <a:ea typeface="+mn-ea"/>
                <a:cs typeface="+mn-cs"/>
              </a:rPr>
              <a:t>Before you change the background of the view, make sure that the storyboard is still open on the canvas. (If necessary, click </a:t>
            </a:r>
            <a:r>
              <a:rPr lang="en-US" sz="1200" b="0" i="0" kern="1200" dirty="0" err="1" smtClean="0">
                <a:solidFill>
                  <a:schemeClr val="tx1"/>
                </a:solidFill>
                <a:effectLst/>
                <a:latin typeface="+mn-lt"/>
                <a:ea typeface="+mn-ea"/>
                <a:cs typeface="+mn-cs"/>
              </a:rPr>
              <a:t>MainStoryboard.storyboard</a:t>
            </a:r>
            <a:r>
              <a:rPr lang="en-US" sz="1200" b="0" i="0" kern="1200" dirty="0" smtClean="0">
                <a:solidFill>
                  <a:schemeClr val="tx1"/>
                </a:solidFill>
                <a:effectLst/>
                <a:latin typeface="+mn-lt"/>
                <a:ea typeface="+mn-ea"/>
                <a:cs typeface="+mn-cs"/>
              </a:rPr>
              <a:t> in the project navigator to open the storyboard on the canvas.)</a:t>
            </a:r>
          </a:p>
          <a:p>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55</a:t>
            </a:fld>
            <a:endParaRPr lang="en-US"/>
          </a:p>
        </p:txBody>
      </p:sp>
    </p:spTree>
    <p:extLst>
      <p:ext uri="{BB962C8B-B14F-4D97-AF65-F5344CB8AC3E}">
        <p14:creationId xmlns:p14="http://schemas.microsoft.com/office/powerpoint/2010/main" val="183401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smtClean="0">
                <a:solidFill>
                  <a:schemeClr val="tx1"/>
                </a:solidFill>
                <a:effectLst/>
                <a:latin typeface="+mn-lt"/>
                <a:ea typeface="+mn-ea"/>
                <a:cs typeface="+mn-cs"/>
              </a:rPr>
              <a:t>Click the Run button (or choose Product &gt; Run) to test your app in Simulator. Make sure the Scheme pop-up menu in the </a:t>
            </a:r>
            <a:r>
              <a:rPr lang="en-US" sz="1200" b="0" i="0" kern="1200" dirty="0" err="1" smtClean="0">
                <a:solidFill>
                  <a:schemeClr val="tx1"/>
                </a:solidFill>
                <a:effectLst/>
                <a:latin typeface="+mn-lt"/>
                <a:ea typeface="+mn-ea"/>
                <a:cs typeface="+mn-cs"/>
              </a:rPr>
              <a:t>Xcode</a:t>
            </a:r>
            <a:r>
              <a:rPr lang="en-US" sz="1200" b="0" i="0" kern="1200" dirty="0" smtClean="0">
                <a:solidFill>
                  <a:schemeClr val="tx1"/>
                </a:solidFill>
                <a:effectLst/>
                <a:latin typeface="+mn-lt"/>
                <a:ea typeface="+mn-ea"/>
                <a:cs typeface="+mn-cs"/>
              </a:rPr>
              <a:t> toolbar still displays </a:t>
            </a:r>
            <a:r>
              <a:rPr lang="en-US" sz="1200" b="0" i="0" kern="1200" dirty="0" err="1" smtClean="0">
                <a:solidFill>
                  <a:schemeClr val="tx1"/>
                </a:solidFill>
                <a:effectLst/>
                <a:latin typeface="+mn-lt"/>
                <a:ea typeface="+mn-ea"/>
                <a:cs typeface="+mn-cs"/>
              </a:rPr>
              <a:t>HelloWorld</a:t>
            </a:r>
            <a:r>
              <a:rPr lang="en-US" sz="1200" b="0" i="0" kern="1200" dirty="0" smtClean="0">
                <a:solidFill>
                  <a:schemeClr val="tx1"/>
                </a:solidFill>
                <a:effectLst/>
                <a:latin typeface="+mn-lt"/>
                <a:ea typeface="+mn-ea"/>
                <a:cs typeface="+mn-cs"/>
              </a:rPr>
              <a:t> &gt; iPhone 6.0 Simulator</a:t>
            </a: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endParaRPr lang="en-US" sz="1200" b="0" i="0" kern="1200" dirty="0" smtClean="0">
              <a:solidFill>
                <a:schemeClr val="tx1"/>
              </a:solidFill>
              <a:effectLst/>
              <a:latin typeface="+mn-lt"/>
              <a:ea typeface="+mn-ea"/>
              <a:cs typeface="+mn-cs"/>
            </a:endParaRPr>
          </a:p>
          <a:p>
            <a:pPr marL="0" indent="0">
              <a:buFont typeface="+mj-lt"/>
              <a:buNone/>
            </a:pPr>
            <a:r>
              <a:rPr lang="en-US" sz="1200" b="0" i="0" kern="1200" dirty="0" smtClean="0">
                <a:solidFill>
                  <a:schemeClr val="tx1"/>
                </a:solidFill>
                <a:effectLst/>
                <a:latin typeface="+mn-lt"/>
                <a:ea typeface="+mn-ea"/>
                <a:cs typeface="+mn-cs"/>
              </a:rPr>
              <a:t>Restoring the background color:</a:t>
            </a:r>
          </a:p>
          <a:p>
            <a:pPr marL="228600" indent="-228600">
              <a:buFont typeface="+mj-lt"/>
              <a:buAutoNum type="arabicPeriod"/>
            </a:pPr>
            <a:r>
              <a:rPr lang="en-US" sz="1200" b="0" i="0" kern="1200" dirty="0" smtClean="0">
                <a:solidFill>
                  <a:schemeClr val="tx1"/>
                </a:solidFill>
                <a:effectLst/>
                <a:latin typeface="+mn-lt"/>
                <a:ea typeface="+mn-ea"/>
                <a:cs typeface="+mn-cs"/>
              </a:rPr>
              <a:t>In the Attributes inspector, open the Background pop-up menu by clicking the arrows.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Note that the rectangle in the Background pop-up menu has changed to display the color you chose in the Colors window. If you click the colored rectangle (instead of the arrows), the Colors window reopens. Because you want to reuse the view’s original background color, it’s easier to choose it from the Background menu than it is to find it in the Colors window.</a:t>
            </a:r>
          </a:p>
          <a:p>
            <a:pPr marL="228600" indent="-228600">
              <a:buFont typeface="+mj-lt"/>
              <a:buAutoNum type="arabicPeriod"/>
            </a:pPr>
            <a:r>
              <a:rPr lang="en-US" sz="1200" b="0" i="0" kern="1200" dirty="0" smtClean="0">
                <a:solidFill>
                  <a:schemeClr val="tx1"/>
                </a:solidFill>
                <a:effectLst/>
                <a:latin typeface="+mn-lt"/>
                <a:ea typeface="+mn-ea"/>
                <a:cs typeface="+mn-cs"/>
              </a:rPr>
              <a:t>In the Background pop-up menu, choose the white square listed in the Recently Used Colors section of the menu.</a:t>
            </a:r>
          </a:p>
          <a:p>
            <a:pPr marL="228600" indent="-228600">
              <a:buFont typeface="+mj-lt"/>
              <a:buAutoNum type="arabicPeriod"/>
            </a:pPr>
            <a:r>
              <a:rPr lang="en-US" sz="1200" b="0" i="0" kern="1200" dirty="0" smtClean="0">
                <a:solidFill>
                  <a:schemeClr val="tx1"/>
                </a:solidFill>
                <a:effectLst/>
                <a:latin typeface="+mn-lt"/>
                <a:ea typeface="+mn-ea"/>
                <a:cs typeface="+mn-cs"/>
              </a:rPr>
              <a:t>Click the Run button to compile and run your app (and to save your changes).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After you’ve verified that your app again displays a white background, quit Simulator.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23E6630-8652-4666-9513-4109B15F5084}" type="slidenum">
              <a:rPr lang="en-US" smtClean="0"/>
              <a:t>57</a:t>
            </a:fld>
            <a:endParaRPr lang="en-US"/>
          </a:p>
        </p:txBody>
      </p:sp>
    </p:spTree>
    <p:extLst>
      <p:ext uri="{BB962C8B-B14F-4D97-AF65-F5344CB8AC3E}">
        <p14:creationId xmlns:p14="http://schemas.microsoft.com/office/powerpoint/2010/main" val="215218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create</a:t>
            </a:r>
            <a:r>
              <a:rPr lang="en-US" baseline="0" dirty="0" smtClean="0"/>
              <a:t> a new project with one button.  Before the end of class we will make the button work.</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59</a:t>
            </a:fld>
            <a:endParaRPr lang="en-US"/>
          </a:p>
        </p:txBody>
      </p:sp>
    </p:spTree>
    <p:extLst>
      <p:ext uri="{BB962C8B-B14F-4D97-AF65-F5344CB8AC3E}">
        <p14:creationId xmlns:p14="http://schemas.microsoft.com/office/powerpoint/2010/main" val="65786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easier to look for controls</a:t>
            </a:r>
            <a:r>
              <a:rPr lang="en-US" baseline="0" dirty="0" smtClean="0"/>
              <a:t> by typing their name in the search box.</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60</a:t>
            </a:fld>
            <a:endParaRPr lang="en-US"/>
          </a:p>
        </p:txBody>
      </p:sp>
    </p:spTree>
    <p:extLst>
      <p:ext uri="{BB962C8B-B14F-4D97-AF65-F5344CB8AC3E}">
        <p14:creationId xmlns:p14="http://schemas.microsoft.com/office/powerpoint/2010/main" val="3567755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Drag</a:t>
            </a:r>
            <a:r>
              <a:rPr lang="en-US" baseline="0" dirty="0" smtClean="0"/>
              <a:t> the button to your storyboard.  When selected guidelines will also appear to show you the positioning of the control on the storyboard</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61</a:t>
            </a:fld>
            <a:endParaRPr lang="en-US"/>
          </a:p>
        </p:txBody>
      </p:sp>
    </p:spTree>
    <p:extLst>
      <p:ext uri="{BB962C8B-B14F-4D97-AF65-F5344CB8AC3E}">
        <p14:creationId xmlns:p14="http://schemas.microsoft.com/office/powerpoint/2010/main" val="179444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working with code it is easier if you split the code window so it can show both the Storyboard and code on different panes.</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62</a:t>
            </a:fld>
            <a:endParaRPr lang="en-US"/>
          </a:p>
        </p:txBody>
      </p:sp>
    </p:spTree>
    <p:extLst>
      <p:ext uri="{BB962C8B-B14F-4D97-AF65-F5344CB8AC3E}">
        <p14:creationId xmlns:p14="http://schemas.microsoft.com/office/powerpoint/2010/main" val="1733876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hide/show the Explorer pane and get more space by</a:t>
            </a:r>
            <a:r>
              <a:rPr lang="en-US" baseline="0" dirty="0" smtClean="0"/>
              <a:t> clicking on one </a:t>
            </a:r>
            <a:r>
              <a:rPr lang="en-US" baseline="0" dirty="0" err="1" smtClean="0"/>
              <a:t>butotn</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63</a:t>
            </a:fld>
            <a:endParaRPr lang="en-US"/>
          </a:p>
        </p:txBody>
      </p:sp>
    </p:spTree>
    <p:extLst>
      <p:ext uri="{BB962C8B-B14F-4D97-AF65-F5344CB8AC3E}">
        <p14:creationId xmlns:p14="http://schemas.microsoft.com/office/powerpoint/2010/main" val="309293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code window is split into two.  One showing the </a:t>
            </a:r>
            <a:r>
              <a:rPr lang="en-US" dirty="0" err="1" smtClean="0"/>
              <a:t>sotryboard</a:t>
            </a:r>
            <a:r>
              <a:rPr lang="en-US" dirty="0" smtClean="0"/>
              <a:t> and the other showing the contents of </a:t>
            </a:r>
            <a:r>
              <a:rPr lang="en-US" dirty="0" err="1" smtClean="0"/>
              <a:t>viewcontroller.h</a:t>
            </a:r>
            <a:endParaRPr lang="en-US" dirty="0" smtClean="0"/>
          </a:p>
          <a:p>
            <a:endParaRPr lang="en-US" dirty="0" smtClean="0"/>
          </a:p>
          <a:p>
            <a:r>
              <a:rPr lang="en-US" b="1" dirty="0" smtClean="0"/>
              <a:t>CONTROL-DRAG </a:t>
            </a:r>
            <a:r>
              <a:rPr lang="en-US" b="0" dirty="0" smtClean="0"/>
              <a:t>the button to somewhere in between “@interface</a:t>
            </a:r>
            <a:r>
              <a:rPr lang="en-US" b="0" baseline="0" dirty="0" smtClean="0"/>
              <a:t> </a:t>
            </a:r>
            <a:r>
              <a:rPr lang="en-US" b="0" baseline="0" dirty="0" err="1" smtClean="0"/>
              <a:t>ViewController</a:t>
            </a:r>
            <a:r>
              <a:rPr lang="en-US" b="0" baseline="0" dirty="0" smtClean="0"/>
              <a:t> : </a:t>
            </a:r>
            <a:r>
              <a:rPr lang="en-US" b="0" baseline="0" dirty="0" err="1" smtClean="0"/>
              <a:t>UIViewController</a:t>
            </a:r>
            <a:r>
              <a:rPr lang="en-US" b="0" baseline="0" dirty="0" smtClean="0"/>
              <a:t>” and “@end”</a:t>
            </a:r>
          </a:p>
          <a:p>
            <a:endParaRPr lang="en-US" b="0" baseline="0" dirty="0" smtClean="0"/>
          </a:p>
          <a:p>
            <a:r>
              <a:rPr lang="en-US" b="0" baseline="0" dirty="0" smtClean="0"/>
              <a:t>You will notice the black call-out appear showing options for what it can do with the button.</a:t>
            </a:r>
          </a:p>
          <a:p>
            <a:endParaRPr lang="en-US" b="1" dirty="0"/>
          </a:p>
        </p:txBody>
      </p:sp>
      <p:sp>
        <p:nvSpPr>
          <p:cNvPr id="4" name="Slide Number Placeholder 3"/>
          <p:cNvSpPr>
            <a:spLocks noGrp="1"/>
          </p:cNvSpPr>
          <p:nvPr>
            <p:ph type="sldNum" sz="quarter" idx="10"/>
          </p:nvPr>
        </p:nvSpPr>
        <p:spPr/>
        <p:txBody>
          <a:bodyPr/>
          <a:lstStyle/>
          <a:p>
            <a:fld id="{1F408824-A60F-9F43-A900-82F4D14086A7}" type="slidenum">
              <a:rPr lang="en-US" smtClean="0"/>
              <a:t>65</a:t>
            </a:fld>
            <a:endParaRPr lang="en-US"/>
          </a:p>
        </p:txBody>
      </p:sp>
    </p:spTree>
    <p:extLst>
      <p:ext uri="{BB962C8B-B14F-4D97-AF65-F5344CB8AC3E}">
        <p14:creationId xmlns:p14="http://schemas.microsoft.com/office/powerpoint/2010/main" val="434064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the button anywhere</a:t>
            </a:r>
            <a:r>
              <a:rPr lang="en-US" baseline="0" dirty="0" smtClean="0"/>
              <a:t> in between @Interface and @end.</a:t>
            </a:r>
          </a:p>
          <a:p>
            <a:endParaRPr lang="en-US" baseline="0" dirty="0" smtClean="0"/>
          </a:p>
          <a:p>
            <a:r>
              <a:rPr lang="en-US" baseline="0" dirty="0" smtClean="0"/>
              <a:t>The dialogue box above will show up.  This is where you define the button and give it a name.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66</a:t>
            </a:fld>
            <a:endParaRPr lang="en-US"/>
          </a:p>
        </p:txBody>
      </p:sp>
    </p:spTree>
    <p:extLst>
      <p:ext uri="{BB962C8B-B14F-4D97-AF65-F5344CB8AC3E}">
        <p14:creationId xmlns:p14="http://schemas.microsoft.com/office/powerpoint/2010/main" val="4246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the project make sure that the core is “Foundation”</a:t>
            </a:r>
          </a:p>
          <a:p>
            <a:endParaRPr lang="en-US" dirty="0" smtClean="0"/>
          </a:p>
          <a:p>
            <a:r>
              <a:rPr lang="en-US" dirty="0" err="1" smtClean="0"/>
              <a:t>Main.m</a:t>
            </a:r>
            <a:r>
              <a:rPr lang="en-US" dirty="0" smtClean="0"/>
              <a:t> is created instead of </a:t>
            </a:r>
            <a:r>
              <a:rPr lang="en-US" dirty="0" err="1" smtClean="0"/>
              <a:t>main.c</a:t>
            </a:r>
            <a:r>
              <a:rPr lang="en-US" dirty="0" smtClean="0"/>
              <a:t>:</a:t>
            </a:r>
            <a:br>
              <a:rPr lang="en-US" dirty="0" smtClean="0"/>
            </a:br>
            <a:r>
              <a:rPr lang="en-US" dirty="0" smtClean="0"/>
              <a:t/>
            </a:r>
            <a:br>
              <a:rPr lang="en-US" dirty="0" smtClean="0"/>
            </a:br>
            <a:r>
              <a:rPr lang="en-US"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main.m</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HelloWorld2</a:t>
            </a:r>
          </a:p>
          <a:p>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Created</a:t>
            </a:r>
            <a:r>
              <a:rPr lang="fr-FR" sz="1200" kern="1200" dirty="0" smtClean="0">
                <a:solidFill>
                  <a:schemeClr val="tx1"/>
                </a:solidFill>
                <a:latin typeface="+mn-lt"/>
                <a:ea typeface="+mn-ea"/>
                <a:cs typeface="+mn-cs"/>
              </a:rPr>
              <a:t> by Ronald </a:t>
            </a:r>
            <a:r>
              <a:rPr lang="fr-FR" sz="1200" kern="1200" dirty="0" err="1" smtClean="0">
                <a:solidFill>
                  <a:schemeClr val="tx1"/>
                </a:solidFill>
                <a:latin typeface="+mn-lt"/>
                <a:ea typeface="+mn-ea"/>
                <a:cs typeface="+mn-cs"/>
              </a:rPr>
              <a:t>Leonor</a:t>
            </a:r>
            <a:r>
              <a:rPr lang="fr-FR" sz="1200" kern="1200" dirty="0" smtClean="0">
                <a:solidFill>
                  <a:schemeClr val="tx1"/>
                </a:solidFill>
                <a:latin typeface="+mn-lt"/>
                <a:ea typeface="+mn-ea"/>
                <a:cs typeface="+mn-cs"/>
              </a:rPr>
              <a:t> Ramos on 5/12/13.</a:t>
            </a:r>
          </a:p>
          <a:p>
            <a:r>
              <a:rPr lang="fr-FR" sz="1200" kern="1200" dirty="0" smtClean="0">
                <a:solidFill>
                  <a:schemeClr val="tx1"/>
                </a:solidFill>
                <a:latin typeface="+mn-lt"/>
                <a:ea typeface="+mn-ea"/>
                <a:cs typeface="+mn-cs"/>
              </a:rPr>
              <a:t>//  Copyright (c) 2013 Ronald </a:t>
            </a:r>
            <a:r>
              <a:rPr lang="fr-FR" sz="1200" kern="1200" dirty="0" err="1" smtClean="0">
                <a:solidFill>
                  <a:schemeClr val="tx1"/>
                </a:solidFill>
                <a:latin typeface="+mn-lt"/>
                <a:ea typeface="+mn-ea"/>
                <a:cs typeface="+mn-cs"/>
              </a:rPr>
              <a:t>Leonor</a:t>
            </a:r>
            <a:r>
              <a:rPr lang="fr-FR" sz="1200" kern="1200" dirty="0" smtClean="0">
                <a:solidFill>
                  <a:schemeClr val="tx1"/>
                </a:solidFill>
                <a:latin typeface="+mn-lt"/>
                <a:ea typeface="+mn-ea"/>
                <a:cs typeface="+mn-cs"/>
              </a:rPr>
              <a:t> Ramos. All </a:t>
            </a:r>
            <a:r>
              <a:rPr lang="fr-FR" sz="1200" kern="1200" dirty="0" err="1" smtClean="0">
                <a:solidFill>
                  <a:schemeClr val="tx1"/>
                </a:solidFill>
                <a:latin typeface="+mn-lt"/>
                <a:ea typeface="+mn-ea"/>
                <a:cs typeface="+mn-cs"/>
              </a:rPr>
              <a:t>rights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reserved</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#import &lt;</a:t>
            </a:r>
            <a:r>
              <a:rPr lang="fr-FR" sz="1200" kern="1200" dirty="0" err="1" smtClean="0">
                <a:solidFill>
                  <a:schemeClr val="tx1"/>
                </a:solidFill>
                <a:latin typeface="+mn-lt"/>
                <a:ea typeface="+mn-ea"/>
                <a:cs typeface="+mn-cs"/>
              </a:rPr>
              <a:t>Foundation</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Foundation.h</a:t>
            </a:r>
            <a:r>
              <a:rPr lang="fr-FR" sz="1200" kern="1200" dirty="0" smtClean="0">
                <a:solidFill>
                  <a:schemeClr val="tx1"/>
                </a:solidFill>
                <a:latin typeface="+mn-lt"/>
                <a:ea typeface="+mn-ea"/>
                <a:cs typeface="+mn-cs"/>
              </a:rPr>
              <a:t>&gt;</a:t>
            </a:r>
          </a:p>
          <a:p>
            <a:endParaRPr lang="fr-FR" sz="1200" kern="1200" dirty="0" smtClean="0">
              <a:solidFill>
                <a:schemeClr val="tx1"/>
              </a:solidFill>
              <a:latin typeface="+mn-lt"/>
              <a:ea typeface="+mn-ea"/>
              <a:cs typeface="+mn-cs"/>
            </a:endParaRPr>
          </a:p>
          <a:p>
            <a:r>
              <a:rPr lang="fr-FR" sz="1200" kern="1200" dirty="0" err="1" smtClean="0">
                <a:solidFill>
                  <a:schemeClr val="tx1"/>
                </a:solidFill>
                <a:latin typeface="+mn-lt"/>
                <a:ea typeface="+mn-ea"/>
                <a:cs typeface="+mn-cs"/>
              </a:rPr>
              <a:t>int</a:t>
            </a:r>
            <a:r>
              <a:rPr lang="fr-FR" sz="1200" kern="1200" dirty="0" smtClean="0">
                <a:solidFill>
                  <a:schemeClr val="tx1"/>
                </a:solidFill>
                <a:latin typeface="+mn-lt"/>
                <a:ea typeface="+mn-ea"/>
                <a:cs typeface="+mn-cs"/>
              </a:rPr>
              <a:t> main(</a:t>
            </a:r>
            <a:r>
              <a:rPr lang="fr-FR" sz="1200" kern="1200" dirty="0" err="1" smtClean="0">
                <a:solidFill>
                  <a:schemeClr val="tx1"/>
                </a:solidFill>
                <a:latin typeface="+mn-lt"/>
                <a:ea typeface="+mn-ea"/>
                <a:cs typeface="+mn-cs"/>
              </a:rPr>
              <a:t>int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argc</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const</a:t>
            </a:r>
            <a:r>
              <a:rPr lang="fr-FR" sz="1200" kern="1200" dirty="0" smtClean="0">
                <a:solidFill>
                  <a:schemeClr val="tx1"/>
                </a:solidFill>
                <a:latin typeface="+mn-lt"/>
                <a:ea typeface="+mn-ea"/>
                <a:cs typeface="+mn-cs"/>
              </a:rPr>
              <a:t> char * </a:t>
            </a:r>
            <a:r>
              <a:rPr lang="fr-FR" sz="1200" kern="1200" dirty="0" err="1" smtClean="0">
                <a:solidFill>
                  <a:schemeClr val="tx1"/>
                </a:solidFill>
                <a:latin typeface="+mn-lt"/>
                <a:ea typeface="+mn-ea"/>
                <a:cs typeface="+mn-cs"/>
              </a:rPr>
              <a:t>argv</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autoreleasepool</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nb-NO" sz="1200" kern="1200" dirty="0" smtClean="0">
                <a:solidFill>
                  <a:schemeClr val="tx1"/>
                </a:solidFill>
                <a:latin typeface="+mn-lt"/>
                <a:ea typeface="+mn-ea"/>
                <a:cs typeface="+mn-cs"/>
              </a:rPr>
              <a:t>        // </a:t>
            </a:r>
            <a:r>
              <a:rPr lang="nb-NO" sz="1200" kern="1200" dirty="0" err="1" smtClean="0">
                <a:solidFill>
                  <a:schemeClr val="tx1"/>
                </a:solidFill>
                <a:latin typeface="+mn-lt"/>
                <a:ea typeface="+mn-ea"/>
                <a:cs typeface="+mn-cs"/>
              </a:rPr>
              <a:t>insert</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code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here</a:t>
            </a:r>
            <a:r>
              <a:rPr lang="nb-NO"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NSLog</a:t>
            </a:r>
            <a:r>
              <a:rPr lang="en-US" sz="1200" kern="1200" dirty="0" smtClean="0">
                <a:solidFill>
                  <a:schemeClr val="tx1"/>
                </a:solidFill>
                <a:latin typeface="+mn-lt"/>
                <a:ea typeface="+mn-ea"/>
                <a:cs typeface="+mn-cs"/>
              </a:rPr>
              <a:t>(@"Hello, World!");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is-IS" sz="1200" kern="1200" dirty="0" smtClean="0">
                <a:solidFill>
                  <a:schemeClr val="tx1"/>
                </a:solidFill>
                <a:latin typeface="+mn-lt"/>
                <a:ea typeface="+mn-ea"/>
                <a:cs typeface="+mn-cs"/>
              </a:rPr>
              <a:t>    return 0;</a:t>
            </a:r>
          </a:p>
          <a:p>
            <a:r>
              <a:rPr lang="is-I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13</a:t>
            </a:fld>
            <a:endParaRPr lang="en-US"/>
          </a:p>
        </p:txBody>
      </p:sp>
    </p:spTree>
    <p:extLst>
      <p:ext uri="{BB962C8B-B14F-4D97-AF65-F5344CB8AC3E}">
        <p14:creationId xmlns:p14="http://schemas.microsoft.com/office/powerpoint/2010/main" val="2414671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dropping the Button</a:t>
            </a:r>
            <a:r>
              <a:rPr lang="en-US" baseline="0" dirty="0" smtClean="0"/>
              <a:t> into </a:t>
            </a:r>
            <a:r>
              <a:rPr lang="en-US" baseline="0" dirty="0" err="1" smtClean="0"/>
              <a:t>ViewController.h</a:t>
            </a:r>
            <a:r>
              <a:rPr lang="en-US" baseline="0" dirty="0" smtClean="0"/>
              <a:t> you will notice that a line of code is added</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67</a:t>
            </a:fld>
            <a:endParaRPr lang="en-US"/>
          </a:p>
        </p:txBody>
      </p:sp>
    </p:spTree>
    <p:extLst>
      <p:ext uri="{BB962C8B-B14F-4D97-AF65-F5344CB8AC3E}">
        <p14:creationId xmlns:p14="http://schemas.microsoft.com/office/powerpoint/2010/main" val="4070227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configuring the Action for the button switch the code window from </a:t>
            </a:r>
            <a:r>
              <a:rPr lang="en-US" dirty="0" err="1" smtClean="0"/>
              <a:t>ViewController.h</a:t>
            </a:r>
            <a:r>
              <a:rPr lang="en-US" baseline="0" dirty="0" smtClean="0"/>
              <a:t> to </a:t>
            </a:r>
            <a:r>
              <a:rPr lang="en-US" baseline="0" dirty="0" err="1" smtClean="0"/>
              <a:t>ViewController.m</a:t>
            </a:r>
            <a:endParaRPr lang="en-US" baseline="0" dirty="0" smtClean="0"/>
          </a:p>
          <a:p>
            <a:endParaRPr lang="en-US" baseline="0" dirty="0" smtClean="0"/>
          </a:p>
          <a:p>
            <a:r>
              <a:rPr lang="en-US" baseline="0" dirty="0" err="1" smtClean="0"/>
              <a:t>ViewController.h</a:t>
            </a:r>
            <a:r>
              <a:rPr lang="en-US" baseline="0" dirty="0" smtClean="0"/>
              <a:t> contains the templates for most of the items we will be using in the app.</a:t>
            </a:r>
          </a:p>
          <a:p>
            <a:endParaRPr lang="en-US" baseline="0" dirty="0" smtClean="0"/>
          </a:p>
          <a:p>
            <a:r>
              <a:rPr lang="en-US" baseline="0" dirty="0" smtClean="0"/>
              <a:t>The actual code resides in </a:t>
            </a:r>
            <a:r>
              <a:rPr lang="en-US" baseline="0" dirty="0" err="1" smtClean="0"/>
              <a:t>ViewController.m</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68</a:t>
            </a:fld>
            <a:endParaRPr lang="en-US"/>
          </a:p>
        </p:txBody>
      </p:sp>
    </p:spTree>
    <p:extLst>
      <p:ext uri="{BB962C8B-B14F-4D97-AF65-F5344CB8AC3E}">
        <p14:creationId xmlns:p14="http://schemas.microsoft.com/office/powerpoint/2010/main" val="3382373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initWithTitle</a:t>
            </a:r>
            <a:r>
              <a:rPr lang="en-US" sz="1200" kern="1200" dirty="0" smtClean="0">
                <a:solidFill>
                  <a:schemeClr val="tx1"/>
                </a:solidFill>
                <a:latin typeface="+mn-lt"/>
                <a:ea typeface="+mn-ea"/>
                <a:cs typeface="+mn-cs"/>
              </a:rPr>
              <a:t>: @"This is my message"</a:t>
            </a:r>
          </a:p>
          <a:p>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message:@"Pop</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Up</a:t>
            </a:r>
            <a:r>
              <a:rPr lang="fi-FI"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delegate:nil</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cancelButtonTitle</a:t>
            </a:r>
            <a:r>
              <a:rPr lang="it-IT" sz="1200" kern="1200" dirty="0" smtClean="0">
                <a:solidFill>
                  <a:schemeClr val="tx1"/>
                </a:solidFill>
                <a:latin typeface="+mn-lt"/>
                <a:ea typeface="+mn-ea"/>
                <a:cs typeface="+mn-cs"/>
              </a:rPr>
              <a:t>:@"Go!"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otherButtonTitles:nil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show];</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69</a:t>
            </a:fld>
            <a:endParaRPr lang="en-US"/>
          </a:p>
        </p:txBody>
      </p:sp>
    </p:spTree>
    <p:extLst>
      <p:ext uri="{BB962C8B-B14F-4D97-AF65-F5344CB8AC3E}">
        <p14:creationId xmlns:p14="http://schemas.microsoft.com/office/powerpoint/2010/main" val="1349562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a:t>
            </a:r>
            <a:r>
              <a:rPr lang="en-US" dirty="0" err="1" smtClean="0"/>
              <a:t>iOS</a:t>
            </a:r>
            <a:r>
              <a:rPr lang="en-US" dirty="0" smtClean="0"/>
              <a:t> uses alerts to warn the user that battery power is running low, so they can connect a power adapter before their workflow is interrupted. An alert view appears on top of app content, and must be manually dismissed by the user before he can resume interaction with the app.</a:t>
            </a:r>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70</a:t>
            </a:fld>
            <a:endParaRPr lang="en-US"/>
          </a:p>
        </p:txBody>
      </p:sp>
    </p:spTree>
    <p:extLst>
      <p:ext uri="{BB962C8B-B14F-4D97-AF65-F5344CB8AC3E}">
        <p14:creationId xmlns:p14="http://schemas.microsoft.com/office/powerpoint/2010/main" val="2384649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most good IDEs </a:t>
            </a:r>
            <a:r>
              <a:rPr lang="en-US" dirty="0" err="1" smtClean="0"/>
              <a:t>Xcode</a:t>
            </a:r>
            <a:r>
              <a:rPr lang="en-US" dirty="0" smtClean="0"/>
              <a:t> has </a:t>
            </a:r>
            <a:r>
              <a:rPr lang="en-US" dirty="0" err="1" smtClean="0"/>
              <a:t>intellisense</a:t>
            </a:r>
            <a:r>
              <a:rPr lang="en-US" dirty="0" smtClean="0"/>
              <a:t> which</a:t>
            </a:r>
            <a:r>
              <a:rPr lang="en-US" baseline="0" dirty="0" smtClean="0"/>
              <a:t> helps you out with the code syntax.</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71</a:t>
            </a:fld>
            <a:endParaRPr lang="en-US"/>
          </a:p>
        </p:txBody>
      </p:sp>
    </p:spTree>
    <p:extLst>
      <p:ext uri="{BB962C8B-B14F-4D97-AF65-F5344CB8AC3E}">
        <p14:creationId xmlns:p14="http://schemas.microsoft.com/office/powerpoint/2010/main" val="3727655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73</a:t>
            </a:fld>
            <a:endParaRPr lang="en-US"/>
          </a:p>
        </p:txBody>
      </p:sp>
    </p:spTree>
    <p:extLst>
      <p:ext uri="{BB962C8B-B14F-4D97-AF65-F5344CB8AC3E}">
        <p14:creationId xmlns:p14="http://schemas.microsoft.com/office/powerpoint/2010/main" val="59528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Function</a:t>
            </a:r>
          </a:p>
          <a:p>
            <a:r>
              <a:rPr lang="en-US" dirty="0" smtClean="0"/>
              <a:t>As with plain old C programs, the main() function serves as the root of an Objective-C application. Most of the built-in </a:t>
            </a:r>
            <a:r>
              <a:rPr lang="en-US" dirty="0" err="1" smtClean="0"/>
              <a:t>Xcode</a:t>
            </a:r>
            <a:r>
              <a:rPr lang="en-US" dirty="0" smtClean="0"/>
              <a:t> templates create a file called </a:t>
            </a:r>
            <a:r>
              <a:rPr lang="en-US" dirty="0" err="1" smtClean="0"/>
              <a:t>main.m</a:t>
            </a:r>
            <a:r>
              <a:rPr lang="en-US" dirty="0" smtClean="0"/>
              <a:t> that defines a default main() function. Selecting our </a:t>
            </a:r>
            <a:r>
              <a:rPr lang="en-US" dirty="0" err="1" smtClean="0"/>
              <a:t>main.m</a:t>
            </a:r>
            <a:r>
              <a:rPr lang="en-US" dirty="0" smtClean="0"/>
              <a:t> in </a:t>
            </a:r>
            <a:r>
              <a:rPr lang="en-US" dirty="0" err="1" smtClean="0"/>
              <a:t>Xcode’s</a:t>
            </a:r>
            <a:r>
              <a:rPr lang="en-US" dirty="0" smtClean="0"/>
              <a:t> Project Navigator panel should open the editor window and display the following.</a:t>
            </a:r>
          </a:p>
          <a:p>
            <a:endParaRPr lang="en-US" dirty="0" smtClean="0"/>
          </a:p>
          <a:p>
            <a:r>
              <a:rPr lang="en-US" dirty="0" smtClean="0"/>
              <a:t>#import &lt;Foundation/</a:t>
            </a:r>
            <a:r>
              <a:rPr lang="en-US" dirty="0" err="1" smtClean="0"/>
              <a:t>Foundation.h</a:t>
            </a:r>
            <a:r>
              <a:rPr lang="en-US" dirty="0" smtClean="0"/>
              <a:t>&gt;</a:t>
            </a:r>
          </a:p>
          <a:p>
            <a:endParaRPr lang="en-US" dirty="0" smtClean="0"/>
          </a:p>
          <a:p>
            <a:r>
              <a:rPr lang="en-US" dirty="0" err="1" smtClean="0"/>
              <a:t>int</a:t>
            </a:r>
            <a:r>
              <a:rPr lang="en-US" dirty="0" smtClean="0"/>
              <a:t> main(</a:t>
            </a:r>
            <a:r>
              <a:rPr lang="en-US" dirty="0" err="1" smtClean="0"/>
              <a:t>int</a:t>
            </a:r>
            <a:r>
              <a:rPr lang="en-US" dirty="0" smtClean="0"/>
              <a:t> </a:t>
            </a:r>
            <a:r>
              <a:rPr lang="en-US" dirty="0" err="1" smtClean="0"/>
              <a:t>argc</a:t>
            </a:r>
            <a:r>
              <a:rPr lang="en-US" dirty="0" smtClean="0"/>
              <a:t>, </a:t>
            </a:r>
            <a:r>
              <a:rPr lang="en-US" dirty="0" err="1" smtClean="0"/>
              <a:t>const</a:t>
            </a:r>
            <a:r>
              <a:rPr lang="en-US" dirty="0" smtClean="0"/>
              <a:t> char * </a:t>
            </a:r>
            <a:r>
              <a:rPr lang="en-US" dirty="0" err="1" smtClean="0"/>
              <a:t>argv</a:t>
            </a:r>
            <a:r>
              <a:rPr lang="en-US" dirty="0" smtClean="0"/>
              <a:t>[]) {</a:t>
            </a:r>
          </a:p>
          <a:p>
            <a:r>
              <a:rPr lang="en-US" dirty="0" smtClean="0"/>
              <a:t>    @</a:t>
            </a:r>
            <a:r>
              <a:rPr lang="en-US" dirty="0" err="1" smtClean="0"/>
              <a:t>autoreleasepool</a:t>
            </a:r>
            <a:r>
              <a:rPr lang="en-US" dirty="0" smtClean="0"/>
              <a:t> {</a:t>
            </a:r>
          </a:p>
          <a:p>
            <a:r>
              <a:rPr lang="en-US" dirty="0" smtClean="0"/>
              <a:t>        // insert code here...</a:t>
            </a:r>
          </a:p>
          <a:p>
            <a:r>
              <a:rPr lang="en-US" dirty="0" smtClean="0"/>
              <a:t>        </a:t>
            </a:r>
            <a:r>
              <a:rPr lang="en-US" dirty="0" err="1" smtClean="0"/>
              <a:t>NSLog</a:t>
            </a:r>
            <a:r>
              <a:rPr lang="en-US" dirty="0" smtClean="0"/>
              <a:t>(@"Hello, World!");</a:t>
            </a:r>
          </a:p>
          <a:p>
            <a:r>
              <a:rPr lang="en-US" dirty="0" smtClean="0"/>
              <a:t>    }</a:t>
            </a:r>
          </a:p>
          <a:p>
            <a:r>
              <a:rPr lang="en-US" dirty="0" smtClean="0"/>
              <a:t>    return 0;</a:t>
            </a:r>
          </a:p>
          <a:p>
            <a:r>
              <a:rPr lang="en-US" dirty="0" smtClean="0"/>
              <a:t>}</a:t>
            </a:r>
          </a:p>
          <a:p>
            <a:r>
              <a:rPr lang="en-US" dirty="0" smtClean="0"/>
              <a:t>Inside of the @</a:t>
            </a:r>
            <a:r>
              <a:rPr lang="en-US" dirty="0" err="1" smtClean="0"/>
              <a:t>autoreleasepool</a:t>
            </a:r>
            <a:r>
              <a:rPr lang="en-US" dirty="0" smtClean="0"/>
              <a:t> block is where you can write code and experiment with the language.  The above main() function simply calls the global </a:t>
            </a:r>
            <a:r>
              <a:rPr lang="en-US" dirty="0" err="1" smtClean="0"/>
              <a:t>NSLog</a:t>
            </a:r>
            <a:r>
              <a:rPr lang="en-US" dirty="0" smtClean="0"/>
              <a:t>() function defined by the Foundation Framework. This is Objective-C’s general-purpose tool for outputting messages to the console. Also note that Objective-C strings are always prefixed with an at (@) symbol.</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14</a:t>
            </a:fld>
            <a:endParaRPr lang="en-US"/>
          </a:p>
        </p:txBody>
      </p:sp>
    </p:spTree>
    <p:extLst>
      <p:ext uri="{BB962C8B-B14F-4D97-AF65-F5344CB8AC3E}">
        <p14:creationId xmlns:p14="http://schemas.microsoft.com/office/powerpoint/2010/main" val="246738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is demonstrated in the following example. It declares a variable called odometer that stores a value of type double. The (</a:t>
            </a:r>
            <a:r>
              <a:rPr lang="en-US" dirty="0" err="1" smtClean="0"/>
              <a:t>int</a:t>
            </a:r>
            <a:r>
              <a:rPr lang="en-US" dirty="0" smtClean="0"/>
              <a:t>)odometer statement casts the value stored in odometer to an integer. If you paste this code into your </a:t>
            </a:r>
            <a:r>
              <a:rPr lang="en-US" dirty="0" err="1" smtClean="0"/>
              <a:t>main.m</a:t>
            </a:r>
            <a:r>
              <a:rPr lang="en-US" dirty="0" smtClean="0"/>
              <a:t> file in </a:t>
            </a:r>
            <a:r>
              <a:rPr lang="en-US" dirty="0" err="1" smtClean="0"/>
              <a:t>Xcode</a:t>
            </a:r>
            <a:r>
              <a:rPr lang="en-US" dirty="0" smtClean="0"/>
              <a:t> and run the program, you should see the </a:t>
            </a:r>
            <a:r>
              <a:rPr lang="en-US" dirty="0" err="1" smtClean="0"/>
              <a:t>NSLog</a:t>
            </a:r>
            <a:r>
              <a:rPr lang="en-US" dirty="0" smtClean="0"/>
              <a:t>() messages displayed in your Output panel.</a:t>
            </a:r>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17</a:t>
            </a:fld>
            <a:endParaRPr lang="en-US"/>
          </a:p>
        </p:txBody>
      </p:sp>
    </p:spTree>
    <p:extLst>
      <p:ext uri="{BB962C8B-B14F-4D97-AF65-F5344CB8AC3E}">
        <p14:creationId xmlns:p14="http://schemas.microsoft.com/office/powerpoint/2010/main" val="120311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18</a:t>
            </a:fld>
            <a:endParaRPr lang="en-US"/>
          </a:p>
        </p:txBody>
      </p:sp>
    </p:spTree>
    <p:extLst>
      <p:ext uri="{BB962C8B-B14F-4D97-AF65-F5344CB8AC3E}">
        <p14:creationId xmlns:p14="http://schemas.microsoft.com/office/powerpoint/2010/main" val="38942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Arithmetic</a:t>
            </a:r>
          </a:p>
          <a:p>
            <a:r>
              <a:rPr lang="en-US" dirty="0" smtClean="0"/>
              <a:t>Special care must be taken when performing operations that involve both floating-point and integer types. Please see Integer Division for details.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19</a:t>
            </a:fld>
            <a:endParaRPr lang="en-US"/>
          </a:p>
        </p:txBody>
      </p:sp>
    </p:spTree>
    <p:extLst>
      <p:ext uri="{BB962C8B-B14F-4D97-AF65-F5344CB8AC3E}">
        <p14:creationId xmlns:p14="http://schemas.microsoft.com/office/powerpoint/2010/main" val="180453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provides the standard if statement found in most programming languages. Its syntax, along with a table describing the most common relational/logical operators, is shown below.</a:t>
            </a:r>
          </a:p>
          <a:p>
            <a:endParaRPr lang="en-US" dirty="0" smtClean="0"/>
          </a:p>
          <a:p>
            <a:r>
              <a:rPr lang="en-US" dirty="0" err="1" smtClean="0"/>
              <a:t>int</a:t>
            </a:r>
            <a:r>
              <a:rPr lang="en-US" dirty="0" smtClean="0"/>
              <a:t> </a:t>
            </a:r>
            <a:r>
              <a:rPr lang="en-US" dirty="0" err="1" smtClean="0"/>
              <a:t>modelYear</a:t>
            </a:r>
            <a:r>
              <a:rPr lang="en-US" dirty="0" smtClean="0"/>
              <a:t> = 1990;</a:t>
            </a:r>
          </a:p>
          <a:p>
            <a:r>
              <a:rPr lang="en-US" dirty="0" smtClean="0"/>
              <a:t>if (</a:t>
            </a:r>
            <a:r>
              <a:rPr lang="en-US" dirty="0" err="1" smtClean="0"/>
              <a:t>modelYear</a:t>
            </a:r>
            <a:r>
              <a:rPr lang="en-US" dirty="0" smtClean="0"/>
              <a:t> &lt; 1967) {</a:t>
            </a:r>
          </a:p>
          <a:p>
            <a:r>
              <a:rPr lang="en-US" dirty="0" smtClean="0"/>
              <a:t>    </a:t>
            </a:r>
            <a:r>
              <a:rPr lang="en-US" dirty="0" err="1" smtClean="0"/>
              <a:t>NSLog</a:t>
            </a:r>
            <a:r>
              <a:rPr lang="en-US" dirty="0" smtClean="0"/>
              <a:t>(@"That car is an antique!!!");</a:t>
            </a:r>
          </a:p>
          <a:p>
            <a:r>
              <a:rPr lang="en-US" dirty="0" smtClean="0"/>
              <a:t>} else if (</a:t>
            </a:r>
            <a:r>
              <a:rPr lang="en-US" dirty="0" err="1" smtClean="0"/>
              <a:t>modelYear</a:t>
            </a:r>
            <a:r>
              <a:rPr lang="en-US" dirty="0" smtClean="0"/>
              <a:t> &lt;= 1991) {</a:t>
            </a:r>
          </a:p>
          <a:p>
            <a:r>
              <a:rPr lang="en-US" dirty="0" smtClean="0"/>
              <a:t>    </a:t>
            </a:r>
            <a:r>
              <a:rPr lang="en-US" dirty="0" err="1" smtClean="0"/>
              <a:t>NSLog</a:t>
            </a:r>
            <a:r>
              <a:rPr lang="en-US" dirty="0" smtClean="0"/>
              <a:t>(@"That car is a classic!");</a:t>
            </a:r>
          </a:p>
          <a:p>
            <a:r>
              <a:rPr lang="en-US" dirty="0" smtClean="0"/>
              <a:t>} else if (</a:t>
            </a:r>
            <a:r>
              <a:rPr lang="en-US" dirty="0" err="1" smtClean="0"/>
              <a:t>modelYear</a:t>
            </a:r>
            <a:r>
              <a:rPr lang="en-US" dirty="0" smtClean="0"/>
              <a:t> == 2013) {</a:t>
            </a:r>
          </a:p>
          <a:p>
            <a:r>
              <a:rPr lang="en-US" dirty="0" smtClean="0"/>
              <a:t>    </a:t>
            </a:r>
            <a:r>
              <a:rPr lang="en-US" dirty="0" err="1" smtClean="0"/>
              <a:t>NSLog</a:t>
            </a:r>
            <a:r>
              <a:rPr lang="en-US" dirty="0" smtClean="0"/>
              <a:t>(@"That's a brand new car!");</a:t>
            </a:r>
          </a:p>
          <a:p>
            <a:r>
              <a:rPr lang="en-US" dirty="0" smtClean="0"/>
              <a:t>} else {</a:t>
            </a:r>
          </a:p>
          <a:p>
            <a:r>
              <a:rPr lang="en-US" dirty="0" smtClean="0"/>
              <a:t>    </a:t>
            </a:r>
            <a:r>
              <a:rPr lang="en-US" dirty="0" err="1" smtClean="0"/>
              <a:t>NSLog</a:t>
            </a:r>
            <a:r>
              <a:rPr lang="en-US" dirty="0" smtClean="0"/>
              <a:t>(@"There's nothing special about that car.");</a:t>
            </a:r>
          </a:p>
          <a:p>
            <a:r>
              <a:rPr lang="en-US" dirty="0" smtClean="0"/>
              <a:t>}</a:t>
            </a:r>
          </a:p>
          <a:p>
            <a:endParaRPr lang="en-US" dirty="0"/>
          </a:p>
        </p:txBody>
      </p:sp>
      <p:sp>
        <p:nvSpPr>
          <p:cNvPr id="4" name="Slide Number Placeholder 3"/>
          <p:cNvSpPr>
            <a:spLocks noGrp="1"/>
          </p:cNvSpPr>
          <p:nvPr>
            <p:ph type="sldNum" sz="quarter" idx="10"/>
          </p:nvPr>
        </p:nvSpPr>
        <p:spPr/>
        <p:txBody>
          <a:bodyPr/>
          <a:lstStyle/>
          <a:p>
            <a:fld id="{90B507E1-5BD3-9F42-B512-6ECBF9524DBA}" type="slidenum">
              <a:rPr lang="en-US" smtClean="0"/>
              <a:t>21</a:t>
            </a:fld>
            <a:endParaRPr lang="en-US"/>
          </a:p>
        </p:txBody>
      </p:sp>
    </p:spTree>
    <p:extLst>
      <p:ext uri="{BB962C8B-B14F-4D97-AF65-F5344CB8AC3E}">
        <p14:creationId xmlns:p14="http://schemas.microsoft.com/office/powerpoint/2010/main" val="150667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2/18/14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2/18/14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2/18/14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2/18/14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2/18/14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2/18/14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 Id="rId3"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36"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endParaRPr lang="en-US"/>
          </a:p>
        </p:txBody>
      </p:sp>
      <p:pic>
        <p:nvPicPr>
          <p:cNvPr id="4" name="Picture 3" descr="Balanga-City-Official-Se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434" y="4466151"/>
            <a:ext cx="1904566" cy="1803795"/>
          </a:xfrm>
          <a:prstGeom prst="rect">
            <a:avLst/>
          </a:prstGeom>
        </p:spPr>
      </p:pic>
      <p:pic>
        <p:nvPicPr>
          <p:cNvPr id="5" name="Picture 4" descr="2011-smart-logo-BEP-lau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37" y="4569553"/>
            <a:ext cx="3308797" cy="1654399"/>
          </a:xfrm>
          <a:prstGeom prst="rect">
            <a:avLst/>
          </a:prstGeom>
        </p:spPr>
      </p:pic>
    </p:spTree>
    <p:extLst>
      <p:ext uri="{BB962C8B-B14F-4D97-AF65-F5344CB8AC3E}">
        <p14:creationId xmlns:p14="http://schemas.microsoft.com/office/powerpoint/2010/main" val="213495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1858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t>
            </a:r>
            <a:r>
              <a:rPr lang="en-US" dirty="0" err="1" smtClean="0"/>
              <a:t>Xcode</a:t>
            </a:r>
            <a:r>
              <a:rPr lang="en-US" dirty="0" smtClean="0"/>
              <a:t> project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Open </a:t>
            </a:r>
            <a:r>
              <a:rPr lang="en-US" dirty="0" err="1" smtClean="0"/>
              <a:t>Xcode</a:t>
            </a:r>
            <a:endParaRPr lang="en-US" dirty="0" smtClean="0"/>
          </a:p>
          <a:p>
            <a:pPr marL="457200" indent="-457200">
              <a:buFont typeface="+mj-lt"/>
              <a:buAutoNum type="arabicPeriod"/>
            </a:pPr>
            <a:r>
              <a:rPr lang="en-US" dirty="0" smtClean="0"/>
              <a:t>Select “Create an Application”</a:t>
            </a:r>
          </a:p>
          <a:p>
            <a:pPr marL="457200" indent="-457200">
              <a:buFont typeface="+mj-lt"/>
              <a:buAutoNum type="arabicPeriod"/>
            </a:pPr>
            <a:r>
              <a:rPr lang="en-US" dirty="0" smtClean="0"/>
              <a:t>Select ”OS X” </a:t>
            </a:r>
            <a:r>
              <a:rPr lang="en-US" dirty="0" err="1" smtClean="0"/>
              <a:t>applicaton</a:t>
            </a:r>
            <a:r>
              <a:rPr lang="en-US" dirty="0" smtClean="0"/>
              <a:t> of type “Console Application”</a:t>
            </a:r>
          </a:p>
          <a:p>
            <a:pPr marL="457200" indent="-457200">
              <a:buFont typeface="+mj-lt"/>
              <a:buAutoNum type="arabicPeriod"/>
            </a:pPr>
            <a:r>
              <a:rPr lang="en-US" dirty="0" smtClean="0"/>
              <a:t>Give the project a name, organization value and company identifier </a:t>
            </a:r>
          </a:p>
          <a:p>
            <a:pPr marL="457200" indent="-457200">
              <a:buFont typeface="+mj-lt"/>
              <a:buAutoNum type="arabicPeriod"/>
            </a:pPr>
            <a:r>
              <a:rPr lang="en-US" dirty="0" smtClean="0"/>
              <a:t>To create a pure C application pick type C, for an Objective C application pick “Foundation” as its type</a:t>
            </a:r>
            <a:r>
              <a:rPr lang="en-US" dirty="0"/>
              <a:t> </a:t>
            </a:r>
            <a:r>
              <a:rPr lang="en-US" dirty="0" smtClean="0"/>
              <a:t>click next</a:t>
            </a:r>
          </a:p>
          <a:p>
            <a:pPr marL="457200" indent="-457200">
              <a:buFont typeface="+mj-lt"/>
              <a:buAutoNum type="arabicPeriod"/>
            </a:pPr>
            <a:r>
              <a:rPr lang="en-US" dirty="0" err="1" smtClean="0"/>
              <a:t>Xcode</a:t>
            </a:r>
            <a:r>
              <a:rPr lang="en-US" dirty="0" smtClean="0"/>
              <a:t> will now generate your project</a:t>
            </a:r>
          </a:p>
        </p:txBody>
      </p:sp>
    </p:spTree>
    <p:extLst>
      <p:ext uri="{BB962C8B-B14F-4D97-AF65-F5344CB8AC3E}">
        <p14:creationId xmlns:p14="http://schemas.microsoft.com/office/powerpoint/2010/main" val="256261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 C application</a:t>
            </a:r>
            <a:endParaRPr lang="en-US" dirty="0"/>
          </a:p>
        </p:txBody>
      </p:sp>
      <p:sp>
        <p:nvSpPr>
          <p:cNvPr id="5" name="Content Placeholder 4"/>
          <p:cNvSpPr>
            <a:spLocks noGrp="1"/>
          </p:cNvSpPr>
          <p:nvPr>
            <p:ph idx="1"/>
          </p:nvPr>
        </p:nvSpPr>
        <p:spPr/>
        <p:txBody>
          <a:bodyPr/>
          <a:lstStyle/>
          <a:p>
            <a:pPr marL="0" indent="0">
              <a:buNone/>
            </a:pPr>
            <a:r>
              <a:rPr lang="en-US" dirty="0" smtClean="0"/>
              <a:t>#</a:t>
            </a:r>
            <a:r>
              <a:rPr lang="en-US" dirty="0"/>
              <a:t>include &lt;</a:t>
            </a:r>
            <a:r>
              <a:rPr lang="en-US" dirty="0" err="1"/>
              <a:t>stdio.h</a:t>
            </a:r>
            <a:r>
              <a:rPr lang="en-US" dirty="0"/>
              <a:t>&gt;  </a:t>
            </a:r>
            <a:endParaRPr lang="en-US" dirty="0" smtClean="0"/>
          </a:p>
          <a:p>
            <a:pPr marL="228600" lvl="1" indent="0">
              <a:buNone/>
            </a:pPr>
            <a:r>
              <a:rPr lang="en-US" dirty="0" err="1" smtClean="0"/>
              <a:t>int</a:t>
            </a:r>
            <a:r>
              <a:rPr lang="en-US" dirty="0"/>
              <a:t> main(){  </a:t>
            </a:r>
          </a:p>
          <a:p>
            <a:pPr marL="228600" lvl="1" indent="0">
              <a:buNone/>
            </a:pPr>
            <a:r>
              <a:rPr lang="en-US" dirty="0" err="1" smtClean="0"/>
              <a:t>printf</a:t>
            </a:r>
            <a:r>
              <a:rPr lang="en-US" dirty="0"/>
              <a:t>("Hello World\n");  </a:t>
            </a:r>
          </a:p>
          <a:p>
            <a:pPr marL="228600" lvl="1" indent="0">
              <a:buNone/>
            </a:pPr>
            <a:r>
              <a:rPr lang="en-US" dirty="0" smtClean="0"/>
              <a:t>return</a:t>
            </a:r>
            <a:r>
              <a:rPr lang="en-US" dirty="0"/>
              <a:t> 0;  </a:t>
            </a:r>
            <a:endParaRPr lang="en-US" dirty="0" smtClean="0"/>
          </a:p>
          <a:p>
            <a:pPr marL="0" indent="0">
              <a:buNone/>
            </a:pPr>
            <a:r>
              <a:rPr lang="en-US" dirty="0"/>
              <a:t>	</a:t>
            </a:r>
            <a:r>
              <a:rPr lang="en-US" dirty="0" smtClean="0"/>
              <a:t>}</a:t>
            </a:r>
            <a:r>
              <a:rPr lang="en-US" dirty="0"/>
              <a:t>  </a:t>
            </a:r>
          </a:p>
          <a:p>
            <a:endParaRPr lang="en-US" dirty="0"/>
          </a:p>
        </p:txBody>
      </p:sp>
    </p:spTree>
    <p:extLst>
      <p:ext uri="{BB962C8B-B14F-4D97-AF65-F5344CB8AC3E}">
        <p14:creationId xmlns:p14="http://schemas.microsoft.com/office/powerpoint/2010/main" val="35155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 in Objective-C</a:t>
            </a:r>
            <a:endParaRPr lang="en-US" dirty="0"/>
          </a:p>
        </p:txBody>
      </p:sp>
      <p:pic>
        <p:nvPicPr>
          <p:cNvPr id="4" name="Content Placeholder 3" descr="Screen Shot 2013-05-12 at 10.24.11 PM.png"/>
          <p:cNvPicPr>
            <a:picLocks noGrp="1" noChangeAspect="1"/>
          </p:cNvPicPr>
          <p:nvPr>
            <p:ph idx="1"/>
          </p:nvPr>
        </p:nvPicPr>
        <p:blipFill>
          <a:blip r:embed="rId3">
            <a:extLst>
              <a:ext uri="{28A0092B-C50C-407E-A947-70E740481C1C}">
                <a14:useLocalDpi xmlns:a14="http://schemas.microsoft.com/office/drawing/2010/main" val="0"/>
              </a:ext>
            </a:extLst>
          </a:blip>
          <a:srcRect t="2222" b="2222"/>
          <a:stretch>
            <a:fillRect/>
          </a:stretch>
        </p:blipFill>
        <p:spPr/>
      </p:pic>
    </p:spTree>
    <p:extLst>
      <p:ext uri="{BB962C8B-B14F-4D97-AF65-F5344CB8AC3E}">
        <p14:creationId xmlns:p14="http://schemas.microsoft.com/office/powerpoint/2010/main" val="175601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a:t>
            </a:r>
            <a:r>
              <a:rPr lang="en-US" dirty="0" smtClean="0"/>
              <a:t>Function</a:t>
            </a:r>
            <a:endParaRPr lang="en-US" dirty="0"/>
          </a:p>
        </p:txBody>
      </p:sp>
      <p:sp>
        <p:nvSpPr>
          <p:cNvPr id="3" name="Content Placeholder 2"/>
          <p:cNvSpPr>
            <a:spLocks noGrp="1"/>
          </p:cNvSpPr>
          <p:nvPr>
            <p:ph idx="1"/>
          </p:nvPr>
        </p:nvSpPr>
        <p:spPr/>
        <p:txBody>
          <a:bodyPr/>
          <a:lstStyle/>
          <a:p>
            <a:r>
              <a:rPr lang="en-US" dirty="0"/>
              <a:t>As with plain old C programs, the main() function serves as the root of an Objective-C application. </a:t>
            </a:r>
            <a:endParaRPr lang="en-US" dirty="0" smtClean="0"/>
          </a:p>
          <a:p>
            <a:endParaRPr lang="en-US" dirty="0"/>
          </a:p>
          <a:p>
            <a:pPr marL="0" indent="0">
              <a:buNone/>
            </a:pPr>
            <a:endParaRPr lang="en-US" sz="1000" dirty="0"/>
          </a:p>
        </p:txBody>
      </p:sp>
    </p:spTree>
    <p:extLst>
      <p:ext uri="{BB962C8B-B14F-4D97-AF65-F5344CB8AC3E}">
        <p14:creationId xmlns:p14="http://schemas.microsoft.com/office/powerpoint/2010/main" val="2543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434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Variables are containers that can store different values. In C, variables are statically typed, which means that you must explicitly state what kind of value they will hold</a:t>
            </a:r>
            <a:r>
              <a:rPr lang="en-US" dirty="0" smtClean="0"/>
              <a:t>.</a:t>
            </a:r>
          </a:p>
          <a:p>
            <a:r>
              <a:rPr lang="en-US" dirty="0" smtClean="0"/>
              <a:t> </a:t>
            </a:r>
            <a:r>
              <a:rPr lang="en-US" dirty="0"/>
              <a:t>To declare a variable, you use the &lt;type&gt; &lt;name&gt; syntax, and to assign a value to it you use the = operator. If you need to interpret a variable as a different type, you can cast it by prefixing it with the new type in parentheses</a:t>
            </a:r>
            <a:r>
              <a:rPr lang="en-US" dirty="0" smtClean="0"/>
              <a:t>.</a:t>
            </a:r>
          </a:p>
          <a:p>
            <a:r>
              <a:rPr lang="en-US" dirty="0" smtClean="0"/>
              <a:t>Important data types:</a:t>
            </a:r>
          </a:p>
          <a:p>
            <a:pPr lvl="1"/>
            <a:r>
              <a:rPr lang="en-US" dirty="0" err="1"/>
              <a:t>int</a:t>
            </a:r>
            <a:r>
              <a:rPr lang="en-US" dirty="0"/>
              <a:t> – for storing integers (numbers with no decimal point)</a:t>
            </a:r>
          </a:p>
          <a:p>
            <a:pPr lvl="1"/>
            <a:r>
              <a:rPr lang="en-US" dirty="0"/>
              <a:t>char – for storing a character</a:t>
            </a:r>
          </a:p>
          <a:p>
            <a:pPr lvl="1"/>
            <a:r>
              <a:rPr lang="en-US" dirty="0"/>
              <a:t>float – for storing numbers with decimal points</a:t>
            </a:r>
          </a:p>
          <a:p>
            <a:pPr lvl="1"/>
            <a:r>
              <a:rPr lang="en-US" dirty="0"/>
              <a:t>double – same as a float but double the accuracy</a:t>
            </a:r>
          </a:p>
        </p:txBody>
      </p:sp>
    </p:spTree>
    <p:extLst>
      <p:ext uri="{BB962C8B-B14F-4D97-AF65-F5344CB8AC3E}">
        <p14:creationId xmlns:p14="http://schemas.microsoft.com/office/powerpoint/2010/main" val="261265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sample code</a:t>
            </a:r>
            <a:endParaRPr lang="en-US" dirty="0"/>
          </a:p>
        </p:txBody>
      </p:sp>
      <p:sp>
        <p:nvSpPr>
          <p:cNvPr id="3" name="Content Placeholder 2"/>
          <p:cNvSpPr>
            <a:spLocks noGrp="1"/>
          </p:cNvSpPr>
          <p:nvPr>
            <p:ph idx="1"/>
          </p:nvPr>
        </p:nvSpPr>
        <p:spPr/>
        <p:txBody>
          <a:bodyPr>
            <a:noAutofit/>
          </a:bodyPr>
          <a:lstStyle/>
          <a:p>
            <a:pPr marL="0" indent="0">
              <a:lnSpc>
                <a:spcPct val="50000"/>
              </a:lnSpc>
              <a:buNone/>
            </a:pPr>
            <a:r>
              <a:rPr lang="en-US" sz="1200" dirty="0"/>
              <a:t>// </a:t>
            </a:r>
            <a:r>
              <a:rPr lang="en-US" sz="1200" dirty="0" err="1" smtClean="0"/>
              <a:t>main.m</a:t>
            </a:r>
            <a:endParaRPr lang="en-US" sz="1200" dirty="0" smtClean="0"/>
          </a:p>
          <a:p>
            <a:pPr marL="0" indent="0">
              <a:lnSpc>
                <a:spcPct val="50000"/>
              </a:lnSpc>
              <a:buNone/>
            </a:pPr>
            <a:r>
              <a:rPr lang="en-US" sz="1200" dirty="0" smtClean="0"/>
              <a:t>#</a:t>
            </a:r>
            <a:r>
              <a:rPr lang="en-US" sz="1200" dirty="0"/>
              <a:t>import &lt;Foundation/</a:t>
            </a:r>
            <a:r>
              <a:rPr lang="en-US" sz="1200" dirty="0" err="1"/>
              <a:t>Foundation.h</a:t>
            </a:r>
            <a:r>
              <a:rPr lang="en-US" sz="1200" dirty="0"/>
              <a:t>&gt;</a:t>
            </a:r>
          </a:p>
          <a:p>
            <a:pPr marL="0" indent="0">
              <a:lnSpc>
                <a:spcPct val="50000"/>
              </a:lnSpc>
              <a:buNone/>
            </a:pPr>
            <a:endParaRPr lang="en-US" sz="1200" dirty="0"/>
          </a:p>
          <a:p>
            <a:pPr marL="0" indent="0">
              <a:lnSpc>
                <a:spcPct val="50000"/>
              </a:lnSpc>
              <a:buNone/>
            </a:pPr>
            <a:r>
              <a:rPr lang="en-US" sz="1200" dirty="0" err="1"/>
              <a:t>int</a:t>
            </a:r>
            <a:r>
              <a:rPr lang="en-US" sz="1200" dirty="0"/>
              <a:t> main(</a:t>
            </a:r>
            <a:r>
              <a:rPr lang="en-US" sz="1200" dirty="0" err="1"/>
              <a:t>int</a:t>
            </a:r>
            <a:r>
              <a:rPr lang="en-US" sz="1200" dirty="0"/>
              <a:t> </a:t>
            </a:r>
            <a:r>
              <a:rPr lang="en-US" sz="1200" dirty="0" err="1"/>
              <a:t>argc</a:t>
            </a:r>
            <a:r>
              <a:rPr lang="en-US" sz="1200" dirty="0"/>
              <a:t>, </a:t>
            </a:r>
            <a:r>
              <a:rPr lang="en-US" sz="1200" dirty="0" err="1"/>
              <a:t>const</a:t>
            </a:r>
            <a:r>
              <a:rPr lang="en-US" sz="1200" dirty="0"/>
              <a:t> char * </a:t>
            </a:r>
            <a:r>
              <a:rPr lang="en-US" sz="1200" dirty="0" err="1"/>
              <a:t>argv</a:t>
            </a:r>
            <a:r>
              <a:rPr lang="en-US" sz="1200" dirty="0"/>
              <a:t>[]) {</a:t>
            </a:r>
          </a:p>
          <a:p>
            <a:pPr marL="0" indent="0">
              <a:lnSpc>
                <a:spcPct val="50000"/>
              </a:lnSpc>
              <a:buNone/>
            </a:pPr>
            <a:r>
              <a:rPr lang="en-US" sz="1200" dirty="0"/>
              <a:t>    @</a:t>
            </a:r>
            <a:r>
              <a:rPr lang="en-US" sz="1200" dirty="0" err="1"/>
              <a:t>autoreleasepool</a:t>
            </a:r>
            <a:r>
              <a:rPr lang="en-US" sz="1200" dirty="0"/>
              <a:t> {</a:t>
            </a:r>
          </a:p>
          <a:p>
            <a:pPr marL="0" indent="0">
              <a:lnSpc>
                <a:spcPct val="50000"/>
              </a:lnSpc>
              <a:buNone/>
            </a:pPr>
            <a:r>
              <a:rPr lang="en-US" sz="1200" dirty="0"/>
              <a:t>        double odometer = 9200.8;</a:t>
            </a:r>
          </a:p>
          <a:p>
            <a:pPr marL="0" indent="0">
              <a:lnSpc>
                <a:spcPct val="50000"/>
              </a:lnSpc>
              <a:buNone/>
            </a:pPr>
            <a:r>
              <a:rPr lang="en-US" sz="1200" dirty="0"/>
              <a:t>        </a:t>
            </a:r>
            <a:r>
              <a:rPr lang="en-US" sz="1200" dirty="0" err="1"/>
              <a:t>int</a:t>
            </a:r>
            <a:r>
              <a:rPr lang="en-US" sz="1200" dirty="0"/>
              <a:t> </a:t>
            </a:r>
            <a:r>
              <a:rPr lang="en-US" sz="1200" dirty="0" err="1"/>
              <a:t>odometerAsInteger</a:t>
            </a:r>
            <a:r>
              <a:rPr lang="en-US" sz="1200" dirty="0"/>
              <a:t> = (</a:t>
            </a:r>
            <a:r>
              <a:rPr lang="en-US" sz="1200" dirty="0" err="1"/>
              <a:t>int</a:t>
            </a:r>
            <a:r>
              <a:rPr lang="en-US" sz="1200" dirty="0"/>
              <a:t>)odometer;</a:t>
            </a:r>
          </a:p>
          <a:p>
            <a:pPr marL="0" indent="0">
              <a:lnSpc>
                <a:spcPct val="50000"/>
              </a:lnSpc>
              <a:buNone/>
            </a:pPr>
            <a:r>
              <a:rPr lang="en-US" sz="1200" dirty="0"/>
              <a:t>        </a:t>
            </a:r>
          </a:p>
          <a:p>
            <a:pPr marL="0" indent="0">
              <a:lnSpc>
                <a:spcPct val="50000"/>
              </a:lnSpc>
              <a:buNone/>
            </a:pPr>
            <a:r>
              <a:rPr lang="en-US" sz="1200" dirty="0"/>
              <a:t>        </a:t>
            </a:r>
            <a:r>
              <a:rPr lang="en-US" sz="1200" dirty="0" err="1"/>
              <a:t>NSLog</a:t>
            </a:r>
            <a:r>
              <a:rPr lang="en-US" sz="1200" dirty="0"/>
              <a:t>(@"You've driven %.1f miles", odometer);        // 9200.8</a:t>
            </a:r>
          </a:p>
          <a:p>
            <a:pPr marL="0" indent="0">
              <a:lnSpc>
                <a:spcPct val="50000"/>
              </a:lnSpc>
              <a:buNone/>
            </a:pPr>
            <a:r>
              <a:rPr lang="en-US" sz="1200" dirty="0"/>
              <a:t>        </a:t>
            </a:r>
            <a:r>
              <a:rPr lang="en-US" sz="1200" dirty="0" err="1"/>
              <a:t>NSLog</a:t>
            </a:r>
            <a:r>
              <a:rPr lang="en-US" sz="1200" dirty="0"/>
              <a:t>(@"You've driven %d miles", </a:t>
            </a:r>
            <a:r>
              <a:rPr lang="en-US" sz="1200" dirty="0" err="1"/>
              <a:t>odometerAsInteger</a:t>
            </a:r>
            <a:r>
              <a:rPr lang="en-US" sz="1200" dirty="0"/>
              <a:t>); // 9200</a:t>
            </a:r>
          </a:p>
          <a:p>
            <a:pPr marL="0" indent="0">
              <a:lnSpc>
                <a:spcPct val="50000"/>
              </a:lnSpc>
              <a:buNone/>
            </a:pPr>
            <a:r>
              <a:rPr lang="en-US" sz="1200" dirty="0"/>
              <a:t>    }</a:t>
            </a:r>
          </a:p>
          <a:p>
            <a:pPr marL="0" indent="0">
              <a:lnSpc>
                <a:spcPct val="50000"/>
              </a:lnSpc>
              <a:buNone/>
            </a:pPr>
            <a:r>
              <a:rPr lang="en-US" sz="1200" dirty="0"/>
              <a:t>    return 0;</a:t>
            </a:r>
          </a:p>
          <a:p>
            <a:pPr marL="0" indent="0">
              <a:lnSpc>
                <a:spcPct val="50000"/>
              </a:lnSpc>
              <a:buNone/>
            </a:pPr>
            <a:r>
              <a:rPr lang="en-US" sz="1200" dirty="0"/>
              <a:t>}</a:t>
            </a:r>
          </a:p>
        </p:txBody>
      </p:sp>
    </p:spTree>
    <p:extLst>
      <p:ext uri="{BB962C8B-B14F-4D97-AF65-F5344CB8AC3E}">
        <p14:creationId xmlns:p14="http://schemas.microsoft.com/office/powerpoint/2010/main" val="254572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Constants</a:t>
            </a:r>
            <a:br>
              <a:rPr lang="en-US" dirty="0"/>
            </a:br>
            <a:endParaRPr lang="en-US" dirty="0"/>
          </a:p>
        </p:txBody>
      </p:sp>
      <p:sp>
        <p:nvSpPr>
          <p:cNvPr id="3" name="Content Placeholder 2"/>
          <p:cNvSpPr>
            <a:spLocks noGrp="1"/>
          </p:cNvSpPr>
          <p:nvPr>
            <p:ph idx="1"/>
          </p:nvPr>
        </p:nvSpPr>
        <p:spPr/>
        <p:txBody>
          <a:bodyPr>
            <a:normAutofit/>
          </a:bodyPr>
          <a:lstStyle/>
          <a:p>
            <a:r>
              <a:rPr lang="en-US" dirty="0"/>
              <a:t>The </a:t>
            </a:r>
            <a:r>
              <a:rPr lang="en-US" dirty="0" err="1"/>
              <a:t>const</a:t>
            </a:r>
            <a:r>
              <a:rPr lang="en-US" dirty="0"/>
              <a:t> variable modifier can be used to tell the compiler that a variable is never allowed to change. For example, defining a constant called pi and then trying to alter it will result in a compiler error</a:t>
            </a:r>
            <a:r>
              <a:rPr lang="en-US" dirty="0" smtClean="0"/>
              <a:t>:</a:t>
            </a:r>
            <a:endParaRPr lang="en-US" dirty="0"/>
          </a:p>
          <a:p>
            <a:pPr marL="0" indent="0">
              <a:buNone/>
            </a:pPr>
            <a:r>
              <a:rPr lang="en-US" dirty="0"/>
              <a:t>double </a:t>
            </a:r>
            <a:r>
              <a:rPr lang="en-US" dirty="0" err="1"/>
              <a:t>const</a:t>
            </a:r>
            <a:r>
              <a:rPr lang="en-US" dirty="0"/>
              <a:t> pi = 3.14159;</a:t>
            </a:r>
          </a:p>
          <a:p>
            <a:pPr marL="0" indent="0">
              <a:buNone/>
            </a:pPr>
            <a:r>
              <a:rPr lang="en-US" dirty="0"/>
              <a:t>pi = 42001.0;               // Compiler error</a:t>
            </a:r>
          </a:p>
          <a:p>
            <a:r>
              <a:rPr lang="en-US" dirty="0"/>
              <a:t>This is often used in function parameters to inform the caller that they can safely assume whatever value they pass will not be altered by the function.</a:t>
            </a:r>
          </a:p>
          <a:p>
            <a:endParaRPr lang="en-US" dirty="0"/>
          </a:p>
        </p:txBody>
      </p:sp>
    </p:spTree>
    <p:extLst>
      <p:ext uri="{BB962C8B-B14F-4D97-AF65-F5344CB8AC3E}">
        <p14:creationId xmlns:p14="http://schemas.microsoft.com/office/powerpoint/2010/main" val="67703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Arithmetic</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familiar +, -, *, / symbols are used for basic arithmetic operations, and the modulo operator (%) can be used to return the remainder of an integer division. </a:t>
            </a:r>
            <a:endParaRPr lang="en-US" dirty="0" smtClean="0"/>
          </a:p>
          <a:p>
            <a:r>
              <a:rPr lang="en-US" dirty="0"/>
              <a:t>These are all demonstrated </a:t>
            </a:r>
            <a:r>
              <a:rPr lang="en-US" dirty="0" smtClean="0"/>
              <a:t>below:</a:t>
            </a:r>
            <a:endParaRPr lang="en-US" dirty="0"/>
          </a:p>
          <a:p>
            <a:pPr marL="0" indent="0">
              <a:buNone/>
            </a:pPr>
            <a:r>
              <a:rPr lang="en-US" dirty="0" err="1"/>
              <a:t>NSLog</a:t>
            </a:r>
            <a:r>
              <a:rPr lang="en-US" dirty="0"/>
              <a:t>(@"6 + 2 = %d",  6 + 2);    // 8</a:t>
            </a:r>
          </a:p>
          <a:p>
            <a:pPr marL="0" indent="0">
              <a:buNone/>
            </a:pPr>
            <a:r>
              <a:rPr lang="en-US" dirty="0" err="1"/>
              <a:t>NSLog</a:t>
            </a:r>
            <a:r>
              <a:rPr lang="en-US" dirty="0"/>
              <a:t>(@"6 - 2 = %d",  6 - 2);    // 4</a:t>
            </a:r>
          </a:p>
          <a:p>
            <a:pPr marL="0" indent="0">
              <a:buNone/>
            </a:pPr>
            <a:r>
              <a:rPr lang="en-US" dirty="0" err="1"/>
              <a:t>NSLog</a:t>
            </a:r>
            <a:r>
              <a:rPr lang="en-US" dirty="0"/>
              <a:t>(@"6 * 2 = %d",  6 * 2);    // 12</a:t>
            </a:r>
          </a:p>
          <a:p>
            <a:pPr marL="0" indent="0">
              <a:buNone/>
            </a:pPr>
            <a:r>
              <a:rPr lang="en-US" dirty="0" err="1"/>
              <a:t>NSLog</a:t>
            </a:r>
            <a:r>
              <a:rPr lang="en-US" dirty="0"/>
              <a:t>(@"6 / 2 = %d",  6 / 2);    // 3</a:t>
            </a:r>
          </a:p>
          <a:p>
            <a:pPr marL="0" indent="0">
              <a:buNone/>
            </a:pPr>
            <a:r>
              <a:rPr lang="en-US" dirty="0" err="1"/>
              <a:t>NSLog</a:t>
            </a:r>
            <a:r>
              <a:rPr lang="en-US" dirty="0"/>
              <a:t>(@"6 %% 2 = %d", 6 % 2);    // 0</a:t>
            </a:r>
          </a:p>
          <a:p>
            <a:endParaRPr lang="en-US" dirty="0"/>
          </a:p>
        </p:txBody>
      </p:sp>
    </p:spTree>
    <p:extLst>
      <p:ext uri="{BB962C8B-B14F-4D97-AF65-F5344CB8AC3E}">
        <p14:creationId xmlns:p14="http://schemas.microsoft.com/office/powerpoint/2010/main" val="234463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95" y="60960"/>
            <a:ext cx="5524288" cy="548640"/>
          </a:xfrm>
        </p:spPr>
        <p:txBody>
          <a:bodyPr>
            <a:normAutofit fontScale="90000"/>
          </a:bodyPr>
          <a:lstStyle/>
          <a:p>
            <a:r>
              <a:rPr lang="en-US" dirty="0" smtClean="0"/>
              <a:t>About me briefly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2049" y="2819400"/>
            <a:ext cx="3301688" cy="220112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57200"/>
            <a:ext cx="3048000" cy="3048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838200"/>
            <a:ext cx="2483625" cy="18627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9600"/>
            <a:ext cx="3200400" cy="24003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2200" y="3810000"/>
            <a:ext cx="2428800" cy="24288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3276600"/>
            <a:ext cx="2667800" cy="2000850"/>
          </a:xfrm>
          <a:prstGeom prst="rect">
            <a:avLst/>
          </a:prstGeom>
        </p:spPr>
      </p:pic>
    </p:spTree>
    <p:extLst>
      <p:ext uri="{BB962C8B-B14F-4D97-AF65-F5344CB8AC3E}">
        <p14:creationId xmlns:p14="http://schemas.microsoft.com/office/powerpoint/2010/main" val="2209910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You’ll also frequently encounter the increment (++) and decrement (--) operators when working with loops. These are convenience operators for adding or subtracting 1 from a variable. For example</a:t>
            </a:r>
            <a:r>
              <a:rPr lang="en-US" dirty="0" smtClean="0"/>
              <a:t>:</a:t>
            </a:r>
            <a:endParaRPr lang="en-US" dirty="0"/>
          </a:p>
          <a:p>
            <a:pPr marL="0" indent="0">
              <a:buNone/>
            </a:pPr>
            <a:r>
              <a:rPr lang="en-US" dirty="0" err="1"/>
              <a:t>int</a:t>
            </a:r>
            <a:r>
              <a:rPr lang="en-US" dirty="0"/>
              <a:t> </a:t>
            </a:r>
            <a:r>
              <a:rPr lang="en-US" dirty="0" err="1"/>
              <a:t>i</a:t>
            </a:r>
            <a:r>
              <a:rPr lang="en-US" dirty="0"/>
              <a:t> = 0;</a:t>
            </a:r>
          </a:p>
          <a:p>
            <a:pPr marL="0" indent="0">
              <a:buNone/>
            </a:pPr>
            <a:r>
              <a:rPr lang="en-US" dirty="0" err="1"/>
              <a:t>NSLog</a:t>
            </a:r>
            <a:r>
              <a:rPr lang="en-US" dirty="0"/>
              <a:t>(@"%d", </a:t>
            </a:r>
            <a:r>
              <a:rPr lang="en-US" dirty="0" err="1"/>
              <a:t>i</a:t>
            </a:r>
            <a:r>
              <a:rPr lang="en-US" dirty="0"/>
              <a:t>);    // 0</a:t>
            </a:r>
          </a:p>
          <a:p>
            <a:pPr marL="0" indent="0">
              <a:buNone/>
            </a:pPr>
            <a:r>
              <a:rPr lang="en-US" dirty="0" err="1"/>
              <a:t>i</a:t>
            </a:r>
            <a:r>
              <a:rPr lang="en-US" dirty="0"/>
              <a:t>++;</a:t>
            </a:r>
          </a:p>
          <a:p>
            <a:pPr marL="0" indent="0">
              <a:buNone/>
            </a:pPr>
            <a:r>
              <a:rPr lang="en-US" dirty="0" err="1"/>
              <a:t>NSLog</a:t>
            </a:r>
            <a:r>
              <a:rPr lang="en-US" dirty="0"/>
              <a:t>(@"%d", </a:t>
            </a:r>
            <a:r>
              <a:rPr lang="en-US" dirty="0" err="1"/>
              <a:t>i</a:t>
            </a:r>
            <a:r>
              <a:rPr lang="en-US" dirty="0"/>
              <a:t>);    // 1</a:t>
            </a:r>
          </a:p>
          <a:p>
            <a:pPr marL="0" indent="0">
              <a:buNone/>
            </a:pPr>
            <a:r>
              <a:rPr lang="en-US" dirty="0" err="1"/>
              <a:t>i</a:t>
            </a:r>
            <a:r>
              <a:rPr lang="en-US" dirty="0"/>
              <a:t>++;</a:t>
            </a:r>
          </a:p>
          <a:p>
            <a:pPr marL="0" indent="0">
              <a:buNone/>
            </a:pPr>
            <a:r>
              <a:rPr lang="en-US" dirty="0" err="1"/>
              <a:t>NSLog</a:t>
            </a:r>
            <a:r>
              <a:rPr lang="en-US" dirty="0"/>
              <a:t>(@"%d", </a:t>
            </a:r>
            <a:r>
              <a:rPr lang="en-US" dirty="0" err="1"/>
              <a:t>i</a:t>
            </a:r>
            <a:r>
              <a:rPr lang="en-US" dirty="0"/>
              <a:t>);    // 2</a:t>
            </a:r>
          </a:p>
          <a:p>
            <a:endParaRPr lang="en-US" dirty="0"/>
          </a:p>
        </p:txBody>
      </p:sp>
    </p:spTree>
    <p:extLst>
      <p:ext uri="{BB962C8B-B14F-4D97-AF65-F5344CB8AC3E}">
        <p14:creationId xmlns:p14="http://schemas.microsoft.com/office/powerpoint/2010/main" val="260246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Conditionals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C provides the standard if statement found in most programming languages. Its syntax, along with a table describing the most common relational/logical operators, is shown </a:t>
            </a:r>
            <a:r>
              <a:rPr lang="en-US" dirty="0" smtClean="0"/>
              <a:t>below:</a:t>
            </a:r>
            <a:endParaRPr lang="en-US" dirty="0"/>
          </a:p>
          <a:p>
            <a:pPr marL="0" indent="0">
              <a:lnSpc>
                <a:spcPct val="70000"/>
              </a:lnSpc>
              <a:buNone/>
            </a:pPr>
            <a:r>
              <a:rPr lang="en-US" sz="1600" dirty="0" err="1"/>
              <a:t>int</a:t>
            </a:r>
            <a:r>
              <a:rPr lang="en-US" sz="1600" dirty="0"/>
              <a:t> </a:t>
            </a:r>
            <a:r>
              <a:rPr lang="en-US" sz="1600" dirty="0" err="1"/>
              <a:t>modelYear</a:t>
            </a:r>
            <a:r>
              <a:rPr lang="en-US" sz="1600" dirty="0"/>
              <a:t> = 1990;</a:t>
            </a:r>
          </a:p>
          <a:p>
            <a:pPr marL="0" indent="0">
              <a:lnSpc>
                <a:spcPct val="70000"/>
              </a:lnSpc>
              <a:buNone/>
            </a:pPr>
            <a:r>
              <a:rPr lang="en-US" sz="1600" dirty="0"/>
              <a:t>if (</a:t>
            </a:r>
            <a:r>
              <a:rPr lang="en-US" sz="1600" dirty="0" err="1"/>
              <a:t>modelYear</a:t>
            </a:r>
            <a:r>
              <a:rPr lang="en-US" sz="1600" dirty="0"/>
              <a:t> &lt; 1967) {</a:t>
            </a:r>
          </a:p>
          <a:p>
            <a:pPr marL="0" indent="0">
              <a:lnSpc>
                <a:spcPct val="70000"/>
              </a:lnSpc>
              <a:buNone/>
            </a:pPr>
            <a:r>
              <a:rPr lang="en-US" sz="1600" dirty="0"/>
              <a:t>    </a:t>
            </a:r>
            <a:r>
              <a:rPr lang="en-US" sz="1600" dirty="0" err="1"/>
              <a:t>NSLog</a:t>
            </a:r>
            <a:r>
              <a:rPr lang="en-US" sz="1600" dirty="0"/>
              <a:t>(@"That car is an antique!!!");</a:t>
            </a:r>
          </a:p>
          <a:p>
            <a:pPr marL="0" indent="0">
              <a:lnSpc>
                <a:spcPct val="70000"/>
              </a:lnSpc>
              <a:buNone/>
            </a:pPr>
            <a:r>
              <a:rPr lang="en-US" sz="1600" dirty="0"/>
              <a:t>} else if (</a:t>
            </a:r>
            <a:r>
              <a:rPr lang="en-US" sz="1600" dirty="0" err="1"/>
              <a:t>modelYear</a:t>
            </a:r>
            <a:r>
              <a:rPr lang="en-US" sz="1600" dirty="0"/>
              <a:t> &lt;= 1991) {</a:t>
            </a:r>
          </a:p>
          <a:p>
            <a:pPr marL="0" indent="0">
              <a:lnSpc>
                <a:spcPct val="70000"/>
              </a:lnSpc>
              <a:buNone/>
            </a:pPr>
            <a:r>
              <a:rPr lang="en-US" sz="1600" dirty="0"/>
              <a:t>    </a:t>
            </a:r>
            <a:r>
              <a:rPr lang="en-US" sz="1600" dirty="0" err="1"/>
              <a:t>NSLog</a:t>
            </a:r>
            <a:r>
              <a:rPr lang="en-US" sz="1600" dirty="0"/>
              <a:t>(@"That car is a classic!");</a:t>
            </a:r>
          </a:p>
          <a:p>
            <a:pPr marL="0" indent="0">
              <a:lnSpc>
                <a:spcPct val="70000"/>
              </a:lnSpc>
              <a:buNone/>
            </a:pPr>
            <a:r>
              <a:rPr lang="en-US" sz="1600" dirty="0"/>
              <a:t>} else if (</a:t>
            </a:r>
            <a:r>
              <a:rPr lang="en-US" sz="1600" dirty="0" err="1"/>
              <a:t>modelYear</a:t>
            </a:r>
            <a:r>
              <a:rPr lang="en-US" sz="1600" dirty="0"/>
              <a:t> == 2013) {</a:t>
            </a:r>
          </a:p>
          <a:p>
            <a:pPr marL="0" indent="0">
              <a:lnSpc>
                <a:spcPct val="70000"/>
              </a:lnSpc>
              <a:buNone/>
            </a:pPr>
            <a:r>
              <a:rPr lang="en-US" sz="1600" dirty="0"/>
              <a:t>    </a:t>
            </a:r>
            <a:r>
              <a:rPr lang="en-US" sz="1600" dirty="0" err="1"/>
              <a:t>NSLog</a:t>
            </a:r>
            <a:r>
              <a:rPr lang="en-US" sz="1600" dirty="0"/>
              <a:t>(@"That's a brand new car!");</a:t>
            </a:r>
          </a:p>
          <a:p>
            <a:pPr marL="0" indent="0">
              <a:lnSpc>
                <a:spcPct val="70000"/>
              </a:lnSpc>
              <a:buNone/>
            </a:pPr>
            <a:r>
              <a:rPr lang="en-US" sz="1600" dirty="0"/>
              <a:t>} else {</a:t>
            </a:r>
          </a:p>
          <a:p>
            <a:pPr marL="0" indent="0">
              <a:lnSpc>
                <a:spcPct val="70000"/>
              </a:lnSpc>
              <a:buNone/>
            </a:pPr>
            <a:r>
              <a:rPr lang="en-US" sz="1600" dirty="0"/>
              <a:t>    </a:t>
            </a:r>
            <a:r>
              <a:rPr lang="en-US" sz="1600" dirty="0" err="1"/>
              <a:t>NSLog</a:t>
            </a:r>
            <a:r>
              <a:rPr lang="en-US" sz="1600" dirty="0"/>
              <a:t>(@"There's nothing special about that car.");</a:t>
            </a:r>
          </a:p>
          <a:p>
            <a:pPr marL="0" indent="0">
              <a:lnSpc>
                <a:spcPct val="70000"/>
              </a:lnSpc>
              <a:buNone/>
            </a:pPr>
            <a:r>
              <a:rPr lang="en-US" sz="1600" dirty="0"/>
              <a:t>}</a:t>
            </a:r>
          </a:p>
          <a:p>
            <a:endParaRPr lang="en-US" dirty="0"/>
          </a:p>
        </p:txBody>
      </p:sp>
    </p:spTree>
    <p:extLst>
      <p:ext uri="{BB962C8B-B14F-4D97-AF65-F5344CB8AC3E}">
        <p14:creationId xmlns:p14="http://schemas.microsoft.com/office/powerpoint/2010/main" val="540573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Relational/Logical Operators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839512"/>
              </p:ext>
            </p:extLst>
          </p:nvPr>
        </p:nvGraphicFramePr>
        <p:xfrm>
          <a:off x="498475" y="1981200"/>
          <a:ext cx="7556500" cy="3708400"/>
        </p:xfrm>
        <a:graphic>
          <a:graphicData uri="http://schemas.openxmlformats.org/drawingml/2006/table">
            <a:tbl>
              <a:tblPr firstRow="1" bandRow="1">
                <a:tableStyleId>{FABFCF23-3B69-468F-B69F-88F6DE6A72F2}</a:tableStyleId>
              </a:tblPr>
              <a:tblGrid>
                <a:gridCol w="3778250"/>
                <a:gridCol w="3778250"/>
              </a:tblGrid>
              <a:tr h="370840">
                <a:tc>
                  <a:txBody>
                    <a:bodyPr/>
                    <a:lstStyle/>
                    <a:p>
                      <a:r>
                        <a:rPr lang="en-US" dirty="0" smtClean="0"/>
                        <a:t>Operator</a:t>
                      </a:r>
                      <a:endParaRPr lang="en-US" dirty="0"/>
                    </a:p>
                  </a:txBody>
                  <a:tcPr/>
                </a:tc>
                <a:tc>
                  <a:txBody>
                    <a:bodyPr/>
                    <a:lstStyle/>
                    <a:p>
                      <a:r>
                        <a:rPr lang="en-US" dirty="0" smtClean="0"/>
                        <a:t>Description</a:t>
                      </a:r>
                      <a:endParaRPr lang="en-US" dirty="0"/>
                    </a:p>
                  </a:txBody>
                  <a:tcPr/>
                </a:tc>
              </a:tr>
              <a:tr h="370840">
                <a:tc>
                  <a:txBody>
                    <a:bodyPr/>
                    <a:lstStyle/>
                    <a:p>
                      <a:r>
                        <a:rPr lang="en-US" dirty="0" smtClean="0"/>
                        <a:t>==</a:t>
                      </a:r>
                      <a:endParaRPr lang="en-US" dirty="0"/>
                    </a:p>
                  </a:txBody>
                  <a:tcPr/>
                </a:tc>
                <a:tc>
                  <a:txBody>
                    <a:bodyPr/>
                    <a:lstStyle/>
                    <a:p>
                      <a:r>
                        <a:rPr lang="en-US" dirty="0" smtClean="0"/>
                        <a:t>Equal to</a:t>
                      </a:r>
                      <a:endParaRPr lang="en-US" dirty="0"/>
                    </a:p>
                  </a:txBody>
                  <a:tcPr/>
                </a:tc>
              </a:tr>
              <a:tr h="370840">
                <a:tc>
                  <a:txBody>
                    <a:bodyPr/>
                    <a:lstStyle/>
                    <a:p>
                      <a:r>
                        <a:rPr lang="en-US" dirty="0" smtClean="0"/>
                        <a:t>!=</a:t>
                      </a:r>
                      <a:endParaRPr lang="en-US" dirty="0"/>
                    </a:p>
                  </a:txBody>
                  <a:tcPr/>
                </a:tc>
                <a:tc>
                  <a:txBody>
                    <a:bodyPr/>
                    <a:lstStyle/>
                    <a:p>
                      <a:r>
                        <a:rPr lang="en-US" dirty="0" smtClean="0"/>
                        <a:t>Not equal to</a:t>
                      </a:r>
                      <a:endParaRPr lang="en-US" dirty="0"/>
                    </a:p>
                  </a:txBody>
                  <a:tcPr/>
                </a:tc>
              </a:tr>
              <a:tr h="370840">
                <a:tc>
                  <a:txBody>
                    <a:bodyPr/>
                    <a:lstStyle/>
                    <a:p>
                      <a:r>
                        <a:rPr lang="en-US" dirty="0" smtClean="0"/>
                        <a:t>&gt;</a:t>
                      </a:r>
                      <a:endParaRPr lang="en-US" dirty="0"/>
                    </a:p>
                  </a:txBody>
                  <a:tcPr/>
                </a:tc>
                <a:tc>
                  <a:txBody>
                    <a:bodyPr/>
                    <a:lstStyle/>
                    <a:p>
                      <a:r>
                        <a:rPr lang="en-US" dirty="0" smtClean="0"/>
                        <a:t>Greater</a:t>
                      </a:r>
                      <a:r>
                        <a:rPr lang="en-US" baseline="0" dirty="0" smtClean="0"/>
                        <a:t> than</a:t>
                      </a:r>
                      <a:endParaRPr lang="en-US" dirty="0"/>
                    </a:p>
                  </a:txBody>
                  <a:tcPr/>
                </a:tc>
              </a:tr>
              <a:tr h="370840">
                <a:tc>
                  <a:txBody>
                    <a:bodyPr/>
                    <a:lstStyle/>
                    <a:p>
                      <a:r>
                        <a:rPr lang="en-US" dirty="0" smtClean="0"/>
                        <a:t>&gt;=</a:t>
                      </a:r>
                      <a:endParaRPr lang="en-US" dirty="0"/>
                    </a:p>
                  </a:txBody>
                  <a:tcPr/>
                </a:tc>
                <a:tc>
                  <a:txBody>
                    <a:bodyPr/>
                    <a:lstStyle/>
                    <a:p>
                      <a:r>
                        <a:rPr lang="en-US" dirty="0" smtClean="0"/>
                        <a:t>Greater than</a:t>
                      </a:r>
                      <a:r>
                        <a:rPr lang="en-US" baseline="0" dirty="0" smtClean="0"/>
                        <a:t> or equal to</a:t>
                      </a:r>
                      <a:endParaRPr lang="en-US" dirty="0"/>
                    </a:p>
                  </a:txBody>
                  <a:tcPr/>
                </a:tc>
              </a:tr>
              <a:tr h="370840">
                <a:tc>
                  <a:txBody>
                    <a:bodyPr/>
                    <a:lstStyle/>
                    <a:p>
                      <a:r>
                        <a:rPr lang="en-US" dirty="0" smtClean="0"/>
                        <a:t>&lt;</a:t>
                      </a:r>
                      <a:endParaRPr lang="en-US" dirty="0"/>
                    </a:p>
                  </a:txBody>
                  <a:tcPr/>
                </a:tc>
                <a:tc>
                  <a:txBody>
                    <a:bodyPr/>
                    <a:lstStyle/>
                    <a:p>
                      <a:r>
                        <a:rPr lang="en-US" dirty="0" smtClean="0"/>
                        <a:t>Less than</a:t>
                      </a:r>
                      <a:endParaRPr lang="en-US" dirty="0"/>
                    </a:p>
                  </a:txBody>
                  <a:tcPr/>
                </a:tc>
              </a:tr>
              <a:tr h="370840">
                <a:tc>
                  <a:txBody>
                    <a:bodyPr/>
                    <a:lstStyle/>
                    <a:p>
                      <a:r>
                        <a:rPr lang="en-US" dirty="0" smtClean="0"/>
                        <a:t>&lt;=</a:t>
                      </a:r>
                      <a:endParaRPr lang="en-US" dirty="0"/>
                    </a:p>
                  </a:txBody>
                  <a:tcPr/>
                </a:tc>
                <a:tc>
                  <a:txBody>
                    <a:bodyPr/>
                    <a:lstStyle/>
                    <a:p>
                      <a:r>
                        <a:rPr lang="en-US" dirty="0" smtClean="0"/>
                        <a:t>Less than or equal</a:t>
                      </a:r>
                      <a:r>
                        <a:rPr lang="en-US" baseline="0" dirty="0" smtClean="0"/>
                        <a:t> to</a:t>
                      </a:r>
                      <a:endParaRPr lang="en-US" dirty="0"/>
                    </a:p>
                  </a:txBody>
                  <a:tcPr/>
                </a:tc>
              </a:tr>
              <a:tr h="370840">
                <a:tc>
                  <a:txBody>
                    <a:bodyPr/>
                    <a:lstStyle/>
                    <a:p>
                      <a:r>
                        <a:rPr lang="en-US" dirty="0" smtClean="0"/>
                        <a:t>!</a:t>
                      </a:r>
                      <a:endParaRPr lang="en-US" dirty="0"/>
                    </a:p>
                  </a:txBody>
                  <a:tcPr/>
                </a:tc>
                <a:tc>
                  <a:txBody>
                    <a:bodyPr/>
                    <a:lstStyle/>
                    <a:p>
                      <a:r>
                        <a:rPr lang="en-US" dirty="0" smtClean="0"/>
                        <a:t>Logical negation</a:t>
                      </a:r>
                      <a:endParaRPr lang="en-US" dirty="0"/>
                    </a:p>
                  </a:txBody>
                  <a:tcPr/>
                </a:tc>
              </a:tr>
              <a:tr h="370840">
                <a:tc>
                  <a:txBody>
                    <a:bodyPr/>
                    <a:lstStyle/>
                    <a:p>
                      <a:r>
                        <a:rPr lang="en-US" dirty="0" smtClean="0"/>
                        <a:t>&amp;&amp;</a:t>
                      </a:r>
                      <a:endParaRPr lang="en-US" dirty="0"/>
                    </a:p>
                  </a:txBody>
                  <a:tcPr/>
                </a:tc>
                <a:tc>
                  <a:txBody>
                    <a:bodyPr/>
                    <a:lstStyle/>
                    <a:p>
                      <a:r>
                        <a:rPr lang="en-US" dirty="0" smtClean="0"/>
                        <a:t>Logical and</a:t>
                      </a:r>
                      <a:endParaRPr lang="en-US" dirty="0"/>
                    </a:p>
                  </a:txBody>
                  <a:tcPr/>
                </a:tc>
              </a:tr>
              <a:tr h="370840">
                <a:tc>
                  <a:txBody>
                    <a:bodyPr/>
                    <a:lstStyle/>
                    <a:p>
                      <a:r>
                        <a:rPr lang="en-US" dirty="0" smtClean="0"/>
                        <a:t>||</a:t>
                      </a:r>
                      <a:endParaRPr lang="en-US" dirty="0"/>
                    </a:p>
                  </a:txBody>
                  <a:tcPr/>
                </a:tc>
                <a:tc>
                  <a:txBody>
                    <a:bodyPr/>
                    <a:lstStyle/>
                    <a:p>
                      <a:r>
                        <a:rPr lang="en-US" dirty="0" smtClean="0"/>
                        <a:t>Logical or</a:t>
                      </a:r>
                      <a:endParaRPr lang="en-US" dirty="0"/>
                    </a:p>
                  </a:txBody>
                  <a:tcPr/>
                </a:tc>
              </a:tr>
            </a:tbl>
          </a:graphicData>
        </a:graphic>
      </p:graphicFrame>
    </p:spTree>
    <p:extLst>
      <p:ext uri="{BB962C8B-B14F-4D97-AF65-F5344CB8AC3E}">
        <p14:creationId xmlns:p14="http://schemas.microsoft.com/office/powerpoint/2010/main" val="169156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1143000"/>
          </a:xfrm>
        </p:spPr>
        <p:txBody>
          <a:bodyPr/>
          <a:lstStyle/>
          <a:p>
            <a:r>
              <a:rPr lang="en-US" dirty="0" smtClean="0"/>
              <a:t>Switch</a:t>
            </a:r>
            <a:endParaRPr lang="en-US" dirty="0"/>
          </a:p>
        </p:txBody>
      </p:sp>
      <p:sp>
        <p:nvSpPr>
          <p:cNvPr id="3" name="Content Placeholder 2"/>
          <p:cNvSpPr>
            <a:spLocks noGrp="1"/>
          </p:cNvSpPr>
          <p:nvPr>
            <p:ph sz="half" idx="1"/>
          </p:nvPr>
        </p:nvSpPr>
        <p:spPr>
          <a:xfrm>
            <a:off x="498518" y="1985963"/>
            <a:ext cx="2529809" cy="4140200"/>
          </a:xfrm>
          <a:ln>
            <a:solidFill>
              <a:schemeClr val="accent3"/>
            </a:solidFill>
          </a:ln>
        </p:spPr>
        <p:txBody>
          <a:bodyPr>
            <a:normAutofit fontScale="92500" lnSpcReduction="10000"/>
          </a:bodyPr>
          <a:lstStyle/>
          <a:p>
            <a:r>
              <a:rPr lang="en-US" dirty="0"/>
              <a:t>C also includes a switch statement, however it only works with integral types—not floating-point numbers, pointers, or Objective-C objects. This makes it rather inflexible when compared to the if conditionals discussed above.</a:t>
            </a:r>
          </a:p>
          <a:p>
            <a:endParaRPr lang="en-US" dirty="0"/>
          </a:p>
        </p:txBody>
      </p:sp>
      <p:sp>
        <p:nvSpPr>
          <p:cNvPr id="4" name="Content Placeholder 3"/>
          <p:cNvSpPr>
            <a:spLocks noGrp="1"/>
          </p:cNvSpPr>
          <p:nvPr>
            <p:ph sz="half" idx="2"/>
          </p:nvPr>
        </p:nvSpPr>
        <p:spPr>
          <a:xfrm>
            <a:off x="3435360" y="532660"/>
            <a:ext cx="5454244" cy="5593503"/>
          </a:xfrm>
        </p:spPr>
        <p:txBody>
          <a:bodyPr>
            <a:noAutofit/>
          </a:bodyPr>
          <a:lstStyle/>
          <a:p>
            <a:pPr marL="0" indent="0">
              <a:lnSpc>
                <a:spcPct val="50000"/>
              </a:lnSpc>
              <a:buNone/>
            </a:pPr>
            <a:r>
              <a:rPr lang="en-US" sz="1400" b="1" dirty="0"/>
              <a:t>// Switch statements (only work with integral types) </a:t>
            </a:r>
          </a:p>
          <a:p>
            <a:pPr marL="0" indent="0">
              <a:lnSpc>
                <a:spcPct val="50000"/>
              </a:lnSpc>
              <a:buNone/>
            </a:pPr>
            <a:r>
              <a:rPr lang="en-US" sz="1400" b="1" dirty="0"/>
              <a:t>switch (</a:t>
            </a:r>
            <a:r>
              <a:rPr lang="en-US" sz="1400" b="1" dirty="0" err="1"/>
              <a:t>modelYear</a:t>
            </a:r>
            <a:r>
              <a:rPr lang="en-US" sz="1400" b="1" dirty="0"/>
              <a:t>) {</a:t>
            </a:r>
          </a:p>
          <a:p>
            <a:pPr marL="0" indent="0">
              <a:lnSpc>
                <a:spcPct val="50000"/>
              </a:lnSpc>
              <a:buNone/>
            </a:pPr>
            <a:r>
              <a:rPr lang="en-US" sz="1400" b="1" dirty="0"/>
              <a:t>    case 1987:</a:t>
            </a:r>
          </a:p>
          <a:p>
            <a:pPr marL="0" indent="0">
              <a:lnSpc>
                <a:spcPct val="50000"/>
              </a:lnSpc>
              <a:buNone/>
            </a:pPr>
            <a:r>
              <a:rPr lang="en-US" sz="1400" b="1" dirty="0"/>
              <a:t>        </a:t>
            </a:r>
            <a:r>
              <a:rPr lang="en-US" sz="1400" b="1" dirty="0" err="1"/>
              <a:t>NSLog</a:t>
            </a:r>
            <a:r>
              <a:rPr lang="en-US" sz="1400" b="1" dirty="0"/>
              <a:t>(@"Your car is from 1987.");</a:t>
            </a:r>
          </a:p>
          <a:p>
            <a:pPr marL="0" indent="0">
              <a:lnSpc>
                <a:spcPct val="50000"/>
              </a:lnSpc>
              <a:buNone/>
            </a:pPr>
            <a:r>
              <a:rPr lang="en-US" sz="1400" b="1" dirty="0"/>
              <a:t>        break;</a:t>
            </a:r>
          </a:p>
          <a:p>
            <a:pPr marL="0" indent="0">
              <a:lnSpc>
                <a:spcPct val="50000"/>
              </a:lnSpc>
              <a:buNone/>
            </a:pPr>
            <a:r>
              <a:rPr lang="en-US" sz="1400" b="1" dirty="0"/>
              <a:t>    case 1988:</a:t>
            </a:r>
          </a:p>
          <a:p>
            <a:pPr marL="0" indent="0">
              <a:lnSpc>
                <a:spcPct val="50000"/>
              </a:lnSpc>
              <a:buNone/>
            </a:pPr>
            <a:r>
              <a:rPr lang="en-US" sz="1400" b="1" dirty="0"/>
              <a:t>        </a:t>
            </a:r>
            <a:r>
              <a:rPr lang="en-US" sz="1400" b="1" dirty="0" err="1"/>
              <a:t>NSLog</a:t>
            </a:r>
            <a:r>
              <a:rPr lang="en-US" sz="1400" b="1" dirty="0"/>
              <a:t>(@"Your car is from 1988.");</a:t>
            </a:r>
          </a:p>
          <a:p>
            <a:pPr marL="0" indent="0">
              <a:lnSpc>
                <a:spcPct val="50000"/>
              </a:lnSpc>
              <a:buNone/>
            </a:pPr>
            <a:r>
              <a:rPr lang="en-US" sz="1400" b="1" dirty="0"/>
              <a:t>        break;</a:t>
            </a:r>
          </a:p>
          <a:p>
            <a:pPr marL="0" indent="0">
              <a:lnSpc>
                <a:spcPct val="50000"/>
              </a:lnSpc>
              <a:buNone/>
            </a:pPr>
            <a:r>
              <a:rPr lang="en-US" sz="1400" b="1" dirty="0"/>
              <a:t>    case 1989:</a:t>
            </a:r>
          </a:p>
          <a:p>
            <a:pPr marL="0" indent="0">
              <a:lnSpc>
                <a:spcPct val="50000"/>
              </a:lnSpc>
              <a:buNone/>
            </a:pPr>
            <a:r>
              <a:rPr lang="en-US" sz="1400" b="1" dirty="0"/>
              <a:t>    case 1990:</a:t>
            </a:r>
          </a:p>
          <a:p>
            <a:pPr marL="0" indent="0">
              <a:lnSpc>
                <a:spcPct val="50000"/>
              </a:lnSpc>
              <a:buNone/>
            </a:pPr>
            <a:r>
              <a:rPr lang="en-US" sz="1400" b="1" dirty="0"/>
              <a:t>        </a:t>
            </a:r>
            <a:r>
              <a:rPr lang="en-US" sz="1400" b="1" dirty="0" err="1"/>
              <a:t>NSLog</a:t>
            </a:r>
            <a:r>
              <a:rPr lang="en-US" sz="1400" b="1" dirty="0"/>
              <a:t>(@"Your car is from 1989 or 1990.");</a:t>
            </a:r>
          </a:p>
          <a:p>
            <a:pPr marL="0" indent="0">
              <a:lnSpc>
                <a:spcPct val="50000"/>
              </a:lnSpc>
              <a:buNone/>
            </a:pPr>
            <a:r>
              <a:rPr lang="en-US" sz="1400" b="1" dirty="0"/>
              <a:t>        break;</a:t>
            </a:r>
          </a:p>
          <a:p>
            <a:pPr marL="0" indent="0">
              <a:lnSpc>
                <a:spcPct val="50000"/>
              </a:lnSpc>
              <a:buNone/>
            </a:pPr>
            <a:r>
              <a:rPr lang="en-US" sz="1400" b="1" dirty="0"/>
              <a:t>    default:</a:t>
            </a:r>
          </a:p>
          <a:p>
            <a:pPr marL="0" indent="0">
              <a:lnSpc>
                <a:spcPct val="50000"/>
              </a:lnSpc>
              <a:buNone/>
            </a:pPr>
            <a:r>
              <a:rPr lang="en-US" sz="1400" b="1" dirty="0"/>
              <a:t>        </a:t>
            </a:r>
            <a:r>
              <a:rPr lang="en-US" sz="1400" b="1" dirty="0" err="1"/>
              <a:t>NSLog</a:t>
            </a:r>
            <a:r>
              <a:rPr lang="en-US" sz="1400" b="1" dirty="0"/>
              <a:t>(@"I have no idea when your car was made.");</a:t>
            </a:r>
          </a:p>
          <a:p>
            <a:pPr marL="0" indent="0">
              <a:lnSpc>
                <a:spcPct val="50000"/>
              </a:lnSpc>
              <a:buNone/>
            </a:pPr>
            <a:r>
              <a:rPr lang="en-US" sz="1400" b="1" dirty="0"/>
              <a:t>        break;</a:t>
            </a:r>
          </a:p>
          <a:p>
            <a:pPr marL="0" indent="0">
              <a:lnSpc>
                <a:spcPct val="50000"/>
              </a:lnSpc>
              <a:buNone/>
            </a:pPr>
            <a:r>
              <a:rPr lang="en-US" sz="1400" b="1" dirty="0"/>
              <a:t>}</a:t>
            </a:r>
          </a:p>
          <a:p>
            <a:pPr marL="0" indent="0">
              <a:lnSpc>
                <a:spcPct val="50000"/>
              </a:lnSpc>
              <a:buNone/>
            </a:pPr>
            <a:endParaRPr lang="en-US" sz="1400" b="1" dirty="0"/>
          </a:p>
        </p:txBody>
      </p:sp>
    </p:spTree>
    <p:extLst>
      <p:ext uri="{BB962C8B-B14F-4D97-AF65-F5344CB8AC3E}">
        <p14:creationId xmlns:p14="http://schemas.microsoft.com/office/powerpoint/2010/main" val="80168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Loops</a:t>
            </a:r>
            <a:br>
              <a:rPr lang="en-US" dirty="0"/>
            </a:br>
            <a:endParaRPr lang="en-US" dirty="0"/>
          </a:p>
        </p:txBody>
      </p:sp>
      <p:sp>
        <p:nvSpPr>
          <p:cNvPr id="4" name="Text Placeholder 3"/>
          <p:cNvSpPr>
            <a:spLocks noGrp="1"/>
          </p:cNvSpPr>
          <p:nvPr>
            <p:ph type="body" idx="1"/>
          </p:nvPr>
        </p:nvSpPr>
        <p:spPr>
          <a:xfrm>
            <a:off x="779463" y="1438833"/>
            <a:ext cx="3657600" cy="868362"/>
          </a:xfrm>
        </p:spPr>
        <p:txBody>
          <a:bodyPr/>
          <a:lstStyle/>
          <a:p>
            <a:r>
              <a:rPr lang="en-US" dirty="0" smtClean="0"/>
              <a:t>For loops</a:t>
            </a:r>
            <a:endParaRPr lang="en-US" dirty="0"/>
          </a:p>
        </p:txBody>
      </p:sp>
      <p:sp>
        <p:nvSpPr>
          <p:cNvPr id="5" name="Content Placeholder 4"/>
          <p:cNvSpPr>
            <a:spLocks noGrp="1"/>
          </p:cNvSpPr>
          <p:nvPr>
            <p:ph sz="half" idx="2"/>
          </p:nvPr>
        </p:nvSpPr>
        <p:spPr>
          <a:xfrm>
            <a:off x="779463" y="2108105"/>
            <a:ext cx="3657600" cy="3525801"/>
          </a:xfrm>
        </p:spPr>
        <p:txBody>
          <a:bodyPr>
            <a:noAutofit/>
          </a:bodyPr>
          <a:lstStyle/>
          <a:p>
            <a:pPr marL="0" indent="0">
              <a:lnSpc>
                <a:spcPct val="80000"/>
              </a:lnSpc>
              <a:buNone/>
            </a:pPr>
            <a:r>
              <a:rPr lang="en-US" sz="1400" b="1" dirty="0" err="1"/>
              <a:t>int</a:t>
            </a:r>
            <a:r>
              <a:rPr lang="en-US" sz="1400" b="1" dirty="0"/>
              <a:t> </a:t>
            </a:r>
            <a:r>
              <a:rPr lang="en-US" sz="1400" b="1" dirty="0" err="1"/>
              <a:t>modelYear</a:t>
            </a:r>
            <a:r>
              <a:rPr lang="en-US" sz="1400" b="1" dirty="0"/>
              <a:t> = 1990;</a:t>
            </a:r>
          </a:p>
          <a:p>
            <a:pPr marL="0" indent="0">
              <a:lnSpc>
                <a:spcPct val="80000"/>
              </a:lnSpc>
              <a:buNone/>
            </a:pPr>
            <a:r>
              <a:rPr lang="en-US" sz="1400" b="1" dirty="0"/>
              <a:t>// While loops</a:t>
            </a:r>
          </a:p>
          <a:p>
            <a:pPr marL="0" indent="0">
              <a:lnSpc>
                <a:spcPct val="80000"/>
              </a:lnSpc>
              <a:buNone/>
            </a:pPr>
            <a:r>
              <a:rPr lang="en-US" sz="1400" b="1" dirty="0" err="1"/>
              <a:t>int</a:t>
            </a:r>
            <a:r>
              <a:rPr lang="en-US" sz="1400" b="1" dirty="0"/>
              <a:t> </a:t>
            </a:r>
            <a:r>
              <a:rPr lang="en-US" sz="1400" b="1" dirty="0" err="1"/>
              <a:t>i</a:t>
            </a:r>
            <a:r>
              <a:rPr lang="en-US" sz="1400" b="1" dirty="0"/>
              <a:t> = 0;</a:t>
            </a:r>
          </a:p>
          <a:p>
            <a:pPr marL="0" indent="0">
              <a:lnSpc>
                <a:spcPct val="80000"/>
              </a:lnSpc>
              <a:buNone/>
            </a:pPr>
            <a:r>
              <a:rPr lang="en-US" sz="1400" b="1" dirty="0"/>
              <a:t>while (</a:t>
            </a:r>
            <a:r>
              <a:rPr lang="en-US" sz="1400" b="1" dirty="0" err="1"/>
              <a:t>i</a:t>
            </a:r>
            <a:r>
              <a:rPr lang="en-US" sz="1400" b="1" dirty="0"/>
              <a:t>&lt;5) {</a:t>
            </a:r>
          </a:p>
          <a:p>
            <a:pPr marL="0" indent="0">
              <a:lnSpc>
                <a:spcPct val="80000"/>
              </a:lnSpc>
              <a:buNone/>
            </a:pPr>
            <a:r>
              <a:rPr lang="en-US" sz="1400" b="1" dirty="0"/>
              <a:t>    if (</a:t>
            </a:r>
            <a:r>
              <a:rPr lang="en-US" sz="1400" b="1" dirty="0" err="1"/>
              <a:t>i</a:t>
            </a:r>
            <a:r>
              <a:rPr lang="en-US" sz="1400" b="1" dirty="0"/>
              <a:t> == 3) {</a:t>
            </a:r>
          </a:p>
          <a:p>
            <a:pPr marL="0" indent="0">
              <a:lnSpc>
                <a:spcPct val="80000"/>
              </a:lnSpc>
              <a:buNone/>
            </a:pPr>
            <a:r>
              <a:rPr lang="en-US" sz="1400" b="1" dirty="0"/>
              <a:t>        </a:t>
            </a:r>
            <a:r>
              <a:rPr lang="en-US" sz="1400" b="1" dirty="0" err="1"/>
              <a:t>NSLog</a:t>
            </a:r>
            <a:r>
              <a:rPr lang="en-US" sz="1400" b="1" dirty="0"/>
              <a:t>(@"Aborting the while-loop");</a:t>
            </a:r>
          </a:p>
          <a:p>
            <a:pPr marL="0" indent="0">
              <a:lnSpc>
                <a:spcPct val="80000"/>
              </a:lnSpc>
              <a:buNone/>
            </a:pPr>
            <a:r>
              <a:rPr lang="en-US" sz="1400" b="1" dirty="0"/>
              <a:t>        break;</a:t>
            </a:r>
          </a:p>
          <a:p>
            <a:pPr marL="0" indent="0">
              <a:lnSpc>
                <a:spcPct val="80000"/>
              </a:lnSpc>
              <a:buNone/>
            </a:pPr>
            <a:r>
              <a:rPr lang="en-US" sz="1400" b="1" dirty="0"/>
              <a:t>    }</a:t>
            </a:r>
          </a:p>
          <a:p>
            <a:pPr marL="0" indent="0">
              <a:lnSpc>
                <a:spcPct val="80000"/>
              </a:lnSpc>
              <a:buNone/>
            </a:pPr>
            <a:r>
              <a:rPr lang="en-US" sz="1400" b="1" dirty="0"/>
              <a:t>    </a:t>
            </a:r>
            <a:r>
              <a:rPr lang="en-US" sz="1400" b="1" dirty="0" err="1"/>
              <a:t>NSLog</a:t>
            </a:r>
            <a:r>
              <a:rPr lang="en-US" sz="1400" b="1" dirty="0"/>
              <a:t>(@"Current year: %d", </a:t>
            </a:r>
            <a:r>
              <a:rPr lang="en-US" sz="1400" b="1" dirty="0" err="1"/>
              <a:t>modelYear</a:t>
            </a:r>
            <a:r>
              <a:rPr lang="en-US" sz="1400" b="1" dirty="0"/>
              <a:t> + </a:t>
            </a:r>
            <a:r>
              <a:rPr lang="en-US" sz="1400" b="1" dirty="0" err="1"/>
              <a:t>i</a:t>
            </a:r>
            <a:r>
              <a:rPr lang="en-US" sz="1400" b="1" dirty="0"/>
              <a:t>);</a:t>
            </a:r>
          </a:p>
          <a:p>
            <a:pPr marL="0" indent="0">
              <a:lnSpc>
                <a:spcPct val="80000"/>
              </a:lnSpc>
              <a:buNone/>
            </a:pPr>
            <a:r>
              <a:rPr lang="en-US" sz="1400" b="1" dirty="0"/>
              <a:t>    </a:t>
            </a:r>
            <a:r>
              <a:rPr lang="en-US" sz="1400" b="1" dirty="0" err="1"/>
              <a:t>i</a:t>
            </a:r>
            <a:r>
              <a:rPr lang="en-US" sz="1400" b="1" dirty="0"/>
              <a:t>++;</a:t>
            </a:r>
          </a:p>
          <a:p>
            <a:pPr marL="0" indent="0">
              <a:lnSpc>
                <a:spcPct val="80000"/>
              </a:lnSpc>
              <a:buNone/>
            </a:pPr>
            <a:r>
              <a:rPr lang="en-US" sz="1400" b="1" dirty="0"/>
              <a:t>}</a:t>
            </a:r>
          </a:p>
          <a:p>
            <a:pPr marL="0" indent="0">
              <a:lnSpc>
                <a:spcPct val="80000"/>
              </a:lnSpc>
              <a:buNone/>
            </a:pPr>
            <a:endParaRPr lang="en-US" sz="1400" b="1" dirty="0"/>
          </a:p>
        </p:txBody>
      </p:sp>
      <p:sp>
        <p:nvSpPr>
          <p:cNvPr id="6" name="Text Placeholder 5"/>
          <p:cNvSpPr>
            <a:spLocks noGrp="1"/>
          </p:cNvSpPr>
          <p:nvPr>
            <p:ph type="body" sz="quarter" idx="3"/>
          </p:nvPr>
        </p:nvSpPr>
        <p:spPr>
          <a:xfrm>
            <a:off x="4705351" y="1467922"/>
            <a:ext cx="3657600" cy="868362"/>
          </a:xfrm>
        </p:spPr>
        <p:txBody>
          <a:bodyPr/>
          <a:lstStyle/>
          <a:p>
            <a:r>
              <a:rPr lang="en-US" dirty="0" smtClean="0"/>
              <a:t>While loops</a:t>
            </a:r>
            <a:endParaRPr lang="en-US" dirty="0"/>
          </a:p>
        </p:txBody>
      </p:sp>
      <p:sp>
        <p:nvSpPr>
          <p:cNvPr id="7" name="Content Placeholder 6"/>
          <p:cNvSpPr>
            <a:spLocks noGrp="1"/>
          </p:cNvSpPr>
          <p:nvPr>
            <p:ph sz="quarter" idx="4"/>
          </p:nvPr>
        </p:nvSpPr>
        <p:spPr>
          <a:xfrm>
            <a:off x="4705351" y="2126543"/>
            <a:ext cx="3657600" cy="3213100"/>
          </a:xfrm>
        </p:spPr>
        <p:txBody>
          <a:bodyPr>
            <a:normAutofit fontScale="70000" lnSpcReduction="20000"/>
          </a:bodyPr>
          <a:lstStyle/>
          <a:p>
            <a:pPr marL="0" indent="0">
              <a:lnSpc>
                <a:spcPct val="80000"/>
              </a:lnSpc>
              <a:buNone/>
            </a:pPr>
            <a:r>
              <a:rPr lang="en-US" dirty="0"/>
              <a:t>// For loops</a:t>
            </a:r>
          </a:p>
          <a:p>
            <a:pPr marL="0" indent="0">
              <a:lnSpc>
                <a:spcPct val="80000"/>
              </a:lnSpc>
              <a:buNone/>
            </a:pPr>
            <a:r>
              <a:rPr lang="en-US" dirty="0"/>
              <a:t>for (</a:t>
            </a:r>
            <a:r>
              <a:rPr lang="en-US" dirty="0" err="1"/>
              <a:t>int</a:t>
            </a:r>
            <a:r>
              <a:rPr lang="en-US" dirty="0"/>
              <a:t> </a:t>
            </a:r>
            <a:r>
              <a:rPr lang="en-US" dirty="0" err="1"/>
              <a:t>i</a:t>
            </a:r>
            <a:r>
              <a:rPr lang="en-US" dirty="0"/>
              <a:t>=0; </a:t>
            </a:r>
            <a:r>
              <a:rPr lang="en-US" dirty="0" err="1"/>
              <a:t>i</a:t>
            </a:r>
            <a:r>
              <a:rPr lang="en-US" dirty="0"/>
              <a:t>&lt;5; </a:t>
            </a:r>
            <a:r>
              <a:rPr lang="en-US" dirty="0" err="1"/>
              <a:t>i</a:t>
            </a:r>
            <a:r>
              <a:rPr lang="en-US" dirty="0"/>
              <a:t>++) {</a:t>
            </a:r>
          </a:p>
          <a:p>
            <a:pPr marL="0" indent="0">
              <a:lnSpc>
                <a:spcPct val="80000"/>
              </a:lnSpc>
              <a:buNone/>
            </a:pPr>
            <a:r>
              <a:rPr lang="en-US" dirty="0"/>
              <a:t>    if (</a:t>
            </a:r>
            <a:r>
              <a:rPr lang="en-US" dirty="0" err="1"/>
              <a:t>i</a:t>
            </a:r>
            <a:r>
              <a:rPr lang="en-US" dirty="0"/>
              <a:t> == 3) {</a:t>
            </a:r>
          </a:p>
          <a:p>
            <a:pPr marL="0" indent="0">
              <a:lnSpc>
                <a:spcPct val="80000"/>
              </a:lnSpc>
              <a:buNone/>
            </a:pPr>
            <a:r>
              <a:rPr lang="en-US" dirty="0"/>
              <a:t>        </a:t>
            </a:r>
            <a:r>
              <a:rPr lang="en-US" dirty="0" err="1"/>
              <a:t>NSLog</a:t>
            </a:r>
            <a:r>
              <a:rPr lang="en-US" dirty="0"/>
              <a:t>(@"Skipping a for-loop iteration");</a:t>
            </a:r>
          </a:p>
          <a:p>
            <a:pPr marL="0" indent="0">
              <a:lnSpc>
                <a:spcPct val="80000"/>
              </a:lnSpc>
              <a:buNone/>
            </a:pPr>
            <a:r>
              <a:rPr lang="en-US" dirty="0"/>
              <a:t>        continue;</a:t>
            </a:r>
          </a:p>
          <a:p>
            <a:pPr marL="0" indent="0">
              <a:lnSpc>
                <a:spcPct val="80000"/>
              </a:lnSpc>
              <a:buNone/>
            </a:pPr>
            <a:r>
              <a:rPr lang="en-US" dirty="0"/>
              <a:t>    }</a:t>
            </a:r>
          </a:p>
          <a:p>
            <a:pPr marL="0" indent="0">
              <a:lnSpc>
                <a:spcPct val="80000"/>
              </a:lnSpc>
              <a:buNone/>
            </a:pPr>
            <a:r>
              <a:rPr lang="en-US" dirty="0"/>
              <a:t>    </a:t>
            </a:r>
            <a:r>
              <a:rPr lang="en-US" dirty="0" err="1"/>
              <a:t>NSLog</a:t>
            </a:r>
            <a:r>
              <a:rPr lang="en-US" dirty="0"/>
              <a:t>(@"Current year: %d", </a:t>
            </a:r>
            <a:r>
              <a:rPr lang="en-US" dirty="0" err="1"/>
              <a:t>modelYear</a:t>
            </a:r>
            <a:r>
              <a:rPr lang="en-US" dirty="0"/>
              <a:t> + </a:t>
            </a:r>
            <a:r>
              <a:rPr lang="en-US" dirty="0" err="1"/>
              <a:t>i</a:t>
            </a:r>
            <a:r>
              <a:rPr lang="en-US" dirty="0"/>
              <a:t>);</a:t>
            </a:r>
          </a:p>
          <a:p>
            <a:pPr marL="0" indent="0">
              <a:lnSpc>
                <a:spcPct val="80000"/>
              </a:lnSpc>
              <a:buNone/>
            </a:pPr>
            <a:r>
              <a:rPr lang="en-US" dirty="0"/>
              <a:t>}</a:t>
            </a:r>
          </a:p>
          <a:p>
            <a:pPr marL="0" indent="0">
              <a:lnSpc>
                <a:spcPct val="80000"/>
              </a:lnSpc>
              <a:buNone/>
            </a:pPr>
            <a:endParaRPr lang="en-US" dirty="0"/>
          </a:p>
        </p:txBody>
      </p:sp>
    </p:spTree>
    <p:extLst>
      <p:ext uri="{BB962C8B-B14F-4D97-AF65-F5344CB8AC3E}">
        <p14:creationId xmlns:p14="http://schemas.microsoft.com/office/powerpoint/2010/main" val="281000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For-In</a:t>
            </a:r>
            <a:endParaRPr lang="en-US" dirty="0"/>
          </a:p>
        </p:txBody>
      </p:sp>
      <p:sp>
        <p:nvSpPr>
          <p:cNvPr id="8" name="Content Placeholder 7"/>
          <p:cNvSpPr>
            <a:spLocks noGrp="1"/>
          </p:cNvSpPr>
          <p:nvPr>
            <p:ph idx="1"/>
          </p:nvPr>
        </p:nvSpPr>
        <p:spPr/>
        <p:txBody>
          <a:bodyPr/>
          <a:lstStyle/>
          <a:p>
            <a:pPr marL="0" indent="0">
              <a:buNone/>
            </a:pPr>
            <a:r>
              <a:rPr lang="en-US" dirty="0"/>
              <a:t>// For-in loops ("Fast-enumeration," specific to Objective-C)</a:t>
            </a:r>
          </a:p>
          <a:p>
            <a:pPr marL="0" indent="0">
              <a:buNone/>
            </a:pPr>
            <a:r>
              <a:rPr lang="en-US" dirty="0" err="1"/>
              <a:t>NSArray</a:t>
            </a:r>
            <a:r>
              <a:rPr lang="en-US" dirty="0"/>
              <a:t> *models = @[@"Ford", @"Honda", @"Nissan", @"Porsche"];</a:t>
            </a:r>
          </a:p>
          <a:p>
            <a:pPr marL="0" indent="0">
              <a:buNone/>
            </a:pPr>
            <a:r>
              <a:rPr lang="en-US" dirty="0"/>
              <a:t>for (id model in models) {</a:t>
            </a:r>
          </a:p>
          <a:p>
            <a:pPr marL="0" indent="0">
              <a:buNone/>
            </a:pPr>
            <a:r>
              <a:rPr lang="en-US" dirty="0"/>
              <a:t>    </a:t>
            </a:r>
            <a:r>
              <a:rPr lang="en-US" dirty="0" err="1"/>
              <a:t>NSLog</a:t>
            </a:r>
            <a:r>
              <a:rPr lang="en-US" dirty="0"/>
              <a:t>(@"%@", model);</a:t>
            </a:r>
          </a:p>
          <a:p>
            <a:pPr marL="0" indent="0">
              <a:buNone/>
            </a:pPr>
            <a:r>
              <a:rPr lang="en-US" dirty="0"/>
              <a:t>}</a:t>
            </a:r>
          </a:p>
        </p:txBody>
      </p:sp>
    </p:spTree>
    <p:extLst>
      <p:ext uri="{BB962C8B-B14F-4D97-AF65-F5344CB8AC3E}">
        <p14:creationId xmlns:p14="http://schemas.microsoft.com/office/powerpoint/2010/main" val="67391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Pointers</a:t>
            </a:r>
            <a:endParaRPr lang="en-US" dirty="0"/>
          </a:p>
        </p:txBody>
      </p:sp>
      <p:sp>
        <p:nvSpPr>
          <p:cNvPr id="8" name="Content Placeholder 7"/>
          <p:cNvSpPr>
            <a:spLocks noGrp="1"/>
          </p:cNvSpPr>
          <p:nvPr>
            <p:ph idx="1"/>
          </p:nvPr>
        </p:nvSpPr>
        <p:spPr/>
        <p:txBody>
          <a:bodyPr/>
          <a:lstStyle/>
          <a:p>
            <a:pPr marL="0" indent="0">
              <a:buNone/>
            </a:pPr>
            <a:r>
              <a:rPr lang="en-US" dirty="0"/>
              <a:t> </a:t>
            </a:r>
            <a:r>
              <a:rPr lang="en-US" dirty="0" err="1"/>
              <a:t>int</a:t>
            </a:r>
            <a:r>
              <a:rPr lang="en-US" dirty="0"/>
              <a:t> foo = 123; // This is an integer variable</a:t>
            </a:r>
          </a:p>
          <a:p>
            <a:pPr marL="0" indent="0">
              <a:buNone/>
            </a:pPr>
            <a:r>
              <a:rPr lang="en-US" dirty="0"/>
              <a:t> </a:t>
            </a:r>
            <a:r>
              <a:rPr lang="en-US" dirty="0" err="1" smtClean="0"/>
              <a:t>int</a:t>
            </a:r>
            <a:r>
              <a:rPr lang="en-US" dirty="0" smtClean="0"/>
              <a:t> </a:t>
            </a:r>
            <a:r>
              <a:rPr lang="en-US" dirty="0"/>
              <a:t>*</a:t>
            </a:r>
            <a:r>
              <a:rPr lang="en-US" dirty="0" err="1"/>
              <a:t>ptr</a:t>
            </a:r>
            <a:r>
              <a:rPr lang="en-US" dirty="0"/>
              <a:t> = &amp;foo; // This is a pointer to an integer variable</a:t>
            </a:r>
          </a:p>
        </p:txBody>
      </p:sp>
    </p:spTree>
    <p:extLst>
      <p:ext uri="{BB962C8B-B14F-4D97-AF65-F5344CB8AC3E}">
        <p14:creationId xmlns:p14="http://schemas.microsoft.com/office/powerpoint/2010/main" val="426326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Objective-C</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4599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Objective-C?</a:t>
            </a:r>
            <a:endParaRPr lang="en-US" dirty="0"/>
          </a:p>
        </p:txBody>
      </p:sp>
      <p:sp>
        <p:nvSpPr>
          <p:cNvPr id="3" name="Content Placeholder 2"/>
          <p:cNvSpPr>
            <a:spLocks noGrp="1"/>
          </p:cNvSpPr>
          <p:nvPr>
            <p:ph idx="1"/>
          </p:nvPr>
        </p:nvSpPr>
        <p:spPr/>
        <p:txBody>
          <a:bodyPr/>
          <a:lstStyle/>
          <a:p>
            <a:r>
              <a:rPr lang="en-US" dirty="0"/>
              <a:t>Like C++, Objective-C was designed to add object-oriented features to C, but the two languages accomplished this using fundamentally distinct philosophies</a:t>
            </a:r>
            <a:r>
              <a:rPr lang="en-US" dirty="0" smtClean="0"/>
              <a:t>.</a:t>
            </a:r>
          </a:p>
          <a:p>
            <a:r>
              <a:rPr lang="en-US" dirty="0" smtClean="0"/>
              <a:t> </a:t>
            </a:r>
            <a:r>
              <a:rPr lang="en-US" dirty="0"/>
              <a:t>Objective-C is decidedly more dynamic, deferring most of its decisions to run-time rather than compile-time. This is reflected in many of the design patterns underlying </a:t>
            </a:r>
            <a:r>
              <a:rPr lang="en-US" dirty="0" err="1"/>
              <a:t>iOS</a:t>
            </a:r>
            <a:r>
              <a:rPr lang="en-US" dirty="0"/>
              <a:t> and OS X development.</a:t>
            </a:r>
          </a:p>
        </p:txBody>
      </p:sp>
    </p:spTree>
    <p:extLst>
      <p:ext uri="{BB962C8B-B14F-4D97-AF65-F5344CB8AC3E}">
        <p14:creationId xmlns:p14="http://schemas.microsoft.com/office/powerpoint/2010/main" val="3182966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programs written in Objective C</a:t>
            </a:r>
            <a:endParaRPr lang="en-US" dirty="0"/>
          </a:p>
        </p:txBody>
      </p:sp>
      <p:pic>
        <p:nvPicPr>
          <p:cNvPr id="4" name="Content Placeholder 3"/>
          <p:cNvPicPr>
            <a:picLocks noGrp="1" noChangeAspect="1"/>
          </p:cNvPicPr>
          <p:nvPr>
            <p:ph idx="1"/>
          </p:nvPr>
        </p:nvPicPr>
        <p:blipFill>
          <a:blip r:embed="rId2"/>
          <a:srcRect l="-33760" r="-33760"/>
          <a:stretch>
            <a:fillRect/>
          </a:stretch>
        </p:blipFill>
        <p:spPr/>
      </p:pic>
    </p:spTree>
    <p:extLst>
      <p:ext uri="{BB962C8B-B14F-4D97-AF65-F5344CB8AC3E}">
        <p14:creationId xmlns:p14="http://schemas.microsoft.com/office/powerpoint/2010/main" val="36090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Ronald L. Ramos (Contact information)</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Email: </a:t>
            </a:r>
            <a:r>
              <a:rPr lang="en-US" dirty="0" smtClean="0">
                <a:hlinkClick r:id="rId2"/>
              </a:rPr>
              <a:t>rlramos@gmail.com</a:t>
            </a:r>
            <a:endParaRPr lang="en-US" dirty="0" smtClean="0"/>
          </a:p>
          <a:p>
            <a:r>
              <a:rPr lang="en-US" dirty="0" smtClean="0"/>
              <a:t>Facebook: </a:t>
            </a:r>
            <a:r>
              <a:rPr lang="en-US" dirty="0" smtClean="0">
                <a:hlinkClick r:id="rId2"/>
              </a:rPr>
              <a:t>rlramos@gmail.com</a:t>
            </a:r>
            <a:endParaRPr lang="en-US" dirty="0" smtClean="0"/>
          </a:p>
          <a:p>
            <a:r>
              <a:rPr lang="en-US" dirty="0" smtClean="0"/>
              <a:t>Twitter: </a:t>
            </a:r>
            <a:r>
              <a:rPr lang="en-US" dirty="0" err="1" smtClean="0"/>
              <a:t>Taleweaver</a:t>
            </a:r>
            <a:endParaRPr lang="en-US" dirty="0" smtClean="0"/>
          </a:p>
          <a:p>
            <a:r>
              <a:rPr lang="en-US" dirty="0" smtClean="0"/>
              <a:t>My Lego Blog: brickstories.blogspot.com</a:t>
            </a:r>
          </a:p>
          <a:p>
            <a:endParaRPr lang="en-US" dirty="0" smtClean="0"/>
          </a:p>
        </p:txBody>
      </p:sp>
    </p:spTree>
    <p:extLst>
      <p:ext uri="{BB962C8B-B14F-4D97-AF65-F5344CB8AC3E}">
        <p14:creationId xmlns:p14="http://schemas.microsoft.com/office/powerpoint/2010/main" val="906856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Programming</a:t>
            </a:r>
            <a:endParaRPr lang="en-US" dirty="0"/>
          </a:p>
        </p:txBody>
      </p:sp>
      <p:sp>
        <p:nvSpPr>
          <p:cNvPr id="3" name="Content Placeholder 2"/>
          <p:cNvSpPr>
            <a:spLocks noGrp="1"/>
          </p:cNvSpPr>
          <p:nvPr>
            <p:ph idx="1"/>
          </p:nvPr>
        </p:nvSpPr>
        <p:spPr/>
        <p:txBody>
          <a:bodyPr/>
          <a:lstStyle/>
          <a:p>
            <a:r>
              <a:rPr lang="en-US" dirty="0"/>
              <a:t>OOP is a programming paradigm that attempts to allow developers to think about software design in terms of objects and attributes instead of variables and functions. </a:t>
            </a:r>
            <a:endParaRPr lang="en-US" dirty="0" smtClean="0"/>
          </a:p>
          <a:p>
            <a:r>
              <a:rPr lang="en-US" dirty="0" smtClean="0"/>
              <a:t>Specifically</a:t>
            </a:r>
            <a:r>
              <a:rPr lang="en-US" dirty="0"/>
              <a:t>, OOP attempts to </a:t>
            </a:r>
            <a:r>
              <a:rPr lang="en-US" dirty="0" smtClean="0"/>
              <a:t>obtain: </a:t>
            </a:r>
          </a:p>
          <a:p>
            <a:pPr lvl="1"/>
            <a:r>
              <a:rPr lang="en-US" dirty="0" smtClean="0"/>
              <a:t>data </a:t>
            </a:r>
            <a:r>
              <a:rPr lang="en-US" dirty="0"/>
              <a:t>abstraction, </a:t>
            </a:r>
            <a:endParaRPr lang="en-US" dirty="0" smtClean="0"/>
          </a:p>
          <a:p>
            <a:pPr lvl="1"/>
            <a:r>
              <a:rPr lang="en-US" dirty="0" smtClean="0"/>
              <a:t>encapsulation</a:t>
            </a:r>
            <a:r>
              <a:rPr lang="en-US" dirty="0"/>
              <a:t>, </a:t>
            </a:r>
            <a:endParaRPr lang="en-US" dirty="0" smtClean="0"/>
          </a:p>
          <a:p>
            <a:pPr lvl="1"/>
            <a:r>
              <a:rPr lang="en-US" dirty="0" smtClean="0"/>
              <a:t>modularity</a:t>
            </a:r>
            <a:r>
              <a:rPr lang="en-US" dirty="0"/>
              <a:t>, </a:t>
            </a:r>
            <a:endParaRPr lang="en-US" dirty="0" smtClean="0"/>
          </a:p>
          <a:p>
            <a:pPr lvl="1"/>
            <a:r>
              <a:rPr lang="en-US" dirty="0" smtClean="0"/>
              <a:t>polymorphism</a:t>
            </a:r>
            <a:r>
              <a:rPr lang="en-US" dirty="0"/>
              <a:t>, and </a:t>
            </a:r>
            <a:endParaRPr lang="en-US" dirty="0" smtClean="0"/>
          </a:p>
          <a:p>
            <a:pPr lvl="1"/>
            <a:r>
              <a:rPr lang="en-US" dirty="0" smtClean="0"/>
              <a:t>inheritance</a:t>
            </a:r>
            <a:r>
              <a:rPr lang="en-US" dirty="0"/>
              <a:t>. </a:t>
            </a:r>
          </a:p>
        </p:txBody>
      </p:sp>
    </p:spTree>
    <p:extLst>
      <p:ext uri="{BB962C8B-B14F-4D97-AF65-F5344CB8AC3E}">
        <p14:creationId xmlns:p14="http://schemas.microsoft.com/office/powerpoint/2010/main" val="25421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Verbose naming</a:t>
            </a:r>
            <a:endParaRPr lang="en-US" dirty="0"/>
          </a:p>
        </p:txBody>
      </p:sp>
      <p:sp>
        <p:nvSpPr>
          <p:cNvPr id="3" name="Content Placeholder 2"/>
          <p:cNvSpPr>
            <a:spLocks noGrp="1"/>
          </p:cNvSpPr>
          <p:nvPr>
            <p:ph idx="1"/>
          </p:nvPr>
        </p:nvSpPr>
        <p:spPr/>
        <p:txBody>
          <a:bodyPr/>
          <a:lstStyle/>
          <a:p>
            <a:pPr marL="0" indent="0">
              <a:buNone/>
            </a:pPr>
            <a:r>
              <a:rPr lang="en-US" dirty="0"/>
              <a:t>// C++</a:t>
            </a:r>
          </a:p>
          <a:p>
            <a:pPr marL="0" indent="0">
              <a:buNone/>
            </a:pPr>
            <a:r>
              <a:rPr lang="en-US" dirty="0"/>
              <a:t>john-&gt;drive("Corvette", "Mary's House")</a:t>
            </a:r>
          </a:p>
          <a:p>
            <a:pPr marL="0" indent="0">
              <a:buNone/>
            </a:pPr>
            <a:r>
              <a:rPr lang="en-US" dirty="0"/>
              <a:t>// Objective-C</a:t>
            </a:r>
          </a:p>
          <a:p>
            <a:pPr marL="0" indent="0">
              <a:buNone/>
            </a:pPr>
            <a:r>
              <a:rPr lang="en-US" dirty="0"/>
              <a:t>[john </a:t>
            </a:r>
            <a:r>
              <a:rPr lang="en-US" dirty="0" err="1"/>
              <a:t>driveCar</a:t>
            </a:r>
            <a:r>
              <a:rPr lang="en-US" dirty="0"/>
              <a:t>:@"Corvette" </a:t>
            </a:r>
            <a:r>
              <a:rPr lang="en-US" dirty="0" err="1"/>
              <a:t>toDestination</a:t>
            </a:r>
            <a:r>
              <a:rPr lang="en-US" dirty="0"/>
              <a:t>:@"Mary's House"]</a:t>
            </a:r>
          </a:p>
        </p:txBody>
      </p:sp>
    </p:spTree>
    <p:extLst>
      <p:ext uri="{BB962C8B-B14F-4D97-AF65-F5344CB8AC3E}">
        <p14:creationId xmlns:p14="http://schemas.microsoft.com/office/powerpoint/2010/main" val="152999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with most programming languages, Objective-C is a relatively simple syntax backed by an extensive standard library. This tutorial focuses mostly on the language itself, but it helps to have at least some idea of the tools that you’ll be interacting with in the real </a:t>
            </a:r>
            <a:r>
              <a:rPr lang="en-US" dirty="0" smtClean="0"/>
              <a:t>world.</a:t>
            </a:r>
          </a:p>
          <a:p>
            <a:r>
              <a:rPr lang="en-US" dirty="0" smtClean="0"/>
              <a:t>There </a:t>
            </a:r>
            <a:r>
              <a:rPr lang="en-US" dirty="0"/>
              <a:t>are a few different “standard libraries” out there, but Apple’s Cocoa and Cocoa Touch frameworks are by far the most popular. These define the API for building OS X and </a:t>
            </a:r>
            <a:r>
              <a:rPr lang="en-US" dirty="0" err="1"/>
              <a:t>iOS</a:t>
            </a:r>
            <a:r>
              <a:rPr lang="en-US" dirty="0"/>
              <a:t> apps, respectively. </a:t>
            </a:r>
          </a:p>
        </p:txBody>
      </p:sp>
    </p:spTree>
    <p:extLst>
      <p:ext uri="{BB962C8B-B14F-4D97-AF65-F5344CB8AC3E}">
        <p14:creationId xmlns:p14="http://schemas.microsoft.com/office/powerpoint/2010/main" val="148936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and Implementation</a:t>
            </a:r>
            <a:endParaRPr lang="en-US" dirty="0"/>
          </a:p>
        </p:txBody>
      </p:sp>
      <p:sp>
        <p:nvSpPr>
          <p:cNvPr id="5" name="Content Placeholder 4"/>
          <p:cNvSpPr>
            <a:spLocks noGrp="1"/>
          </p:cNvSpPr>
          <p:nvPr>
            <p:ph sz="half" idx="2"/>
          </p:nvPr>
        </p:nvSpPr>
        <p:spPr/>
        <p:txBody>
          <a:bodyPr>
            <a:normAutofit fontScale="40000" lnSpcReduction="20000"/>
          </a:bodyPr>
          <a:lstStyle/>
          <a:p>
            <a:pPr marL="0" indent="0">
              <a:buNone/>
            </a:pPr>
            <a:r>
              <a:rPr lang="en-US" dirty="0"/>
              <a:t>#import &lt;cocoa </a:t>
            </a:r>
            <a:r>
              <a:rPr lang="en-US" dirty="0" err="1"/>
              <a:t>cocoa.h</a:t>
            </a:r>
            <a:r>
              <a:rPr lang="en-US" dirty="0"/>
              <a:t>=""&gt;</a:t>
            </a:r>
          </a:p>
          <a:p>
            <a:pPr marL="0" indent="0">
              <a:buNone/>
            </a:pPr>
            <a:r>
              <a:rPr lang="en-US" dirty="0"/>
              <a:t>@interface Car : </a:t>
            </a:r>
            <a:r>
              <a:rPr lang="en-US" dirty="0" err="1"/>
              <a:t>NSObject</a:t>
            </a:r>
            <a:r>
              <a:rPr lang="en-US" dirty="0"/>
              <a:t> {</a:t>
            </a:r>
          </a:p>
          <a:p>
            <a:pPr marL="0" indent="0">
              <a:buNone/>
            </a:pPr>
            <a:r>
              <a:rPr lang="en-US" dirty="0"/>
              <a:t>    //This is where attributes go</a:t>
            </a:r>
          </a:p>
          <a:p>
            <a:pPr marL="0" indent="0">
              <a:buNone/>
            </a:pPr>
            <a:r>
              <a:rPr lang="en-US" dirty="0"/>
              <a:t>    float </a:t>
            </a:r>
            <a:r>
              <a:rPr lang="en-US" dirty="0" err="1"/>
              <a:t>fillLevel</a:t>
            </a:r>
            <a:r>
              <a:rPr lang="en-US" dirty="0"/>
              <a:t>;</a:t>
            </a:r>
          </a:p>
          <a:p>
            <a:pPr marL="0" indent="0">
              <a:buNone/>
            </a:pPr>
            <a:r>
              <a:rPr lang="en-US" dirty="0"/>
              <a:t>}</a:t>
            </a:r>
          </a:p>
          <a:p>
            <a:pPr marL="0" indent="0">
              <a:buNone/>
            </a:pPr>
            <a:r>
              <a:rPr lang="en-US" dirty="0"/>
              <a:t>//This is where methods go</a:t>
            </a:r>
          </a:p>
          <a:p>
            <a:pPr marL="0" indent="0">
              <a:buNone/>
            </a:pPr>
            <a:r>
              <a:rPr lang="en-US" dirty="0"/>
              <a:t>- (void)</a:t>
            </a:r>
            <a:r>
              <a:rPr lang="en-US" dirty="0" err="1"/>
              <a:t>addGas</a:t>
            </a:r>
            <a:r>
              <a:rPr lang="en-US" dirty="0"/>
              <a:t>;</a:t>
            </a:r>
          </a:p>
          <a:p>
            <a:pPr marL="0" indent="0">
              <a:buNone/>
            </a:pPr>
            <a:r>
              <a:rPr lang="en-US" dirty="0"/>
              <a:t>@end</a:t>
            </a:r>
          </a:p>
          <a:p>
            <a:pPr marL="0" indent="0">
              <a:buNone/>
            </a:pPr>
            <a:r>
              <a:rPr lang="en-US" dirty="0"/>
              <a:t>&lt;/cocoa&gt;</a:t>
            </a:r>
          </a:p>
        </p:txBody>
      </p:sp>
      <p:sp>
        <p:nvSpPr>
          <p:cNvPr id="7" name="Content Placeholder 6"/>
          <p:cNvSpPr>
            <a:spLocks noGrp="1"/>
          </p:cNvSpPr>
          <p:nvPr>
            <p:ph sz="quarter" idx="4"/>
          </p:nvPr>
        </p:nvSpPr>
        <p:spPr/>
        <p:txBody>
          <a:bodyPr/>
          <a:lstStyle/>
          <a:p>
            <a:pPr marL="0" indent="0">
              <a:buNone/>
            </a:pPr>
            <a:r>
              <a:rPr lang="en-US" dirty="0"/>
              <a:t>#import "</a:t>
            </a:r>
            <a:r>
              <a:rPr lang="en-US" dirty="0" err="1"/>
              <a:t>Car.h</a:t>
            </a:r>
            <a:r>
              <a:rPr lang="en-US" dirty="0"/>
              <a:t>"</a:t>
            </a:r>
          </a:p>
          <a:p>
            <a:pPr marL="0" indent="0">
              <a:buNone/>
            </a:pPr>
            <a:r>
              <a:rPr lang="en-US" dirty="0"/>
              <a:t>@implementation Car</a:t>
            </a:r>
          </a:p>
          <a:p>
            <a:pPr marL="0" indent="0">
              <a:buNone/>
            </a:pPr>
            <a:r>
              <a:rPr lang="en-US" dirty="0"/>
              <a:t>-(void) </a:t>
            </a:r>
            <a:r>
              <a:rPr lang="en-US" dirty="0" err="1"/>
              <a:t>addGas</a:t>
            </a:r>
            <a:r>
              <a:rPr lang="en-US" dirty="0"/>
              <a:t> {</a:t>
            </a:r>
          </a:p>
          <a:p>
            <a:pPr marL="0" indent="0">
              <a:buNone/>
            </a:pPr>
            <a:r>
              <a:rPr lang="en-US" dirty="0"/>
              <a:t>    // code goes here to add gas</a:t>
            </a:r>
          </a:p>
          <a:p>
            <a:pPr marL="0" indent="0">
              <a:buNone/>
            </a:pPr>
            <a:r>
              <a:rPr lang="en-US" dirty="0"/>
              <a:t>}</a:t>
            </a:r>
          </a:p>
          <a:p>
            <a:pPr marL="0" indent="0">
              <a:buNone/>
            </a:pPr>
            <a:r>
              <a:rPr lang="en-US" dirty="0"/>
              <a:t>@end</a:t>
            </a:r>
          </a:p>
        </p:txBody>
      </p:sp>
      <p:sp>
        <p:nvSpPr>
          <p:cNvPr id="4" name="Text Placeholder 3"/>
          <p:cNvSpPr>
            <a:spLocks noGrp="1"/>
          </p:cNvSpPr>
          <p:nvPr>
            <p:ph type="body" idx="1"/>
          </p:nvPr>
        </p:nvSpPr>
        <p:spPr/>
        <p:txBody>
          <a:bodyPr/>
          <a:lstStyle/>
          <a:p>
            <a:r>
              <a:rPr lang="en-US" dirty="0" smtClean="0"/>
              <a:t>Interface – </a:t>
            </a:r>
            <a:r>
              <a:rPr lang="en-US" dirty="0" err="1" smtClean="0"/>
              <a:t>car.h</a:t>
            </a:r>
            <a:endParaRPr lang="en-US" dirty="0"/>
          </a:p>
        </p:txBody>
      </p:sp>
      <p:sp>
        <p:nvSpPr>
          <p:cNvPr id="6" name="Text Placeholder 5"/>
          <p:cNvSpPr>
            <a:spLocks noGrp="1"/>
          </p:cNvSpPr>
          <p:nvPr>
            <p:ph type="body" sz="quarter" idx="3"/>
          </p:nvPr>
        </p:nvSpPr>
        <p:spPr/>
        <p:txBody>
          <a:bodyPr/>
          <a:lstStyle/>
          <a:p>
            <a:r>
              <a:rPr lang="en-US" dirty="0" smtClean="0"/>
              <a:t>Implementation – </a:t>
            </a:r>
            <a:r>
              <a:rPr lang="en-US" dirty="0" err="1" smtClean="0"/>
              <a:t>car.m</a:t>
            </a:r>
            <a:endParaRPr lang="en-US" dirty="0"/>
          </a:p>
        </p:txBody>
      </p:sp>
    </p:spTree>
    <p:extLst>
      <p:ext uri="{BB962C8B-B14F-4D97-AF65-F5344CB8AC3E}">
        <p14:creationId xmlns:p14="http://schemas.microsoft.com/office/powerpoint/2010/main" val="179903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Classes and Objects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0541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from Apple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NSString</a:t>
            </a:r>
            <a:r>
              <a:rPr lang="en-US" dirty="0" smtClean="0"/>
              <a:t> </a:t>
            </a:r>
            <a:r>
              <a:rPr lang="en-US" dirty="0"/>
              <a:t>is a string of text that is immutable.</a:t>
            </a:r>
          </a:p>
          <a:p>
            <a:r>
              <a:rPr lang="en-US" dirty="0" err="1"/>
              <a:t>NSMutableString</a:t>
            </a:r>
            <a:r>
              <a:rPr lang="en-US" dirty="0"/>
              <a:t> is a string of text that is mutable.</a:t>
            </a:r>
          </a:p>
          <a:p>
            <a:r>
              <a:rPr lang="en-US" dirty="0" err="1"/>
              <a:t>NSArray</a:t>
            </a:r>
            <a:r>
              <a:rPr lang="en-US" dirty="0"/>
              <a:t> is an array of objects that is immutable.</a:t>
            </a:r>
          </a:p>
          <a:p>
            <a:r>
              <a:rPr lang="en-US" dirty="0" err="1"/>
              <a:t>NSMutableArray</a:t>
            </a:r>
            <a:r>
              <a:rPr lang="en-US" dirty="0"/>
              <a:t> is an array of objects that is mutable.</a:t>
            </a:r>
          </a:p>
          <a:p>
            <a:r>
              <a:rPr lang="en-US" dirty="0" err="1"/>
              <a:t>NSNumber</a:t>
            </a:r>
            <a:r>
              <a:rPr lang="en-US" dirty="0"/>
              <a:t> holds a numeric value</a:t>
            </a:r>
            <a:r>
              <a:rPr lang="en-US" dirty="0" smtClean="0"/>
              <a:t>.</a:t>
            </a:r>
          </a:p>
          <a:p>
            <a:endParaRPr lang="en-US" dirty="0"/>
          </a:p>
          <a:p>
            <a:pPr marL="0" indent="0">
              <a:buNone/>
            </a:pPr>
            <a:r>
              <a:rPr lang="en-US" b="1" i="1" dirty="0" smtClean="0"/>
              <a:t>NOTE</a:t>
            </a:r>
            <a:r>
              <a:rPr lang="en-US" i="1" dirty="0" smtClean="0"/>
              <a:t>: </a:t>
            </a:r>
            <a:r>
              <a:rPr lang="en-US" i="1" dirty="0"/>
              <a:t>If an object is </a:t>
            </a:r>
            <a:r>
              <a:rPr lang="en-US" b="1" i="1" dirty="0"/>
              <a:t>immutable</a:t>
            </a:r>
            <a:r>
              <a:rPr lang="en-US" i="1" dirty="0"/>
              <a:t> that means when we create the object and assign a value then it is static. The value can not be changed. If an object is </a:t>
            </a:r>
            <a:r>
              <a:rPr lang="en-US" b="1" i="1" dirty="0"/>
              <a:t>mutable</a:t>
            </a:r>
            <a:r>
              <a:rPr lang="en-US" i="1" dirty="0"/>
              <a:t> then it is dynamic, meaning the value can be changed after creation.</a:t>
            </a:r>
          </a:p>
          <a:p>
            <a:endParaRPr lang="en-US" dirty="0"/>
          </a:p>
        </p:txBody>
      </p:sp>
    </p:spTree>
    <p:extLst>
      <p:ext uri="{BB962C8B-B14F-4D97-AF65-F5344CB8AC3E}">
        <p14:creationId xmlns:p14="http://schemas.microsoft.com/office/powerpoint/2010/main" val="323824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pic>
        <p:nvPicPr>
          <p:cNvPr id="4" name="Content Placeholder 3"/>
          <p:cNvPicPr>
            <a:picLocks noGrp="1" noChangeAspect="1"/>
          </p:cNvPicPr>
          <p:nvPr>
            <p:ph idx="1"/>
          </p:nvPr>
        </p:nvPicPr>
        <p:blipFill>
          <a:blip r:embed="rId3"/>
          <a:srcRect t="3092" b="3092"/>
          <a:stretch>
            <a:fillRect/>
          </a:stretch>
        </p:blipFill>
        <p:spPr/>
      </p:pic>
    </p:spTree>
    <p:extLst>
      <p:ext uri="{BB962C8B-B14F-4D97-AF65-F5344CB8AC3E}">
        <p14:creationId xmlns:p14="http://schemas.microsoft.com/office/powerpoint/2010/main" val="282134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iOS</a:t>
            </a:r>
            <a:r>
              <a:rPr lang="en-US" dirty="0" smtClean="0"/>
              <a:t>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683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a:t>
            </a:r>
            <a:r>
              <a:rPr lang="en-US" dirty="0" err="1" smtClean="0"/>
              <a:t>Ts</a:t>
            </a:r>
            <a:endParaRPr lang="en-US" dirty="0"/>
          </a:p>
        </p:txBody>
      </p:sp>
      <p:sp>
        <p:nvSpPr>
          <p:cNvPr id="5" name="Content Placeholder 4"/>
          <p:cNvSpPr>
            <a:spLocks noGrp="1"/>
          </p:cNvSpPr>
          <p:nvPr>
            <p:ph idx="1"/>
          </p:nvPr>
        </p:nvSpPr>
        <p:spPr/>
        <p:txBody>
          <a:bodyPr/>
          <a:lstStyle/>
          <a:p>
            <a:r>
              <a:rPr lang="en-US" dirty="0" smtClean="0"/>
              <a:t>Tools</a:t>
            </a:r>
          </a:p>
          <a:p>
            <a:r>
              <a:rPr lang="en-US" dirty="0" smtClean="0"/>
              <a:t>Technologies</a:t>
            </a:r>
          </a:p>
          <a:p>
            <a:r>
              <a:rPr lang="en-US" dirty="0" smtClean="0"/>
              <a:t>Techniques</a:t>
            </a:r>
          </a:p>
          <a:p>
            <a:endParaRPr lang="en-US" dirty="0"/>
          </a:p>
        </p:txBody>
      </p:sp>
    </p:spTree>
    <p:extLst>
      <p:ext uri="{BB962C8B-B14F-4D97-AF65-F5344CB8AC3E}">
        <p14:creationId xmlns:p14="http://schemas.microsoft.com/office/powerpoint/2010/main" val="1059080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sp>
        <p:nvSpPr>
          <p:cNvPr id="8" name="Text Placeholder 7"/>
          <p:cNvSpPr>
            <a:spLocks noGrp="1"/>
          </p:cNvSpPr>
          <p:nvPr>
            <p:ph type="body" idx="1"/>
          </p:nvPr>
        </p:nvSpPr>
        <p:spPr/>
        <p:txBody>
          <a:bodyPr/>
          <a:lstStyle/>
          <a:p>
            <a:r>
              <a:rPr lang="en-US" dirty="0" smtClean="0"/>
              <a:t>1. Open </a:t>
            </a:r>
            <a:r>
              <a:rPr lang="en-US" dirty="0" err="1" smtClean="0"/>
              <a:t>Xcode</a:t>
            </a:r>
            <a:endParaRPr lang="en-US" dirty="0"/>
          </a:p>
        </p:txBody>
      </p:sp>
      <p:sp>
        <p:nvSpPr>
          <p:cNvPr id="10" name="Text Placeholder 9"/>
          <p:cNvSpPr>
            <a:spLocks noGrp="1"/>
          </p:cNvSpPr>
          <p:nvPr>
            <p:ph type="body" sz="half" idx="3"/>
          </p:nvPr>
        </p:nvSpPr>
        <p:spPr/>
        <p:txBody>
          <a:bodyPr>
            <a:normAutofit lnSpcReduction="10000"/>
          </a:bodyPr>
          <a:lstStyle/>
          <a:p>
            <a:r>
              <a:rPr lang="en-US" dirty="0" smtClean="0"/>
              <a:t>2. Pick “Single View Application”</a:t>
            </a:r>
            <a:endParaRPr lang="en-US" dirty="0"/>
          </a:p>
        </p:txBody>
      </p:sp>
      <p:pic>
        <p:nvPicPr>
          <p:cNvPr id="12" name="Content Placeholder 11"/>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951765"/>
            <a:ext cx="4040188" cy="2762632"/>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65007"/>
            <a:ext cx="4041775" cy="3136149"/>
          </a:xfrm>
        </p:spPr>
      </p:pic>
    </p:spTree>
    <p:extLst>
      <p:ext uri="{BB962C8B-B14F-4D97-AF65-F5344CB8AC3E}">
        <p14:creationId xmlns:p14="http://schemas.microsoft.com/office/powerpoint/2010/main" val="36197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Intro</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Year/Course</a:t>
            </a:r>
          </a:p>
          <a:p>
            <a:r>
              <a:rPr lang="en-US" dirty="0" smtClean="0"/>
              <a:t>Why are you here?</a:t>
            </a:r>
          </a:p>
          <a:p>
            <a:r>
              <a:rPr lang="en-US" dirty="0" smtClean="0"/>
              <a:t>What are your expectations?</a:t>
            </a:r>
          </a:p>
          <a:p>
            <a:r>
              <a:rPr lang="en-US" dirty="0" smtClean="0"/>
              <a:t>Favorite TV show/Movie? Why?</a:t>
            </a:r>
            <a:endParaRPr lang="en-US" dirty="0"/>
          </a:p>
        </p:txBody>
      </p:sp>
    </p:spTree>
    <p:extLst>
      <p:ext uri="{BB962C8B-B14F-4D97-AF65-F5344CB8AC3E}">
        <p14:creationId xmlns:p14="http://schemas.microsoft.com/office/powerpoint/2010/main" val="20014940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sp>
        <p:nvSpPr>
          <p:cNvPr id="3" name="Text Placeholder 2"/>
          <p:cNvSpPr>
            <a:spLocks noGrp="1"/>
          </p:cNvSpPr>
          <p:nvPr>
            <p:ph type="body" idx="1"/>
          </p:nvPr>
        </p:nvSpPr>
        <p:spPr/>
        <p:txBody>
          <a:bodyPr/>
          <a:lstStyle/>
          <a:p>
            <a:r>
              <a:rPr lang="en-US" dirty="0" smtClean="0"/>
              <a:t>3. </a:t>
            </a:r>
            <a:endParaRPr lang="en-US" dirty="0"/>
          </a:p>
        </p:txBody>
      </p:sp>
      <p:sp>
        <p:nvSpPr>
          <p:cNvPr id="5" name="Text Placeholder 4"/>
          <p:cNvSpPr>
            <a:spLocks noGrp="1"/>
          </p:cNvSpPr>
          <p:nvPr>
            <p:ph type="body" sz="half" idx="3"/>
          </p:nvPr>
        </p:nvSpPr>
        <p:spPr/>
        <p:txBody>
          <a:bodyPr/>
          <a:lstStyle/>
          <a:p>
            <a:r>
              <a:rPr lang="en-US" dirty="0" smtClean="0"/>
              <a:t>4.</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760975"/>
            <a:ext cx="4040188" cy="3144212"/>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77215"/>
            <a:ext cx="4041775" cy="3311733"/>
          </a:xfrm>
        </p:spPr>
      </p:pic>
    </p:spTree>
    <p:extLst>
      <p:ext uri="{BB962C8B-B14F-4D97-AF65-F5344CB8AC3E}">
        <p14:creationId xmlns:p14="http://schemas.microsoft.com/office/powerpoint/2010/main" val="165066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Xcode’s</a:t>
            </a:r>
            <a:r>
              <a:rPr lang="en-US" dirty="0" smtClean="0"/>
              <a:t> Workspace Window</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648" y="1646238"/>
            <a:ext cx="5456704" cy="4525962"/>
          </a:xfrm>
        </p:spPr>
      </p:pic>
    </p:spTree>
    <p:extLst>
      <p:ext uri="{BB962C8B-B14F-4D97-AF65-F5344CB8AC3E}">
        <p14:creationId xmlns:p14="http://schemas.microsoft.com/office/powerpoint/2010/main" val="3697801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default app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625" y="1818481"/>
            <a:ext cx="2190750" cy="4181475"/>
          </a:xfrm>
        </p:spPr>
      </p:pic>
    </p:spTree>
    <p:extLst>
      <p:ext uri="{BB962C8B-B14F-4D97-AF65-F5344CB8AC3E}">
        <p14:creationId xmlns:p14="http://schemas.microsoft.com/office/powerpoint/2010/main" val="2426167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Debug Window</a:t>
            </a:r>
            <a:endParaRPr lang="en-US" dirty="0"/>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r>
              <a:rPr lang="en-US" dirty="0" smtClean="0"/>
              <a:t>Close the Debug Area</a:t>
            </a:r>
            <a:endParaRPr lang="en-US" dirty="0"/>
          </a:p>
        </p:txBody>
      </p:sp>
      <p:sp>
        <p:nvSpPr>
          <p:cNvPr id="6" name="Content Placeholder 5"/>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r>
              <a:rPr lang="en-US" dirty="0"/>
              <a:t>Click the Debug View button in the toolbar.</a:t>
            </a:r>
          </a:p>
          <a:p>
            <a:r>
              <a:rPr lang="en-US" dirty="0"/>
              <a:t>The Debug View button is the middle View button and it looks like this: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15200" y="3962400"/>
            <a:ext cx="381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953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Some Basics</a:t>
            </a:r>
            <a:endParaRPr lang="en-US" dirty="0"/>
          </a:p>
        </p:txBody>
      </p:sp>
      <p:sp>
        <p:nvSpPr>
          <p:cNvPr id="12" name="Text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1249975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main.m</a:t>
            </a:r>
            <a:endParaRPr lang="en-US" dirty="0"/>
          </a:p>
        </p:txBody>
      </p:sp>
      <p:sp>
        <p:nvSpPr>
          <p:cNvPr id="4" name="Text Placeholder 3"/>
          <p:cNvSpPr>
            <a:spLocks noGrp="1"/>
          </p:cNvSpPr>
          <p:nvPr>
            <p:ph type="body" idx="1"/>
          </p:nvPr>
        </p:nvSpPr>
        <p:spPr/>
        <p:txBody>
          <a:bodyPr/>
          <a:lstStyle/>
          <a:p>
            <a:r>
              <a:rPr lang="en-US" dirty="0" smtClean="0"/>
              <a:t>To look at </a:t>
            </a:r>
            <a:r>
              <a:rPr lang="en-US" dirty="0" err="1" smtClean="0"/>
              <a:t>main.m</a:t>
            </a:r>
            <a:endParaRPr lang="en-US" dirty="0"/>
          </a:p>
        </p:txBody>
      </p:sp>
      <p:sp>
        <p:nvSpPr>
          <p:cNvPr id="6" name="Text Placeholder 5"/>
          <p:cNvSpPr>
            <a:spLocks noGrp="1"/>
          </p:cNvSpPr>
          <p:nvPr>
            <p:ph type="body" sz="half" idx="3"/>
          </p:nvPr>
        </p:nvSpPr>
        <p:spPr/>
        <p:txBody>
          <a:bodyPr>
            <a:normAutofit/>
          </a:bodyPr>
          <a:lstStyle/>
          <a:p>
            <a:endParaRPr lang="en-US" dirty="0"/>
          </a:p>
        </p:txBody>
      </p:sp>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897165"/>
            <a:ext cx="4040188" cy="2871833"/>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795235"/>
            <a:ext cx="4041775" cy="3075692"/>
          </a:xfrm>
        </p:spPr>
      </p:pic>
      <p:sp>
        <p:nvSpPr>
          <p:cNvPr id="10" name="Right Arrow 9"/>
          <p:cNvSpPr/>
          <p:nvPr/>
        </p:nvSpPr>
        <p:spPr>
          <a:xfrm>
            <a:off x="4184780" y="4876800"/>
            <a:ext cx="1371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006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function in </a:t>
            </a:r>
            <a:r>
              <a:rPr lang="en-US" dirty="0" err="1" smtClean="0"/>
              <a:t>main.m</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autoreleasepool</a:t>
            </a:r>
            <a:r>
              <a:rPr lang="en-US" sz="2800" dirty="0" smtClean="0">
                <a:latin typeface="Courier New" pitchFamily="49" charset="0"/>
                <a:cs typeface="Courier New" pitchFamily="49" charset="0"/>
              </a:rPr>
              <a:t> {</a:t>
            </a:r>
          </a:p>
          <a:p>
            <a:pPr marL="0" indent="0">
              <a:buNone/>
            </a:pPr>
            <a:r>
              <a:rPr lang="en-US" sz="2800" dirty="0" smtClean="0">
                <a:latin typeface="Courier New" pitchFamily="49" charset="0"/>
                <a:cs typeface="Courier New" pitchFamily="49" charset="0"/>
              </a:rPr>
              <a:t>   return </a:t>
            </a:r>
            <a:r>
              <a:rPr lang="en-US" sz="2800" dirty="0" err="1" smtClean="0">
                <a:latin typeface="Courier New" pitchFamily="49" charset="0"/>
                <a:cs typeface="Courier New" pitchFamily="49" charset="0"/>
              </a:rPr>
              <a:t>UIApplicationMain</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argc</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argv</a:t>
            </a:r>
            <a:r>
              <a:rPr lang="en-US" sz="2800" dirty="0" smtClean="0">
                <a:latin typeface="Courier New" pitchFamily="49" charset="0"/>
                <a:cs typeface="Courier New" pitchFamily="49" charset="0"/>
              </a:rPr>
              <a:t>, nil, </a:t>
            </a:r>
            <a:r>
              <a:rPr lang="en-US" sz="2800" dirty="0" err="1" smtClean="0">
                <a:latin typeface="Courier New" pitchFamily="49" charset="0"/>
                <a:cs typeface="Courier New" pitchFamily="49" charset="0"/>
              </a:rPr>
              <a:t>NSStringFromClass</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HelloWorldAppDelegate</a:t>
            </a:r>
            <a:r>
              <a:rPr lang="en-US" sz="2800" dirty="0" smtClean="0">
                <a:latin typeface="Courier New" pitchFamily="49" charset="0"/>
                <a:cs typeface="Courier New" pitchFamily="49" charset="0"/>
              </a:rPr>
              <a:t> class]));</a:t>
            </a:r>
          </a:p>
          <a:p>
            <a:pPr marL="0" indent="0">
              <a:buNone/>
            </a:pPr>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extLst>
      <p:ext uri="{BB962C8B-B14F-4D97-AF65-F5344CB8AC3E}">
        <p14:creationId xmlns:p14="http://schemas.microsoft.com/office/powerpoint/2010/main" val="126632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Info.plist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7837" y="1799431"/>
            <a:ext cx="5648325" cy="4219575"/>
          </a:xfrm>
        </p:spPr>
      </p:pic>
    </p:spTree>
    <p:extLst>
      <p:ext uri="{BB962C8B-B14F-4D97-AF65-F5344CB8AC3E}">
        <p14:creationId xmlns:p14="http://schemas.microsoft.com/office/powerpoint/2010/main" val="2250022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note about MVC</a:t>
            </a:r>
            <a:endParaRPr lang="en-US" dirty="0"/>
          </a:p>
        </p:txBody>
      </p:sp>
      <p:sp>
        <p:nvSpPr>
          <p:cNvPr id="3" name="Content Placeholder 2"/>
          <p:cNvSpPr>
            <a:spLocks noGrp="1"/>
          </p:cNvSpPr>
          <p:nvPr>
            <p:ph idx="1"/>
          </p:nvPr>
        </p:nvSpPr>
        <p:spPr/>
        <p:txBody>
          <a:bodyPr>
            <a:normAutofit/>
          </a:bodyPr>
          <a:lstStyle/>
          <a:p>
            <a:r>
              <a:rPr lang="en-US" dirty="0"/>
              <a:t> The </a:t>
            </a:r>
            <a:r>
              <a:rPr lang="en-US" b="1" dirty="0"/>
              <a:t>views and the view controller</a:t>
            </a:r>
            <a:r>
              <a:rPr lang="en-US" dirty="0"/>
              <a:t> in </a:t>
            </a:r>
            <a:r>
              <a:rPr lang="en-US" dirty="0" smtClean="0"/>
              <a:t>your </a:t>
            </a:r>
            <a:r>
              <a:rPr lang="en-US" dirty="0" err="1" smtClean="0"/>
              <a:t>iOS</a:t>
            </a:r>
            <a:r>
              <a:rPr lang="en-US" dirty="0" smtClean="0"/>
              <a:t> </a:t>
            </a:r>
            <a:r>
              <a:rPr lang="en-US" dirty="0"/>
              <a:t>app represent two of the three roles for app objects that are defined by the design pattern called Model-View-Controller (MVC). </a:t>
            </a:r>
            <a:endParaRPr lang="en-US" dirty="0" smtClean="0"/>
          </a:p>
          <a:p>
            <a:r>
              <a:rPr lang="en-US" dirty="0" smtClean="0"/>
              <a:t>The </a:t>
            </a:r>
            <a:r>
              <a:rPr lang="en-US" dirty="0"/>
              <a:t>third role is the model object. </a:t>
            </a:r>
            <a:r>
              <a:rPr lang="en-US" b="1" dirty="0"/>
              <a:t>In MVC, model objects represent dat</a:t>
            </a:r>
            <a:r>
              <a:rPr lang="en-US" dirty="0"/>
              <a:t>a (such as a to-do item in a calendar app or a shape in a drawing app), view objects know how to display the data represented by model objects, and controller objects mediate between models and views. </a:t>
            </a:r>
            <a:endParaRPr lang="en-US" dirty="0" smtClean="0"/>
          </a:p>
          <a:p>
            <a:r>
              <a:rPr lang="en-US" dirty="0" smtClean="0"/>
              <a:t>In an </a:t>
            </a:r>
            <a:r>
              <a:rPr lang="en-US" dirty="0" err="1" smtClean="0"/>
              <a:t>iOS</a:t>
            </a:r>
            <a:r>
              <a:rPr lang="en-US" dirty="0" smtClean="0"/>
              <a:t> </a:t>
            </a:r>
            <a:r>
              <a:rPr lang="en-US" dirty="0"/>
              <a:t>app, the </a:t>
            </a:r>
            <a:r>
              <a:rPr lang="en-US" b="1" dirty="0"/>
              <a:t>model object </a:t>
            </a:r>
            <a:r>
              <a:rPr lang="en-US" dirty="0"/>
              <a:t>is the string that holds the name that the user enters</a:t>
            </a:r>
            <a:r>
              <a:rPr lang="en-US" b="1" dirty="0"/>
              <a:t>. </a:t>
            </a:r>
            <a:endParaRPr lang="en-US" b="1" dirty="0" smtClean="0"/>
          </a:p>
        </p:txBody>
      </p:sp>
    </p:spTree>
    <p:extLst>
      <p:ext uri="{BB962C8B-B14F-4D97-AF65-F5344CB8AC3E}">
        <p14:creationId xmlns:p14="http://schemas.microsoft.com/office/powerpoint/2010/main" val="649200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Modifying your storyboard</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0268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a:t>
            </a:r>
            <a:r>
              <a:rPr lang="en-US" dirty="0" smtClean="0"/>
              <a:t>C</a:t>
            </a:r>
            <a:endParaRPr lang="en-US" dirty="0"/>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043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Storyboard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312" y="1666081"/>
            <a:ext cx="5667375" cy="4486275"/>
          </a:xfrm>
        </p:spPr>
      </p:pic>
    </p:spTree>
    <p:extLst>
      <p:ext uri="{BB962C8B-B14F-4D97-AF65-F5344CB8AC3E}">
        <p14:creationId xmlns:p14="http://schemas.microsoft.com/office/powerpoint/2010/main" val="842419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storyboard?</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storyboard contains scenes and segues. A </a:t>
            </a:r>
            <a:r>
              <a:rPr lang="en-US" b="1" dirty="0"/>
              <a:t>scene</a:t>
            </a:r>
            <a:r>
              <a:rPr lang="en-US" dirty="0"/>
              <a:t> represents a view controller, and a </a:t>
            </a:r>
            <a:r>
              <a:rPr lang="en-US" b="1" dirty="0"/>
              <a:t>segue</a:t>
            </a:r>
            <a:r>
              <a:rPr lang="en-US" dirty="0"/>
              <a:t> represents a transition between two scenes.</a:t>
            </a:r>
          </a:p>
          <a:p>
            <a:r>
              <a:rPr lang="en-US" dirty="0"/>
              <a:t>Because the Single View template provides one view controller, the storyboard in your app contains one scene and no segues. The arrow that points to the left side of the scene on the canvas is the </a:t>
            </a:r>
            <a:r>
              <a:rPr lang="en-US" b="1" dirty="0"/>
              <a:t>initial scene indicator</a:t>
            </a:r>
            <a:r>
              <a:rPr lang="en-US" dirty="0"/>
              <a:t>, which identifies the scene that should be loaded first when the app starts (typically, the initial scene is the same as the initial view controller).</a:t>
            </a:r>
          </a:p>
          <a:p>
            <a:r>
              <a:rPr lang="en-US" dirty="0"/>
              <a:t>The scene that you see on the canvas is named Hello World View Controller because it is managed by </a:t>
            </a:r>
            <a:r>
              <a:rPr lang="en-US" dirty="0" err="1"/>
              <a:t>theHelloWorldViewController</a:t>
            </a:r>
            <a:r>
              <a:rPr lang="en-US" dirty="0"/>
              <a:t> object. The Hello World View Controller scene consists of a few items that are displayed in the </a:t>
            </a:r>
            <a:r>
              <a:rPr lang="en-US" dirty="0" err="1"/>
              <a:t>Xcode</a:t>
            </a:r>
            <a:r>
              <a:rPr lang="en-US" dirty="0"/>
              <a:t> </a:t>
            </a:r>
            <a:r>
              <a:rPr lang="en-US" b="1" dirty="0"/>
              <a:t>outline view</a:t>
            </a:r>
            <a:r>
              <a:rPr lang="en-US" dirty="0"/>
              <a:t> (which is the pane that appears between the canvas and the project navigator).</a:t>
            </a:r>
          </a:p>
          <a:p>
            <a:endParaRPr lang="en-US" dirty="0"/>
          </a:p>
        </p:txBody>
      </p:sp>
    </p:spTree>
    <p:extLst>
      <p:ext uri="{BB962C8B-B14F-4D97-AF65-F5344CB8AC3E}">
        <p14:creationId xmlns:p14="http://schemas.microsoft.com/office/powerpoint/2010/main" val="1054985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View controller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first responder placeholder object (represented by an orange cube).</a:t>
            </a:r>
          </a:p>
          <a:p>
            <a:r>
              <a:rPr lang="en-US" dirty="0"/>
              <a:t>The </a:t>
            </a:r>
            <a:r>
              <a:rPr lang="en-US" b="1" dirty="0"/>
              <a:t>first responder</a:t>
            </a:r>
            <a:r>
              <a:rPr lang="en-US" dirty="0"/>
              <a:t> is a dynamic placeholder that represents the object that should be the first to receive various events while the app is running. These events include editing-focus events (such as tapping a text field to bring up the keyboard), motion events (such as shaking the device), and action messages (such as the message a button sends when the user taps it), among others. You won’t be doing anything with the first responder in this tutorial.</a:t>
            </a:r>
          </a:p>
          <a:p>
            <a:r>
              <a:rPr lang="en-US" dirty="0"/>
              <a:t>The </a:t>
            </a:r>
            <a:r>
              <a:rPr lang="en-US" dirty="0" err="1"/>
              <a:t>HelloWorldViewController</a:t>
            </a:r>
            <a:r>
              <a:rPr lang="en-US" dirty="0"/>
              <a:t> object (represented by a pale rectangle inside a yellow sphere).</a:t>
            </a:r>
          </a:p>
          <a:p>
            <a:r>
              <a:rPr lang="en-US" dirty="0"/>
              <a:t>When a storyboard loads a scene, it creates an instance of the view controller class that manages the scene.</a:t>
            </a:r>
          </a:p>
          <a:p>
            <a:r>
              <a:rPr lang="en-US" dirty="0"/>
              <a:t>A view, which is listed below the view controller (to reveal this view in the outline view, you might have to open the disclosure triangle next to Hello World View Controller).</a:t>
            </a:r>
          </a:p>
          <a:p>
            <a:r>
              <a:rPr lang="en-US" dirty="0"/>
              <a:t>The white background of this view is what you saw when you ran the app in Simulator.</a:t>
            </a:r>
          </a:p>
          <a:p>
            <a:endParaRPr lang="en-US" dirty="0"/>
          </a:p>
        </p:txBody>
      </p:sp>
    </p:spTree>
    <p:extLst>
      <p:ext uri="{BB962C8B-B14F-4D97-AF65-F5344CB8AC3E}">
        <p14:creationId xmlns:p14="http://schemas.microsoft.com/office/powerpoint/2010/main" val="3977705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Inspector</a:t>
            </a:r>
            <a:endParaRPr lang="en-US" dirty="0"/>
          </a:p>
        </p:txBody>
      </p:sp>
      <p:sp>
        <p:nvSpPr>
          <p:cNvPr id="5" name="Text Placeholder 4"/>
          <p:cNvSpPr>
            <a:spLocks noGrp="1"/>
          </p:cNvSpPr>
          <p:nvPr>
            <p:ph type="body" idx="1"/>
          </p:nvPr>
        </p:nvSpPr>
        <p:spPr/>
        <p:txBody>
          <a:bodyPr/>
          <a:lstStyle/>
          <a:p>
            <a:r>
              <a:rPr lang="en-US" dirty="0" smtClean="0"/>
              <a:t>The storyboard selected</a:t>
            </a:r>
            <a:endParaRPr lang="en-US" dirty="0"/>
          </a:p>
        </p:txBody>
      </p:sp>
      <p:sp>
        <p:nvSpPr>
          <p:cNvPr id="6" name="Text Placeholder 5"/>
          <p:cNvSpPr>
            <a:spLocks noGrp="1"/>
          </p:cNvSpPr>
          <p:nvPr>
            <p:ph type="body" sz="half" idx="3"/>
          </p:nvPr>
        </p:nvSpPr>
        <p:spPr/>
        <p:txBody>
          <a:bodyPr/>
          <a:lstStyle/>
          <a:p>
            <a:r>
              <a:rPr lang="en-US" dirty="0" smtClean="0"/>
              <a:t>Attributes inspector</a:t>
            </a:r>
            <a:endParaRPr lang="en-US" dirty="0"/>
          </a:p>
        </p:txBody>
      </p:sp>
      <p:pic>
        <p:nvPicPr>
          <p:cNvPr id="4"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2568480"/>
            <a:ext cx="4040188" cy="3529203"/>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949603" y="2362200"/>
            <a:ext cx="3432618" cy="3941763"/>
          </a:xfrm>
        </p:spPr>
      </p:pic>
    </p:spTree>
    <p:extLst>
      <p:ext uri="{BB962C8B-B14F-4D97-AF65-F5344CB8AC3E}">
        <p14:creationId xmlns:p14="http://schemas.microsoft.com/office/powerpoint/2010/main" val="3963331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Open Attributes inspector</a:t>
            </a:r>
            <a:endParaRPr lang="en-US" dirty="0"/>
          </a:p>
        </p:txBody>
      </p: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45311"/>
            <a:ext cx="4038600" cy="3527815"/>
          </a:xfrm>
        </p:spPr>
      </p:pic>
      <p:pic>
        <p:nvPicPr>
          <p:cNvPr id="15" name="Content Placeholder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87133" y="1646238"/>
            <a:ext cx="2960733" cy="4525962"/>
          </a:xfrm>
        </p:spPr>
      </p:pic>
    </p:spTree>
    <p:extLst>
      <p:ext uri="{BB962C8B-B14F-4D97-AF65-F5344CB8AC3E}">
        <p14:creationId xmlns:p14="http://schemas.microsoft.com/office/powerpoint/2010/main" val="2035849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View’s Background Color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5837" y="1737519"/>
            <a:ext cx="2981325" cy="4343400"/>
          </a:xfrm>
        </p:spPr>
      </p:pic>
      <p:sp>
        <p:nvSpPr>
          <p:cNvPr id="4" name="Content Placeholder 3"/>
          <p:cNvSpPr>
            <a:spLocks noGrp="1"/>
          </p:cNvSpPr>
          <p:nvPr>
            <p:ph sz="half" idx="2"/>
          </p:nvPr>
        </p:nvSpPr>
        <p:spPr/>
        <p:txBody>
          <a:bodyPr>
            <a:normAutofit fontScale="55000" lnSpcReduction="20000"/>
          </a:bodyPr>
          <a:lstStyle/>
          <a:p>
            <a:pPr marL="514350" indent="-514350">
              <a:buFont typeface="+mj-lt"/>
              <a:buAutoNum type="arabicPeriod"/>
            </a:pPr>
            <a:r>
              <a:rPr lang="en-US" dirty="0"/>
              <a:t>In the outline view, click the disclosure triangle next to Hello World View Controller (if it’s not already open) and select View.</a:t>
            </a:r>
          </a:p>
          <a:p>
            <a:pPr marL="514350" indent="-514350">
              <a:buFont typeface="+mj-lt"/>
              <a:buAutoNum type="arabicPeriod"/>
            </a:pPr>
            <a:r>
              <a:rPr lang="en-US" dirty="0" err="1"/>
              <a:t>Xcode</a:t>
            </a:r>
            <a:r>
              <a:rPr lang="en-US" dirty="0"/>
              <a:t> highlights the view area on the canvas.</a:t>
            </a:r>
          </a:p>
          <a:p>
            <a:pPr marL="514350" indent="-514350">
              <a:buFont typeface="+mj-lt"/>
              <a:buAutoNum type="arabicPeriod"/>
            </a:pPr>
            <a:r>
              <a:rPr lang="en-US" dirty="0"/>
              <a:t>Click the Attributes button in the inspector selector bar at the top of the utilities area to open the Attributes inspector, if it’s not already open.</a:t>
            </a:r>
          </a:p>
          <a:p>
            <a:pPr marL="514350" indent="-514350">
              <a:buFont typeface="+mj-lt"/>
              <a:buAutoNum type="arabicPeriod"/>
            </a:pPr>
            <a:r>
              <a:rPr lang="en-US" dirty="0"/>
              <a:t>In the Attributes inspector, click the white rectangle in the Background pop-up menu to open the Colors window.</a:t>
            </a:r>
          </a:p>
          <a:p>
            <a:pPr marL="514350" indent="-514350">
              <a:buFont typeface="+mj-lt"/>
              <a:buAutoNum type="arabicPeriod"/>
            </a:pPr>
            <a:r>
              <a:rPr lang="en-US" dirty="0"/>
              <a:t>The rectangle displays the current color of the item’s background. The Background pop-up menu looks like this:</a:t>
            </a:r>
          </a:p>
        </p:txBody>
      </p:sp>
    </p:spTree>
    <p:extLst>
      <p:ext uri="{BB962C8B-B14F-4D97-AF65-F5344CB8AC3E}">
        <p14:creationId xmlns:p14="http://schemas.microsoft.com/office/powerpoint/2010/main" val="706723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color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344" y="1646238"/>
            <a:ext cx="5237311" cy="4525962"/>
          </a:xfrm>
        </p:spPr>
      </p:pic>
    </p:spTree>
    <p:extLst>
      <p:ext uri="{BB962C8B-B14F-4D97-AF65-F5344CB8AC3E}">
        <p14:creationId xmlns:p14="http://schemas.microsoft.com/office/powerpoint/2010/main" val="3444511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 again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6625" y="1818481"/>
            <a:ext cx="2190750" cy="4181475"/>
          </a:xfrm>
        </p:spPr>
      </p:pic>
    </p:spTree>
    <p:extLst>
      <p:ext uri="{BB962C8B-B14F-4D97-AF65-F5344CB8AC3E}">
        <p14:creationId xmlns:p14="http://schemas.microsoft.com/office/powerpoint/2010/main" val="1820158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Buttons!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51872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4" name="Content Placeholder 3" descr="01.png"/>
          <p:cNvPicPr>
            <a:picLocks noGrp="1" noChangeAspect="1"/>
          </p:cNvPicPr>
          <p:nvPr>
            <p:ph idx="1"/>
          </p:nvPr>
        </p:nvPicPr>
        <p:blipFill>
          <a:blip r:embed="rId3" cstate="email">
            <a:extLst>
              <a:ext uri="{28A0092B-C50C-407E-A947-70E740481C1C}">
                <a14:useLocalDpi xmlns:a14="http://schemas.microsoft.com/office/drawing/2010/main" val="0"/>
              </a:ext>
            </a:extLst>
          </a:blip>
          <a:srcRect l="-127776" r="-127776"/>
          <a:stretch>
            <a:fillRect/>
          </a:stretch>
        </p:blipFill>
        <p:spPr/>
      </p:pic>
    </p:spTree>
    <p:extLst>
      <p:ext uri="{BB962C8B-B14F-4D97-AF65-F5344CB8AC3E}">
        <p14:creationId xmlns:p14="http://schemas.microsoft.com/office/powerpoint/2010/main" val="152238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Become familiar with Objective-C</a:t>
            </a:r>
          </a:p>
          <a:p>
            <a:r>
              <a:rPr lang="en-US" dirty="0" smtClean="0"/>
              <a:t>Learn the basics of Objective-C</a:t>
            </a:r>
          </a:p>
          <a:p>
            <a:r>
              <a:rPr lang="en-US" dirty="0" smtClean="0"/>
              <a:t>Learn to use the </a:t>
            </a:r>
            <a:r>
              <a:rPr lang="en-US" dirty="0" err="1" smtClean="0"/>
              <a:t>Xcode</a:t>
            </a:r>
            <a:r>
              <a:rPr lang="en-US" dirty="0" smtClean="0"/>
              <a:t> IDE</a:t>
            </a:r>
          </a:p>
          <a:p>
            <a:r>
              <a:rPr lang="en-US" dirty="0" smtClean="0"/>
              <a:t>Gain an understanding of IOS development</a:t>
            </a:r>
            <a:endParaRPr lang="en-US" dirty="0"/>
          </a:p>
        </p:txBody>
      </p:sp>
    </p:spTree>
    <p:extLst>
      <p:ext uri="{BB962C8B-B14F-4D97-AF65-F5344CB8AC3E}">
        <p14:creationId xmlns:p14="http://schemas.microsoft.com/office/powerpoint/2010/main" val="1539223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Round </a:t>
            </a:r>
            <a:r>
              <a:rPr lang="en-US" dirty="0" err="1" smtClean="0"/>
              <a:t>Rect</a:t>
            </a:r>
            <a:r>
              <a:rPr lang="en-US" dirty="0" smtClean="0"/>
              <a:t> Button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901531" y="1949824"/>
            <a:ext cx="3339352" cy="4007224"/>
          </a:xfrm>
        </p:spPr>
      </p:pic>
    </p:spTree>
    <p:extLst>
      <p:ext uri="{BB962C8B-B14F-4D97-AF65-F5344CB8AC3E}">
        <p14:creationId xmlns:p14="http://schemas.microsoft.com/office/powerpoint/2010/main" val="3277044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Button to the Storyboard</a:t>
            </a:r>
            <a:endParaRPr lang="en-US" dirty="0"/>
          </a:p>
        </p:txBody>
      </p:sp>
      <p:pic>
        <p:nvPicPr>
          <p:cNvPr id="4" name="Content Placeholder 3" descr="03.png"/>
          <p:cNvPicPr>
            <a:picLocks noGrp="1" noChangeAspect="1"/>
          </p:cNvPicPr>
          <p:nvPr>
            <p:ph idx="1"/>
          </p:nvPr>
        </p:nvPicPr>
        <p:blipFill>
          <a:blip r:embed="rId3">
            <a:extLst>
              <a:ext uri="{28A0092B-C50C-407E-A947-70E740481C1C}">
                <a14:useLocalDpi xmlns:a14="http://schemas.microsoft.com/office/drawing/2010/main" val="0"/>
              </a:ext>
            </a:extLst>
          </a:blip>
          <a:srcRect t="20801" b="20801"/>
          <a:stretch>
            <a:fillRect/>
          </a:stretch>
        </p:blipFill>
        <p:spPr/>
      </p:pic>
    </p:spTree>
    <p:extLst>
      <p:ext uri="{BB962C8B-B14F-4D97-AF65-F5344CB8AC3E}">
        <p14:creationId xmlns:p14="http://schemas.microsoft.com/office/powerpoint/2010/main" val="3499392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the middle Editor button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130482"/>
            <a:ext cx="7583488" cy="3645907"/>
          </a:xfrm>
        </p:spPr>
      </p:pic>
    </p:spTree>
    <p:extLst>
      <p:ext uri="{BB962C8B-B14F-4D97-AF65-F5344CB8AC3E}">
        <p14:creationId xmlns:p14="http://schemas.microsoft.com/office/powerpoint/2010/main" val="3752352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more space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23540" y="1949824"/>
            <a:ext cx="4495334" cy="4007224"/>
          </a:xfrm>
        </p:spPr>
      </p:pic>
    </p:spTree>
    <p:extLst>
      <p:ext uri="{BB962C8B-B14F-4D97-AF65-F5344CB8AC3E}">
        <p14:creationId xmlns:p14="http://schemas.microsoft.com/office/powerpoint/2010/main" val="1662643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Making the button work</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641694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app aware of the button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365428" y="1949824"/>
            <a:ext cx="6411558" cy="4007224"/>
          </a:xfrm>
        </p:spPr>
      </p:pic>
    </p:spTree>
    <p:extLst>
      <p:ext uri="{BB962C8B-B14F-4D97-AF65-F5344CB8AC3E}">
        <p14:creationId xmlns:p14="http://schemas.microsoft.com/office/powerpoint/2010/main" val="3195395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button a name </a:t>
            </a:r>
            <a:endParaRPr lang="en-US" dirty="0"/>
          </a:p>
        </p:txBody>
      </p:sp>
      <p:pic>
        <p:nvPicPr>
          <p:cNvPr id="4" name="Content Placeholder 3" descr="08.png"/>
          <p:cNvPicPr>
            <a:picLocks noGrp="1" noChangeAspect="1"/>
          </p:cNvPicPr>
          <p:nvPr>
            <p:ph idx="1"/>
          </p:nvPr>
        </p:nvPicPr>
        <p:blipFill>
          <a:blip r:embed="rId3">
            <a:extLst>
              <a:ext uri="{28A0092B-C50C-407E-A947-70E740481C1C}">
                <a14:useLocalDpi xmlns:a14="http://schemas.microsoft.com/office/drawing/2010/main" val="0"/>
              </a:ext>
            </a:extLst>
          </a:blip>
          <a:srcRect t="19698" b="19698"/>
          <a:stretch>
            <a:fillRect/>
          </a:stretch>
        </p:blipFill>
        <p:spPr/>
      </p:pic>
    </p:spTree>
    <p:extLst>
      <p:ext uri="{BB962C8B-B14F-4D97-AF65-F5344CB8AC3E}">
        <p14:creationId xmlns:p14="http://schemas.microsoft.com/office/powerpoint/2010/main" val="2018590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line will be inserted in </a:t>
            </a:r>
            <a:r>
              <a:rPr lang="en-US" dirty="0" err="1" smtClean="0"/>
              <a:t>viewcontroller.h</a:t>
            </a:r>
            <a:endParaRPr lang="en-US" dirty="0"/>
          </a:p>
        </p:txBody>
      </p:sp>
      <p:pic>
        <p:nvPicPr>
          <p:cNvPr id="4" name="Content Placeholder 3" descr="09.png"/>
          <p:cNvPicPr>
            <a:picLocks noGrp="1" noChangeAspect="1"/>
          </p:cNvPicPr>
          <p:nvPr>
            <p:ph idx="1"/>
          </p:nvPr>
        </p:nvPicPr>
        <p:blipFill>
          <a:blip r:embed="rId3">
            <a:extLst>
              <a:ext uri="{28A0092B-C50C-407E-A947-70E740481C1C}">
                <a14:useLocalDpi xmlns:a14="http://schemas.microsoft.com/office/drawing/2010/main" val="0"/>
              </a:ext>
            </a:extLst>
          </a:blip>
          <a:srcRect t="3687" b="3687"/>
          <a:stretch>
            <a:fillRect/>
          </a:stretch>
        </p:blipFill>
        <p:spPr/>
      </p:pic>
    </p:spTree>
    <p:extLst>
      <p:ext uri="{BB962C8B-B14F-4D97-AF65-F5344CB8AC3E}">
        <p14:creationId xmlns:p14="http://schemas.microsoft.com/office/powerpoint/2010/main" val="2308741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to </a:t>
            </a:r>
            <a:r>
              <a:rPr lang="en-US" dirty="0" err="1" smtClean="0"/>
              <a:t>viewcontroller.m</a:t>
            </a:r>
            <a:endParaRPr lang="en-US" dirty="0"/>
          </a:p>
        </p:txBody>
      </p:sp>
      <p:pic>
        <p:nvPicPr>
          <p:cNvPr id="10" name="Content Placeholder 9" descr="10b.png"/>
          <p:cNvPicPr>
            <a:picLocks noGrp="1" noChangeAspect="1"/>
          </p:cNvPicPr>
          <p:nvPr>
            <p:ph sz="half" idx="2"/>
          </p:nvPr>
        </p:nvPicPr>
        <p:blipFill>
          <a:blip r:embed="rId3">
            <a:extLst>
              <a:ext uri="{28A0092B-C50C-407E-A947-70E740481C1C}">
                <a14:useLocalDpi xmlns:a14="http://schemas.microsoft.com/office/drawing/2010/main" val="0"/>
              </a:ext>
            </a:extLst>
          </a:blip>
          <a:srcRect l="34002" r="34002"/>
          <a:stretch>
            <a:fillRect/>
          </a:stretch>
        </p:blipFill>
        <p:spPr/>
      </p:pic>
      <p:pic>
        <p:nvPicPr>
          <p:cNvPr id="9" name="Content Placeholder 8" descr="10a.png"/>
          <p:cNvPicPr>
            <a:picLocks noGrp="1" noChangeAspect="1"/>
          </p:cNvPicPr>
          <p:nvPr>
            <p:ph sz="half" idx="1"/>
          </p:nvPr>
        </p:nvPicPr>
        <p:blipFill>
          <a:blip r:embed="rId4">
            <a:extLst>
              <a:ext uri="{28A0092B-C50C-407E-A947-70E740481C1C}">
                <a14:useLocalDpi xmlns:a14="http://schemas.microsoft.com/office/drawing/2010/main" val="0"/>
              </a:ext>
            </a:extLst>
          </a:blip>
          <a:srcRect l="26551" r="26551"/>
          <a:stretch>
            <a:fillRect/>
          </a:stretch>
        </p:blipFill>
        <p:spPr/>
      </p:pic>
      <p:sp>
        <p:nvSpPr>
          <p:cNvPr id="3" name="Right Arrow 2"/>
          <p:cNvSpPr/>
          <p:nvPr/>
        </p:nvSpPr>
        <p:spPr>
          <a:xfrm>
            <a:off x="3105509" y="2587924"/>
            <a:ext cx="2398144" cy="8798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508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code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495073"/>
            <a:ext cx="7583488" cy="2916726"/>
          </a:xfrm>
        </p:spPr>
      </p:pic>
    </p:spTree>
    <p:extLst>
      <p:ext uri="{BB962C8B-B14F-4D97-AF65-F5344CB8AC3E}">
        <p14:creationId xmlns:p14="http://schemas.microsoft.com/office/powerpoint/2010/main" val="329654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633289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Views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Alert views display a concise and informative alert message to the user. Alert views convey important information about an app or the device, interrupting the user and requiring them to stop what they’re doing to choose an action or dismiss the </a:t>
            </a:r>
            <a:r>
              <a:rPr lang="en-US" dirty="0" smtClean="0"/>
              <a:t>alert.</a:t>
            </a:r>
          </a:p>
          <a:p>
            <a:pPr fontAlgn="base"/>
            <a:r>
              <a:rPr lang="en-US" b="1" dirty="0" smtClean="0"/>
              <a:t>Purpose</a:t>
            </a:r>
            <a:r>
              <a:rPr lang="en-US" b="1" dirty="0"/>
              <a:t>.</a:t>
            </a:r>
            <a:r>
              <a:rPr lang="en-US" dirty="0"/>
              <a:t> Alert views allow users to:</a:t>
            </a:r>
          </a:p>
          <a:p>
            <a:pPr lvl="1" fontAlgn="base"/>
            <a:r>
              <a:rPr lang="en-US" dirty="0"/>
              <a:t>Be immediately informed of critical information</a:t>
            </a:r>
          </a:p>
          <a:p>
            <a:pPr lvl="1" fontAlgn="base"/>
            <a:r>
              <a:rPr lang="en-US" dirty="0"/>
              <a:t>Make a decision about a course of action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1217930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Xcode</a:t>
            </a:r>
            <a:r>
              <a:rPr lang="en-US" dirty="0" smtClean="0"/>
              <a:t> Autocomplete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41545" y="1949450"/>
            <a:ext cx="3859322" cy="4006850"/>
          </a:xfrm>
        </p:spPr>
      </p:pic>
    </p:spTree>
    <p:extLst>
      <p:ext uri="{BB962C8B-B14F-4D97-AF65-F5344CB8AC3E}">
        <p14:creationId xmlns:p14="http://schemas.microsoft.com/office/powerpoint/2010/main" val="1946734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practice for coding</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65428" y="1949824"/>
            <a:ext cx="6411558" cy="4007224"/>
          </a:xfrm>
        </p:spPr>
      </p:pic>
    </p:spTree>
    <p:extLst>
      <p:ext uri="{BB962C8B-B14F-4D97-AF65-F5344CB8AC3E}">
        <p14:creationId xmlns:p14="http://schemas.microsoft.com/office/powerpoint/2010/main" val="1311012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4" name="Content Placeholder 3" descr="14.png"/>
          <p:cNvPicPr>
            <a:picLocks noGrp="1" noChangeAspect="1"/>
          </p:cNvPicPr>
          <p:nvPr>
            <p:ph idx="1"/>
          </p:nvPr>
        </p:nvPicPr>
        <p:blipFill>
          <a:blip r:embed="rId3" cstate="email">
            <a:extLst>
              <a:ext uri="{28A0092B-C50C-407E-A947-70E740481C1C}">
                <a14:useLocalDpi xmlns:a14="http://schemas.microsoft.com/office/drawing/2010/main" val="0"/>
              </a:ext>
            </a:extLst>
          </a:blip>
          <a:srcRect l="-127776" r="-127776"/>
          <a:stretch>
            <a:fillRect/>
          </a:stretch>
        </p:blipFill>
        <p:spPr/>
      </p:pic>
    </p:spTree>
    <p:extLst>
      <p:ext uri="{BB962C8B-B14F-4D97-AF65-F5344CB8AC3E}">
        <p14:creationId xmlns:p14="http://schemas.microsoft.com/office/powerpoint/2010/main" val="242450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Objective-C?</a:t>
            </a:r>
            <a:endParaRPr lang="en-US" dirty="0"/>
          </a:p>
        </p:txBody>
      </p:sp>
      <p:sp>
        <p:nvSpPr>
          <p:cNvPr id="6" name="Content Placeholder 5"/>
          <p:cNvSpPr>
            <a:spLocks noGrp="1"/>
          </p:cNvSpPr>
          <p:nvPr>
            <p:ph idx="1"/>
          </p:nvPr>
        </p:nvSpPr>
        <p:spPr/>
        <p:txBody>
          <a:bodyPr>
            <a:normAutofit/>
          </a:bodyPr>
          <a:lstStyle/>
          <a:p>
            <a:pPr fontAlgn="base"/>
            <a:r>
              <a:rPr lang="en-US" dirty="0"/>
              <a:t>Objective-C is an object oriented language which lies on top of the C </a:t>
            </a:r>
            <a:r>
              <a:rPr lang="en-US" dirty="0" smtClean="0"/>
              <a:t>language.  </a:t>
            </a:r>
            <a:r>
              <a:rPr lang="en-US" dirty="0" err="1"/>
              <a:t>Itʼs</a:t>
            </a:r>
            <a:r>
              <a:rPr lang="en-US" dirty="0"/>
              <a:t> primary use in modern computing is on Mac OS X as a desktop language and </a:t>
            </a:r>
            <a:r>
              <a:rPr lang="en-US" dirty="0" smtClean="0"/>
              <a:t>on </a:t>
            </a:r>
            <a:r>
              <a:rPr lang="en-US" dirty="0" err="1" smtClean="0"/>
              <a:t>iOS</a:t>
            </a:r>
            <a:r>
              <a:rPr lang="en-US" dirty="0" smtClean="0"/>
              <a:t>. </a:t>
            </a:r>
          </a:p>
          <a:p>
            <a:pPr fontAlgn="base"/>
            <a:r>
              <a:rPr lang="en-US" dirty="0" smtClean="0"/>
              <a:t>It </a:t>
            </a:r>
            <a:r>
              <a:rPr lang="en-US" dirty="0"/>
              <a:t>was originally the main language for </a:t>
            </a:r>
            <a:r>
              <a:rPr lang="en-US" dirty="0" err="1"/>
              <a:t>NeXTSTEP</a:t>
            </a:r>
            <a:r>
              <a:rPr lang="en-US" dirty="0"/>
              <a:t> OS, also known as the operating system Apple bought and descended Mac OS X </a:t>
            </a:r>
            <a:r>
              <a:rPr lang="en-US" dirty="0" smtClean="0"/>
              <a:t>from..</a:t>
            </a:r>
            <a:endParaRPr lang="en-US" dirty="0"/>
          </a:p>
          <a:p>
            <a:pPr fontAlgn="base"/>
            <a:r>
              <a:rPr lang="en-US" dirty="0" smtClean="0"/>
              <a:t>Objective</a:t>
            </a:r>
            <a:r>
              <a:rPr lang="en-US" dirty="0"/>
              <a:t>-C is a strict superset of C, we are free to use C in an Objective-C file and it will compile fine. </a:t>
            </a:r>
          </a:p>
        </p:txBody>
      </p:sp>
      <p:pic>
        <p:nvPicPr>
          <p:cNvPr id="7" name="Picture 6" descr="OpenStep_vesa_workspac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06" y="5140926"/>
            <a:ext cx="2589019" cy="1618136"/>
          </a:xfrm>
          <a:prstGeom prst="rect">
            <a:avLst/>
          </a:prstGeom>
        </p:spPr>
      </p:pic>
    </p:spTree>
    <p:extLst>
      <p:ext uri="{BB962C8B-B14F-4D97-AF65-F5344CB8AC3E}">
        <p14:creationId xmlns:p14="http://schemas.microsoft.com/office/powerpoint/2010/main" val="216675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you’ll need</a:t>
            </a:r>
            <a:endParaRPr lang="en-US" dirty="0"/>
          </a:p>
        </p:txBody>
      </p:sp>
      <p:sp>
        <p:nvSpPr>
          <p:cNvPr id="5" name="Content Placeholder 4"/>
          <p:cNvSpPr>
            <a:spLocks noGrp="1"/>
          </p:cNvSpPr>
          <p:nvPr>
            <p:ph idx="1"/>
          </p:nvPr>
        </p:nvSpPr>
        <p:spPr/>
        <p:txBody>
          <a:bodyPr/>
          <a:lstStyle/>
          <a:p>
            <a:r>
              <a:rPr lang="en-US" dirty="0" smtClean="0"/>
              <a:t>A Mac computer with the latest version of Mac </a:t>
            </a:r>
            <a:r>
              <a:rPr lang="en-US" dirty="0" err="1" smtClean="0"/>
              <a:t>OsX</a:t>
            </a:r>
            <a:r>
              <a:rPr lang="en-US" dirty="0" smtClean="0"/>
              <a:t> (A Mac Mini or MacBook Air would do fine)</a:t>
            </a:r>
          </a:p>
          <a:p>
            <a:r>
              <a:rPr lang="en-US" dirty="0" smtClean="0"/>
              <a:t>The latest </a:t>
            </a:r>
            <a:r>
              <a:rPr lang="en-US" dirty="0" err="1" smtClean="0"/>
              <a:t>Xcode</a:t>
            </a:r>
            <a:r>
              <a:rPr lang="en-US" dirty="0" smtClean="0"/>
              <a:t> (free download from </a:t>
            </a:r>
            <a:r>
              <a:rPr lang="en-US" dirty="0" err="1" smtClean="0"/>
              <a:t>AppStore</a:t>
            </a:r>
            <a:r>
              <a:rPr lang="en-US" dirty="0" smtClean="0"/>
              <a:t>) </a:t>
            </a:r>
            <a:endParaRPr lang="en-US" dirty="0"/>
          </a:p>
        </p:txBody>
      </p:sp>
    </p:spTree>
    <p:extLst>
      <p:ext uri="{BB962C8B-B14F-4D97-AF65-F5344CB8AC3E}">
        <p14:creationId xmlns:p14="http://schemas.microsoft.com/office/powerpoint/2010/main" val="1657169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677</TotalTime>
  <Words>5858</Words>
  <Application>Microsoft Macintosh PowerPoint</Application>
  <PresentationFormat>On-screen Show (4:3)</PresentationFormat>
  <Paragraphs>555</Paragraphs>
  <Slides>73</Slides>
  <Notes>45</Notes>
  <HiddenSlides>1</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Pixel</vt:lpstr>
      <vt:lpstr>iOS App Development</vt:lpstr>
      <vt:lpstr>About me briefly</vt:lpstr>
      <vt:lpstr>Ronald L. Ramos (Contact information)</vt:lpstr>
      <vt:lpstr>Your Intro</vt:lpstr>
      <vt:lpstr>Objective-C</vt:lpstr>
      <vt:lpstr>Objectives  </vt:lpstr>
      <vt:lpstr>Overview</vt:lpstr>
      <vt:lpstr>What is Objective-C?</vt:lpstr>
      <vt:lpstr>What you’ll need</vt:lpstr>
      <vt:lpstr>The Basics</vt:lpstr>
      <vt:lpstr>Creating an Xcode project</vt:lpstr>
      <vt:lpstr>The basic C application</vt:lpstr>
      <vt:lpstr>Hello World in Objective-C</vt:lpstr>
      <vt:lpstr>The main() Function</vt:lpstr>
      <vt:lpstr>C Basics</vt:lpstr>
      <vt:lpstr>Variables</vt:lpstr>
      <vt:lpstr>Variables sample code</vt:lpstr>
      <vt:lpstr>Constants </vt:lpstr>
      <vt:lpstr>Arithmetic </vt:lpstr>
      <vt:lpstr>Arithmetic</vt:lpstr>
      <vt:lpstr>Conditionals </vt:lpstr>
      <vt:lpstr>Relational/Logical Operators</vt:lpstr>
      <vt:lpstr>Switch</vt:lpstr>
      <vt:lpstr>Loops </vt:lpstr>
      <vt:lpstr>For-In</vt:lpstr>
      <vt:lpstr>Pointers</vt:lpstr>
      <vt:lpstr>Hello Objective-C</vt:lpstr>
      <vt:lpstr>Why Objective-C?</vt:lpstr>
      <vt:lpstr>Types of programs written in Objective C</vt:lpstr>
      <vt:lpstr>Object-Oriented Programming</vt:lpstr>
      <vt:lpstr>Verbose naming</vt:lpstr>
      <vt:lpstr>Frameworks </vt:lpstr>
      <vt:lpstr>Interface and Implementation</vt:lpstr>
      <vt:lpstr>Classes and Objects</vt:lpstr>
      <vt:lpstr>Classes from Apple</vt:lpstr>
      <vt:lpstr>Inheritance</vt:lpstr>
      <vt:lpstr>iOS apps</vt:lpstr>
      <vt:lpstr>Three Ts</vt:lpstr>
      <vt:lpstr>Create a new project!</vt:lpstr>
      <vt:lpstr>Create a new project!</vt:lpstr>
      <vt:lpstr>Xcode’s Workspace Window</vt:lpstr>
      <vt:lpstr>Running the default app</vt:lpstr>
      <vt:lpstr>The Debug Window</vt:lpstr>
      <vt:lpstr>Some Basics</vt:lpstr>
      <vt:lpstr>main.m</vt:lpstr>
      <vt:lpstr>Main function in main.m</vt:lpstr>
      <vt:lpstr>Info.plist</vt:lpstr>
      <vt:lpstr>A short note about MVC</vt:lpstr>
      <vt:lpstr>Modifying your storyboard</vt:lpstr>
      <vt:lpstr>The Storyboard</vt:lpstr>
      <vt:lpstr>What is a storyboard?</vt:lpstr>
      <vt:lpstr>Parts of the View controller</vt:lpstr>
      <vt:lpstr>The Inspector</vt:lpstr>
      <vt:lpstr>Open Attributes inspector</vt:lpstr>
      <vt:lpstr>Changing the View’s Background Color</vt:lpstr>
      <vt:lpstr>Choosing a color</vt:lpstr>
      <vt:lpstr>Running the app again</vt:lpstr>
      <vt:lpstr>Buttons!</vt:lpstr>
      <vt:lpstr>Create a new project</vt:lpstr>
      <vt:lpstr>Search for Round Rect Button</vt:lpstr>
      <vt:lpstr>Drag Button to the Storyboard</vt:lpstr>
      <vt:lpstr>Click on the middle Editor button</vt:lpstr>
      <vt:lpstr>Get more space</vt:lpstr>
      <vt:lpstr>Making the button work</vt:lpstr>
      <vt:lpstr>Make the app aware of the button</vt:lpstr>
      <vt:lpstr>Give the button a name </vt:lpstr>
      <vt:lpstr>A new line will be inserted in viewcontroller.h</vt:lpstr>
      <vt:lpstr>Switch to viewcontroller.m</vt:lpstr>
      <vt:lpstr>Add the code</vt:lpstr>
      <vt:lpstr>Alert Views</vt:lpstr>
      <vt:lpstr>Xcode Autocomplete</vt:lpstr>
      <vt:lpstr>Good practice for coding</vt:lpstr>
      <vt:lpstr>Running the App</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5</cp:revision>
  <dcterms:created xsi:type="dcterms:W3CDTF">2014-02-18T12:15:38Z</dcterms:created>
  <dcterms:modified xsi:type="dcterms:W3CDTF">2014-02-18T23:32:50Z</dcterms:modified>
</cp:coreProperties>
</file>