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8"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2" autoAdjust="0"/>
  </p:normalViewPr>
  <p:slideViewPr>
    <p:cSldViewPr snapToGrid="0" snapToObjects="1">
      <p:cViewPr varScale="1">
        <p:scale>
          <a:sx n="68" d="100"/>
          <a:sy n="68" d="100"/>
        </p:scale>
        <p:origin x="-18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E4B80-1172-4245-A683-0F1FB984D0AB}" type="datetimeFigureOut">
              <a:rPr lang="en-US" smtClean="0"/>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93FF8-1CB8-A04E-BF19-0A321A6D0465}" type="slidenum">
              <a:rPr lang="en-US" smtClean="0"/>
              <a:t>‹#›</a:t>
            </a:fld>
            <a:endParaRPr lang="en-US"/>
          </a:p>
        </p:txBody>
      </p:sp>
    </p:spTree>
    <p:extLst>
      <p:ext uri="{BB962C8B-B14F-4D97-AF65-F5344CB8AC3E}">
        <p14:creationId xmlns:p14="http://schemas.microsoft.com/office/powerpoint/2010/main" val="2574583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93FF8-1CB8-A04E-BF19-0A321A6D0465}" type="slidenum">
              <a:rPr lang="en-US" smtClean="0"/>
              <a:t>1</a:t>
            </a:fld>
            <a:endParaRPr lang="en-US"/>
          </a:p>
        </p:txBody>
      </p:sp>
    </p:spTree>
    <p:extLst>
      <p:ext uri="{BB962C8B-B14F-4D97-AF65-F5344CB8AC3E}">
        <p14:creationId xmlns:p14="http://schemas.microsoft.com/office/powerpoint/2010/main" val="2457575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18</a:t>
            </a:fld>
            <a:endParaRPr lang="en-US"/>
          </a:p>
        </p:txBody>
      </p:sp>
    </p:spTree>
    <p:extLst>
      <p:ext uri="{BB962C8B-B14F-4D97-AF65-F5344CB8AC3E}">
        <p14:creationId xmlns:p14="http://schemas.microsoft.com/office/powerpoint/2010/main" val="392404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good to be familiar with what the real format of the </a:t>
            </a:r>
            <a:r>
              <a:rPr lang="en-US" baseline="0" dirty="0" err="1" smtClean="0"/>
              <a:t>plist</a:t>
            </a:r>
            <a:r>
              <a:rPr lang="en-US" baseline="0" dirty="0" smtClean="0"/>
              <a:t> file is.  As said earlier it’s basically an XML file.</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19</a:t>
            </a:fld>
            <a:endParaRPr lang="en-US"/>
          </a:p>
        </p:txBody>
      </p:sp>
    </p:spTree>
    <p:extLst>
      <p:ext uri="{BB962C8B-B14F-4D97-AF65-F5344CB8AC3E}">
        <p14:creationId xmlns:p14="http://schemas.microsoft.com/office/powerpoint/2010/main" val="414852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 code explained:</a:t>
            </a:r>
          </a:p>
          <a:p>
            <a:r>
              <a:rPr lang="en-US" dirty="0" smtClean="0"/>
              <a:t> </a:t>
            </a:r>
            <a:r>
              <a:rPr lang="en-US" i="1" dirty="0" err="1" smtClean="0"/>
              <a:t>NSString</a:t>
            </a:r>
            <a:r>
              <a:rPr lang="en-US" i="1" dirty="0" smtClean="0"/>
              <a:t> *path = [[</a:t>
            </a:r>
            <a:r>
              <a:rPr lang="en-US" i="1" dirty="0" err="1" smtClean="0"/>
              <a:t>NSBundle</a:t>
            </a:r>
            <a:r>
              <a:rPr lang="en-US" i="1" dirty="0" smtClean="0"/>
              <a:t> </a:t>
            </a:r>
            <a:r>
              <a:rPr lang="en-US" i="1" dirty="0" err="1" smtClean="0"/>
              <a:t>mainBundle</a:t>
            </a:r>
            <a:r>
              <a:rPr lang="en-US" i="1" dirty="0" smtClean="0"/>
              <a:t>] </a:t>
            </a:r>
            <a:r>
              <a:rPr lang="en-US" i="1" dirty="0" err="1" smtClean="0"/>
              <a:t>pathForResource</a:t>
            </a:r>
            <a:r>
              <a:rPr lang="en-US" i="1" dirty="0" smtClean="0"/>
              <a:t>:@"</a:t>
            </a:r>
            <a:r>
              <a:rPr lang="en-US" i="1" dirty="0" err="1" smtClean="0"/>
              <a:t>HeroInfo</a:t>
            </a:r>
            <a:r>
              <a:rPr lang="en-US" i="1" dirty="0" smtClean="0"/>
              <a:t>" </a:t>
            </a:r>
            <a:r>
              <a:rPr lang="en-US" i="1" dirty="0" err="1" smtClean="0"/>
              <a:t>ofType</a:t>
            </a:r>
            <a:r>
              <a:rPr lang="en-US" i="1" dirty="0" smtClean="0"/>
              <a:t>:@"</a:t>
            </a:r>
            <a:r>
              <a:rPr lang="en-US" i="1" dirty="0" err="1" smtClean="0"/>
              <a:t>plist</a:t>
            </a:r>
            <a:r>
              <a:rPr lang="en-US" i="1" dirty="0" smtClean="0"/>
              <a:t>"];</a:t>
            </a:r>
          </a:p>
          <a:p>
            <a:r>
              <a:rPr lang="en-US" dirty="0" smtClean="0"/>
              <a:t>	Before reading the “</a:t>
            </a:r>
            <a:r>
              <a:rPr lang="en-US" dirty="0" err="1" smtClean="0"/>
              <a:t>recipes.plist</a:t>
            </a:r>
            <a:r>
              <a:rPr lang="en-US" dirty="0" smtClean="0"/>
              <a:t>” file, you have to first retrieve the full path of the resource.</a:t>
            </a:r>
          </a:p>
          <a:p>
            <a:endParaRPr lang="en-US" dirty="0" smtClean="0"/>
          </a:p>
          <a:p>
            <a:r>
              <a:rPr lang="en-US" i="1" dirty="0" smtClean="0"/>
              <a:t> </a:t>
            </a:r>
            <a:r>
              <a:rPr lang="en-US" i="1" dirty="0" err="1" smtClean="0"/>
              <a:t>NSDictionary</a:t>
            </a:r>
            <a:r>
              <a:rPr lang="en-US" i="1" dirty="0" smtClean="0"/>
              <a:t> *</a:t>
            </a:r>
            <a:r>
              <a:rPr lang="en-US" i="1" dirty="0" err="1" smtClean="0"/>
              <a:t>dict</a:t>
            </a:r>
            <a:r>
              <a:rPr lang="en-US" i="1" dirty="0" smtClean="0"/>
              <a:t> = [[</a:t>
            </a:r>
            <a:r>
              <a:rPr lang="en-US" i="1" dirty="0" err="1" smtClean="0"/>
              <a:t>NSDictionary</a:t>
            </a:r>
            <a:r>
              <a:rPr lang="en-US" i="1" dirty="0" smtClean="0"/>
              <a:t> </a:t>
            </a:r>
            <a:r>
              <a:rPr lang="en-US" i="1" dirty="0" err="1" smtClean="0"/>
              <a:t>alloc</a:t>
            </a:r>
            <a:r>
              <a:rPr lang="en-US" i="1" dirty="0" smtClean="0"/>
              <a:t>] </a:t>
            </a:r>
            <a:r>
              <a:rPr lang="en-US" i="1" dirty="0" err="1" smtClean="0"/>
              <a:t>initWithContentsOfFile:path</a:t>
            </a:r>
            <a:r>
              <a:rPr lang="en-US" i="1" dirty="0" smtClean="0"/>
              <a:t>];</a:t>
            </a:r>
          </a:p>
          <a:p>
            <a:r>
              <a:rPr lang="en-US" dirty="0" smtClean="0"/>
              <a:t>	You have defined three keys (</a:t>
            </a:r>
            <a:r>
              <a:rPr lang="en-US" dirty="0" err="1" smtClean="0"/>
              <a:t>RecipeName</a:t>
            </a:r>
            <a:r>
              <a:rPr lang="en-US" dirty="0" smtClean="0"/>
              <a:t>, Thumbnail, </a:t>
            </a:r>
            <a:r>
              <a:rPr lang="en-US" dirty="0" err="1" smtClean="0"/>
              <a:t>PrepTime</a:t>
            </a:r>
            <a:r>
              <a:rPr lang="en-US" dirty="0" smtClean="0"/>
              <a:t>) in the property list. In the example, each key is associated with a specific array, which is the value. In </a:t>
            </a:r>
            <a:r>
              <a:rPr lang="en-US" dirty="0" err="1" smtClean="0"/>
              <a:t>iOS</a:t>
            </a:r>
            <a:r>
              <a:rPr lang="en-US" dirty="0" smtClean="0"/>
              <a:t> programming, we use the term dictionary to refer to this key-value pair association. </a:t>
            </a:r>
            <a:r>
              <a:rPr lang="en-US" dirty="0" err="1" smtClean="0"/>
              <a:t>NSDictionary</a:t>
            </a:r>
            <a:r>
              <a:rPr lang="en-US" dirty="0" smtClean="0"/>
              <a:t> class provides the necessary methods for managing the dictionary. Here, we use the “</a:t>
            </a:r>
            <a:r>
              <a:rPr lang="en-US" dirty="0" err="1" smtClean="0"/>
              <a:t>initWithContentsOfFile</a:t>
            </a:r>
            <a:r>
              <a:rPr lang="en-US" dirty="0" smtClean="0"/>
              <a:t>” method of </a:t>
            </a:r>
            <a:r>
              <a:rPr lang="en-US" dirty="0" err="1" smtClean="0"/>
              <a:t>NSDictionary</a:t>
            </a:r>
            <a:r>
              <a:rPr lang="en-US" dirty="0" smtClean="0"/>
              <a:t> class to read the key-value pairs in a property list file.</a:t>
            </a:r>
          </a:p>
          <a:p>
            <a:endParaRPr lang="en-US" dirty="0" smtClean="0"/>
          </a:p>
          <a:p>
            <a:r>
              <a:rPr lang="en-US" i="1" dirty="0" smtClean="0"/>
              <a:t> info = [</a:t>
            </a:r>
            <a:r>
              <a:rPr lang="en-US" i="1" dirty="0" err="1" smtClean="0"/>
              <a:t>dict</a:t>
            </a:r>
            <a:r>
              <a:rPr lang="en-US" i="1" dirty="0" smtClean="0"/>
              <a:t> </a:t>
            </a:r>
            <a:r>
              <a:rPr lang="en-US" i="1" dirty="0" err="1" smtClean="0"/>
              <a:t>objectForKey</a:t>
            </a:r>
            <a:r>
              <a:rPr lang="en-US" i="1" dirty="0" smtClean="0"/>
              <a:t>:@"</a:t>
            </a:r>
            <a:r>
              <a:rPr lang="en-US" i="1" dirty="0" err="1" smtClean="0"/>
              <a:t>heroName</a:t>
            </a:r>
            <a:r>
              <a:rPr lang="en-US" i="1" dirty="0" smtClean="0"/>
              <a:t>"];</a:t>
            </a:r>
          </a:p>
          <a:p>
            <a:r>
              <a:rPr lang="en-US" dirty="0" smtClean="0"/>
              <a:t>	These lines of code retrieves the corresponding array with the key we defined earlier.</a:t>
            </a:r>
          </a:p>
          <a:p>
            <a:endParaRPr lang="en-US" dirty="0" smtClean="0"/>
          </a:p>
          <a:p>
            <a:r>
              <a:rPr lang="en-US" b="1" dirty="0" smtClean="0"/>
              <a:t>New Code (</a:t>
            </a:r>
            <a:r>
              <a:rPr lang="en-US" b="1" dirty="0" err="1" smtClean="0"/>
              <a:t>ViewController.h</a:t>
            </a:r>
            <a:r>
              <a:rPr lang="en-US" b="1" dirty="0" smtClean="0"/>
              <a:t> </a:t>
            </a:r>
            <a:r>
              <a:rPr lang="en-US" b="1" dirty="0" err="1" smtClean="0"/>
              <a:t>viewDidLoad</a:t>
            </a:r>
            <a:r>
              <a:rPr lang="en-US" b="1" dirty="0" smtClean="0"/>
              <a:t>):</a:t>
            </a:r>
          </a:p>
          <a:p>
            <a:endParaRPr lang="en-US" dirty="0" smtClean="0"/>
          </a:p>
          <a:p>
            <a:r>
              <a:rPr lang="en-US" dirty="0" smtClean="0"/>
              <a:t>- (void)</a:t>
            </a:r>
            <a:r>
              <a:rPr lang="en-US" dirty="0" err="1" smtClean="0"/>
              <a:t>viewDidLoad</a:t>
            </a:r>
            <a:endParaRPr lang="en-US" dirty="0" smtClean="0"/>
          </a:p>
          <a:p>
            <a:r>
              <a:rPr lang="en-US" dirty="0" smtClean="0"/>
              <a:t>{</a:t>
            </a:r>
          </a:p>
          <a:p>
            <a:r>
              <a:rPr lang="en-US" dirty="0" smtClean="0"/>
              <a:t>    [super </a:t>
            </a:r>
            <a:r>
              <a:rPr lang="en-US" dirty="0" err="1" smtClean="0"/>
              <a:t>viewDidLoad</a:t>
            </a:r>
            <a:r>
              <a:rPr lang="en-US" dirty="0" smtClean="0"/>
              <a:t>];</a:t>
            </a:r>
          </a:p>
          <a:p>
            <a:r>
              <a:rPr lang="en-US" dirty="0" smtClean="0"/>
              <a:t>	// Do any additional setup after loading the view, typically from a nib.</a:t>
            </a:r>
          </a:p>
          <a:p>
            <a:r>
              <a:rPr lang="en-US" dirty="0" smtClean="0"/>
              <a:t>    </a:t>
            </a:r>
          </a:p>
          <a:p>
            <a:r>
              <a:rPr lang="en-US" dirty="0" smtClean="0"/>
              <a:t>    // Find out the path of </a:t>
            </a:r>
            <a:r>
              <a:rPr lang="en-US" dirty="0" err="1" smtClean="0"/>
              <a:t>recipes.plist</a:t>
            </a:r>
            <a:endParaRPr lang="en-US" dirty="0" smtClean="0"/>
          </a:p>
          <a:p>
            <a:r>
              <a:rPr lang="en-US" dirty="0" smtClean="0"/>
              <a:t>    </a:t>
            </a:r>
            <a:r>
              <a:rPr lang="en-US" dirty="0" err="1" smtClean="0"/>
              <a:t>NSString</a:t>
            </a:r>
            <a:r>
              <a:rPr lang="en-US" dirty="0" smtClean="0"/>
              <a:t> *path = [[</a:t>
            </a:r>
            <a:r>
              <a:rPr lang="en-US" dirty="0" err="1" smtClean="0"/>
              <a:t>NSBundle</a:t>
            </a:r>
            <a:r>
              <a:rPr lang="en-US" dirty="0" smtClean="0"/>
              <a:t> </a:t>
            </a:r>
            <a:r>
              <a:rPr lang="en-US" dirty="0" err="1" smtClean="0"/>
              <a:t>mainBundle</a:t>
            </a:r>
            <a:r>
              <a:rPr lang="en-US" dirty="0" smtClean="0"/>
              <a:t>] </a:t>
            </a:r>
            <a:r>
              <a:rPr lang="en-US" dirty="0" err="1" smtClean="0"/>
              <a:t>pathForResource</a:t>
            </a:r>
            <a:r>
              <a:rPr lang="en-US" dirty="0" smtClean="0"/>
              <a:t>:@"</a:t>
            </a:r>
            <a:r>
              <a:rPr lang="en-US" dirty="0" err="1" smtClean="0"/>
              <a:t>HeroInfo</a:t>
            </a:r>
            <a:r>
              <a:rPr lang="en-US" dirty="0" smtClean="0"/>
              <a:t>" </a:t>
            </a:r>
            <a:r>
              <a:rPr lang="en-US" dirty="0" err="1" smtClean="0"/>
              <a:t>ofType</a:t>
            </a:r>
            <a:r>
              <a:rPr lang="en-US" dirty="0" smtClean="0"/>
              <a:t>:@"</a:t>
            </a:r>
            <a:r>
              <a:rPr lang="en-US" dirty="0" err="1" smtClean="0"/>
              <a:t>plist</a:t>
            </a:r>
            <a:r>
              <a:rPr lang="en-US" dirty="0" smtClean="0"/>
              <a:t>"];</a:t>
            </a:r>
          </a:p>
          <a:p>
            <a:r>
              <a:rPr lang="en-US" dirty="0" smtClean="0"/>
              <a:t>    </a:t>
            </a:r>
          </a:p>
          <a:p>
            <a:r>
              <a:rPr lang="en-US" dirty="0" smtClean="0"/>
              <a:t>    // Load the file content and read the data into arrays</a:t>
            </a:r>
          </a:p>
          <a:p>
            <a:r>
              <a:rPr lang="en-US" dirty="0" smtClean="0"/>
              <a:t>    </a:t>
            </a:r>
            <a:r>
              <a:rPr lang="en-US" dirty="0" err="1" smtClean="0"/>
              <a:t>NSDictionary</a:t>
            </a:r>
            <a:r>
              <a:rPr lang="en-US" dirty="0" smtClean="0"/>
              <a:t> *</a:t>
            </a:r>
            <a:r>
              <a:rPr lang="en-US" dirty="0" err="1" smtClean="0"/>
              <a:t>dict</a:t>
            </a:r>
            <a:r>
              <a:rPr lang="en-US" dirty="0" smtClean="0"/>
              <a:t> = [[</a:t>
            </a:r>
            <a:r>
              <a:rPr lang="en-US" dirty="0" err="1" smtClean="0"/>
              <a:t>NSDictionary</a:t>
            </a:r>
            <a:r>
              <a:rPr lang="en-US" dirty="0" smtClean="0"/>
              <a:t> </a:t>
            </a:r>
            <a:r>
              <a:rPr lang="en-US" dirty="0" err="1" smtClean="0"/>
              <a:t>alloc</a:t>
            </a:r>
            <a:r>
              <a:rPr lang="en-US" dirty="0" smtClean="0"/>
              <a:t>] </a:t>
            </a:r>
            <a:r>
              <a:rPr lang="en-US" dirty="0" err="1" smtClean="0"/>
              <a:t>initWithContentsOfFile:path</a:t>
            </a:r>
            <a:r>
              <a:rPr lang="en-US" dirty="0" smtClean="0"/>
              <a:t>];</a:t>
            </a:r>
          </a:p>
          <a:p>
            <a:r>
              <a:rPr lang="en-US" dirty="0" smtClean="0"/>
              <a:t>    info = [</a:t>
            </a:r>
            <a:r>
              <a:rPr lang="en-US" dirty="0" err="1" smtClean="0"/>
              <a:t>dict</a:t>
            </a:r>
            <a:r>
              <a:rPr lang="en-US" dirty="0" smtClean="0"/>
              <a:t> </a:t>
            </a:r>
            <a:r>
              <a:rPr lang="en-US" dirty="0" err="1" smtClean="0"/>
              <a:t>objectForKey</a:t>
            </a:r>
            <a:r>
              <a:rPr lang="en-US" dirty="0" smtClean="0"/>
              <a:t>:@"</a:t>
            </a:r>
            <a:r>
              <a:rPr lang="en-US" dirty="0" err="1" smtClean="0"/>
              <a:t>heroName</a:t>
            </a:r>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21</a:t>
            </a:fld>
            <a:endParaRPr lang="en-US"/>
          </a:p>
        </p:txBody>
      </p:sp>
    </p:spTree>
    <p:extLst>
      <p:ext uri="{BB962C8B-B14F-4D97-AF65-F5344CB8AC3E}">
        <p14:creationId xmlns:p14="http://schemas.microsoft.com/office/powerpoint/2010/main" val="210630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23</a:t>
            </a:fld>
            <a:endParaRPr lang="en-US"/>
          </a:p>
        </p:txBody>
      </p:sp>
    </p:spTree>
    <p:extLst>
      <p:ext uri="{BB962C8B-B14F-4D97-AF65-F5344CB8AC3E}">
        <p14:creationId xmlns:p14="http://schemas.microsoft.com/office/powerpoint/2010/main" val="2885679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mobile.tutsplus.com</a:t>
            </a:r>
            <a:r>
              <a:rPr lang="en-US" dirty="0" smtClean="0"/>
              <a:t>/tutorials/</a:t>
            </a:r>
            <a:r>
              <a:rPr lang="en-US" dirty="0" err="1" smtClean="0"/>
              <a:t>iphone</a:t>
            </a:r>
            <a:r>
              <a:rPr lang="en-US" dirty="0" smtClean="0"/>
              <a:t>/</a:t>
            </a:r>
            <a:r>
              <a:rPr lang="en-US" dirty="0" err="1" smtClean="0"/>
              <a:t>iphone</a:t>
            </a:r>
            <a:r>
              <a:rPr lang="en-US" dirty="0" smtClean="0"/>
              <a:t>-core-data/</a:t>
            </a:r>
          </a:p>
          <a:p>
            <a:endParaRPr lang="en-US" dirty="0" smtClean="0"/>
          </a:p>
          <a:p>
            <a:r>
              <a:rPr lang="en-US" dirty="0" smtClean="0"/>
              <a:t>http://</a:t>
            </a:r>
            <a:r>
              <a:rPr lang="en-US" dirty="0" err="1" smtClean="0"/>
              <a:t>www.codigator.com</a:t>
            </a:r>
            <a:r>
              <a:rPr lang="en-US" dirty="0" smtClean="0"/>
              <a:t>/tutorials/</a:t>
            </a:r>
            <a:r>
              <a:rPr lang="en-US" dirty="0" err="1" smtClean="0"/>
              <a:t>ios</a:t>
            </a:r>
            <a:r>
              <a:rPr lang="en-US" dirty="0" smtClean="0"/>
              <a:t>-core-data-tutorial-with-example/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24</a:t>
            </a:fld>
            <a:endParaRPr lang="en-US"/>
          </a:p>
        </p:txBody>
      </p:sp>
    </p:spTree>
    <p:extLst>
      <p:ext uri="{BB962C8B-B14F-4D97-AF65-F5344CB8AC3E}">
        <p14:creationId xmlns:p14="http://schemas.microsoft.com/office/powerpoint/2010/main" val="4251403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Core Data is a powerful unified framework Provided by Apple for persisting data in the applications. It is cheap in terms of processes usage, and relationship between data can also be maintained easily.</a:t>
            </a:r>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25</a:t>
            </a:fld>
            <a:endParaRPr lang="en-US"/>
          </a:p>
        </p:txBody>
      </p:sp>
    </p:spTree>
    <p:extLst>
      <p:ext uri="{BB962C8B-B14F-4D97-AF65-F5344CB8AC3E}">
        <p14:creationId xmlns:p14="http://schemas.microsoft.com/office/powerpoint/2010/main" val="108118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why you might want to use Core Data with SQLite for storage over property lists, a custom XML format, or direct SQLite database access. </a:t>
            </a:r>
          </a:p>
          <a:p>
            <a:endParaRPr lang="en-US" dirty="0" smtClean="0"/>
          </a:p>
          <a:p>
            <a:r>
              <a:rPr lang="en-US" dirty="0" smtClean="0"/>
              <a:t>Most of these features above are familiar to people who have used object-relational mapping (ORM) technologies like those implemented in Ruby on Rails, </a:t>
            </a:r>
            <a:r>
              <a:rPr lang="en-US" dirty="0" err="1" smtClean="0"/>
              <a:t>CakePHP</a:t>
            </a:r>
            <a:r>
              <a:rPr lang="en-US" dirty="0" smtClean="0"/>
              <a:t>, LINQ or other libraries and frameworks that abstract access to the database. The main benefit to this approach is that it eliminates the development time otherwise necessary to write complex SQL queries and manually handle the SQL and output of those operations.</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26</a:t>
            </a:fld>
            <a:endParaRPr lang="en-US"/>
          </a:p>
        </p:txBody>
      </p:sp>
    </p:spTree>
    <p:extLst>
      <p:ext uri="{BB962C8B-B14F-4D97-AF65-F5344CB8AC3E}">
        <p14:creationId xmlns:p14="http://schemas.microsoft.com/office/powerpoint/2010/main" val="398225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Data Stack</a:t>
            </a:r>
          </a:p>
          <a:p>
            <a:endParaRPr lang="en-US" dirty="0" smtClean="0"/>
          </a:p>
          <a:p>
            <a:r>
              <a:rPr lang="en-US" dirty="0" smtClean="0"/>
              <a:t>Managed Object Model – It describes the schema that you use in the app. If you have a database background, think of this as the database schema. However, the schema is represented by a collection of objects (also known as entities). In </a:t>
            </a:r>
            <a:r>
              <a:rPr lang="en-US" dirty="0" err="1" smtClean="0"/>
              <a:t>Xcode</a:t>
            </a:r>
            <a:r>
              <a:rPr lang="en-US" dirty="0" smtClean="0"/>
              <a:t>, the Managed Object Model is defined in a file with the extension .</a:t>
            </a:r>
            <a:r>
              <a:rPr lang="en-US" dirty="0" err="1" smtClean="0"/>
              <a:t>xcdatamodeld</a:t>
            </a:r>
            <a:r>
              <a:rPr lang="en-US" dirty="0" smtClean="0"/>
              <a:t>. You can use the visual editor to define the entities and their attributes, as well as, relationships.</a:t>
            </a:r>
          </a:p>
          <a:p>
            <a:endParaRPr lang="en-US" dirty="0" smtClean="0"/>
          </a:p>
          <a:p>
            <a:r>
              <a:rPr lang="en-US" dirty="0" smtClean="0"/>
              <a:t>Persistent Store Coordinator – SQLite is the default persistent store in </a:t>
            </a:r>
            <a:r>
              <a:rPr lang="en-US" dirty="0" err="1" smtClean="0"/>
              <a:t>iOS</a:t>
            </a:r>
            <a:r>
              <a:rPr lang="en-US" dirty="0" smtClean="0"/>
              <a:t>. However, Core Data allows developers to setup multiple stores containing different entities. The Persistent Store Coordinator is the party responsible to manage different persistent object stores and save the objects to the stores. Forget about it you don’t understand what it is. You’ll not interact with Persistent Store Coordinator directly when using Core Data.</a:t>
            </a:r>
          </a:p>
          <a:p>
            <a:endParaRPr lang="en-US" dirty="0" smtClean="0"/>
          </a:p>
          <a:p>
            <a:r>
              <a:rPr lang="en-US" dirty="0" smtClean="0"/>
              <a:t>Managed Object Context – Think of it as a “scratch pad” containing objects that interacts with data in persistent store. Its job is to manage objects created and returned using Core Data. Among the components in the Core Data Stack, the Managed Object Context is the one you’ll work with for most of the time. In general, whenever you need to fetch and save objects in persistent store, the context is the first component you’ll talk to.</a:t>
            </a:r>
          </a:p>
          <a:p>
            <a:endParaRPr lang="en-US" dirty="0" smtClean="0"/>
          </a:p>
          <a:p>
            <a:r>
              <a:rPr lang="en-US" dirty="0" smtClean="0"/>
              <a:t>http://</a:t>
            </a:r>
            <a:r>
              <a:rPr lang="en-US" dirty="0" err="1" smtClean="0"/>
              <a:t>www.appcoda.com</a:t>
            </a:r>
            <a:r>
              <a:rPr lang="en-US" dirty="0" smtClean="0"/>
              <a:t>/introduction-to-core-data/</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27</a:t>
            </a:fld>
            <a:endParaRPr lang="en-US"/>
          </a:p>
        </p:txBody>
      </p:sp>
    </p:spTree>
    <p:extLst>
      <p:ext uri="{BB962C8B-B14F-4D97-AF65-F5344CB8AC3E}">
        <p14:creationId xmlns:p14="http://schemas.microsoft.com/office/powerpoint/2010/main" val="4159751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in the</a:t>
            </a:r>
            <a:r>
              <a:rPr lang="en-US" baseline="0" dirty="0" smtClean="0"/>
              <a:t> plus sign</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30</a:t>
            </a:fld>
            <a:endParaRPr lang="en-US"/>
          </a:p>
        </p:txBody>
      </p:sp>
    </p:spTree>
    <p:extLst>
      <p:ext uri="{BB962C8B-B14F-4D97-AF65-F5344CB8AC3E}">
        <p14:creationId xmlns:p14="http://schemas.microsoft.com/office/powerpoint/2010/main" val="428087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34</a:t>
            </a:fld>
            <a:endParaRPr lang="en-US"/>
          </a:p>
        </p:txBody>
      </p:sp>
    </p:spTree>
    <p:extLst>
      <p:ext uri="{BB962C8B-B14F-4D97-AF65-F5344CB8AC3E}">
        <p14:creationId xmlns:p14="http://schemas.microsoft.com/office/powerpoint/2010/main" val="269597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already built a very simple table app displaying list of recipes. If you look into the app, all our information</a:t>
            </a:r>
            <a:r>
              <a:rPr lang="en-US" baseline="0" dirty="0" smtClean="0"/>
              <a:t> </a:t>
            </a:r>
            <a:r>
              <a:rPr lang="en-US" dirty="0" smtClean="0"/>
              <a:t>are specified in the source code. Things were kept simple and focused on showing how to create a </a:t>
            </a:r>
            <a:r>
              <a:rPr lang="en-US" dirty="0" err="1" smtClean="0"/>
              <a:t>UITableView</a:t>
            </a:r>
            <a:r>
              <a:rPr lang="en-US" dirty="0" smtClean="0"/>
              <a:t>. However, it’s not a good practice to “hard code” every item in the code. In a real app, we need to externalize these static items (i.e. the information) and put them in a file or database or somewhere else. In </a:t>
            </a:r>
            <a:r>
              <a:rPr lang="en-US" dirty="0" err="1" smtClean="0"/>
              <a:t>iOS</a:t>
            </a:r>
            <a:r>
              <a:rPr lang="en-US" dirty="0" smtClean="0"/>
              <a:t> programming, there is a type of file called Property List. This kind of file is commonly found in Mac OS and </a:t>
            </a:r>
            <a:r>
              <a:rPr lang="en-US" dirty="0" err="1" smtClean="0"/>
              <a:t>iOS</a:t>
            </a:r>
            <a:r>
              <a:rPr lang="en-US" dirty="0" smtClean="0"/>
              <a:t>, and is used for storing simple structured data (e.g. application setting).  We’ll make some changes in our simple table app and tweak it to use Property List.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D5E2397-6372-6847-BD06-1F24FDD1486F}" type="slidenum">
              <a:rPr lang="en-US" smtClean="0"/>
              <a:t>3</a:t>
            </a:fld>
            <a:endParaRPr lang="en-US"/>
          </a:p>
        </p:txBody>
      </p:sp>
    </p:spTree>
    <p:extLst>
      <p:ext uri="{BB962C8B-B14F-4D97-AF65-F5344CB8AC3E}">
        <p14:creationId xmlns:p14="http://schemas.microsoft.com/office/powerpoint/2010/main" val="426130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CoreData</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CoreData.h</a:t>
            </a:r>
            <a:r>
              <a:rPr lang="en-US" sz="1200" kern="1200" dirty="0" smtClean="0">
                <a:solidFill>
                  <a:schemeClr val="tx1"/>
                </a:solidFill>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38</a:t>
            </a:fld>
            <a:endParaRPr lang="en-US"/>
          </a:p>
        </p:txBody>
      </p:sp>
    </p:spTree>
    <p:extLst>
      <p:ext uri="{BB962C8B-B14F-4D97-AF65-F5344CB8AC3E}">
        <p14:creationId xmlns:p14="http://schemas.microsoft.com/office/powerpoint/2010/main" val="254776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39</a:t>
            </a:fld>
            <a:endParaRPr lang="en-US"/>
          </a:p>
        </p:txBody>
      </p:sp>
    </p:spTree>
    <p:extLst>
      <p:ext uri="{BB962C8B-B14F-4D97-AF65-F5344CB8AC3E}">
        <p14:creationId xmlns:p14="http://schemas.microsoft.com/office/powerpoint/2010/main" val="100420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code:</a:t>
            </a:r>
          </a:p>
          <a:p>
            <a:r>
              <a:rPr lang="en-US" dirty="0" smtClean="0"/>
              <a:t>@property (</a:t>
            </a:r>
            <a:r>
              <a:rPr lang="en-US" dirty="0" err="1" smtClean="0"/>
              <a:t>nonatomic</a:t>
            </a:r>
            <a:r>
              <a:rPr lang="en-US" dirty="0" smtClean="0"/>
              <a:t>, retain, </a:t>
            </a:r>
            <a:r>
              <a:rPr lang="en-US" dirty="0" err="1" smtClean="0"/>
              <a:t>readonly</a:t>
            </a:r>
            <a:r>
              <a:rPr lang="en-US" dirty="0" smtClean="0"/>
              <a:t>) </a:t>
            </a:r>
            <a:r>
              <a:rPr lang="en-US" dirty="0" err="1" smtClean="0"/>
              <a:t>NSManagedObjectModel</a:t>
            </a:r>
            <a:r>
              <a:rPr lang="en-US" dirty="0" smtClean="0"/>
              <a:t> *</a:t>
            </a:r>
            <a:r>
              <a:rPr lang="en-US" dirty="0" err="1" smtClean="0"/>
              <a:t>managedObjectModel</a:t>
            </a:r>
            <a:r>
              <a:rPr lang="en-US" dirty="0" smtClean="0"/>
              <a:t>;</a:t>
            </a:r>
          </a:p>
          <a:p>
            <a:r>
              <a:rPr lang="en-US" dirty="0" smtClean="0"/>
              <a:t>@property (</a:t>
            </a:r>
            <a:r>
              <a:rPr lang="en-US" dirty="0" err="1" smtClean="0"/>
              <a:t>nonatomic</a:t>
            </a:r>
            <a:r>
              <a:rPr lang="en-US" dirty="0" smtClean="0"/>
              <a:t>, retain, </a:t>
            </a:r>
            <a:r>
              <a:rPr lang="en-US" dirty="0" err="1" smtClean="0"/>
              <a:t>readonly</a:t>
            </a:r>
            <a:r>
              <a:rPr lang="en-US" dirty="0" smtClean="0"/>
              <a:t>) </a:t>
            </a:r>
            <a:r>
              <a:rPr lang="en-US" dirty="0" err="1" smtClean="0"/>
              <a:t>NSManagedObjectContext</a:t>
            </a:r>
            <a:r>
              <a:rPr lang="en-US" dirty="0" smtClean="0"/>
              <a:t> *</a:t>
            </a:r>
            <a:r>
              <a:rPr lang="en-US" dirty="0" err="1" smtClean="0"/>
              <a:t>managedObjectContext</a:t>
            </a:r>
            <a:r>
              <a:rPr lang="en-US" dirty="0" smtClean="0"/>
              <a:t>;</a:t>
            </a:r>
          </a:p>
          <a:p>
            <a:r>
              <a:rPr lang="en-US" dirty="0" smtClean="0"/>
              <a:t>@property (</a:t>
            </a:r>
            <a:r>
              <a:rPr lang="en-US" dirty="0" err="1" smtClean="0"/>
              <a:t>nonatomic</a:t>
            </a:r>
            <a:r>
              <a:rPr lang="en-US" dirty="0" smtClean="0"/>
              <a:t>, retain, </a:t>
            </a:r>
            <a:r>
              <a:rPr lang="en-US" dirty="0" err="1" smtClean="0"/>
              <a:t>readonly</a:t>
            </a:r>
            <a:r>
              <a:rPr lang="en-US" dirty="0" smtClean="0"/>
              <a:t>) </a:t>
            </a:r>
            <a:r>
              <a:rPr lang="en-US" dirty="0" err="1" smtClean="0"/>
              <a:t>NSPersistentStoreCoordinator</a:t>
            </a:r>
            <a:r>
              <a:rPr lang="en-US" dirty="0" smtClean="0"/>
              <a:t> *</a:t>
            </a:r>
            <a:r>
              <a:rPr lang="en-US" dirty="0" err="1" smtClean="0"/>
              <a:t>persistentStoreCoordinator</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40</a:t>
            </a:fld>
            <a:endParaRPr lang="en-US"/>
          </a:p>
        </p:txBody>
      </p:sp>
    </p:spTree>
    <p:extLst>
      <p:ext uri="{BB962C8B-B14F-4D97-AF65-F5344CB8AC3E}">
        <p14:creationId xmlns:p14="http://schemas.microsoft.com/office/powerpoint/2010/main" val="2152539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@synthesize </a:t>
            </a:r>
            <a:r>
              <a:rPr lang="en-US" dirty="0" err="1" smtClean="0"/>
              <a:t>managedObjectContext</a:t>
            </a:r>
            <a:r>
              <a:rPr lang="en-US" dirty="0" smtClean="0"/>
              <a:t> = _</a:t>
            </a:r>
            <a:r>
              <a:rPr lang="en-US" dirty="0" err="1" smtClean="0"/>
              <a:t>managedObjectContext</a:t>
            </a:r>
            <a:r>
              <a:rPr lang="en-US" dirty="0" smtClean="0"/>
              <a:t>;</a:t>
            </a:r>
          </a:p>
          <a:p>
            <a:r>
              <a:rPr lang="en-US" dirty="0" smtClean="0"/>
              <a:t>@synthesize </a:t>
            </a:r>
            <a:r>
              <a:rPr lang="en-US" dirty="0" err="1" smtClean="0"/>
              <a:t>managedObjectModel</a:t>
            </a:r>
            <a:r>
              <a:rPr lang="en-US" dirty="0" smtClean="0"/>
              <a:t> = _</a:t>
            </a:r>
            <a:r>
              <a:rPr lang="en-US" dirty="0" err="1" smtClean="0"/>
              <a:t>managedObjectModel</a:t>
            </a:r>
            <a:r>
              <a:rPr lang="en-US" dirty="0" smtClean="0"/>
              <a:t>;</a:t>
            </a:r>
          </a:p>
          <a:p>
            <a:r>
              <a:rPr lang="en-US" dirty="0" smtClean="0"/>
              <a:t> </a:t>
            </a:r>
          </a:p>
          <a:p>
            <a:r>
              <a:rPr lang="en-US" dirty="0" smtClean="0"/>
              <a:t>@synthesize </a:t>
            </a:r>
            <a:r>
              <a:rPr lang="en-US" dirty="0" err="1" smtClean="0"/>
              <a:t>persistentStoreCoordinator</a:t>
            </a:r>
            <a:r>
              <a:rPr lang="en-US" dirty="0" smtClean="0"/>
              <a:t> = _</a:t>
            </a:r>
            <a:r>
              <a:rPr lang="en-US" dirty="0" err="1" smtClean="0"/>
              <a:t>persistentStoreCoordinator</a:t>
            </a:r>
            <a:r>
              <a:rPr lang="en-US" dirty="0" smtClean="0"/>
              <a: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42</a:t>
            </a:fld>
            <a:endParaRPr lang="en-US"/>
          </a:p>
        </p:txBody>
      </p:sp>
    </p:spTree>
    <p:extLst>
      <p:ext uri="{BB962C8B-B14F-4D97-AF65-F5344CB8AC3E}">
        <p14:creationId xmlns:p14="http://schemas.microsoft.com/office/powerpoint/2010/main" val="342647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Method will be returning “</a:t>
            </a:r>
            <a:r>
              <a:rPr lang="en-US" dirty="0" err="1" smtClean="0"/>
              <a:t>managedObjectContext</a:t>
            </a:r>
            <a:r>
              <a:rPr lang="en-US" dirty="0" smtClean="0"/>
              <a:t>” object associated with out data base file (</a:t>
            </a:r>
            <a:r>
              <a:rPr lang="en-US" dirty="0" err="1" smtClean="0"/>
              <a:t>Sqlite</a:t>
            </a:r>
            <a:r>
              <a:rPr lang="en-US" dirty="0" smtClean="0"/>
              <a:t> ).</a:t>
            </a:r>
          </a:p>
          <a:p>
            <a:r>
              <a:rPr lang="en-US" dirty="0" smtClean="0"/>
              <a:t>2) Method will be returning “</a:t>
            </a:r>
            <a:r>
              <a:rPr lang="en-US" dirty="0" err="1" smtClean="0"/>
              <a:t>managedObjectModel</a:t>
            </a:r>
            <a:r>
              <a:rPr lang="en-US" dirty="0" smtClean="0"/>
              <a:t>” object associated with out data base file (</a:t>
            </a:r>
            <a:r>
              <a:rPr lang="en-US" dirty="0" err="1" smtClean="0"/>
              <a:t>Sqlite</a:t>
            </a:r>
            <a:r>
              <a:rPr lang="en-US" dirty="0" smtClean="0"/>
              <a:t> ).</a:t>
            </a:r>
          </a:p>
          <a:p>
            <a:r>
              <a:rPr lang="en-US" dirty="0" smtClean="0"/>
              <a:t>3) Method will be returning “</a:t>
            </a:r>
            <a:r>
              <a:rPr lang="en-US" dirty="0" err="1" smtClean="0"/>
              <a:t>persistentStoreCoordinator</a:t>
            </a:r>
            <a:r>
              <a:rPr lang="en-US" dirty="0" smtClean="0"/>
              <a:t>” object associated with out data base file (</a:t>
            </a:r>
            <a:r>
              <a:rPr lang="en-US" dirty="0" err="1" smtClean="0"/>
              <a:t>Sqlite</a:t>
            </a:r>
            <a:r>
              <a:rPr lang="en-US" dirty="0" smtClean="0"/>
              <a:t> ).</a:t>
            </a:r>
          </a:p>
          <a:p>
            <a:endParaRPr lang="en-US" dirty="0" smtClean="0"/>
          </a:p>
          <a:p>
            <a:r>
              <a:rPr lang="en-US" dirty="0" smtClean="0"/>
              <a:t>Additional Code:</a:t>
            </a:r>
          </a:p>
          <a:p>
            <a:r>
              <a:rPr lang="en-US" dirty="0" smtClean="0"/>
              <a:t>// 1</a:t>
            </a:r>
          </a:p>
          <a:p>
            <a:r>
              <a:rPr lang="en-US" dirty="0" smtClean="0"/>
              <a:t>- (</a:t>
            </a:r>
            <a:r>
              <a:rPr lang="en-US" dirty="0" err="1" smtClean="0"/>
              <a:t>NSManagedObjectContext</a:t>
            </a:r>
            <a:r>
              <a:rPr lang="en-US" dirty="0" smtClean="0"/>
              <a:t> *) </a:t>
            </a:r>
            <a:r>
              <a:rPr lang="en-US" dirty="0" err="1" smtClean="0"/>
              <a:t>managedObjectContext</a:t>
            </a:r>
            <a:r>
              <a:rPr lang="en-US" dirty="0" smtClean="0"/>
              <a:t> {</a:t>
            </a:r>
          </a:p>
          <a:p>
            <a:r>
              <a:rPr lang="en-US" dirty="0" smtClean="0"/>
              <a:t>if (_</a:t>
            </a:r>
            <a:r>
              <a:rPr lang="en-US" dirty="0" err="1" smtClean="0"/>
              <a:t>managedObjectContext</a:t>
            </a:r>
            <a:r>
              <a:rPr lang="en-US" dirty="0" smtClean="0"/>
              <a:t> != nil) {</a:t>
            </a:r>
          </a:p>
          <a:p>
            <a:r>
              <a:rPr lang="en-US" dirty="0" smtClean="0"/>
              <a:t>return _</a:t>
            </a:r>
            <a:r>
              <a:rPr lang="en-US" dirty="0" err="1" smtClean="0"/>
              <a:t>managedObjectContext</a:t>
            </a:r>
            <a:r>
              <a:rPr lang="en-US" dirty="0" smtClean="0"/>
              <a:t>;</a:t>
            </a:r>
          </a:p>
          <a:p>
            <a:r>
              <a:rPr lang="en-US" dirty="0" smtClean="0"/>
              <a:t>}</a:t>
            </a:r>
          </a:p>
          <a:p>
            <a:r>
              <a:rPr lang="en-US" dirty="0" err="1" smtClean="0"/>
              <a:t>NSPersistentStoreCoordinator</a:t>
            </a:r>
            <a:r>
              <a:rPr lang="en-US" dirty="0" smtClean="0"/>
              <a:t> *coordinator = [self </a:t>
            </a:r>
            <a:r>
              <a:rPr lang="en-US" dirty="0" err="1" smtClean="0"/>
              <a:t>persistentStoreCoordinator</a:t>
            </a:r>
            <a:r>
              <a:rPr lang="en-US" dirty="0" smtClean="0"/>
              <a:t>];</a:t>
            </a:r>
          </a:p>
          <a:p>
            <a:r>
              <a:rPr lang="en-US" dirty="0" smtClean="0"/>
              <a:t>if (coordinator != nil) {</a:t>
            </a:r>
          </a:p>
          <a:p>
            <a:r>
              <a:rPr lang="en-US" dirty="0" smtClean="0"/>
              <a:t>_</a:t>
            </a:r>
            <a:r>
              <a:rPr lang="en-US" dirty="0" err="1" smtClean="0"/>
              <a:t>managedObjectContext</a:t>
            </a:r>
            <a:r>
              <a:rPr lang="en-US" dirty="0" smtClean="0"/>
              <a:t> = [[</a:t>
            </a:r>
            <a:r>
              <a:rPr lang="en-US" dirty="0" err="1" smtClean="0"/>
              <a:t>NSManagedObjectContext</a:t>
            </a:r>
            <a:r>
              <a:rPr lang="en-US" dirty="0" smtClean="0"/>
              <a:t> </a:t>
            </a:r>
            <a:r>
              <a:rPr lang="en-US" dirty="0" err="1" smtClean="0"/>
              <a:t>alloc</a:t>
            </a:r>
            <a:r>
              <a:rPr lang="en-US" dirty="0" smtClean="0"/>
              <a:t>] </a:t>
            </a:r>
            <a:r>
              <a:rPr lang="en-US" dirty="0" err="1" smtClean="0"/>
              <a:t>init</a:t>
            </a:r>
            <a:r>
              <a:rPr lang="en-US" dirty="0" smtClean="0"/>
              <a:t>];</a:t>
            </a:r>
          </a:p>
          <a:p>
            <a:r>
              <a:rPr lang="en-US" dirty="0" smtClean="0"/>
              <a:t>[_</a:t>
            </a:r>
            <a:r>
              <a:rPr lang="en-US" dirty="0" err="1" smtClean="0"/>
              <a:t>managedObjectContext</a:t>
            </a:r>
            <a:r>
              <a:rPr lang="en-US" dirty="0" smtClean="0"/>
              <a:t> </a:t>
            </a:r>
            <a:r>
              <a:rPr lang="en-US" dirty="0" err="1" smtClean="0"/>
              <a:t>setPersistentStoreCoordinator</a:t>
            </a:r>
            <a:r>
              <a:rPr lang="en-US" dirty="0" smtClean="0"/>
              <a:t>: coordinator];</a:t>
            </a:r>
          </a:p>
          <a:p>
            <a:r>
              <a:rPr lang="en-US" dirty="0" smtClean="0"/>
              <a:t>}</a:t>
            </a:r>
          </a:p>
          <a:p>
            <a:r>
              <a:rPr lang="en-US" dirty="0" smtClean="0"/>
              <a:t> </a:t>
            </a:r>
          </a:p>
          <a:p>
            <a:r>
              <a:rPr lang="en-US" dirty="0" smtClean="0"/>
              <a:t>return _</a:t>
            </a:r>
            <a:r>
              <a:rPr lang="en-US" dirty="0" err="1" smtClean="0"/>
              <a:t>managedObjectContext</a:t>
            </a:r>
            <a:r>
              <a:rPr lang="en-US" dirty="0" smtClean="0"/>
              <a:t>;</a:t>
            </a:r>
          </a:p>
          <a:p>
            <a:r>
              <a:rPr lang="en-US" dirty="0" smtClean="0"/>
              <a:t>}</a:t>
            </a:r>
          </a:p>
          <a:p>
            <a:r>
              <a:rPr lang="en-US" dirty="0" smtClean="0"/>
              <a:t> </a:t>
            </a:r>
          </a:p>
          <a:p>
            <a:r>
              <a:rPr lang="en-US" dirty="0" smtClean="0"/>
              <a:t>//2</a:t>
            </a:r>
          </a:p>
          <a:p>
            <a:r>
              <a:rPr lang="en-US" dirty="0" smtClean="0"/>
              <a:t>- (</a:t>
            </a:r>
            <a:r>
              <a:rPr lang="en-US" dirty="0" err="1" smtClean="0"/>
              <a:t>NSManagedObjectModel</a:t>
            </a:r>
            <a:r>
              <a:rPr lang="en-US" dirty="0" smtClean="0"/>
              <a:t> *)</a:t>
            </a:r>
            <a:r>
              <a:rPr lang="en-US" dirty="0" err="1" smtClean="0"/>
              <a:t>managedObjectModel</a:t>
            </a:r>
            <a:r>
              <a:rPr lang="en-US" dirty="0" smtClean="0"/>
              <a:t> {</a:t>
            </a:r>
          </a:p>
          <a:p>
            <a:r>
              <a:rPr lang="en-US" dirty="0" smtClean="0"/>
              <a:t>if (_</a:t>
            </a:r>
            <a:r>
              <a:rPr lang="en-US" dirty="0" err="1" smtClean="0"/>
              <a:t>managedObjectModel</a:t>
            </a:r>
            <a:r>
              <a:rPr lang="en-US" dirty="0" smtClean="0"/>
              <a:t> != nil) {</a:t>
            </a:r>
          </a:p>
          <a:p>
            <a:r>
              <a:rPr lang="en-US" dirty="0" smtClean="0"/>
              <a:t>return _</a:t>
            </a:r>
            <a:r>
              <a:rPr lang="en-US" dirty="0" err="1" smtClean="0"/>
              <a:t>managedObjectModel</a:t>
            </a:r>
            <a:r>
              <a:rPr lang="en-US" dirty="0" smtClean="0"/>
              <a:t>;</a:t>
            </a:r>
          </a:p>
          <a:p>
            <a:r>
              <a:rPr lang="en-US" dirty="0" smtClean="0"/>
              <a:t>}</a:t>
            </a:r>
          </a:p>
          <a:p>
            <a:r>
              <a:rPr lang="en-US" dirty="0" smtClean="0"/>
              <a:t>_</a:t>
            </a:r>
            <a:r>
              <a:rPr lang="en-US" dirty="0" err="1" smtClean="0"/>
              <a:t>managedObjectModel</a:t>
            </a:r>
            <a:r>
              <a:rPr lang="en-US" dirty="0" smtClean="0"/>
              <a:t> = [</a:t>
            </a:r>
            <a:r>
              <a:rPr lang="en-US" dirty="0" err="1" smtClean="0"/>
              <a:t>NSManagedObjectModel</a:t>
            </a:r>
            <a:r>
              <a:rPr lang="en-US" dirty="0" smtClean="0"/>
              <a:t> </a:t>
            </a:r>
            <a:r>
              <a:rPr lang="en-US" dirty="0" err="1" smtClean="0"/>
              <a:t>mergedModelFromBundles:nil</a:t>
            </a:r>
            <a:r>
              <a:rPr lang="en-US" dirty="0" smtClean="0"/>
              <a:t>];</a:t>
            </a:r>
          </a:p>
          <a:p>
            <a:r>
              <a:rPr lang="en-US" dirty="0" smtClean="0"/>
              <a:t> </a:t>
            </a:r>
          </a:p>
          <a:p>
            <a:r>
              <a:rPr lang="en-US" dirty="0" smtClean="0"/>
              <a:t>return _</a:t>
            </a:r>
            <a:r>
              <a:rPr lang="en-US" dirty="0" err="1" smtClean="0"/>
              <a:t>managedObjectModel</a:t>
            </a:r>
            <a:r>
              <a:rPr lang="en-US" dirty="0" smtClean="0"/>
              <a:t>;</a:t>
            </a:r>
          </a:p>
          <a:p>
            <a:r>
              <a:rPr lang="en-US" dirty="0" smtClean="0"/>
              <a:t>}</a:t>
            </a:r>
          </a:p>
          <a:p>
            <a:r>
              <a:rPr lang="en-US" dirty="0" smtClean="0"/>
              <a:t> </a:t>
            </a:r>
          </a:p>
          <a:p>
            <a:r>
              <a:rPr lang="en-US" dirty="0" smtClean="0"/>
              <a:t>//3</a:t>
            </a:r>
          </a:p>
          <a:p>
            <a:r>
              <a:rPr lang="en-US" dirty="0" smtClean="0"/>
              <a:t>- (</a:t>
            </a:r>
            <a:r>
              <a:rPr lang="en-US" dirty="0" err="1" smtClean="0"/>
              <a:t>NSPersistentStoreCoordinator</a:t>
            </a:r>
            <a:r>
              <a:rPr lang="en-US" dirty="0" smtClean="0"/>
              <a:t> *)</a:t>
            </a:r>
            <a:r>
              <a:rPr lang="en-US" dirty="0" err="1" smtClean="0"/>
              <a:t>persistentStoreCoordinator</a:t>
            </a:r>
            <a:r>
              <a:rPr lang="en-US" dirty="0" smtClean="0"/>
              <a:t> {</a:t>
            </a:r>
          </a:p>
          <a:p>
            <a:r>
              <a:rPr lang="en-US" dirty="0" smtClean="0"/>
              <a:t>if (_</a:t>
            </a:r>
            <a:r>
              <a:rPr lang="en-US" dirty="0" err="1" smtClean="0"/>
              <a:t>persistentStoreCoordinator</a:t>
            </a:r>
            <a:r>
              <a:rPr lang="en-US" dirty="0" smtClean="0"/>
              <a:t> != nil) {</a:t>
            </a:r>
          </a:p>
          <a:p>
            <a:r>
              <a:rPr lang="en-US" dirty="0" smtClean="0"/>
              <a:t>return _</a:t>
            </a:r>
            <a:r>
              <a:rPr lang="en-US" dirty="0" err="1" smtClean="0"/>
              <a:t>persistentStoreCoordinator</a:t>
            </a:r>
            <a:r>
              <a:rPr lang="en-US" dirty="0" smtClean="0"/>
              <a:t>;</a:t>
            </a:r>
          </a:p>
          <a:p>
            <a:r>
              <a:rPr lang="en-US" dirty="0" smtClean="0"/>
              <a:t>}</a:t>
            </a:r>
          </a:p>
          <a:p>
            <a:r>
              <a:rPr lang="en-US" dirty="0" smtClean="0"/>
              <a:t>NSURL *</a:t>
            </a:r>
            <a:r>
              <a:rPr lang="en-US" dirty="0" err="1" smtClean="0"/>
              <a:t>storeUrl</a:t>
            </a:r>
            <a:r>
              <a:rPr lang="en-US" dirty="0" smtClean="0"/>
              <a:t> = [NSURL </a:t>
            </a:r>
            <a:r>
              <a:rPr lang="en-US" dirty="0" err="1" smtClean="0"/>
              <a:t>fileURLWithPath</a:t>
            </a:r>
            <a:r>
              <a:rPr lang="en-US" dirty="0" smtClean="0"/>
              <a:t>: [[self </a:t>
            </a:r>
            <a:r>
              <a:rPr lang="en-US" dirty="0" err="1" smtClean="0"/>
              <a:t>applicationDocumentsDirectory</a:t>
            </a:r>
            <a:r>
              <a:rPr lang="en-US" dirty="0" smtClean="0"/>
              <a:t>]</a:t>
            </a:r>
          </a:p>
          <a:p>
            <a:r>
              <a:rPr lang="en-US" dirty="0" err="1" smtClean="0"/>
              <a:t>stringByAppendingPathComponent</a:t>
            </a:r>
            <a:r>
              <a:rPr lang="en-US" dirty="0" smtClean="0"/>
              <a:t>: @"</a:t>
            </a:r>
            <a:r>
              <a:rPr lang="en-US" dirty="0" err="1" smtClean="0"/>
              <a:t>PhoneBook.sqlite</a:t>
            </a:r>
            <a:r>
              <a:rPr lang="en-US" dirty="0" smtClean="0"/>
              <a:t>"]];</a:t>
            </a:r>
          </a:p>
          <a:p>
            <a:r>
              <a:rPr lang="en-US" dirty="0" err="1" smtClean="0"/>
              <a:t>NSError</a:t>
            </a:r>
            <a:r>
              <a:rPr lang="en-US" dirty="0" smtClean="0"/>
              <a:t> *error = nil;</a:t>
            </a:r>
          </a:p>
          <a:p>
            <a:r>
              <a:rPr lang="en-US" dirty="0" smtClean="0"/>
              <a:t>_</a:t>
            </a:r>
            <a:r>
              <a:rPr lang="en-US" dirty="0" err="1" smtClean="0"/>
              <a:t>persistentStoreCoordinator</a:t>
            </a:r>
            <a:r>
              <a:rPr lang="en-US" dirty="0" smtClean="0"/>
              <a:t> = [[</a:t>
            </a:r>
            <a:r>
              <a:rPr lang="en-US" dirty="0" err="1" smtClean="0"/>
              <a:t>NSPersistentStoreCoordinator</a:t>
            </a:r>
            <a:r>
              <a:rPr lang="en-US" dirty="0" smtClean="0"/>
              <a:t> </a:t>
            </a:r>
            <a:r>
              <a:rPr lang="en-US" dirty="0" err="1" smtClean="0"/>
              <a:t>alloc</a:t>
            </a:r>
            <a:r>
              <a:rPr lang="en-US" dirty="0" smtClean="0"/>
              <a:t>]</a:t>
            </a:r>
          </a:p>
          <a:p>
            <a:r>
              <a:rPr lang="en-US" dirty="0" err="1" smtClean="0"/>
              <a:t>initWithManagedObjectModel</a:t>
            </a:r>
            <a:r>
              <a:rPr lang="en-US" dirty="0" smtClean="0"/>
              <a:t>:[self </a:t>
            </a:r>
            <a:r>
              <a:rPr lang="en-US" dirty="0" err="1" smtClean="0"/>
              <a:t>managedObjectModel</a:t>
            </a:r>
            <a:r>
              <a:rPr lang="en-US" dirty="0" smtClean="0"/>
              <a:t>]];</a:t>
            </a:r>
          </a:p>
          <a:p>
            <a:r>
              <a:rPr lang="en-US" dirty="0" smtClean="0"/>
              <a:t>if(![_</a:t>
            </a:r>
            <a:r>
              <a:rPr lang="en-US" dirty="0" err="1" smtClean="0"/>
              <a:t>persistentStoreCoordinator</a:t>
            </a:r>
            <a:r>
              <a:rPr lang="en-US" dirty="0" smtClean="0"/>
              <a:t> </a:t>
            </a:r>
            <a:r>
              <a:rPr lang="en-US" dirty="0" err="1" smtClean="0"/>
              <a:t>addPersistentStoreWithType:NSSQLiteStoreType</a:t>
            </a:r>
            <a:endParaRPr lang="en-US" dirty="0" smtClean="0"/>
          </a:p>
          <a:p>
            <a:r>
              <a:rPr lang="en-US" dirty="0" err="1" smtClean="0"/>
              <a:t>configuration:nil</a:t>
            </a:r>
            <a:r>
              <a:rPr lang="en-US" dirty="0" smtClean="0"/>
              <a:t> </a:t>
            </a:r>
            <a:r>
              <a:rPr lang="en-US" dirty="0" err="1" smtClean="0"/>
              <a:t>URL:storeUrl</a:t>
            </a:r>
            <a:r>
              <a:rPr lang="en-US" dirty="0" smtClean="0"/>
              <a:t> </a:t>
            </a:r>
            <a:r>
              <a:rPr lang="en-US" dirty="0" err="1" smtClean="0"/>
              <a:t>options:nil</a:t>
            </a:r>
            <a:r>
              <a:rPr lang="en-US" dirty="0" smtClean="0"/>
              <a:t> error:&amp;error]) {</a:t>
            </a:r>
          </a:p>
          <a:p>
            <a:r>
              <a:rPr lang="en-US" dirty="0" smtClean="0"/>
              <a:t>/*Error for store creation should be handled in here*/</a:t>
            </a:r>
          </a:p>
          <a:p>
            <a:r>
              <a:rPr lang="en-US" dirty="0" smtClean="0"/>
              <a:t>}</a:t>
            </a:r>
          </a:p>
          <a:p>
            <a:r>
              <a:rPr lang="en-US" dirty="0" smtClean="0"/>
              <a:t> </a:t>
            </a:r>
          </a:p>
          <a:p>
            <a:r>
              <a:rPr lang="en-US" dirty="0" smtClean="0"/>
              <a:t>return _</a:t>
            </a:r>
            <a:r>
              <a:rPr lang="en-US" dirty="0" err="1" smtClean="0"/>
              <a:t>persistentStoreCoordinator</a:t>
            </a:r>
            <a:r>
              <a:rPr lang="en-US" dirty="0" smtClean="0"/>
              <a:t>;</a:t>
            </a:r>
          </a:p>
          <a:p>
            <a:r>
              <a:rPr lang="en-US" dirty="0" smtClean="0"/>
              <a:t>}</a:t>
            </a:r>
          </a:p>
          <a:p>
            <a:r>
              <a:rPr lang="en-US" dirty="0" smtClean="0"/>
              <a:t> </a:t>
            </a:r>
          </a:p>
          <a:p>
            <a:r>
              <a:rPr lang="en-US" dirty="0" smtClean="0"/>
              <a:t>- (</a:t>
            </a:r>
            <a:r>
              <a:rPr lang="en-US" dirty="0" err="1" smtClean="0"/>
              <a:t>NSString</a:t>
            </a:r>
            <a:r>
              <a:rPr lang="en-US" dirty="0" smtClean="0"/>
              <a:t> *)</a:t>
            </a:r>
            <a:r>
              <a:rPr lang="en-US" dirty="0" err="1" smtClean="0"/>
              <a:t>applicationDocumentsDirectory</a:t>
            </a:r>
            <a:r>
              <a:rPr lang="en-US" dirty="0" smtClean="0"/>
              <a:t> {</a:t>
            </a:r>
          </a:p>
          <a:p>
            <a:r>
              <a:rPr lang="en-US" dirty="0" smtClean="0"/>
              <a:t>return [</a:t>
            </a:r>
            <a:r>
              <a:rPr lang="en-US" dirty="0" err="1" smtClean="0"/>
              <a:t>NSSearchPathForDirectoriesInDomains</a:t>
            </a:r>
            <a:r>
              <a:rPr lang="en-US" dirty="0" smtClean="0"/>
              <a:t>(</a:t>
            </a:r>
            <a:r>
              <a:rPr lang="en-US" dirty="0" err="1" smtClean="0"/>
              <a:t>NSDocumentDirectory</a:t>
            </a:r>
            <a:r>
              <a:rPr lang="en-US" dirty="0" smtClean="0"/>
              <a:t>, </a:t>
            </a:r>
            <a:r>
              <a:rPr lang="en-US" dirty="0" err="1" smtClean="0"/>
              <a:t>NSUserDomainMask</a:t>
            </a:r>
            <a:r>
              <a:rPr lang="en-US" dirty="0" smtClean="0"/>
              <a:t>, YES) </a:t>
            </a:r>
            <a:r>
              <a:rPr lang="en-US" dirty="0" err="1" smtClean="0"/>
              <a:t>lastObject</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43</a:t>
            </a:fld>
            <a:endParaRPr lang="en-US"/>
          </a:p>
        </p:txBody>
      </p:sp>
    </p:spTree>
    <p:extLst>
      <p:ext uri="{BB962C8B-B14F-4D97-AF65-F5344CB8AC3E}">
        <p14:creationId xmlns:p14="http://schemas.microsoft.com/office/powerpoint/2010/main" val="1928819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Tap this Button to add New Entity</a:t>
            </a:r>
          </a:p>
          <a:p>
            <a:r>
              <a:rPr lang="en-US" dirty="0" smtClean="0"/>
              <a:t>2) Tap this to Add new Property (Attribute) to selected Entity.</a:t>
            </a:r>
          </a:p>
          <a:p>
            <a:r>
              <a:rPr lang="en-US" dirty="0" smtClean="0"/>
              <a:t>3) Tap this to Add new Relationship to selected Entity.</a:t>
            </a:r>
          </a:p>
          <a:p>
            <a:r>
              <a:rPr lang="en-US" dirty="0" smtClean="0"/>
              <a:t>4) This Column will tell you the Attribute name.</a:t>
            </a:r>
          </a:p>
          <a:p>
            <a:r>
              <a:rPr lang="en-US" dirty="0" smtClean="0"/>
              <a:t>5) This Column will tell you the Attribute Type.</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46</a:t>
            </a:fld>
            <a:endParaRPr lang="en-US"/>
          </a:p>
        </p:txBody>
      </p:sp>
    </p:spTree>
    <p:extLst>
      <p:ext uri="{BB962C8B-B14F-4D97-AF65-F5344CB8AC3E}">
        <p14:creationId xmlns:p14="http://schemas.microsoft.com/office/powerpoint/2010/main" val="3259491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48</a:t>
            </a:fld>
            <a:endParaRPr lang="en-US"/>
          </a:p>
        </p:txBody>
      </p:sp>
    </p:spTree>
    <p:extLst>
      <p:ext uri="{BB962C8B-B14F-4D97-AF65-F5344CB8AC3E}">
        <p14:creationId xmlns:p14="http://schemas.microsoft.com/office/powerpoint/2010/main" val="2949682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similar to a database schema</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50</a:t>
            </a:fld>
            <a:endParaRPr lang="en-US"/>
          </a:p>
        </p:txBody>
      </p:sp>
    </p:spTree>
    <p:extLst>
      <p:ext uri="{BB962C8B-B14F-4D97-AF65-F5344CB8AC3E}">
        <p14:creationId xmlns:p14="http://schemas.microsoft.com/office/powerpoint/2010/main" val="3959357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ViewController.m</a:t>
            </a:r>
            <a:endParaRPr lang="en-US" dirty="0" smtClean="0"/>
          </a:p>
          <a:p>
            <a:endParaRPr lang="en-US" dirty="0" smtClean="0"/>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Hero.h</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AppDelegate.h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retain) </a:t>
            </a:r>
            <a:r>
              <a:rPr lang="en-US" sz="1200" kern="1200" dirty="0" err="1" smtClean="0">
                <a:solidFill>
                  <a:schemeClr val="tx1"/>
                </a:solidFill>
                <a:latin typeface="+mn-lt"/>
                <a:ea typeface="+mn-ea"/>
                <a:cs typeface="+mn-cs"/>
              </a:rPr>
              <a:t>NSManagedObjectContext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managedObjectContext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 typically from a nib.</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55</a:t>
            </a:fld>
            <a:endParaRPr lang="en-US"/>
          </a:p>
        </p:txBody>
      </p:sp>
    </p:spTree>
    <p:extLst>
      <p:ext uri="{BB962C8B-B14F-4D97-AF65-F5344CB8AC3E}">
        <p14:creationId xmlns:p14="http://schemas.microsoft.com/office/powerpoint/2010/main" val="3946909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(Comments serve as the number guide)</a:t>
            </a:r>
          </a:p>
          <a:p>
            <a:pPr marL="228600" indent="-228600">
              <a:buFont typeface="+mj-lt"/>
              <a:buAutoNum type="arabicPeriod"/>
            </a:pPr>
            <a:r>
              <a:rPr lang="en-US" dirty="0" smtClean="0"/>
              <a:t>Make an instance of </a:t>
            </a:r>
            <a:r>
              <a:rPr lang="en-US" dirty="0" err="1" smtClean="0"/>
              <a:t>AppDelegate</a:t>
            </a:r>
            <a:r>
              <a:rPr lang="en-US" dirty="0" smtClean="0"/>
              <a:t> .</a:t>
            </a:r>
          </a:p>
          <a:p>
            <a:pPr marL="228600" indent="-228600">
              <a:buFont typeface="+mj-lt"/>
              <a:buAutoNum type="arabicPeriod"/>
            </a:pPr>
            <a:r>
              <a:rPr lang="en-US" dirty="0" smtClean="0"/>
              <a:t>Referencing </a:t>
            </a:r>
            <a:r>
              <a:rPr lang="en-US" dirty="0" err="1" smtClean="0"/>
              <a:t>manageObjectContext</a:t>
            </a:r>
            <a:r>
              <a:rPr lang="en-US" dirty="0" smtClean="0"/>
              <a:t> : </a:t>
            </a:r>
            <a:r>
              <a:rPr lang="en-US" dirty="0" err="1" smtClean="0"/>
              <a:t>manageObjectContext</a:t>
            </a:r>
            <a:r>
              <a:rPr lang="en-US" dirty="0" smtClean="0"/>
              <a:t> of the Controller points to </a:t>
            </a:r>
            <a:r>
              <a:rPr lang="en-US" dirty="0" err="1" smtClean="0"/>
              <a:t>AppDelegate’s</a:t>
            </a:r>
            <a:r>
              <a:rPr lang="en-US" dirty="0" smtClean="0"/>
              <a:t> </a:t>
            </a:r>
            <a:r>
              <a:rPr lang="en-US" dirty="0" err="1" smtClean="0"/>
              <a:t>manageObjectContext</a:t>
            </a:r>
            <a:r>
              <a:rPr lang="en-US" dirty="0" smtClean="0"/>
              <a:t> object.</a:t>
            </a:r>
          </a:p>
          <a:p>
            <a:endParaRPr lang="en-US" dirty="0" smtClean="0"/>
          </a:p>
          <a:p>
            <a:endParaRPr lang="en-US" dirty="0" smtClean="0"/>
          </a:p>
          <a:p>
            <a:r>
              <a:rPr lang="en-US" dirty="0" smtClean="0"/>
              <a:t>CODE:</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Hero.h</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AppDelegate.h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retain) </a:t>
            </a:r>
            <a:r>
              <a:rPr lang="en-US" sz="1200" kern="1200" dirty="0" err="1" smtClean="0">
                <a:solidFill>
                  <a:schemeClr val="tx1"/>
                </a:solidFill>
                <a:latin typeface="+mn-lt"/>
                <a:ea typeface="+mn-ea"/>
                <a:cs typeface="+mn-cs"/>
              </a:rPr>
              <a:t>NSManagedObjectContext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managedObjectContext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 typically from a nib.</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AppDelegate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appDelegate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UIApplication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sharedApplication</a:t>
            </a:r>
            <a:r>
              <a:rPr lang="en-US" sz="1200" kern="1200" dirty="0" smtClean="0">
                <a:solidFill>
                  <a:schemeClr val="tx1"/>
                </a:solidFill>
                <a:latin typeface="+mn-lt"/>
                <a:ea typeface="+mn-ea"/>
                <a:cs typeface="+mn-cs"/>
              </a:rPr>
              <a:t>].delegate;</a:t>
            </a:r>
          </a:p>
          <a:p>
            <a:r>
              <a:rPr lang="en-US" sz="1200" kern="1200" dirty="0" smtClean="0">
                <a:solidFill>
                  <a:schemeClr val="tx1"/>
                </a:solidFill>
                <a:latin typeface="+mn-lt"/>
                <a:ea typeface="+mn-ea"/>
                <a:cs typeface="+mn-cs"/>
              </a:rPr>
              <a:t>    //2</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self.managedObjectContext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appDelegate.managedObjectContext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56</a:t>
            </a:fld>
            <a:endParaRPr lang="en-US"/>
          </a:p>
        </p:txBody>
      </p:sp>
    </p:spTree>
    <p:extLst>
      <p:ext uri="{BB962C8B-B14F-4D97-AF65-F5344CB8AC3E}">
        <p14:creationId xmlns:p14="http://schemas.microsoft.com/office/powerpoint/2010/main" val="386679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good practice to separate static data from the code. But why? What’s the advantage to put the table data into an external source. Let’s ask you to add 50 more recipes in our simple table app. Probably, you’ll go back to your code and put all the new recipes in the initialization</a:t>
            </a:r>
          </a:p>
          <a:p>
            <a:endParaRPr lang="en-US" dirty="0" smtClean="0"/>
          </a:p>
          <a:p>
            <a:r>
              <a:rPr lang="en-US" dirty="0" smtClean="0"/>
              <a:t>There is nothing wrong doing this. But look at the code! It’s not easy to edit and you have to strictly follow the Objective C syntax. Changing the code may accidentally introduce other errors. That’s not we want. Apparently, it would be better to separate the data and the programming logic (i.e. the code). Does it look better when the table data is stored like this?</a:t>
            </a:r>
          </a:p>
          <a:p>
            <a:endParaRPr lang="en-US" dirty="0" smtClean="0"/>
          </a:p>
          <a:p>
            <a:r>
              <a:rPr lang="en-US" dirty="0" smtClean="0"/>
              <a:t>In reality, you may not be the one who provides the table data (here, the recipe information). The information may be given by others without </a:t>
            </a:r>
            <a:r>
              <a:rPr lang="en-US" dirty="0" err="1" smtClean="0"/>
              <a:t>iOS</a:t>
            </a:r>
            <a:r>
              <a:rPr lang="en-US" dirty="0" smtClean="0"/>
              <a:t> programming experience. When we put the data in an external file, it’s easier to read/edit and more understandable.</a:t>
            </a:r>
          </a:p>
          <a:p>
            <a:endParaRPr lang="en-US" dirty="0" smtClean="0"/>
          </a:p>
          <a:p>
            <a:r>
              <a:rPr lang="en-US" dirty="0" smtClean="0"/>
              <a:t>As you progress, you’ll learn how to put the data in server side (or what-so-called the Cloud). All data in your app are pulled from the server side on demand. It offers one big benefit. For now, any change of the data will require you to build the app and submit it for Apple’s approval. By separating the data and put them in the Cloud, you can change the data anytime without updating your app.</a:t>
            </a:r>
          </a:p>
        </p:txBody>
      </p:sp>
      <p:sp>
        <p:nvSpPr>
          <p:cNvPr id="4" name="Slide Number Placeholder 3"/>
          <p:cNvSpPr>
            <a:spLocks noGrp="1"/>
          </p:cNvSpPr>
          <p:nvPr>
            <p:ph type="sldNum" sz="quarter" idx="10"/>
          </p:nvPr>
        </p:nvSpPr>
        <p:spPr/>
        <p:txBody>
          <a:bodyPr/>
          <a:lstStyle/>
          <a:p>
            <a:fld id="{9D5E2397-6372-6847-BD06-1F24FDD1486F}" type="slidenum">
              <a:rPr lang="en-US" smtClean="0"/>
              <a:t>4</a:t>
            </a:fld>
            <a:endParaRPr lang="en-US"/>
          </a:p>
        </p:txBody>
      </p:sp>
    </p:spTree>
    <p:extLst>
      <p:ext uri="{BB962C8B-B14F-4D97-AF65-F5344CB8AC3E}">
        <p14:creationId xmlns:p14="http://schemas.microsoft.com/office/powerpoint/2010/main" val="1579667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57</a:t>
            </a:fld>
            <a:endParaRPr lang="en-US"/>
          </a:p>
        </p:txBody>
      </p:sp>
    </p:spTree>
    <p:extLst>
      <p:ext uri="{BB962C8B-B14F-4D97-AF65-F5344CB8AC3E}">
        <p14:creationId xmlns:p14="http://schemas.microsoft.com/office/powerpoint/2010/main" val="297952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Explanation:</a:t>
            </a:r>
          </a:p>
          <a:p>
            <a:r>
              <a:rPr lang="en-US" sz="1200" kern="1200" dirty="0" smtClean="0">
                <a:solidFill>
                  <a:schemeClr val="tx1"/>
                </a:solidFill>
                <a:latin typeface="+mn-lt"/>
                <a:ea typeface="+mn-ea"/>
                <a:cs typeface="+mn-cs"/>
              </a:rPr>
              <a:t>1) Creates, configures, and returns an instance of the Record class .</a:t>
            </a:r>
          </a:p>
          <a:p>
            <a:r>
              <a:rPr lang="en-US" sz="1200" kern="1200" dirty="0" smtClean="0">
                <a:solidFill>
                  <a:schemeClr val="tx1"/>
                </a:solidFill>
                <a:latin typeface="+mn-lt"/>
                <a:ea typeface="+mn-ea"/>
                <a:cs typeface="+mn-cs"/>
              </a:rPr>
              <a:t>2) We add Values to different Attributes of Record class object.</a:t>
            </a:r>
          </a:p>
          <a:p>
            <a:r>
              <a:rPr lang="en-US" sz="1200" kern="1200" dirty="0" smtClean="0">
                <a:solidFill>
                  <a:schemeClr val="tx1"/>
                </a:solidFill>
                <a:latin typeface="+mn-lt"/>
                <a:ea typeface="+mn-ea"/>
                <a:cs typeface="+mn-cs"/>
              </a:rPr>
              <a:t>3) Entity value is saved to data base (Without this our data won’t persist in the memory ). As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already told you its like scratch pad unless you save the work. it will be lost when scratch pad is erased.</a:t>
            </a:r>
          </a:p>
          <a:p>
            <a:r>
              <a:rPr lang="en-US" sz="1200" kern="1200" dirty="0" smtClean="0">
                <a:solidFill>
                  <a:schemeClr val="tx1"/>
                </a:solidFill>
                <a:latin typeface="+mn-lt"/>
                <a:ea typeface="+mn-ea"/>
                <a:cs typeface="+mn-cs"/>
              </a:rPr>
              <a:t>4) Removing All Text field in </a:t>
            </a:r>
            <a:r>
              <a:rPr lang="en-US" sz="1200" kern="1200" dirty="0" err="1" smtClean="0">
                <a:solidFill>
                  <a:schemeClr val="tx1"/>
                </a:solidFill>
                <a:latin typeface="+mn-lt"/>
                <a:ea typeface="+mn-ea"/>
                <a:cs typeface="+mn-cs"/>
              </a:rPr>
              <a:t>Texfields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5) Dismissing Keyboard.</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IBAction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cmdAddHero</a:t>
            </a:r>
            <a:r>
              <a:rPr lang="en-US" sz="1200" kern="1200" dirty="0" smtClean="0">
                <a:solidFill>
                  <a:schemeClr val="tx1"/>
                </a:solidFill>
                <a:latin typeface="+mn-lt"/>
                <a:ea typeface="+mn-ea"/>
                <a:cs typeface="+mn-cs"/>
              </a:rPr>
              <a:t>:(id)sender {</a:t>
            </a:r>
          </a:p>
          <a:p>
            <a:r>
              <a:rPr lang="en-US" sz="1200" kern="1200" dirty="0" smtClean="0">
                <a:solidFill>
                  <a:schemeClr val="tx1"/>
                </a:solidFill>
                <a:latin typeface="+mn-lt"/>
                <a:ea typeface="+mn-ea"/>
                <a:cs typeface="+mn-cs"/>
              </a:rPr>
              <a:t>    // Add Entry to Hero Data base and reset all fields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1</a:t>
            </a:r>
          </a:p>
          <a:p>
            <a:r>
              <a:rPr lang="en-US" sz="1200" kern="1200" dirty="0" smtClean="0">
                <a:solidFill>
                  <a:schemeClr val="tx1"/>
                </a:solidFill>
                <a:latin typeface="+mn-lt"/>
                <a:ea typeface="+mn-ea"/>
                <a:cs typeface="+mn-cs"/>
              </a:rPr>
              <a:t>    Hero * </a:t>
            </a:r>
            <a:r>
              <a:rPr lang="en-US" sz="1200" kern="1200" dirty="0" err="1" smtClean="0">
                <a:solidFill>
                  <a:schemeClr val="tx1"/>
                </a:solidFill>
                <a:latin typeface="+mn-lt"/>
                <a:ea typeface="+mn-ea"/>
                <a:cs typeface="+mn-cs"/>
              </a:rPr>
              <a:t>newEntry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NSEntityDescription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insertNewObjectForEntityForName</a:t>
            </a:r>
            <a:r>
              <a:rPr lang="en-US" sz="1200" kern="1200" dirty="0" smtClean="0">
                <a:solidFill>
                  <a:schemeClr val="tx1"/>
                </a:solidFill>
                <a:latin typeface="+mn-lt"/>
                <a:ea typeface="+mn-ea"/>
                <a:cs typeface="+mn-cs"/>
              </a:rPr>
              <a:t>:@"Hero"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inManagedObjectContext:self.managedObjectContext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2</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newEntry.heroID</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self.txtHeroID.text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newEntry.heroName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self.txtHeroName.text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3</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NSError</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self.managedObjectContext</a:t>
            </a:r>
            <a:r>
              <a:rPr lang="en-US" sz="1200" kern="1200" dirty="0" smtClean="0">
                <a:solidFill>
                  <a:schemeClr val="tx1"/>
                </a:solidFill>
                <a:latin typeface="+mn-lt"/>
                <a:ea typeface="+mn-ea"/>
                <a:cs typeface="+mn-cs"/>
              </a:rPr>
              <a:t> save:&amp;error])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NSLog</a:t>
            </a:r>
            <a:r>
              <a:rPr lang="en-US" sz="1200" kern="1200" dirty="0" smtClean="0">
                <a:solidFill>
                  <a:schemeClr val="tx1"/>
                </a:solidFill>
                <a:latin typeface="+mn-lt"/>
                <a:ea typeface="+mn-ea"/>
                <a:cs typeface="+mn-cs"/>
              </a:rPr>
              <a:t>(@"Whoops, couldn't save: %@", [error </a:t>
            </a:r>
            <a:r>
              <a:rPr lang="en-US" sz="1200" kern="1200" dirty="0" err="1" smtClean="0">
                <a:solidFill>
                  <a:schemeClr val="tx1"/>
                </a:solidFill>
                <a:latin typeface="+mn-lt"/>
                <a:ea typeface="+mn-ea"/>
                <a:cs typeface="+mn-cs"/>
              </a:rPr>
              <a:t>localizedDescription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4</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self.txtHeroID.text</a:t>
            </a:r>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self.txtHeroName.text</a:t>
            </a:r>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5</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endEditing:YES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58</a:t>
            </a:fld>
            <a:endParaRPr lang="en-US"/>
          </a:p>
        </p:txBody>
      </p:sp>
    </p:spTree>
    <p:extLst>
      <p:ext uri="{BB962C8B-B14F-4D97-AF65-F5344CB8AC3E}">
        <p14:creationId xmlns:p14="http://schemas.microsoft.com/office/powerpoint/2010/main" val="1137160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59</a:t>
            </a:fld>
            <a:endParaRPr lang="en-US"/>
          </a:p>
        </p:txBody>
      </p:sp>
    </p:spTree>
    <p:extLst>
      <p:ext uri="{BB962C8B-B14F-4D97-AF65-F5344CB8AC3E}">
        <p14:creationId xmlns:p14="http://schemas.microsoft.com/office/powerpoint/2010/main" val="422794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61</a:t>
            </a:fld>
            <a:endParaRPr lang="en-US"/>
          </a:p>
        </p:txBody>
      </p:sp>
    </p:spTree>
    <p:extLst>
      <p:ext uri="{BB962C8B-B14F-4D97-AF65-F5344CB8AC3E}">
        <p14:creationId xmlns:p14="http://schemas.microsoft.com/office/powerpoint/2010/main" val="3849919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 added at the end:</a:t>
            </a:r>
          </a:p>
          <a:p>
            <a:endParaRPr lang="en-US" dirty="0" smtClean="0"/>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NSArray</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getAllHeroRecords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initializing </a:t>
            </a:r>
            <a:r>
              <a:rPr lang="en-US" sz="1200" kern="1200" dirty="0" err="1" smtClean="0">
                <a:solidFill>
                  <a:schemeClr val="tx1"/>
                </a:solidFill>
                <a:latin typeface="+mn-lt"/>
                <a:ea typeface="+mn-ea"/>
                <a:cs typeface="+mn-cs"/>
              </a:rPr>
              <a:t>NSFetchRequest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NSFetchRequest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fetchRequest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NSFetchRequest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alloc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//Setting Entity to be Queried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NSEntityDescription</a:t>
            </a:r>
            <a:r>
              <a:rPr lang="en-US" sz="1200" kern="1200" dirty="0" smtClean="0">
                <a:solidFill>
                  <a:schemeClr val="tx1"/>
                </a:solidFill>
                <a:latin typeface="+mn-lt"/>
                <a:ea typeface="+mn-ea"/>
                <a:cs typeface="+mn-cs"/>
              </a:rPr>
              <a:t> *entity = [</a:t>
            </a:r>
            <a:r>
              <a:rPr lang="en-US" sz="1200" kern="1200" dirty="0" err="1" smtClean="0">
                <a:solidFill>
                  <a:schemeClr val="tx1"/>
                </a:solidFill>
                <a:latin typeface="+mn-lt"/>
                <a:ea typeface="+mn-ea"/>
                <a:cs typeface="+mn-cs"/>
              </a:rPr>
              <a:t>NSEntityDescription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entityForName</a:t>
            </a:r>
            <a:r>
              <a:rPr lang="en-US" sz="1200" kern="1200" dirty="0" smtClean="0">
                <a:solidFill>
                  <a:schemeClr val="tx1"/>
                </a:solidFill>
                <a:latin typeface="+mn-lt"/>
                <a:ea typeface="+mn-ea"/>
                <a:cs typeface="+mn-cs"/>
              </a:rPr>
              <a:t>:@"Hero"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inManagedObjectContext:self.managedObjectContext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fetchRequest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setEntity:entity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NSError</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Query on </a:t>
            </a:r>
            <a:r>
              <a:rPr lang="en-US" sz="1200" kern="1200" dirty="0" err="1" smtClean="0">
                <a:solidFill>
                  <a:schemeClr val="tx1"/>
                </a:solidFill>
                <a:latin typeface="+mn-lt"/>
                <a:ea typeface="+mn-ea"/>
                <a:cs typeface="+mn-cs"/>
              </a:rPr>
              <a:t>managedObjectContext</a:t>
            </a:r>
            <a:r>
              <a:rPr lang="en-US" sz="1200" kern="1200" dirty="0" smtClean="0">
                <a:solidFill>
                  <a:schemeClr val="tx1"/>
                </a:solidFill>
                <a:latin typeface="+mn-lt"/>
                <a:ea typeface="+mn-ea"/>
                <a:cs typeface="+mn-cs"/>
              </a:rPr>
              <a:t> With Generated </a:t>
            </a:r>
            <a:r>
              <a:rPr lang="en-US" sz="1200" kern="1200" dirty="0" err="1" smtClean="0">
                <a:solidFill>
                  <a:schemeClr val="tx1"/>
                </a:solidFill>
                <a:latin typeface="+mn-lt"/>
                <a:ea typeface="+mn-ea"/>
                <a:cs typeface="+mn-cs"/>
              </a:rPr>
              <a:t>fetchRequest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NSArray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fetchedRecords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self.managedObjectContext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executeFetchRequest:fetchRequest</a:t>
            </a:r>
            <a:r>
              <a:rPr lang="en-US" sz="1200" kern="1200" dirty="0" smtClean="0">
                <a:solidFill>
                  <a:schemeClr val="tx1"/>
                </a:solidFill>
                <a:latin typeface="+mn-lt"/>
                <a:ea typeface="+mn-ea"/>
                <a:cs typeface="+mn-cs"/>
              </a:rPr>
              <a:t> error:&amp;error];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Returning Fetched Records</a:t>
            </a:r>
          </a:p>
          <a:p>
            <a:r>
              <a:rPr lang="en-US" sz="1200" kern="1200" dirty="0" smtClean="0">
                <a:solidFill>
                  <a:schemeClr val="tx1"/>
                </a:solidFill>
                <a:latin typeface="+mn-lt"/>
                <a:ea typeface="+mn-ea"/>
                <a:cs typeface="+mn-cs"/>
              </a:rPr>
              <a:t>    return </a:t>
            </a:r>
            <a:r>
              <a:rPr lang="en-US" sz="1200" kern="1200" dirty="0" err="1" smtClean="0">
                <a:solidFill>
                  <a:schemeClr val="tx1"/>
                </a:solidFill>
                <a:latin typeface="+mn-lt"/>
                <a:ea typeface="+mn-ea"/>
                <a:cs typeface="+mn-cs"/>
              </a:rPr>
              <a:t>fetchedRecords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62</a:t>
            </a:fld>
            <a:endParaRPr lang="en-US"/>
          </a:p>
        </p:txBody>
      </p:sp>
    </p:spTree>
    <p:extLst>
      <p:ext uri="{BB962C8B-B14F-4D97-AF65-F5344CB8AC3E}">
        <p14:creationId xmlns:p14="http://schemas.microsoft.com/office/powerpoint/2010/main" val="127320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63</a:t>
            </a:fld>
            <a:endParaRPr lang="en-US"/>
          </a:p>
        </p:txBody>
      </p:sp>
    </p:spTree>
    <p:extLst>
      <p:ext uri="{BB962C8B-B14F-4D97-AF65-F5344CB8AC3E}">
        <p14:creationId xmlns:p14="http://schemas.microsoft.com/office/powerpoint/2010/main" val="2049699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a:t>
            </a:r>
            <a:r>
              <a:rPr lang="en-US" baseline="0" dirty="0" smtClean="0"/>
              <a:t> the first view controller in a navigation bar control</a:t>
            </a:r>
          </a:p>
          <a:p>
            <a:endParaRPr lang="en-US" baseline="0" dirty="0" smtClean="0"/>
          </a:p>
          <a:p>
            <a:r>
              <a:rPr lang="en-US" baseline="0" dirty="0" smtClean="0"/>
              <a:t>Then add a button to the first view controller</a:t>
            </a:r>
          </a:p>
          <a:p>
            <a:endParaRPr lang="en-US" baseline="0" dirty="0" smtClean="0"/>
          </a:p>
          <a:p>
            <a:r>
              <a:rPr lang="en-US" baseline="0" dirty="0" smtClean="0"/>
              <a:t>Add a second </a:t>
            </a:r>
            <a:r>
              <a:rPr lang="en-US" baseline="0" dirty="0" err="1" smtClean="0"/>
              <a:t>ViewController</a:t>
            </a:r>
            <a:r>
              <a:rPr lang="en-US" baseline="0" dirty="0" smtClean="0"/>
              <a:t> to the storyboard and associate it to your custom </a:t>
            </a:r>
            <a:r>
              <a:rPr lang="en-US" baseline="0" dirty="0" err="1" smtClean="0"/>
              <a:t>ViewController</a:t>
            </a:r>
            <a:r>
              <a:rPr lang="en-US" baseline="0" dirty="0" smtClean="0"/>
              <a:t> class</a:t>
            </a:r>
          </a:p>
          <a:p>
            <a:endParaRPr lang="en-US" baseline="0" dirty="0" smtClean="0"/>
          </a:p>
          <a:p>
            <a:r>
              <a:rPr lang="en-US" baseline="0" dirty="0" smtClean="0"/>
              <a:t>Add a push segue from the button to the second </a:t>
            </a:r>
            <a:r>
              <a:rPr lang="en-US" baseline="0" dirty="0" err="1" smtClean="0"/>
              <a:t>Viewcontroller</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64</a:t>
            </a:fld>
            <a:endParaRPr lang="en-US"/>
          </a:p>
        </p:txBody>
      </p:sp>
    </p:spTree>
    <p:extLst>
      <p:ext uri="{BB962C8B-B14F-4D97-AF65-F5344CB8AC3E}">
        <p14:creationId xmlns:p14="http://schemas.microsoft.com/office/powerpoint/2010/main" val="3603619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65</a:t>
            </a:fld>
            <a:endParaRPr lang="en-US"/>
          </a:p>
        </p:txBody>
      </p:sp>
    </p:spTree>
    <p:extLst>
      <p:ext uri="{BB962C8B-B14F-4D97-AF65-F5344CB8AC3E}">
        <p14:creationId xmlns:p14="http://schemas.microsoft.com/office/powerpoint/2010/main" val="191929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DataViewController</a:t>
            </a:r>
            <a:r>
              <a:rPr lang="en-US" baseline="0" dirty="0" err="1" smtClean="0"/>
              <a:t>.h</a:t>
            </a:r>
            <a:r>
              <a:rPr lang="en-US" baseline="0" dirty="0" smtClean="0"/>
              <a:t> is your custom class</a:t>
            </a:r>
          </a:p>
          <a:p>
            <a:endParaRPr lang="en-US" baseline="0" dirty="0" smtClean="0"/>
          </a:p>
          <a:p>
            <a:r>
              <a:rPr lang="en-US" dirty="0" smtClean="0"/>
              <a:t>Code:</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DataViewController.h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coredatasample2</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11/25/13.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UIKit.h</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DataViewController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UIViewController</a:t>
            </a:r>
            <a:r>
              <a:rPr lang="en-US" sz="1200" kern="1200" dirty="0" smtClean="0">
                <a:solidFill>
                  <a:schemeClr val="tx1"/>
                </a:solidFill>
                <a:latin typeface="+mn-lt"/>
                <a:ea typeface="+mn-ea"/>
                <a:cs typeface="+mn-cs"/>
              </a:rPr>
              <a:t> &lt;</a:t>
            </a:r>
            <a:r>
              <a:rPr lang="en-US" sz="1200" kern="1200" dirty="0" err="1" smtClean="0">
                <a:solidFill>
                  <a:schemeClr val="tx1"/>
                </a:solidFill>
                <a:latin typeface="+mn-lt"/>
                <a:ea typeface="+mn-ea"/>
                <a:cs typeface="+mn-cs"/>
              </a:rPr>
              <a:t>UITableViewDataSource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UITableViewDelegate</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(strong,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UITableView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tableView</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67</a:t>
            </a:fld>
            <a:endParaRPr lang="en-US"/>
          </a:p>
        </p:txBody>
      </p:sp>
    </p:spTree>
    <p:extLst>
      <p:ext uri="{BB962C8B-B14F-4D97-AF65-F5344CB8AC3E}">
        <p14:creationId xmlns:p14="http://schemas.microsoft.com/office/powerpoint/2010/main" val="1346824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68</a:t>
            </a:fld>
            <a:endParaRPr lang="en-US"/>
          </a:p>
        </p:txBody>
      </p:sp>
    </p:spTree>
    <p:extLst>
      <p:ext uri="{BB962C8B-B14F-4D97-AF65-F5344CB8AC3E}">
        <p14:creationId xmlns:p14="http://schemas.microsoft.com/office/powerpoint/2010/main" val="24803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usually appears in XML format. If you’ve edited some configuration files in Mac or iPhone before, you may come across files with .</a:t>
            </a:r>
            <a:r>
              <a:rPr lang="en-US" dirty="0" err="1" smtClean="0"/>
              <a:t>plist</a:t>
            </a:r>
            <a:r>
              <a:rPr lang="en-US" dirty="0" smtClean="0"/>
              <a:t> extension. They are examples of the Property List.</a:t>
            </a:r>
          </a:p>
          <a:p>
            <a:endParaRPr lang="en-US" dirty="0" smtClean="0"/>
          </a:p>
          <a:p>
            <a:r>
              <a:rPr lang="en-US" dirty="0" smtClean="0"/>
              <a:t>You can’t use property list to save all types of data. The items of data in a property list are of a limited number of types including “array”, “dictionary”, “string”, etc. For details of the supported types, you can refer to the Property List documentation.</a:t>
            </a:r>
          </a:p>
          <a:p>
            <a:endParaRPr lang="en-US" dirty="0" smtClean="0"/>
          </a:p>
          <a:p>
            <a:r>
              <a:rPr lang="en-US" dirty="0" smtClean="0"/>
              <a:t>Property list is commonly used in </a:t>
            </a:r>
            <a:r>
              <a:rPr lang="en-US" dirty="0" err="1" smtClean="0"/>
              <a:t>iOS</a:t>
            </a:r>
            <a:r>
              <a:rPr lang="en-US" dirty="0" smtClean="0"/>
              <a:t> app for saving application settings. It doesn’t mean you can’t use it for other purposes. But it is designed for storing small amount of data.</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5</a:t>
            </a:fld>
            <a:endParaRPr lang="en-US"/>
          </a:p>
        </p:txBody>
      </p:sp>
    </p:spTree>
    <p:extLst>
      <p:ext uri="{BB962C8B-B14F-4D97-AF65-F5344CB8AC3E}">
        <p14:creationId xmlns:p14="http://schemas.microsoft.com/office/powerpoint/2010/main" val="1333953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Code:</a:t>
            </a:r>
          </a:p>
          <a:p>
            <a:endParaRPr lang="en-US" dirty="0" smtClean="0"/>
          </a:p>
          <a:p>
            <a:r>
              <a:rPr lang="en-US" dirty="0" err="1" smtClean="0"/>
              <a:t>DataView</a:t>
            </a:r>
            <a:r>
              <a:rPr lang="en-US" baseline="0" dirty="0" err="1" smtClean="0"/>
              <a:t>Controller.m</a:t>
            </a:r>
            <a:endParaRPr lang="en-US" baseline="0" dirty="0" smtClean="0"/>
          </a:p>
          <a:p>
            <a:endParaRPr lang="en-US" baseline="0" dirty="0" smtClean="0"/>
          </a:p>
          <a:p>
            <a:r>
              <a:rPr lang="en-US" dirty="0" smtClean="0"/>
              <a:t>//</a:t>
            </a:r>
          </a:p>
          <a:p>
            <a:r>
              <a:rPr lang="en-US" dirty="0" smtClean="0"/>
              <a:t>//  </a:t>
            </a:r>
            <a:r>
              <a:rPr lang="en-US" dirty="0" err="1" smtClean="0"/>
              <a:t>DataViewController.m</a:t>
            </a:r>
            <a:endParaRPr lang="en-US" dirty="0" smtClean="0"/>
          </a:p>
          <a:p>
            <a:r>
              <a:rPr lang="en-US" dirty="0" smtClean="0"/>
              <a:t>//  coredatasample2</a:t>
            </a:r>
          </a:p>
          <a:p>
            <a:r>
              <a:rPr lang="en-US" dirty="0" smtClean="0"/>
              <a:t>//</a:t>
            </a:r>
          </a:p>
          <a:p>
            <a:r>
              <a:rPr lang="en-US" dirty="0" smtClean="0"/>
              <a:t>//  Created by Ronald Ramos on 11/25/13.</a:t>
            </a:r>
          </a:p>
          <a:p>
            <a:r>
              <a:rPr lang="en-US" dirty="0" smtClean="0"/>
              <a:t>//  Copyright (c) 2013 Ronald Ramos. All rights reserved.</a:t>
            </a:r>
          </a:p>
          <a:p>
            <a:r>
              <a:rPr lang="en-US" dirty="0" smtClean="0"/>
              <a:t>//</a:t>
            </a:r>
          </a:p>
          <a:p>
            <a:endParaRPr lang="en-US" dirty="0" smtClean="0"/>
          </a:p>
          <a:p>
            <a:r>
              <a:rPr lang="en-US" dirty="0" smtClean="0"/>
              <a:t>#import "</a:t>
            </a:r>
            <a:r>
              <a:rPr lang="en-US" dirty="0" err="1" smtClean="0"/>
              <a:t>DataViewController.h</a:t>
            </a:r>
            <a:r>
              <a:rPr lang="en-US" dirty="0" smtClean="0"/>
              <a:t>"</a:t>
            </a:r>
          </a:p>
          <a:p>
            <a:r>
              <a:rPr lang="en-US" dirty="0" smtClean="0"/>
              <a:t>#import "</a:t>
            </a:r>
            <a:r>
              <a:rPr lang="en-US" dirty="0" err="1" smtClean="0"/>
              <a:t>Hero.h</a:t>
            </a:r>
            <a:r>
              <a:rPr lang="en-US" dirty="0" smtClean="0"/>
              <a:t>"    </a:t>
            </a:r>
          </a:p>
          <a:p>
            <a:r>
              <a:rPr lang="en-US" dirty="0" smtClean="0"/>
              <a:t>#import "</a:t>
            </a:r>
            <a:r>
              <a:rPr lang="en-US" dirty="0" err="1" smtClean="0"/>
              <a:t>AppDelegate.h</a:t>
            </a:r>
            <a:r>
              <a:rPr lang="en-US" dirty="0" smtClean="0"/>
              <a:t>"</a:t>
            </a:r>
          </a:p>
          <a:p>
            <a:endParaRPr lang="en-US" dirty="0" smtClean="0"/>
          </a:p>
          <a:p>
            <a:r>
              <a:rPr lang="en-US" dirty="0" smtClean="0"/>
              <a:t>@interface </a:t>
            </a:r>
            <a:r>
              <a:rPr lang="en-US" dirty="0" err="1" smtClean="0"/>
              <a:t>DataViewController</a:t>
            </a:r>
            <a:r>
              <a:rPr lang="en-US" dirty="0" smtClean="0"/>
              <a:t> ()</a:t>
            </a:r>
          </a:p>
          <a:p>
            <a:endParaRPr lang="en-US" dirty="0" smtClean="0"/>
          </a:p>
          <a:p>
            <a:r>
              <a:rPr lang="en-US" dirty="0" smtClean="0"/>
              <a:t>@property (</a:t>
            </a:r>
            <a:r>
              <a:rPr lang="en-US" dirty="0" err="1" smtClean="0"/>
              <a:t>nonatomic,strong</a:t>
            </a:r>
            <a:r>
              <a:rPr lang="en-US" dirty="0" smtClean="0"/>
              <a:t>)</a:t>
            </a:r>
            <a:r>
              <a:rPr lang="en-US" dirty="0" err="1" smtClean="0"/>
              <a:t>NSArray</a:t>
            </a:r>
            <a:r>
              <a:rPr lang="en-US" dirty="0" smtClean="0"/>
              <a:t>* </a:t>
            </a:r>
            <a:r>
              <a:rPr lang="en-US" dirty="0" err="1" smtClean="0"/>
              <a:t>fetchedHerosArray</a:t>
            </a:r>
            <a:r>
              <a:rPr lang="en-US" dirty="0" smtClean="0"/>
              <a:t>;</a:t>
            </a:r>
          </a:p>
          <a:p>
            <a:endParaRPr lang="en-US" dirty="0" smtClean="0"/>
          </a:p>
          <a:p>
            <a:endParaRPr lang="en-US" dirty="0" smtClean="0"/>
          </a:p>
          <a:p>
            <a:r>
              <a:rPr lang="en-US" dirty="0" smtClean="0"/>
              <a:t>@end</a:t>
            </a:r>
          </a:p>
          <a:p>
            <a:endParaRPr lang="en-US" dirty="0" smtClean="0"/>
          </a:p>
          <a:p>
            <a:r>
              <a:rPr lang="en-US" dirty="0" smtClean="0"/>
              <a:t>@implementation </a:t>
            </a:r>
            <a:r>
              <a:rPr lang="en-US" dirty="0" err="1" smtClean="0"/>
              <a:t>DataViewController</a:t>
            </a:r>
            <a:endParaRPr lang="en-US" dirty="0" smtClean="0"/>
          </a:p>
          <a:p>
            <a:endParaRPr lang="en-US" dirty="0" smtClean="0"/>
          </a:p>
          <a:p>
            <a:r>
              <a:rPr lang="en-US" dirty="0" smtClean="0"/>
              <a:t>- (id)</a:t>
            </a:r>
            <a:r>
              <a:rPr lang="en-US" dirty="0" err="1" smtClean="0"/>
              <a:t>initWithNibName</a:t>
            </a:r>
            <a:r>
              <a:rPr lang="en-US" dirty="0" smtClean="0"/>
              <a:t>:(</a:t>
            </a:r>
            <a:r>
              <a:rPr lang="en-US" dirty="0" err="1" smtClean="0"/>
              <a:t>NSString</a:t>
            </a:r>
            <a:r>
              <a:rPr lang="en-US" dirty="0" smtClean="0"/>
              <a:t> *)</a:t>
            </a:r>
            <a:r>
              <a:rPr lang="en-US" dirty="0" err="1" smtClean="0"/>
              <a:t>nibNameOrNil</a:t>
            </a:r>
            <a:r>
              <a:rPr lang="en-US" dirty="0" smtClean="0"/>
              <a:t> bundle:(</a:t>
            </a:r>
            <a:r>
              <a:rPr lang="en-US" dirty="0" err="1" smtClean="0"/>
              <a:t>NSBundle</a:t>
            </a:r>
            <a:r>
              <a:rPr lang="en-US" dirty="0" smtClean="0"/>
              <a:t> *)</a:t>
            </a:r>
            <a:r>
              <a:rPr lang="en-US" dirty="0" err="1" smtClean="0"/>
              <a:t>nibBundleOrNil</a:t>
            </a:r>
            <a:endParaRPr lang="en-US" dirty="0" smtClean="0"/>
          </a:p>
          <a:p>
            <a:r>
              <a:rPr lang="en-US" dirty="0" smtClean="0"/>
              <a:t>{</a:t>
            </a:r>
          </a:p>
          <a:p>
            <a:r>
              <a:rPr lang="en-US" dirty="0" smtClean="0"/>
              <a:t>    self = [super </a:t>
            </a:r>
            <a:r>
              <a:rPr lang="en-US" dirty="0" err="1" smtClean="0"/>
              <a:t>initWithNibName:nibNameOrNil</a:t>
            </a:r>
            <a:r>
              <a:rPr lang="en-US" dirty="0" smtClean="0"/>
              <a:t> </a:t>
            </a:r>
            <a:r>
              <a:rPr lang="en-US" dirty="0" err="1" smtClean="0"/>
              <a:t>bundle:nibBundleOrNil</a:t>
            </a:r>
            <a:r>
              <a:rPr lang="en-US" dirty="0" smtClean="0"/>
              <a:t>];</a:t>
            </a:r>
          </a:p>
          <a:p>
            <a:r>
              <a:rPr lang="en-US" dirty="0" smtClean="0"/>
              <a:t>    if (self) {</a:t>
            </a:r>
          </a:p>
          <a:p>
            <a:r>
              <a:rPr lang="en-US" dirty="0" smtClean="0"/>
              <a:t>        // Custom initialization</a:t>
            </a:r>
          </a:p>
          <a:p>
            <a:r>
              <a:rPr lang="en-US" dirty="0" smtClean="0"/>
              <a:t>    }</a:t>
            </a:r>
          </a:p>
          <a:p>
            <a:r>
              <a:rPr lang="en-US" dirty="0" smtClean="0"/>
              <a:t>    return self;</a:t>
            </a:r>
          </a:p>
          <a:p>
            <a:r>
              <a:rPr lang="en-US" dirty="0" smtClean="0"/>
              <a:t>}</a:t>
            </a:r>
          </a:p>
          <a:p>
            <a:endParaRPr lang="en-US" dirty="0" smtClean="0"/>
          </a:p>
          <a:p>
            <a:r>
              <a:rPr lang="en-US" dirty="0" smtClean="0"/>
              <a:t>- (void)</a:t>
            </a:r>
            <a:r>
              <a:rPr lang="en-US" dirty="0" err="1" smtClean="0"/>
              <a:t>viewDidLoad</a:t>
            </a:r>
            <a:endParaRPr lang="en-US" dirty="0" smtClean="0"/>
          </a:p>
          <a:p>
            <a:r>
              <a:rPr lang="en-US" dirty="0" smtClean="0"/>
              <a:t>{</a:t>
            </a:r>
          </a:p>
          <a:p>
            <a:r>
              <a:rPr lang="en-US" dirty="0" smtClean="0"/>
              <a:t>    [super </a:t>
            </a:r>
            <a:r>
              <a:rPr lang="en-US" dirty="0" err="1" smtClean="0"/>
              <a:t>viewDidLoad</a:t>
            </a:r>
            <a:r>
              <a:rPr lang="en-US" dirty="0" smtClean="0"/>
              <a:t>];</a:t>
            </a:r>
          </a:p>
          <a:p>
            <a:r>
              <a:rPr lang="en-US" dirty="0" smtClean="0"/>
              <a:t>	// Do any additional setup after loading the view.</a:t>
            </a:r>
          </a:p>
          <a:p>
            <a:r>
              <a:rPr lang="en-US" dirty="0" smtClean="0"/>
              <a:t>    </a:t>
            </a:r>
          </a:p>
          <a:p>
            <a:r>
              <a:rPr lang="en-US" dirty="0" smtClean="0"/>
              <a:t>    </a:t>
            </a:r>
          </a:p>
          <a:p>
            <a:r>
              <a:rPr lang="en-US" dirty="0" smtClean="0"/>
              <a:t>    </a:t>
            </a:r>
            <a:r>
              <a:rPr lang="en-US" dirty="0" err="1" smtClean="0"/>
              <a:t>AppDelegate</a:t>
            </a:r>
            <a:r>
              <a:rPr lang="en-US" dirty="0" smtClean="0"/>
              <a:t>* </a:t>
            </a:r>
            <a:r>
              <a:rPr lang="en-US" dirty="0" err="1" smtClean="0"/>
              <a:t>appDelegate</a:t>
            </a:r>
            <a:r>
              <a:rPr lang="en-US" dirty="0" smtClean="0"/>
              <a:t> = [</a:t>
            </a:r>
            <a:r>
              <a:rPr lang="en-US" dirty="0" err="1" smtClean="0"/>
              <a:t>UIApplication</a:t>
            </a:r>
            <a:r>
              <a:rPr lang="en-US" dirty="0" smtClean="0"/>
              <a:t> </a:t>
            </a:r>
            <a:r>
              <a:rPr lang="en-US" dirty="0" err="1" smtClean="0"/>
              <a:t>sharedApplication</a:t>
            </a:r>
            <a:r>
              <a:rPr lang="en-US" dirty="0" smtClean="0"/>
              <a:t>].delegate;</a:t>
            </a:r>
          </a:p>
          <a:p>
            <a:r>
              <a:rPr lang="en-US" dirty="0" smtClean="0"/>
              <a:t>    </a:t>
            </a:r>
          </a:p>
          <a:p>
            <a:r>
              <a:rPr lang="en-US" dirty="0" smtClean="0"/>
              <a:t>    // Fetching Records and saving it in "</a:t>
            </a:r>
            <a:r>
              <a:rPr lang="en-US" dirty="0" err="1" smtClean="0"/>
              <a:t>fetchedRecordsArray</a:t>
            </a:r>
            <a:r>
              <a:rPr lang="en-US" dirty="0" smtClean="0"/>
              <a:t>" object</a:t>
            </a:r>
          </a:p>
          <a:p>
            <a:r>
              <a:rPr lang="en-US" dirty="0" smtClean="0"/>
              <a:t>    </a:t>
            </a:r>
            <a:r>
              <a:rPr lang="en-US" dirty="0" err="1" smtClean="0"/>
              <a:t>self.fetchedHerosArray</a:t>
            </a:r>
            <a:r>
              <a:rPr lang="en-US" dirty="0" smtClean="0"/>
              <a:t> = [</a:t>
            </a:r>
            <a:r>
              <a:rPr lang="en-US" dirty="0" err="1" smtClean="0"/>
              <a:t>appDelegate</a:t>
            </a:r>
            <a:r>
              <a:rPr lang="en-US" dirty="0" smtClean="0"/>
              <a:t> </a:t>
            </a:r>
            <a:r>
              <a:rPr lang="en-US" dirty="0" err="1" smtClean="0"/>
              <a:t>getAllHeroRecords</a:t>
            </a:r>
            <a:r>
              <a:rPr lang="en-US" dirty="0" smtClean="0"/>
              <a:t>];</a:t>
            </a:r>
          </a:p>
          <a:p>
            <a:r>
              <a:rPr lang="en-US" dirty="0" smtClean="0"/>
              <a:t>    [</a:t>
            </a:r>
            <a:r>
              <a:rPr lang="en-US" dirty="0" err="1" smtClean="0"/>
              <a:t>self.tableView</a:t>
            </a:r>
            <a:r>
              <a:rPr lang="en-US" dirty="0" smtClean="0"/>
              <a:t> </a:t>
            </a:r>
            <a:r>
              <a:rPr lang="en-US" dirty="0" err="1" smtClean="0"/>
              <a:t>reloadData</a:t>
            </a:r>
            <a:r>
              <a:rPr lang="en-US" dirty="0" smtClean="0"/>
              <a:t>];</a:t>
            </a:r>
          </a:p>
          <a:p>
            <a:r>
              <a:rPr lang="en-US" dirty="0" smtClean="0"/>
              <a:t>}</a:t>
            </a:r>
          </a:p>
          <a:p>
            <a:endParaRPr lang="en-US" dirty="0" smtClean="0"/>
          </a:p>
          <a:p>
            <a:r>
              <a:rPr lang="en-US" dirty="0" smtClean="0"/>
              <a:t>- (void)</a:t>
            </a:r>
            <a:r>
              <a:rPr lang="en-US" dirty="0" err="1" smtClean="0"/>
              <a:t>didReceiveMemoryWarning</a:t>
            </a:r>
            <a:endParaRPr lang="en-US" dirty="0" smtClean="0"/>
          </a:p>
          <a:p>
            <a:r>
              <a:rPr lang="en-US" dirty="0" smtClean="0"/>
              <a:t>{</a:t>
            </a:r>
          </a:p>
          <a:p>
            <a:r>
              <a:rPr lang="en-US" dirty="0" smtClean="0"/>
              <a:t>    [super </a:t>
            </a:r>
            <a:r>
              <a:rPr lang="en-US" dirty="0" err="1" smtClean="0"/>
              <a:t>didReceiveMemoryWarning</a:t>
            </a:r>
            <a:r>
              <a:rPr lang="en-US" dirty="0" smtClean="0"/>
              <a:t>];</a:t>
            </a:r>
          </a:p>
          <a:p>
            <a:r>
              <a:rPr lang="en-US" dirty="0" smtClean="0"/>
              <a:t>    // Dispose of any resources that can be recreated.</a:t>
            </a:r>
          </a:p>
          <a:p>
            <a:r>
              <a:rPr lang="en-US" dirty="0" smtClean="0"/>
              <a:t>}</a:t>
            </a:r>
          </a:p>
          <a:p>
            <a:endParaRPr lang="en-US" dirty="0" smtClean="0"/>
          </a:p>
          <a:p>
            <a:endParaRPr lang="en-US" dirty="0" smtClean="0"/>
          </a:p>
          <a:p>
            <a:r>
              <a:rPr lang="en-US" dirty="0" smtClean="0"/>
              <a:t>- (</a:t>
            </a:r>
            <a:r>
              <a:rPr lang="en-US" dirty="0" err="1" smtClean="0"/>
              <a:t>NSInteger</a:t>
            </a:r>
            <a:r>
              <a:rPr lang="en-US" dirty="0" smtClean="0"/>
              <a:t>)</a:t>
            </a:r>
            <a:r>
              <a:rPr lang="en-US" dirty="0" err="1" smtClean="0"/>
              <a:t>numberOfSectionsInTableView</a:t>
            </a:r>
            <a:r>
              <a:rPr lang="en-US" dirty="0" smtClean="0"/>
              <a:t>:(</a:t>
            </a:r>
            <a:r>
              <a:rPr lang="en-US" dirty="0" err="1" smtClean="0"/>
              <a:t>UITableView</a:t>
            </a:r>
            <a:r>
              <a:rPr lang="en-US" dirty="0" smtClean="0"/>
              <a:t> *)</a:t>
            </a:r>
            <a:r>
              <a:rPr lang="en-US" dirty="0" err="1" smtClean="0"/>
              <a:t>tableView</a:t>
            </a:r>
            <a:endParaRPr lang="en-US" dirty="0" smtClean="0"/>
          </a:p>
          <a:p>
            <a:r>
              <a:rPr lang="en-US" dirty="0" smtClean="0"/>
              <a:t>{</a:t>
            </a:r>
          </a:p>
          <a:p>
            <a:r>
              <a:rPr lang="en-US" dirty="0" smtClean="0"/>
              <a:t>    // Return the number of sections.</a:t>
            </a:r>
          </a:p>
          <a:p>
            <a:r>
              <a:rPr lang="en-US" dirty="0" smtClean="0"/>
              <a:t>    return 1;</a:t>
            </a:r>
          </a:p>
          <a:p>
            <a:r>
              <a:rPr lang="en-US" dirty="0" smtClean="0"/>
              <a:t>}</a:t>
            </a:r>
          </a:p>
          <a:p>
            <a:endParaRPr lang="en-US" dirty="0" smtClean="0"/>
          </a:p>
          <a:p>
            <a:r>
              <a:rPr lang="en-US" dirty="0" smtClean="0"/>
              <a:t>- (</a:t>
            </a:r>
            <a:r>
              <a:rPr lang="en-US" dirty="0" err="1" smtClean="0"/>
              <a:t>NSInteger</a:t>
            </a:r>
            <a:r>
              <a:rPr lang="en-US" dirty="0" smtClean="0"/>
              <a:t>)</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numberOfRowsInSection</a:t>
            </a:r>
            <a:r>
              <a:rPr lang="en-US" dirty="0" smtClean="0"/>
              <a:t>:(</a:t>
            </a:r>
            <a:r>
              <a:rPr lang="en-US" dirty="0" err="1" smtClean="0"/>
              <a:t>NSInteger</a:t>
            </a:r>
            <a:r>
              <a:rPr lang="en-US" dirty="0" smtClean="0"/>
              <a:t>)section</a:t>
            </a:r>
          </a:p>
          <a:p>
            <a:r>
              <a:rPr lang="en-US" dirty="0" smtClean="0"/>
              <a:t>{</a:t>
            </a:r>
          </a:p>
          <a:p>
            <a:r>
              <a:rPr lang="en-US" dirty="0" smtClean="0"/>
              <a:t>    // Return the number of rows in the section.</a:t>
            </a:r>
          </a:p>
          <a:p>
            <a:r>
              <a:rPr lang="en-US" dirty="0" smtClean="0"/>
              <a:t>    return [</a:t>
            </a:r>
            <a:r>
              <a:rPr lang="en-US" dirty="0" err="1" smtClean="0"/>
              <a:t>self.fetchedHerosArray</a:t>
            </a:r>
            <a:r>
              <a:rPr lang="en-US" dirty="0" smtClean="0"/>
              <a:t> count];</a:t>
            </a:r>
          </a:p>
          <a:p>
            <a:r>
              <a:rPr lang="en-US" dirty="0" smtClean="0"/>
              <a:t>}</a:t>
            </a:r>
          </a:p>
          <a:p>
            <a:endParaRPr lang="en-US" dirty="0" smtClean="0"/>
          </a:p>
          <a:p>
            <a:r>
              <a:rPr lang="en-US" dirty="0" smtClean="0"/>
              <a:t>- (</a:t>
            </a:r>
            <a:r>
              <a:rPr lang="en-US" dirty="0" err="1" smtClean="0"/>
              <a:t>UITableViewCell</a:t>
            </a:r>
            <a:r>
              <a:rPr lang="en-US" dirty="0" smtClean="0"/>
              <a:t> *)</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cellForRowAtIndexPath</a:t>
            </a:r>
            <a:r>
              <a:rPr lang="en-US" dirty="0" smtClean="0"/>
              <a:t>:(</a:t>
            </a:r>
            <a:r>
              <a:rPr lang="en-US" dirty="0" err="1" smtClean="0"/>
              <a:t>NSIndexPath</a:t>
            </a:r>
            <a:r>
              <a:rPr lang="en-US" dirty="0" smtClean="0"/>
              <a:t> *)</a:t>
            </a:r>
            <a:r>
              <a:rPr lang="en-US" dirty="0" err="1" smtClean="0"/>
              <a:t>indexPath</a:t>
            </a:r>
            <a:endParaRPr lang="en-US" dirty="0" smtClean="0"/>
          </a:p>
          <a:p>
            <a:r>
              <a:rPr lang="en-US" dirty="0" smtClean="0"/>
              <a:t>{</a:t>
            </a:r>
          </a:p>
          <a:p>
            <a:r>
              <a:rPr lang="en-US" dirty="0" smtClean="0"/>
              <a:t>    static </a:t>
            </a:r>
            <a:r>
              <a:rPr lang="en-US" dirty="0" err="1" smtClean="0"/>
              <a:t>NSString</a:t>
            </a:r>
            <a:r>
              <a:rPr lang="en-US" dirty="0" smtClean="0"/>
              <a:t> *</a:t>
            </a:r>
            <a:r>
              <a:rPr lang="en-US" dirty="0" err="1" smtClean="0"/>
              <a:t>CellIdentifier</a:t>
            </a:r>
            <a:r>
              <a:rPr lang="en-US" dirty="0" smtClean="0"/>
              <a:t> = @"</a:t>
            </a:r>
            <a:r>
              <a:rPr lang="en-US" dirty="0" err="1" smtClean="0"/>
              <a:t>bida</a:t>
            </a:r>
            <a:r>
              <a:rPr lang="en-US" dirty="0" smtClean="0"/>
              <a:t>";</a:t>
            </a:r>
          </a:p>
          <a:p>
            <a:r>
              <a:rPr lang="en-US" dirty="0" smtClean="0"/>
              <a:t>    </a:t>
            </a:r>
            <a:r>
              <a:rPr lang="en-US" dirty="0" err="1" smtClean="0"/>
              <a:t>UITableViewCell</a:t>
            </a:r>
            <a:r>
              <a:rPr lang="en-US" dirty="0" smtClean="0"/>
              <a:t> *cell = [</a:t>
            </a:r>
            <a:r>
              <a:rPr lang="en-US" dirty="0" err="1" smtClean="0"/>
              <a:t>tableView</a:t>
            </a:r>
            <a:r>
              <a:rPr lang="en-US" dirty="0" smtClean="0"/>
              <a:t> </a:t>
            </a:r>
            <a:r>
              <a:rPr lang="en-US" dirty="0" err="1" smtClean="0"/>
              <a:t>dequeueReusableCellWithIdentifier:CellIdentifier</a:t>
            </a:r>
            <a:r>
              <a:rPr lang="en-US" dirty="0" smtClean="0"/>
              <a:t> </a:t>
            </a:r>
            <a:r>
              <a:rPr lang="en-US" dirty="0" err="1" smtClean="0"/>
              <a:t>forIndexPath:indexPath</a:t>
            </a:r>
            <a:r>
              <a:rPr lang="en-US" dirty="0" smtClean="0"/>
              <a:t>];</a:t>
            </a:r>
          </a:p>
          <a:p>
            <a:r>
              <a:rPr lang="en-US" dirty="0" smtClean="0"/>
              <a:t>    Hero *hero = [</a:t>
            </a:r>
            <a:r>
              <a:rPr lang="en-US" dirty="0" err="1" smtClean="0"/>
              <a:t>self.fetchedHerosArray</a:t>
            </a:r>
            <a:r>
              <a:rPr lang="en-US" dirty="0" smtClean="0"/>
              <a:t> </a:t>
            </a:r>
            <a:r>
              <a:rPr lang="en-US" dirty="0" err="1" smtClean="0"/>
              <a:t>objectAtIndex:indexPath.row</a:t>
            </a:r>
            <a:r>
              <a:rPr lang="en-US" dirty="0" smtClean="0"/>
              <a:t>];</a:t>
            </a:r>
          </a:p>
          <a:p>
            <a:r>
              <a:rPr lang="en-US" dirty="0" smtClean="0"/>
              <a:t>    </a:t>
            </a:r>
            <a:r>
              <a:rPr lang="en-US" dirty="0" err="1" smtClean="0"/>
              <a:t>cell.textLabel.text</a:t>
            </a:r>
            <a:r>
              <a:rPr lang="en-US" dirty="0" smtClean="0"/>
              <a:t> = [</a:t>
            </a:r>
            <a:r>
              <a:rPr lang="en-US" dirty="0" err="1" smtClean="0"/>
              <a:t>NSString</a:t>
            </a:r>
            <a:r>
              <a:rPr lang="en-US" dirty="0" smtClean="0"/>
              <a:t> </a:t>
            </a:r>
            <a:r>
              <a:rPr lang="en-US" dirty="0" err="1" smtClean="0"/>
              <a:t>stringWithFormat</a:t>
            </a:r>
            <a:r>
              <a:rPr lang="en-US" dirty="0" smtClean="0"/>
              <a:t>:@"%@, %@", </a:t>
            </a:r>
            <a:r>
              <a:rPr lang="en-US" dirty="0" err="1" smtClean="0"/>
              <a:t>hero.heroID</a:t>
            </a:r>
            <a:r>
              <a:rPr lang="en-US" dirty="0" smtClean="0"/>
              <a:t>, </a:t>
            </a:r>
            <a:r>
              <a:rPr lang="en-US" dirty="0" err="1" smtClean="0"/>
              <a:t>hero.heroName</a:t>
            </a:r>
            <a:r>
              <a:rPr lang="en-US" dirty="0" smtClean="0"/>
              <a:t>  ];</a:t>
            </a:r>
          </a:p>
          <a:p>
            <a:r>
              <a:rPr lang="en-US" dirty="0" smtClean="0"/>
              <a:t>    return cell;</a:t>
            </a:r>
          </a:p>
          <a:p>
            <a:r>
              <a:rPr lang="en-US" dirty="0" smtClean="0"/>
              <a:t>}</a:t>
            </a:r>
          </a:p>
          <a:p>
            <a:endParaRPr lang="en-US" dirty="0" smtClean="0"/>
          </a:p>
          <a:p>
            <a:r>
              <a:rPr lang="en-US" dirty="0" smtClean="0"/>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69</a:t>
            </a:fld>
            <a:endParaRPr lang="en-US"/>
          </a:p>
        </p:txBody>
      </p:sp>
    </p:spTree>
    <p:extLst>
      <p:ext uri="{BB962C8B-B14F-4D97-AF65-F5344CB8AC3E}">
        <p14:creationId xmlns:p14="http://schemas.microsoft.com/office/powerpoint/2010/main" val="140601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6</a:t>
            </a:fld>
            <a:endParaRPr lang="en-US"/>
          </a:p>
        </p:txBody>
      </p:sp>
    </p:spTree>
    <p:extLst>
      <p:ext uri="{BB962C8B-B14F-4D97-AF65-F5344CB8AC3E}">
        <p14:creationId xmlns:p14="http://schemas.microsoft.com/office/powerpoint/2010/main" val="341682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use our previous sample project</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8</a:t>
            </a:fld>
            <a:endParaRPr lang="en-US"/>
          </a:p>
        </p:txBody>
      </p:sp>
    </p:spTree>
    <p:extLst>
      <p:ext uri="{BB962C8B-B14F-4D97-AF65-F5344CB8AC3E}">
        <p14:creationId xmlns:p14="http://schemas.microsoft.com/office/powerpoint/2010/main" val="388931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your table</a:t>
            </a:r>
            <a:r>
              <a:rPr lang="en-US" baseline="0" dirty="0" smtClean="0"/>
              <a:t> view navigation project open right click on the “Supporting Files” folder and select new file</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9</a:t>
            </a:fld>
            <a:endParaRPr lang="en-US"/>
          </a:p>
        </p:txBody>
      </p:sp>
    </p:spTree>
    <p:extLst>
      <p:ext uri="{BB962C8B-B14F-4D97-AF65-F5344CB8AC3E}">
        <p14:creationId xmlns:p14="http://schemas.microsoft.com/office/powerpoint/2010/main" val="23955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13</a:t>
            </a:fld>
            <a:endParaRPr lang="en-US"/>
          </a:p>
        </p:txBody>
      </p:sp>
    </p:spTree>
    <p:extLst>
      <p:ext uri="{BB962C8B-B14F-4D97-AF65-F5344CB8AC3E}">
        <p14:creationId xmlns:p14="http://schemas.microsoft.com/office/powerpoint/2010/main" val="144541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click on the arrow beside</a:t>
            </a:r>
            <a:r>
              <a:rPr lang="en-US" baseline="0" dirty="0" smtClean="0"/>
              <a:t> </a:t>
            </a:r>
            <a:r>
              <a:rPr lang="en-US" baseline="0" dirty="0" err="1" smtClean="0"/>
              <a:t>heroName</a:t>
            </a:r>
            <a:r>
              <a:rPr lang="en-US" baseline="0" dirty="0" smtClean="0"/>
              <a:t> to add data to that particular category.  Then click on the plus sign you’ll find on the </a:t>
            </a:r>
            <a:r>
              <a:rPr lang="en-US" baseline="0" dirty="0" err="1" smtClean="0"/>
              <a:t>heroName</a:t>
            </a:r>
            <a:r>
              <a:rPr lang="en-US" baseline="0" dirty="0" smtClean="0"/>
              <a:t> row.</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17</a:t>
            </a:fld>
            <a:endParaRPr lang="en-US"/>
          </a:p>
        </p:txBody>
      </p:sp>
    </p:spTree>
    <p:extLst>
      <p:ext uri="{BB962C8B-B14F-4D97-AF65-F5344CB8AC3E}">
        <p14:creationId xmlns:p14="http://schemas.microsoft.com/office/powerpoint/2010/main" val="73927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87E339B9-638D-2C40-B70A-F3A3123E2E79}" type="datetimeFigureOut">
              <a:rPr lang="en-US" smtClean="0"/>
              <a:t>2/20/14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7B82761-5BF8-DA46-B031-6B93450091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E339B9-638D-2C40-B70A-F3A3123E2E79}"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87E339B9-638D-2C40-B70A-F3A3123E2E79}" type="datetimeFigureOut">
              <a:rPr lang="en-US" smtClean="0"/>
              <a:t>2/20/14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E339B9-638D-2C40-B70A-F3A3123E2E79}"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E339B9-638D-2C40-B70A-F3A3123E2E79}" type="datetimeFigureOut">
              <a:rPr lang="en-US" smtClean="0"/>
              <a:t>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7E339B9-638D-2C40-B70A-F3A3123E2E79}" type="datetimeFigureOut">
              <a:rPr lang="en-US" smtClean="0"/>
              <a:t>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87E339B9-638D-2C40-B70A-F3A3123E2E79}" type="datetimeFigureOut">
              <a:rPr lang="en-US" smtClean="0"/>
              <a:t>2/20/14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87E339B9-638D-2C40-B70A-F3A3123E2E79}" type="datetimeFigureOut">
              <a:rPr lang="en-US" smtClean="0"/>
              <a:t>2/20/14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7B82761-5BF8-DA46-B031-6B93450091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 Id="rId3" Type="http://schemas.openxmlformats.org/officeDocument/2006/relationships/image" Target="../media/image6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723" y="3548996"/>
            <a:ext cx="5867400" cy="917155"/>
          </a:xfrm>
        </p:spPr>
        <p:txBody>
          <a:bodyPr/>
          <a:lstStyle/>
          <a:p>
            <a:r>
              <a:rPr lang="en-US" dirty="0" err="1" smtClean="0"/>
              <a:t>iOS</a:t>
            </a:r>
            <a:r>
              <a:rPr lang="en-US" dirty="0"/>
              <a:t> </a:t>
            </a:r>
            <a:r>
              <a:rPr lang="en-US" dirty="0" smtClean="0"/>
              <a:t>App Development</a:t>
            </a:r>
            <a:endParaRPr lang="en-US" dirty="0"/>
          </a:p>
        </p:txBody>
      </p:sp>
      <p:sp>
        <p:nvSpPr>
          <p:cNvPr id="3" name="Subtitle 2"/>
          <p:cNvSpPr>
            <a:spLocks noGrp="1"/>
          </p:cNvSpPr>
          <p:nvPr>
            <p:ph type="subTitle" idx="1"/>
          </p:nvPr>
        </p:nvSpPr>
        <p:spPr/>
        <p:txBody>
          <a:bodyPr/>
          <a:lstStyle/>
          <a:p>
            <a:r>
              <a:rPr lang="en-US" dirty="0" smtClean="0"/>
              <a:t>Day </a:t>
            </a:r>
            <a:r>
              <a:rPr lang="en-US" dirty="0" smtClean="0"/>
              <a:t>3</a:t>
            </a:r>
            <a:endParaRPr lang="en-US" dirty="0"/>
          </a:p>
        </p:txBody>
      </p:sp>
      <p:pic>
        <p:nvPicPr>
          <p:cNvPr id="4" name="Picture 3" descr="Balanga-City-Official-Se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001" y="350219"/>
            <a:ext cx="1470909" cy="1393083"/>
          </a:xfrm>
          <a:prstGeom prst="rect">
            <a:avLst/>
          </a:prstGeom>
        </p:spPr>
      </p:pic>
      <p:pic>
        <p:nvPicPr>
          <p:cNvPr id="5" name="Picture 4" descr="2011-smart-logo-BEP-laun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835" y="350219"/>
            <a:ext cx="2786165" cy="1393083"/>
          </a:xfrm>
          <a:prstGeom prst="rect">
            <a:avLst/>
          </a:prstGeom>
        </p:spPr>
      </p:pic>
      <p:pic>
        <p:nvPicPr>
          <p:cNvPr id="6" name="Picture 5" descr="Apple-logo-icon-Aluminu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68636"/>
            <a:ext cx="1711629" cy="1711629"/>
          </a:xfrm>
          <a:prstGeom prst="rect">
            <a:avLst/>
          </a:prstGeom>
        </p:spPr>
      </p:pic>
    </p:spTree>
    <p:extLst>
      <p:ext uri="{BB962C8B-B14F-4D97-AF65-F5344CB8AC3E}">
        <p14:creationId xmlns:p14="http://schemas.microsoft.com/office/powerpoint/2010/main" val="2134952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the file type</a:t>
            </a:r>
            <a:endParaRPr lang="en-US" dirty="0"/>
          </a:p>
        </p:txBody>
      </p:sp>
      <p:pic>
        <p:nvPicPr>
          <p:cNvPr id="4" name="Content Placeholder 3" descr="Screen Shot 2013-11-12 at 12.56.0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80" r="-579"/>
          <a:stretch/>
        </p:blipFill>
        <p:spPr>
          <a:xfrm>
            <a:off x="1205564" y="1780002"/>
            <a:ext cx="6802835" cy="4528182"/>
          </a:xfrm>
        </p:spPr>
      </p:pic>
    </p:spTree>
    <p:extLst>
      <p:ext uri="{BB962C8B-B14F-4D97-AF65-F5344CB8AC3E}">
        <p14:creationId xmlns:p14="http://schemas.microsoft.com/office/powerpoint/2010/main" val="300271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Property List a name</a:t>
            </a:r>
            <a:endParaRPr lang="en-US" dirty="0"/>
          </a:p>
        </p:txBody>
      </p:sp>
      <p:pic>
        <p:nvPicPr>
          <p:cNvPr id="4" name="Content Placeholder 3" descr="Screen Shot 2013-11-12 at 12.56.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47" r="-613"/>
          <a:stretch/>
        </p:blipFill>
        <p:spPr>
          <a:xfrm>
            <a:off x="2475715" y="2770094"/>
            <a:ext cx="4197952" cy="3267169"/>
          </a:xfrm>
        </p:spPr>
      </p:pic>
    </p:spTree>
    <p:extLst>
      <p:ext uri="{BB962C8B-B14F-4D97-AF65-F5344CB8AC3E}">
        <p14:creationId xmlns:p14="http://schemas.microsoft.com/office/powerpoint/2010/main" val="37900245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file in your project folder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295" y="2281515"/>
            <a:ext cx="6660966" cy="4121651"/>
          </a:xfrm>
        </p:spPr>
      </p:pic>
    </p:spTree>
    <p:extLst>
      <p:ext uri="{BB962C8B-B14F-4D97-AF65-F5344CB8AC3E}">
        <p14:creationId xmlns:p14="http://schemas.microsoft.com/office/powerpoint/2010/main" val="3470253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Data</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768240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Row of Data</a:t>
            </a:r>
            <a:endParaRPr lang="en-US" dirty="0"/>
          </a:p>
        </p:txBody>
      </p:sp>
      <p:pic>
        <p:nvPicPr>
          <p:cNvPr id="4" name="Content Placeholder 3" descr="Screen Shot 2013-11-12 at 1.41.34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010" b="1010"/>
          <a:stretch/>
        </p:blipFill>
        <p:spPr/>
      </p:pic>
      <p:pic>
        <p:nvPicPr>
          <p:cNvPr id="6" name="Content Placeholder 5" descr="Screen Shot 2013-11-12 at 1.41.44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88" b="-1254"/>
          <a:stretch/>
        </p:blipFill>
        <p:spPr>
          <a:xfrm>
            <a:off x="4919472" y="2784475"/>
            <a:ext cx="4101672" cy="2015318"/>
          </a:xfrm>
        </p:spPr>
      </p:pic>
      <p:sp>
        <p:nvSpPr>
          <p:cNvPr id="7" name="Rectangle 6"/>
          <p:cNvSpPr/>
          <p:nvPr/>
        </p:nvSpPr>
        <p:spPr>
          <a:xfrm>
            <a:off x="6932002" y="3379226"/>
            <a:ext cx="818063" cy="49504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8" name="Rectangle 7"/>
          <p:cNvSpPr/>
          <p:nvPr/>
        </p:nvSpPr>
        <p:spPr>
          <a:xfrm>
            <a:off x="1487133" y="5188953"/>
            <a:ext cx="2732347" cy="49504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TextBox 8"/>
          <p:cNvSpPr txBox="1"/>
          <p:nvPr/>
        </p:nvSpPr>
        <p:spPr>
          <a:xfrm>
            <a:off x="740664" y="6037263"/>
            <a:ext cx="5191971" cy="369332"/>
          </a:xfrm>
          <a:prstGeom prst="rect">
            <a:avLst/>
          </a:prstGeom>
          <a:noFill/>
        </p:spPr>
        <p:txBody>
          <a:bodyPr wrap="none" rtlCol="0">
            <a:spAutoFit/>
          </a:bodyPr>
          <a:lstStyle/>
          <a:p>
            <a:r>
              <a:rPr lang="en-US" dirty="0" smtClean="0"/>
              <a:t>Right click on the empty </a:t>
            </a:r>
            <a:r>
              <a:rPr lang="en-US" dirty="0" err="1" smtClean="0"/>
              <a:t>Plist</a:t>
            </a:r>
            <a:r>
              <a:rPr lang="en-US" dirty="0" smtClean="0"/>
              <a:t> and select “Add row”</a:t>
            </a:r>
            <a:endParaRPr lang="en-US" dirty="0"/>
          </a:p>
        </p:txBody>
      </p:sp>
      <p:sp>
        <p:nvSpPr>
          <p:cNvPr id="10" name="TextBox 9"/>
          <p:cNvSpPr txBox="1"/>
          <p:nvPr/>
        </p:nvSpPr>
        <p:spPr>
          <a:xfrm>
            <a:off x="5532685" y="4304747"/>
            <a:ext cx="3138261" cy="646331"/>
          </a:xfrm>
          <a:prstGeom prst="rect">
            <a:avLst/>
          </a:prstGeom>
          <a:noFill/>
        </p:spPr>
        <p:txBody>
          <a:bodyPr wrap="none" rtlCol="0">
            <a:spAutoFit/>
          </a:bodyPr>
          <a:lstStyle/>
          <a:p>
            <a:r>
              <a:rPr lang="en-US" dirty="0" smtClean="0"/>
              <a:t>Click on the first line and then</a:t>
            </a:r>
          </a:p>
          <a:p>
            <a:r>
              <a:rPr lang="en-US" dirty="0" smtClean="0"/>
              <a:t>Click on the plus sign</a:t>
            </a:r>
            <a:endParaRPr lang="en-US" dirty="0"/>
          </a:p>
        </p:txBody>
      </p:sp>
      <p:sp>
        <p:nvSpPr>
          <p:cNvPr id="11" name="TextBox 10"/>
          <p:cNvSpPr txBox="1"/>
          <p:nvPr/>
        </p:nvSpPr>
        <p:spPr>
          <a:xfrm>
            <a:off x="4507992" y="4799793"/>
            <a:ext cx="391491" cy="369332"/>
          </a:xfrm>
          <a:prstGeom prst="rect">
            <a:avLst/>
          </a:prstGeom>
          <a:solidFill>
            <a:srgbClr val="FFFFFF"/>
          </a:solidFill>
          <a:ln>
            <a:solidFill>
              <a:srgbClr val="FF0000"/>
            </a:solidFill>
          </a:ln>
        </p:spPr>
        <p:txBody>
          <a:bodyPr wrap="none" rtlCol="0">
            <a:spAutoFit/>
          </a:bodyPr>
          <a:lstStyle/>
          <a:p>
            <a:r>
              <a:rPr lang="en-US" dirty="0" smtClean="0"/>
              <a:t>or</a:t>
            </a:r>
            <a:endParaRPr lang="en-US" dirty="0"/>
          </a:p>
        </p:txBody>
      </p:sp>
    </p:spTree>
    <p:extLst>
      <p:ext uri="{BB962C8B-B14F-4D97-AF65-F5344CB8AC3E}">
        <p14:creationId xmlns:p14="http://schemas.microsoft.com/office/powerpoint/2010/main" val="872398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Row</a:t>
            </a:r>
            <a:endParaRPr lang="en-US" dirty="0"/>
          </a:p>
        </p:txBody>
      </p:sp>
      <p:pic>
        <p:nvPicPr>
          <p:cNvPr id="4" name="Content Placeholder 3" descr="Screen Shot 2013-11-12 at 1.45.43 PM.png"/>
          <p:cNvPicPr>
            <a:picLocks noGrp="1" noChangeAspect="1"/>
          </p:cNvPicPr>
          <p:nvPr>
            <p:ph sz="half" idx="1"/>
          </p:nvPr>
        </p:nvPicPr>
        <p:blipFill>
          <a:blip r:embed="rId2">
            <a:extLst>
              <a:ext uri="{28A0092B-C50C-407E-A947-70E740481C1C}">
                <a14:useLocalDpi xmlns:a14="http://schemas.microsoft.com/office/drawing/2010/main" val="0"/>
              </a:ext>
            </a:extLst>
          </a:blip>
          <a:srcRect t="-14840" b="-14840"/>
          <a:stretch>
            <a:fillRect/>
          </a:stretch>
        </p:blipFill>
        <p:spPr/>
      </p:pic>
      <p:pic>
        <p:nvPicPr>
          <p:cNvPr id="6" name="Content Placeholder 5" descr="Screen Shot 2013-11-12 at 1.45.55 PM.png"/>
          <p:cNvPicPr>
            <a:picLocks noGrp="1" noChangeAspect="1"/>
          </p:cNvPicPr>
          <p:nvPr>
            <p:ph sz="half" idx="2"/>
          </p:nvPr>
        </p:nvPicPr>
        <p:blipFill>
          <a:blip r:embed="rId3">
            <a:extLst>
              <a:ext uri="{28A0092B-C50C-407E-A947-70E740481C1C}">
                <a14:useLocalDpi xmlns:a14="http://schemas.microsoft.com/office/drawing/2010/main" val="0"/>
              </a:ext>
            </a:extLst>
          </a:blip>
          <a:srcRect t="-31985" b="-31985"/>
          <a:stretch>
            <a:fillRect/>
          </a:stretch>
        </p:blipFill>
        <p:spPr/>
      </p:pic>
    </p:spTree>
    <p:extLst>
      <p:ext uri="{BB962C8B-B14F-4D97-AF65-F5344CB8AC3E}">
        <p14:creationId xmlns:p14="http://schemas.microsoft.com/office/powerpoint/2010/main" val="368060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sample rows</a:t>
            </a:r>
            <a:endParaRPr lang="en-US" dirty="0"/>
          </a:p>
        </p:txBody>
      </p:sp>
      <p:pic>
        <p:nvPicPr>
          <p:cNvPr id="4" name="Content Placeholder 3" descr="Screen Shot 2013-11-12 at 1.48.1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53" b="-841"/>
          <a:stretch/>
        </p:blipFill>
        <p:spPr>
          <a:xfrm>
            <a:off x="223103" y="2453705"/>
            <a:ext cx="8833584" cy="1786471"/>
          </a:xfrm>
        </p:spPr>
      </p:pic>
    </p:spTree>
    <p:extLst>
      <p:ext uri="{BB962C8B-B14F-4D97-AF65-F5344CB8AC3E}">
        <p14:creationId xmlns:p14="http://schemas.microsoft.com/office/powerpoint/2010/main" val="72507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data to each item</a:t>
            </a:r>
            <a:endParaRPr lang="en-US" dirty="0"/>
          </a:p>
        </p:txBody>
      </p:sp>
      <p:pic>
        <p:nvPicPr>
          <p:cNvPr id="6" name="Content Placeholder 5" descr="Screen Shot 2013-11-12 at 2.00.26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403" b="3564"/>
          <a:stretch/>
        </p:blipFill>
        <p:spPr>
          <a:xfrm>
            <a:off x="457199" y="1902000"/>
            <a:ext cx="7271337" cy="1703267"/>
          </a:xfrm>
        </p:spPr>
      </p:pic>
      <p:pic>
        <p:nvPicPr>
          <p:cNvPr id="7" name="Content Placeholder 6" descr="Screen Shot 2013-11-12 at 2.01.20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3353" b="10282"/>
          <a:stretch/>
        </p:blipFill>
        <p:spPr>
          <a:xfrm>
            <a:off x="457198" y="4498461"/>
            <a:ext cx="7271337" cy="1661724"/>
          </a:xfrm>
        </p:spPr>
      </p:pic>
      <p:sp>
        <p:nvSpPr>
          <p:cNvPr id="8" name="Rounded Rectangle 7"/>
          <p:cNvSpPr/>
          <p:nvPr/>
        </p:nvSpPr>
        <p:spPr>
          <a:xfrm>
            <a:off x="3250722" y="2755038"/>
            <a:ext cx="731950" cy="35600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383694" y="2765841"/>
            <a:ext cx="2603178" cy="3798898"/>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2368075" y="3400750"/>
            <a:ext cx="516671" cy="15497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076397" y="2872550"/>
            <a:ext cx="518375" cy="23849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79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sample data</a:t>
            </a:r>
            <a:endParaRPr lang="en-US" dirty="0"/>
          </a:p>
        </p:txBody>
      </p:sp>
      <p:pic>
        <p:nvPicPr>
          <p:cNvPr id="4" name="Content Placeholder 3" descr="Screen Shot 2013-11-12 at 2.06.4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01" r="959"/>
          <a:stretch/>
        </p:blipFill>
        <p:spPr>
          <a:xfrm>
            <a:off x="559726" y="1758479"/>
            <a:ext cx="7832331" cy="4418833"/>
          </a:xfrm>
        </p:spPr>
      </p:pic>
      <p:sp>
        <p:nvSpPr>
          <p:cNvPr id="5" name="Rounded Rectangle 4"/>
          <p:cNvSpPr/>
          <p:nvPr/>
        </p:nvSpPr>
        <p:spPr>
          <a:xfrm>
            <a:off x="6178524" y="2044755"/>
            <a:ext cx="2213533" cy="4347794"/>
          </a:xfrm>
          <a:prstGeom prst="roundRect">
            <a:avLst/>
          </a:prstGeom>
          <a:noFill/>
          <a:ln w="57150" cmpd="sng">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28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actually looks like</a:t>
            </a:r>
            <a:endParaRPr lang="en-US" dirty="0"/>
          </a:p>
        </p:txBody>
      </p:sp>
      <p:pic>
        <p:nvPicPr>
          <p:cNvPr id="6" name="Content Placeholder 5" descr="Screen Shot 2013-11-12 at 2.14.38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20" b="-1003"/>
          <a:stretch/>
        </p:blipFill>
        <p:spPr>
          <a:xfrm>
            <a:off x="322920" y="4738225"/>
            <a:ext cx="5144943" cy="1929224"/>
          </a:xfrm>
        </p:spPr>
      </p:pic>
      <p:pic>
        <p:nvPicPr>
          <p:cNvPr id="7" name="Content Placeholder 6" descr="Screen Shot 2013-11-12 at 2.14.44 PM.png"/>
          <p:cNvPicPr>
            <a:picLocks noGrp="1" noChangeAspect="1"/>
          </p:cNvPicPr>
          <p:nvPr>
            <p:ph sz="half" idx="2"/>
          </p:nvPr>
        </p:nvPicPr>
        <p:blipFill>
          <a:blip r:embed="rId4">
            <a:extLst>
              <a:ext uri="{28A0092B-C50C-407E-A947-70E740481C1C}">
                <a14:useLocalDpi xmlns:a14="http://schemas.microsoft.com/office/drawing/2010/main" val="0"/>
              </a:ext>
            </a:extLst>
          </a:blip>
          <a:srcRect t="-2290" b="-2290"/>
          <a:stretch>
            <a:fillRect/>
          </a:stretch>
        </p:blipFill>
        <p:spPr>
          <a:xfrm>
            <a:off x="4919472" y="1264991"/>
            <a:ext cx="3767328" cy="3252788"/>
          </a:xfrm>
        </p:spPr>
      </p:pic>
      <p:sp>
        <p:nvSpPr>
          <p:cNvPr id="9" name="Bent Arrow 8"/>
          <p:cNvSpPr/>
          <p:nvPr/>
        </p:nvSpPr>
        <p:spPr>
          <a:xfrm rot="21405575">
            <a:off x="1958221" y="2753453"/>
            <a:ext cx="2501976" cy="1481765"/>
          </a:xfrm>
          <a:prstGeom prst="bentArrow">
            <a:avLst>
              <a:gd name="adj1" fmla="val 25000"/>
              <a:gd name="adj2" fmla="val 20507"/>
              <a:gd name="adj3" fmla="val 25000"/>
              <a:gd name="adj4" fmla="val 87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293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Externalizing Table Data</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smtClean="0"/>
              <a:t>iosDev</a:t>
            </a:r>
            <a:endParaRPr lang="en-US" dirty="0" smtClean="0"/>
          </a:p>
          <a:p>
            <a:r>
              <a:rPr lang="en-US" dirty="0" smtClean="0"/>
              <a:t>DLS-CSB SMIT-IS</a:t>
            </a:r>
          </a:p>
          <a:p>
            <a:r>
              <a:rPr lang="en-US" dirty="0" smtClean="0"/>
              <a:t>Ronald L. Ramos</a:t>
            </a:r>
            <a:endParaRPr lang="en-US" dirty="0"/>
          </a:p>
        </p:txBody>
      </p:sp>
    </p:spTree>
    <p:extLst>
      <p:ext uri="{BB962C8B-B14F-4D97-AF65-F5344CB8AC3E}">
        <p14:creationId xmlns:p14="http://schemas.microsoft.com/office/powerpoint/2010/main" val="2631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Coding </a:t>
            </a:r>
            <a:r>
              <a:rPr lang="en-US" dirty="0" err="1" smtClean="0"/>
              <a:t>Plist</a:t>
            </a:r>
            <a:r>
              <a:rPr lang="en-US" dirty="0" smtClean="0"/>
              <a:t> Access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5886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ViewController.m</a:t>
            </a:r>
            <a:endParaRPr lang="en-US" dirty="0"/>
          </a:p>
        </p:txBody>
      </p:sp>
      <p:sp>
        <p:nvSpPr>
          <p:cNvPr id="4" name="Text Placeholder 3"/>
          <p:cNvSpPr>
            <a:spLocks noGrp="1"/>
          </p:cNvSpPr>
          <p:nvPr>
            <p:ph type="body" idx="1"/>
          </p:nvPr>
        </p:nvSpPr>
        <p:spPr/>
        <p:txBody>
          <a:bodyPr/>
          <a:lstStyle/>
          <a:p>
            <a:r>
              <a:rPr lang="en-US" dirty="0" smtClean="0"/>
              <a:t>Old Code</a:t>
            </a:r>
            <a:endParaRPr lang="en-US" dirty="0"/>
          </a:p>
        </p:txBody>
      </p:sp>
      <p:pic>
        <p:nvPicPr>
          <p:cNvPr id="8" name="Content Placeholder 7" descr="Screen Shot 2013-11-12 at 2.39.08 PM.png"/>
          <p:cNvPicPr>
            <a:picLocks noGrp="1" noChangeAspect="1"/>
          </p:cNvPicPr>
          <p:nvPr>
            <p:ph sz="half" idx="2"/>
          </p:nvPr>
        </p:nvPicPr>
        <p:blipFill>
          <a:blip r:embed="rId3">
            <a:extLst>
              <a:ext uri="{28A0092B-C50C-407E-A947-70E740481C1C}">
                <a14:useLocalDpi xmlns:a14="http://schemas.microsoft.com/office/drawing/2010/main" val="0"/>
              </a:ext>
            </a:extLst>
          </a:blip>
          <a:srcRect t="-21355" b="-21355"/>
          <a:stretch>
            <a:fillRect/>
          </a:stretch>
        </p:blipFill>
        <p:spPr/>
      </p:pic>
      <p:sp>
        <p:nvSpPr>
          <p:cNvPr id="6" name="Text Placeholder 5"/>
          <p:cNvSpPr>
            <a:spLocks noGrp="1"/>
          </p:cNvSpPr>
          <p:nvPr>
            <p:ph type="body" sz="quarter" idx="3"/>
          </p:nvPr>
        </p:nvSpPr>
        <p:spPr/>
        <p:txBody>
          <a:bodyPr/>
          <a:lstStyle/>
          <a:p>
            <a:r>
              <a:rPr lang="en-US" dirty="0" smtClean="0"/>
              <a:t>New Code</a:t>
            </a:r>
            <a:endParaRPr lang="en-US" dirty="0"/>
          </a:p>
        </p:txBody>
      </p:sp>
      <p:pic>
        <p:nvPicPr>
          <p:cNvPr id="9" name="Content Placeholder 8" descr="Screen Shot 2013-11-12 at 2.42.30 PM.png"/>
          <p:cNvPicPr>
            <a:picLocks noGrp="1" noChangeAspect="1"/>
          </p:cNvPicPr>
          <p:nvPr>
            <p:ph sz="quarter" idx="4"/>
          </p:nvPr>
        </p:nvPicPr>
        <p:blipFill>
          <a:blip r:embed="rId4">
            <a:extLst>
              <a:ext uri="{28A0092B-C50C-407E-A947-70E740481C1C}">
                <a14:useLocalDpi xmlns:a14="http://schemas.microsoft.com/office/drawing/2010/main" val="0"/>
              </a:ext>
            </a:extLst>
          </a:blip>
          <a:srcRect l="2922" r="2922"/>
          <a:stretch>
            <a:fillRect/>
          </a:stretch>
        </p:blipFill>
        <p:spPr/>
      </p:pic>
    </p:spTree>
    <p:extLst>
      <p:ext uri="{BB962C8B-B14F-4D97-AF65-F5344CB8AC3E}">
        <p14:creationId xmlns:p14="http://schemas.microsoft.com/office/powerpoint/2010/main" val="230147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 the App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4113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Externally it looks the same</a:t>
            </a:r>
            <a:endParaRPr lang="en-US" dirty="0"/>
          </a:p>
        </p:txBody>
      </p:sp>
      <p:pic>
        <p:nvPicPr>
          <p:cNvPr id="7" name="Content Placeholder 6" descr="Screen Shot 2013-11-12 at 2.43.17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59" r="-359"/>
          <a:stretch/>
        </p:blipFill>
        <p:spPr>
          <a:xfrm>
            <a:off x="1743764" y="2784475"/>
            <a:ext cx="1743765" cy="3252788"/>
          </a:xfrm>
        </p:spPr>
      </p:pic>
      <p:pic>
        <p:nvPicPr>
          <p:cNvPr id="8" name="Content Placeholder 7" descr="Screen Shot 2013-11-12 at 2.43.21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719"/>
          <a:stretch/>
        </p:blipFill>
        <p:spPr>
          <a:xfrm>
            <a:off x="5640325" y="2784475"/>
            <a:ext cx="1743764" cy="3252788"/>
          </a:xfrm>
        </p:spPr>
      </p:pic>
    </p:spTree>
    <p:extLst>
      <p:ext uri="{BB962C8B-B14F-4D97-AF65-F5344CB8AC3E}">
        <p14:creationId xmlns:p14="http://schemas.microsoft.com/office/powerpoint/2010/main" val="34754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iOS</a:t>
            </a:r>
            <a:r>
              <a:rPr lang="en-US" dirty="0" smtClean="0"/>
              <a:t> Core Data</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91931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Core Data?</a:t>
            </a:r>
            <a:endParaRPr lang="en-US" dirty="0"/>
          </a:p>
        </p:txBody>
      </p:sp>
      <p:sp>
        <p:nvSpPr>
          <p:cNvPr id="3" name="Content Placeholder 2"/>
          <p:cNvSpPr>
            <a:spLocks noGrp="1"/>
          </p:cNvSpPr>
          <p:nvPr>
            <p:ph idx="1"/>
          </p:nvPr>
        </p:nvSpPr>
        <p:spPr/>
        <p:txBody>
          <a:bodyPr>
            <a:normAutofit/>
          </a:bodyPr>
          <a:lstStyle/>
          <a:p>
            <a:r>
              <a:rPr lang="en-US" dirty="0" smtClean="0"/>
              <a:t>Core </a:t>
            </a:r>
            <a:r>
              <a:rPr lang="en-US" dirty="0"/>
              <a:t>Data is a framework Apple provides to developers that is described as a “schema-driven object graph management and persistence framework.” What does that actually mean? The framework manages where data is stored, how it is stored, data caching, and memory management. It was ported to the iPhone from Mac OS X with the 3.0 iPhone SDK release.</a:t>
            </a:r>
          </a:p>
        </p:txBody>
      </p:sp>
    </p:spTree>
    <p:extLst>
      <p:ext uri="{BB962C8B-B14F-4D97-AF65-F5344CB8AC3E}">
        <p14:creationId xmlns:p14="http://schemas.microsoft.com/office/powerpoint/2010/main" val="1123452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Core Data</a:t>
            </a:r>
            <a:r>
              <a:rPr lang="en-US" dirty="0" smtClean="0"/>
              <a:t>?</a:t>
            </a:r>
            <a:endParaRPr lang="en-US" dirty="0"/>
          </a:p>
        </p:txBody>
      </p:sp>
      <p:sp>
        <p:nvSpPr>
          <p:cNvPr id="3" name="Content Placeholder 2"/>
          <p:cNvSpPr>
            <a:spLocks noGrp="1"/>
          </p:cNvSpPr>
          <p:nvPr>
            <p:ph idx="1"/>
          </p:nvPr>
        </p:nvSpPr>
        <p:spPr/>
        <p:txBody>
          <a:bodyPr/>
          <a:lstStyle/>
          <a:p>
            <a:r>
              <a:rPr lang="en-US" dirty="0"/>
              <a:t>The Core Data API allows developers to create and use a relational database, perform record validation, and perform queries using SQL-less conditions. It essentially allows you to interact with SQLite in Objective-C and not have to worry about connections or managing the database schema, </a:t>
            </a:r>
          </a:p>
        </p:txBody>
      </p:sp>
    </p:spTree>
    <p:extLst>
      <p:ext uri="{BB962C8B-B14F-4D97-AF65-F5344CB8AC3E}">
        <p14:creationId xmlns:p14="http://schemas.microsoft.com/office/powerpoint/2010/main" val="1981863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re-Data-Stack.jpg"/>
          <p:cNvPicPr>
            <a:picLocks noGrp="1" noChangeAspect="1"/>
          </p:cNvPicPr>
          <p:nvPr>
            <p:ph idx="1"/>
          </p:nvPr>
        </p:nvPicPr>
        <p:blipFill>
          <a:blip r:embed="rId3">
            <a:extLst>
              <a:ext uri="{28A0092B-C50C-407E-A947-70E740481C1C}">
                <a14:useLocalDpi xmlns:a14="http://schemas.microsoft.com/office/drawing/2010/main" val="0"/>
              </a:ext>
            </a:extLst>
          </a:blip>
          <a:srcRect l="-86059" r="-86059"/>
          <a:stretch>
            <a:fillRect/>
          </a:stretch>
        </p:blipFill>
        <p:spPr/>
      </p:pic>
    </p:spTree>
    <p:extLst>
      <p:ext uri="{BB962C8B-B14F-4D97-AF65-F5344CB8AC3E}">
        <p14:creationId xmlns:p14="http://schemas.microsoft.com/office/powerpoint/2010/main" val="3810806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Creating the Project and Adding Core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08549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pic>
        <p:nvPicPr>
          <p:cNvPr id="4" name="Content Placeholder 3" descr="Screen Shot 2013-11-17 at 10.37.14 PM.png"/>
          <p:cNvPicPr>
            <a:picLocks noGrp="1" noChangeAspect="1"/>
          </p:cNvPicPr>
          <p:nvPr>
            <p:ph idx="1"/>
          </p:nvPr>
        </p:nvPicPr>
        <p:blipFill>
          <a:blip r:embed="rId2">
            <a:extLst>
              <a:ext uri="{28A0092B-C50C-407E-A947-70E740481C1C}">
                <a14:useLocalDpi xmlns:a14="http://schemas.microsoft.com/office/drawing/2010/main" val="0"/>
              </a:ext>
            </a:extLst>
          </a:blip>
          <a:srcRect t="9077" b="9077"/>
          <a:stretch>
            <a:fillRect/>
          </a:stretch>
        </p:blipFill>
        <p:spPr/>
      </p:pic>
    </p:spTree>
    <p:extLst>
      <p:ext uri="{BB962C8B-B14F-4D97-AF65-F5344CB8AC3E}">
        <p14:creationId xmlns:p14="http://schemas.microsoft.com/office/powerpoint/2010/main" val="244030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Convert table data from static array to property list</a:t>
            </a:r>
          </a:p>
          <a:p>
            <a:r>
              <a:rPr lang="en-US" dirty="0"/>
              <a:t>How to read property list</a:t>
            </a:r>
          </a:p>
          <a:p>
            <a:endParaRPr lang="en-US" dirty="0"/>
          </a:p>
        </p:txBody>
      </p:sp>
    </p:spTree>
    <p:extLst>
      <p:ext uri="{BB962C8B-B14F-4D97-AF65-F5344CB8AC3E}">
        <p14:creationId xmlns:p14="http://schemas.microsoft.com/office/powerpoint/2010/main" val="311347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CoreData</a:t>
            </a:r>
            <a:r>
              <a:rPr lang="en-US" dirty="0" smtClean="0"/>
              <a:t> Framework</a:t>
            </a:r>
            <a:endParaRPr lang="en-US" dirty="0"/>
          </a:p>
        </p:txBody>
      </p:sp>
      <p:pic>
        <p:nvPicPr>
          <p:cNvPr id="4" name="Content Placeholder 3" descr="Screen Shot 2013-11-17 at 10.38.08 PM.png"/>
          <p:cNvPicPr>
            <a:picLocks noGrp="1" noChangeAspect="1"/>
          </p:cNvPicPr>
          <p:nvPr>
            <p:ph idx="1"/>
          </p:nvPr>
        </p:nvPicPr>
        <p:blipFill>
          <a:blip r:embed="rId3">
            <a:extLst>
              <a:ext uri="{28A0092B-C50C-407E-A947-70E740481C1C}">
                <a14:useLocalDpi xmlns:a14="http://schemas.microsoft.com/office/drawing/2010/main" val="0"/>
              </a:ext>
            </a:extLst>
          </a:blip>
          <a:srcRect t="3197" b="3197"/>
          <a:stretch>
            <a:fillRect/>
          </a:stretch>
        </p:blipFill>
        <p:spPr/>
      </p:pic>
      <p:sp>
        <p:nvSpPr>
          <p:cNvPr id="5" name="Rectangle 4"/>
          <p:cNvSpPr/>
          <p:nvPr/>
        </p:nvSpPr>
        <p:spPr>
          <a:xfrm>
            <a:off x="2161360" y="5370522"/>
            <a:ext cx="512487" cy="420678"/>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267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CoreData</a:t>
            </a:r>
            <a:r>
              <a:rPr lang="en-US" dirty="0" smtClean="0"/>
              <a:t> Framework</a:t>
            </a:r>
            <a:endParaRPr lang="en-US" dirty="0"/>
          </a:p>
        </p:txBody>
      </p:sp>
      <p:pic>
        <p:nvPicPr>
          <p:cNvPr id="4" name="Content Placeholder 3" descr="Screen Shot 2013-11-17 at 10.40.29 PM.png"/>
          <p:cNvPicPr>
            <a:picLocks noGrp="1" noChangeAspect="1"/>
          </p:cNvPicPr>
          <p:nvPr>
            <p:ph idx="1"/>
          </p:nvPr>
        </p:nvPicPr>
        <p:blipFill>
          <a:blip r:embed="rId2">
            <a:extLst>
              <a:ext uri="{28A0092B-C50C-407E-A947-70E740481C1C}">
                <a14:useLocalDpi xmlns:a14="http://schemas.microsoft.com/office/drawing/2010/main" val="0"/>
              </a:ext>
            </a:extLst>
          </a:blip>
          <a:srcRect l="-41495" r="-41495"/>
          <a:stretch>
            <a:fillRect/>
          </a:stretch>
        </p:blipFill>
        <p:spPr/>
      </p:pic>
    </p:spTree>
    <p:extLst>
      <p:ext uri="{BB962C8B-B14F-4D97-AF65-F5344CB8AC3E}">
        <p14:creationId xmlns:p14="http://schemas.microsoft.com/office/powerpoint/2010/main" val="89348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CoreData</a:t>
            </a:r>
            <a:r>
              <a:rPr lang="en-US" dirty="0" smtClean="0"/>
              <a:t> appears on the list</a:t>
            </a:r>
            <a:endParaRPr lang="en-US" dirty="0"/>
          </a:p>
        </p:txBody>
      </p:sp>
      <p:pic>
        <p:nvPicPr>
          <p:cNvPr id="4" name="Content Placeholder 3" descr="Screen Shot 2013-11-17 at 10.41.28 PM.png"/>
          <p:cNvPicPr>
            <a:picLocks noGrp="1" noChangeAspect="1"/>
          </p:cNvPicPr>
          <p:nvPr>
            <p:ph idx="1"/>
          </p:nvPr>
        </p:nvPicPr>
        <p:blipFill>
          <a:blip r:embed="rId2">
            <a:extLst>
              <a:ext uri="{28A0092B-C50C-407E-A947-70E740481C1C}">
                <a14:useLocalDpi xmlns:a14="http://schemas.microsoft.com/office/drawing/2010/main" val="0"/>
              </a:ext>
            </a:extLst>
          </a:blip>
          <a:srcRect l="5641" r="5641"/>
          <a:stretch>
            <a:fillRect/>
          </a:stretch>
        </p:blipFill>
        <p:spPr/>
      </p:pic>
    </p:spTree>
    <p:extLst>
      <p:ext uri="{BB962C8B-B14F-4D97-AF65-F5344CB8AC3E}">
        <p14:creationId xmlns:p14="http://schemas.microsoft.com/office/powerpoint/2010/main" val="130702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Adding required </a:t>
            </a:r>
            <a:r>
              <a:rPr lang="en-US" dirty="0" err="1" smtClean="0"/>
              <a:t>CoreData</a:t>
            </a:r>
            <a:r>
              <a:rPr lang="en-US" dirty="0" smtClean="0"/>
              <a:t> files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5361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 new file</a:t>
            </a:r>
            <a:endParaRPr lang="en-US" dirty="0"/>
          </a:p>
        </p:txBody>
      </p:sp>
      <p:pic>
        <p:nvPicPr>
          <p:cNvPr id="4" name="Content Placeholder 3" descr="Screen Shot 2013-11-17 at 10.43.11 PM.png"/>
          <p:cNvPicPr>
            <a:picLocks noGrp="1" noChangeAspect="1"/>
          </p:cNvPicPr>
          <p:nvPr>
            <p:ph idx="1"/>
          </p:nvPr>
        </p:nvPicPr>
        <p:blipFill>
          <a:blip r:embed="rId3">
            <a:extLst>
              <a:ext uri="{28A0092B-C50C-407E-A947-70E740481C1C}">
                <a14:useLocalDpi xmlns:a14="http://schemas.microsoft.com/office/drawing/2010/main" val="0"/>
              </a:ext>
            </a:extLst>
          </a:blip>
          <a:srcRect l="1102" r="1102"/>
          <a:stretch>
            <a:fillRect/>
          </a:stretch>
        </p:blipFill>
        <p:spPr/>
      </p:pic>
    </p:spTree>
    <p:extLst>
      <p:ext uri="{BB962C8B-B14F-4D97-AF65-F5344CB8AC3E}">
        <p14:creationId xmlns:p14="http://schemas.microsoft.com/office/powerpoint/2010/main" val="287028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Pick Core Data and select Data Model</a:t>
            </a:r>
            <a:endParaRPr lang="en-US" dirty="0"/>
          </a:p>
        </p:txBody>
      </p:sp>
      <p:pic>
        <p:nvPicPr>
          <p:cNvPr id="4" name="Content Placeholder 3" descr="Screen Shot 2013-11-17 at 10.43.51 PM.png"/>
          <p:cNvPicPr>
            <a:picLocks noGrp="1" noChangeAspect="1"/>
          </p:cNvPicPr>
          <p:nvPr>
            <p:ph idx="1"/>
          </p:nvPr>
        </p:nvPicPr>
        <p:blipFill>
          <a:blip r:embed="rId2">
            <a:extLst>
              <a:ext uri="{28A0092B-C50C-407E-A947-70E740481C1C}">
                <a14:useLocalDpi xmlns:a14="http://schemas.microsoft.com/office/drawing/2010/main" val="0"/>
              </a:ext>
            </a:extLst>
          </a:blip>
          <a:srcRect t="8994" b="8994"/>
          <a:stretch>
            <a:fillRect/>
          </a:stretch>
        </p:blipFill>
        <p:spPr/>
      </p:pic>
    </p:spTree>
    <p:extLst>
      <p:ext uri="{BB962C8B-B14F-4D97-AF65-F5344CB8AC3E}">
        <p14:creationId xmlns:p14="http://schemas.microsoft.com/office/powerpoint/2010/main" val="45233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a:t>
            </a:r>
            <a:r>
              <a:rPr lang="en-US" dirty="0" err="1" smtClean="0"/>
              <a:t>datamodel</a:t>
            </a:r>
            <a:r>
              <a:rPr lang="en-US" dirty="0" smtClean="0"/>
              <a:t> file</a:t>
            </a:r>
            <a:endParaRPr lang="en-US" dirty="0"/>
          </a:p>
        </p:txBody>
      </p:sp>
      <p:pic>
        <p:nvPicPr>
          <p:cNvPr id="7" name="Content Placeholder 6" descr="Screen Shot 2013-11-17 at 10.45.15 PM.png"/>
          <p:cNvPicPr>
            <a:picLocks noGrp="1" noChangeAspect="1"/>
          </p:cNvPicPr>
          <p:nvPr>
            <p:ph sz="half" idx="1"/>
          </p:nvPr>
        </p:nvPicPr>
        <p:blipFill>
          <a:blip r:embed="rId2">
            <a:extLst>
              <a:ext uri="{28A0092B-C50C-407E-A947-70E740481C1C}">
                <a14:useLocalDpi xmlns:a14="http://schemas.microsoft.com/office/drawing/2010/main" val="0"/>
              </a:ext>
            </a:extLst>
          </a:blip>
          <a:srcRect l="14463" r="14463"/>
          <a:stretch>
            <a:fillRect/>
          </a:stretch>
        </p:blipFill>
        <p:spPr/>
      </p:pic>
      <p:pic>
        <p:nvPicPr>
          <p:cNvPr id="8" name="Content Placeholder 7" descr="Screen Shot 2013-11-17 at 10.45.28 PM.png"/>
          <p:cNvPicPr>
            <a:picLocks noGrp="1" noChangeAspect="1"/>
          </p:cNvPicPr>
          <p:nvPr>
            <p:ph sz="half" idx="2"/>
          </p:nvPr>
        </p:nvPicPr>
        <p:blipFill>
          <a:blip r:embed="rId3">
            <a:extLst>
              <a:ext uri="{28A0092B-C50C-407E-A947-70E740481C1C}">
                <a14:useLocalDpi xmlns:a14="http://schemas.microsoft.com/office/drawing/2010/main" val="0"/>
              </a:ext>
            </a:extLst>
          </a:blip>
          <a:srcRect t="-43893" b="-43893"/>
          <a:stretch>
            <a:fillRect/>
          </a:stretch>
        </p:blipFill>
        <p:spPr/>
      </p:pic>
    </p:spTree>
    <p:extLst>
      <p:ext uri="{BB962C8B-B14F-4D97-AF65-F5344CB8AC3E}">
        <p14:creationId xmlns:p14="http://schemas.microsoft.com/office/powerpoint/2010/main" val="2187183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pch</a:t>
            </a:r>
            <a:r>
              <a:rPr lang="en-US" dirty="0" smtClean="0"/>
              <a:t> file</a:t>
            </a:r>
            <a:endParaRPr lang="en-US" dirty="0"/>
          </a:p>
        </p:txBody>
      </p:sp>
      <p:pic>
        <p:nvPicPr>
          <p:cNvPr id="4" name="Content Placeholder 3" descr="Screen Shot 2013-11-17 at 10.46.18 PM.png"/>
          <p:cNvPicPr>
            <a:picLocks noGrp="1" noChangeAspect="1"/>
          </p:cNvPicPr>
          <p:nvPr>
            <p:ph idx="1"/>
          </p:nvPr>
        </p:nvPicPr>
        <p:blipFill>
          <a:blip r:embed="rId2">
            <a:extLst>
              <a:ext uri="{28A0092B-C50C-407E-A947-70E740481C1C}">
                <a14:useLocalDpi xmlns:a14="http://schemas.microsoft.com/office/drawing/2010/main" val="0"/>
              </a:ext>
            </a:extLst>
          </a:blip>
          <a:srcRect t="5312" b="5312"/>
          <a:stretch>
            <a:fillRect/>
          </a:stretch>
        </p:blipFill>
        <p:spPr/>
      </p:pic>
    </p:spTree>
    <p:extLst>
      <p:ext uri="{BB962C8B-B14F-4D97-AF65-F5344CB8AC3E}">
        <p14:creationId xmlns:p14="http://schemas.microsoft.com/office/powerpoint/2010/main" val="113927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new import</a:t>
            </a:r>
            <a:endParaRPr lang="en-US" dirty="0"/>
          </a:p>
        </p:txBody>
      </p:sp>
      <p:pic>
        <p:nvPicPr>
          <p:cNvPr id="4" name="Content Placeholder 3" descr="Screen Shot 2013-11-17 at 10.47.25 PM.png"/>
          <p:cNvPicPr>
            <a:picLocks noGrp="1" noChangeAspect="1"/>
          </p:cNvPicPr>
          <p:nvPr>
            <p:ph idx="1"/>
          </p:nvPr>
        </p:nvPicPr>
        <p:blipFill>
          <a:blip r:embed="rId3">
            <a:extLst>
              <a:ext uri="{28A0092B-C50C-407E-A947-70E740481C1C}">
                <a14:useLocalDpi xmlns:a14="http://schemas.microsoft.com/office/drawing/2010/main" val="0"/>
              </a:ext>
            </a:extLst>
          </a:blip>
          <a:srcRect t="12173" b="12173"/>
          <a:stretch>
            <a:fillRect/>
          </a:stretch>
        </p:blipFill>
        <p:spPr/>
      </p:pic>
      <p:sp>
        <p:nvSpPr>
          <p:cNvPr id="5" name="Rounded Rectangle 4"/>
          <p:cNvSpPr/>
          <p:nvPr/>
        </p:nvSpPr>
        <p:spPr>
          <a:xfrm>
            <a:off x="2607001" y="2094726"/>
            <a:ext cx="3587411" cy="378834"/>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497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AppDelegate.h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189418"/>
            <a:ext cx="7313613" cy="3147501"/>
          </a:xfrm>
        </p:spPr>
      </p:pic>
    </p:spTree>
    <p:extLst>
      <p:ext uri="{BB962C8B-B14F-4D97-AF65-F5344CB8AC3E}">
        <p14:creationId xmlns:p14="http://schemas.microsoft.com/office/powerpoint/2010/main" val="207008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externalize table data?</a:t>
            </a:r>
            <a:endParaRPr lang="en-US" dirty="0"/>
          </a:p>
        </p:txBody>
      </p:sp>
      <p:pic>
        <p:nvPicPr>
          <p:cNvPr id="6" name="Content Placeholder 5" descr="Screen Shot 2013-11-12 at 12.42.29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7323" t="3378" b="-2183"/>
          <a:stretch/>
        </p:blipFill>
        <p:spPr>
          <a:xfrm>
            <a:off x="236505" y="1657327"/>
            <a:ext cx="6338133" cy="2195421"/>
          </a:xfrm>
        </p:spPr>
      </p:pic>
      <p:pic>
        <p:nvPicPr>
          <p:cNvPr id="7" name="Content Placeholder 6"/>
          <p:cNvPicPr>
            <a:picLocks noGrp="1" noChangeAspect="1"/>
          </p:cNvPicPr>
          <p:nvPr>
            <p:ph sz="half" idx="2"/>
          </p:nvPr>
        </p:nvPicPr>
        <p:blipFill rotWithShape="1">
          <a:blip r:embed="rId4"/>
          <a:srcRect l="952" r="-3810"/>
          <a:stretch/>
        </p:blipFill>
        <p:spPr>
          <a:xfrm>
            <a:off x="4176424" y="3185514"/>
            <a:ext cx="4737653" cy="3260701"/>
          </a:xfrm>
        </p:spPr>
      </p:pic>
      <p:sp>
        <p:nvSpPr>
          <p:cNvPr id="8" name="TextBox 7"/>
          <p:cNvSpPr txBox="1"/>
          <p:nvPr/>
        </p:nvSpPr>
        <p:spPr>
          <a:xfrm>
            <a:off x="457200" y="4283223"/>
            <a:ext cx="2416798" cy="369332"/>
          </a:xfrm>
          <a:prstGeom prst="rect">
            <a:avLst/>
          </a:prstGeom>
          <a:noFill/>
        </p:spPr>
        <p:txBody>
          <a:bodyPr wrap="none" rtlCol="0">
            <a:spAutoFit/>
          </a:bodyPr>
          <a:lstStyle/>
          <a:p>
            <a:r>
              <a:rPr lang="en-US" dirty="0" smtClean="0"/>
              <a:t>Array definition versus</a:t>
            </a:r>
            <a:endParaRPr lang="en-US" dirty="0"/>
          </a:p>
        </p:txBody>
      </p:sp>
      <p:sp>
        <p:nvSpPr>
          <p:cNvPr id="9" name="TextBox 8"/>
          <p:cNvSpPr txBox="1"/>
          <p:nvPr/>
        </p:nvSpPr>
        <p:spPr>
          <a:xfrm>
            <a:off x="2109740" y="5187220"/>
            <a:ext cx="1479892" cy="369332"/>
          </a:xfrm>
          <a:prstGeom prst="rect">
            <a:avLst/>
          </a:prstGeom>
          <a:noFill/>
        </p:spPr>
        <p:txBody>
          <a:bodyPr wrap="none" rtlCol="0">
            <a:spAutoFit/>
          </a:bodyPr>
          <a:lstStyle/>
          <a:p>
            <a:r>
              <a:rPr lang="en-US" dirty="0" smtClean="0"/>
              <a:t>Property List</a:t>
            </a:r>
            <a:endParaRPr lang="en-US" dirty="0"/>
          </a:p>
        </p:txBody>
      </p:sp>
    </p:spTree>
    <p:extLst>
      <p:ext uri="{BB962C8B-B14F-4D97-AF65-F5344CB8AC3E}">
        <p14:creationId xmlns:p14="http://schemas.microsoft.com/office/powerpoint/2010/main" val="1259510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AppDelegate.h</a:t>
            </a:r>
            <a:endParaRPr lang="en-US" dirty="0"/>
          </a:p>
        </p:txBody>
      </p:sp>
      <p:pic>
        <p:nvPicPr>
          <p:cNvPr id="4" name="Content Placeholder 3" descr="Screen Shot 2013-11-17 at 10.50.42 PM.png"/>
          <p:cNvPicPr>
            <a:picLocks noGrp="1" noChangeAspect="1"/>
          </p:cNvPicPr>
          <p:nvPr>
            <p:ph idx="1"/>
          </p:nvPr>
        </p:nvPicPr>
        <p:blipFill>
          <a:blip r:embed="rId3">
            <a:extLst>
              <a:ext uri="{28A0092B-C50C-407E-A947-70E740481C1C}">
                <a14:useLocalDpi xmlns:a14="http://schemas.microsoft.com/office/drawing/2010/main" val="0"/>
              </a:ext>
            </a:extLst>
          </a:blip>
          <a:srcRect t="-17859" b="-17859"/>
          <a:stretch>
            <a:fillRect/>
          </a:stretch>
        </p:blipFill>
        <p:spPr>
          <a:xfrm>
            <a:off x="-12456" y="1735138"/>
            <a:ext cx="9237194" cy="5122862"/>
          </a:xfrm>
        </p:spPr>
      </p:pic>
    </p:spTree>
    <p:extLst>
      <p:ext uri="{BB962C8B-B14F-4D97-AF65-F5344CB8AC3E}">
        <p14:creationId xmlns:p14="http://schemas.microsoft.com/office/powerpoint/2010/main" val="2533564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AppDelegate.m</a:t>
            </a:r>
            <a:endParaRPr lang="en-US" dirty="0"/>
          </a:p>
        </p:txBody>
      </p:sp>
      <p:pic>
        <p:nvPicPr>
          <p:cNvPr id="4" name="Content Placeholder 3" descr="Screen Shot 2013-11-17 at 10.52.02 PM.png"/>
          <p:cNvPicPr>
            <a:picLocks noGrp="1" noChangeAspect="1"/>
          </p:cNvPicPr>
          <p:nvPr>
            <p:ph idx="1"/>
          </p:nvPr>
        </p:nvPicPr>
        <p:blipFill>
          <a:blip r:embed="rId2">
            <a:extLst>
              <a:ext uri="{28A0092B-C50C-407E-A947-70E740481C1C}">
                <a14:useLocalDpi xmlns:a14="http://schemas.microsoft.com/office/drawing/2010/main" val="0"/>
              </a:ext>
            </a:extLst>
          </a:blip>
          <a:srcRect t="17782" b="17782"/>
          <a:stretch>
            <a:fillRect/>
          </a:stretch>
        </p:blipFill>
        <p:spPr/>
      </p:pic>
    </p:spTree>
    <p:extLst>
      <p:ext uri="{BB962C8B-B14F-4D97-AF65-F5344CB8AC3E}">
        <p14:creationId xmlns:p14="http://schemas.microsoft.com/office/powerpoint/2010/main" val="83060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AppDelegate.m</a:t>
            </a:r>
            <a:endParaRPr lang="en-US" dirty="0"/>
          </a:p>
        </p:txBody>
      </p:sp>
      <p:pic>
        <p:nvPicPr>
          <p:cNvPr id="4" name="Content Placeholder 3" descr="Screen Shot 2013-11-17 at 10.52.35 PM.png"/>
          <p:cNvPicPr>
            <a:picLocks noGrp="1" noChangeAspect="1"/>
          </p:cNvPicPr>
          <p:nvPr>
            <p:ph idx="1"/>
          </p:nvPr>
        </p:nvPicPr>
        <p:blipFill>
          <a:blip r:embed="rId3">
            <a:extLst>
              <a:ext uri="{28A0092B-C50C-407E-A947-70E740481C1C}">
                <a14:useLocalDpi xmlns:a14="http://schemas.microsoft.com/office/drawing/2010/main" val="0"/>
              </a:ext>
            </a:extLst>
          </a:blip>
          <a:srcRect t="-20058" b="-20058"/>
          <a:stretch>
            <a:fillRect/>
          </a:stretch>
        </p:blipFill>
        <p:spPr>
          <a:xfrm>
            <a:off x="628650" y="1735138"/>
            <a:ext cx="8200256" cy="4547786"/>
          </a:xfrm>
        </p:spPr>
      </p:pic>
    </p:spTree>
    <p:extLst>
      <p:ext uri="{BB962C8B-B14F-4D97-AF65-F5344CB8AC3E}">
        <p14:creationId xmlns:p14="http://schemas.microsoft.com/office/powerpoint/2010/main" val="1844442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methods for </a:t>
            </a:r>
            <a:r>
              <a:rPr lang="en-US" dirty="0" err="1" smtClean="0"/>
              <a:t>AppDelegate.m</a:t>
            </a:r>
            <a:endParaRPr lang="en-US" dirty="0"/>
          </a:p>
        </p:txBody>
      </p:sp>
      <p:pic>
        <p:nvPicPr>
          <p:cNvPr id="4" name="Content Placeholder 3" descr="Screen Shot 2013-11-17 at 10.55.00 PM.png"/>
          <p:cNvPicPr>
            <a:picLocks noGrp="1" noChangeAspect="1"/>
          </p:cNvPicPr>
          <p:nvPr>
            <p:ph idx="1"/>
          </p:nvPr>
        </p:nvPicPr>
        <p:blipFill>
          <a:blip r:embed="rId3">
            <a:extLst>
              <a:ext uri="{28A0092B-C50C-407E-A947-70E740481C1C}">
                <a14:useLocalDpi xmlns:a14="http://schemas.microsoft.com/office/drawing/2010/main" val="0"/>
              </a:ext>
            </a:extLst>
          </a:blip>
          <a:srcRect l="-37454" r="-37454"/>
          <a:stretch>
            <a:fillRect/>
          </a:stretch>
        </p:blipFill>
        <p:spPr/>
      </p:pic>
    </p:spTree>
    <p:extLst>
      <p:ext uri="{BB962C8B-B14F-4D97-AF65-F5344CB8AC3E}">
        <p14:creationId xmlns:p14="http://schemas.microsoft.com/office/powerpoint/2010/main" val="2528509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our model</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2623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US" dirty="0"/>
          </a:p>
        </p:txBody>
      </p:sp>
      <p:sp>
        <p:nvSpPr>
          <p:cNvPr id="3" name="Content Placeholder 2"/>
          <p:cNvSpPr>
            <a:spLocks noGrp="1"/>
          </p:cNvSpPr>
          <p:nvPr>
            <p:ph idx="1"/>
          </p:nvPr>
        </p:nvSpPr>
        <p:spPr/>
        <p:txBody>
          <a:bodyPr>
            <a:normAutofit fontScale="40000" lnSpcReduction="20000"/>
          </a:bodyPr>
          <a:lstStyle/>
          <a:p>
            <a:r>
              <a:rPr lang="en-US" dirty="0"/>
              <a:t>Persistent Store Coordinator:</a:t>
            </a:r>
          </a:p>
          <a:p>
            <a:r>
              <a:rPr lang="en-US" dirty="0"/>
              <a:t>As the name suggest it is a coordinator , that coordinates between manage object context and low level file saved in our data base (</a:t>
            </a:r>
            <a:r>
              <a:rPr lang="en-US" dirty="0" err="1"/>
              <a:t>Sqlite</a:t>
            </a:r>
            <a:r>
              <a:rPr lang="en-US" dirty="0"/>
              <a:t> file) , you do not have to think much about it as this stage. We are not </a:t>
            </a:r>
            <a:r>
              <a:rPr lang="en-US" dirty="0" err="1"/>
              <a:t>gonna</a:t>
            </a:r>
            <a:r>
              <a:rPr lang="en-US" dirty="0"/>
              <a:t> use it directly, it will only be used while setting </a:t>
            </a:r>
            <a:r>
              <a:rPr lang="en-US" dirty="0" err="1"/>
              <a:t>NSManageObjectContext</a:t>
            </a:r>
            <a:r>
              <a:rPr lang="en-US" dirty="0"/>
              <a:t> . Linking it to our Persistent store coordinator which in turn will be linked with our </a:t>
            </a:r>
            <a:r>
              <a:rPr lang="en-US" dirty="0" err="1"/>
              <a:t>Sqlite</a:t>
            </a:r>
            <a:r>
              <a:rPr lang="en-US" dirty="0"/>
              <a:t> file (</a:t>
            </a:r>
            <a:r>
              <a:rPr lang="en-US" dirty="0" err="1"/>
              <a:t>PhoneBook.sqlite</a:t>
            </a:r>
            <a:r>
              <a:rPr lang="en-US" dirty="0"/>
              <a:t> for our case) .</a:t>
            </a:r>
          </a:p>
          <a:p>
            <a:r>
              <a:rPr lang="en-US" dirty="0"/>
              <a:t>Managed object context</a:t>
            </a:r>
          </a:p>
          <a:p>
            <a:r>
              <a:rPr lang="en-US" dirty="0"/>
              <a:t>You can think of a managed object context as an intelligent scratch pad. When you fetch objects from a persistent store, you bring temporary copies onto the scratch pad . You can then modify those objects however you like. Unless you actually save those changes, however, the persistent store remains unaltered.</a:t>
            </a:r>
          </a:p>
          <a:p>
            <a:r>
              <a:rPr lang="en-US" dirty="0"/>
              <a:t>This will be most important as we will be using it to make queries on our data (fetching , updating , deleting and adding data).</a:t>
            </a:r>
          </a:p>
          <a:p>
            <a:r>
              <a:rPr lang="en-US" dirty="0" err="1"/>
              <a:t>NSManageObject</a:t>
            </a:r>
            <a:r>
              <a:rPr lang="en-US" dirty="0"/>
              <a:t> Model </a:t>
            </a:r>
          </a:p>
          <a:p>
            <a:r>
              <a:rPr lang="en-US" dirty="0"/>
              <a:t>A managed object model is an instance of the </a:t>
            </a:r>
            <a:r>
              <a:rPr lang="en-US" dirty="0" err="1"/>
              <a:t>NSManagedObjectModel</a:t>
            </a:r>
            <a:r>
              <a:rPr lang="en-US" dirty="0"/>
              <a:t> class. It describes a schema (contains definitions) for objects (also called entities )—that you use in your application.</a:t>
            </a:r>
          </a:p>
          <a:p>
            <a:r>
              <a:rPr lang="en-US" dirty="0"/>
              <a:t>Properties (Attributes of entity )</a:t>
            </a:r>
          </a:p>
          <a:p>
            <a:r>
              <a:rPr lang="en-US" dirty="0"/>
              <a:t>An entity’s properties are its attributes and relationships. Amongst other features, each property has a name and a type. A property name cannot be the same as any no-parameter method name of </a:t>
            </a:r>
            <a:r>
              <a:rPr lang="en-US" dirty="0" err="1"/>
              <a:t>NSObject</a:t>
            </a:r>
            <a:r>
              <a:rPr lang="en-US" dirty="0"/>
              <a:t> or </a:t>
            </a:r>
            <a:r>
              <a:rPr lang="en-US" dirty="0" err="1"/>
              <a:t>NSManagedObject</a:t>
            </a:r>
            <a:r>
              <a:rPr lang="en-US" dirty="0"/>
              <a:t>—for example, you cannot give a property the name “description” (see </a:t>
            </a:r>
            <a:r>
              <a:rPr lang="en-US" dirty="0" err="1"/>
              <a:t>NSPropertyDescription</a:t>
            </a:r>
            <a:r>
              <a:rPr lang="en-US" dirty="0"/>
              <a:t>).</a:t>
            </a:r>
          </a:p>
        </p:txBody>
      </p:sp>
    </p:spTree>
    <p:extLst>
      <p:ext uri="{BB962C8B-B14F-4D97-AF65-F5344CB8AC3E}">
        <p14:creationId xmlns:p14="http://schemas.microsoft.com/office/powerpoint/2010/main" val="3535916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Entity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6185" y="1735138"/>
            <a:ext cx="6510043" cy="4056062"/>
          </a:xfrm>
        </p:spPr>
      </p:pic>
    </p:spTree>
    <p:extLst>
      <p:ext uri="{BB962C8B-B14F-4D97-AF65-F5344CB8AC3E}">
        <p14:creationId xmlns:p14="http://schemas.microsoft.com/office/powerpoint/2010/main" val="352462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Entity</a:t>
            </a:r>
            <a:endParaRPr lang="en-US" dirty="0"/>
          </a:p>
        </p:txBody>
      </p:sp>
      <p:pic>
        <p:nvPicPr>
          <p:cNvPr id="4" name="Content Placeholder 3" descr="Screen Shot 2013-11-17 at 11.02.29 PM.png"/>
          <p:cNvPicPr>
            <a:picLocks noGrp="1" noChangeAspect="1"/>
          </p:cNvPicPr>
          <p:nvPr>
            <p:ph idx="1"/>
          </p:nvPr>
        </p:nvPicPr>
        <p:blipFill>
          <a:blip r:embed="rId2">
            <a:extLst>
              <a:ext uri="{28A0092B-C50C-407E-A947-70E740481C1C}">
                <a14:useLocalDpi xmlns:a14="http://schemas.microsoft.com/office/drawing/2010/main" val="0"/>
              </a:ext>
            </a:extLst>
          </a:blip>
          <a:srcRect l="-8932" r="-8932"/>
          <a:stretch>
            <a:fillRect/>
          </a:stretch>
        </p:blipFill>
        <p:spPr/>
      </p:pic>
      <p:sp>
        <p:nvSpPr>
          <p:cNvPr id="3" name="Rounded Rectangle 2"/>
          <p:cNvSpPr/>
          <p:nvPr/>
        </p:nvSpPr>
        <p:spPr>
          <a:xfrm>
            <a:off x="1422953" y="1912437"/>
            <a:ext cx="1208744" cy="520183"/>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579726" y="2172528"/>
            <a:ext cx="2601701" cy="520183"/>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494361" y="2707415"/>
            <a:ext cx="789797" cy="412491"/>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5" idx="2"/>
          </p:cNvCxnSpPr>
          <p:nvPr/>
        </p:nvCxnSpPr>
        <p:spPr>
          <a:xfrm>
            <a:off x="4880577" y="2692711"/>
            <a:ext cx="2218885" cy="11321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6" idx="2"/>
          </p:cNvCxnSpPr>
          <p:nvPr/>
        </p:nvCxnSpPr>
        <p:spPr>
          <a:xfrm flipH="1">
            <a:off x="2815304" y="3119906"/>
            <a:ext cx="1073956" cy="1837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914400" y="2432620"/>
            <a:ext cx="1073956" cy="183713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2515" y="4285050"/>
            <a:ext cx="1297688" cy="369332"/>
          </a:xfrm>
          <a:prstGeom prst="rect">
            <a:avLst/>
          </a:prstGeom>
          <a:noFill/>
        </p:spPr>
        <p:txBody>
          <a:bodyPr wrap="none" rtlCol="0">
            <a:spAutoFit/>
          </a:bodyPr>
          <a:lstStyle/>
          <a:p>
            <a:r>
              <a:rPr lang="en-US" dirty="0" smtClean="0"/>
              <a:t>Entity name</a:t>
            </a:r>
            <a:endParaRPr lang="en-US" dirty="0"/>
          </a:p>
        </p:txBody>
      </p:sp>
      <p:sp>
        <p:nvSpPr>
          <p:cNvPr id="13" name="TextBox 12"/>
          <p:cNvSpPr txBox="1"/>
          <p:nvPr/>
        </p:nvSpPr>
        <p:spPr>
          <a:xfrm>
            <a:off x="2166460" y="4957037"/>
            <a:ext cx="2246265" cy="369332"/>
          </a:xfrm>
          <a:prstGeom prst="rect">
            <a:avLst/>
          </a:prstGeom>
          <a:noFill/>
        </p:spPr>
        <p:txBody>
          <a:bodyPr wrap="none" rtlCol="0">
            <a:spAutoFit/>
          </a:bodyPr>
          <a:lstStyle/>
          <a:p>
            <a:r>
              <a:rPr lang="en-US" dirty="0" smtClean="0"/>
              <a:t>Add/Delete Attributes</a:t>
            </a:r>
            <a:endParaRPr lang="en-US" dirty="0"/>
          </a:p>
        </p:txBody>
      </p:sp>
      <p:sp>
        <p:nvSpPr>
          <p:cNvPr id="14" name="TextBox 13"/>
          <p:cNvSpPr txBox="1"/>
          <p:nvPr/>
        </p:nvSpPr>
        <p:spPr>
          <a:xfrm>
            <a:off x="6550423" y="3900419"/>
            <a:ext cx="1098077" cy="369332"/>
          </a:xfrm>
          <a:prstGeom prst="rect">
            <a:avLst/>
          </a:prstGeom>
          <a:noFill/>
        </p:spPr>
        <p:txBody>
          <a:bodyPr wrap="none" rtlCol="0">
            <a:spAutoFit/>
          </a:bodyPr>
          <a:lstStyle/>
          <a:p>
            <a:r>
              <a:rPr lang="en-US" dirty="0" smtClean="0"/>
              <a:t>Attributes</a:t>
            </a:r>
            <a:endParaRPr lang="en-US" dirty="0"/>
          </a:p>
        </p:txBody>
      </p:sp>
    </p:spTree>
    <p:extLst>
      <p:ext uri="{BB962C8B-B14F-4D97-AF65-F5344CB8AC3E}">
        <p14:creationId xmlns:p14="http://schemas.microsoft.com/office/powerpoint/2010/main" val="4013963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Auto Generating </a:t>
            </a:r>
            <a:r>
              <a:rPr lang="en-US" dirty="0" err="1"/>
              <a:t>NSManageObject</a:t>
            </a:r>
            <a:r>
              <a:rPr lang="en-US" dirty="0"/>
              <a:t> class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57680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new file</a:t>
            </a:r>
            <a:endParaRPr lang="en-US" dirty="0"/>
          </a:p>
        </p:txBody>
      </p:sp>
      <p:pic>
        <p:nvPicPr>
          <p:cNvPr id="4" name="Content Placeholder 3" descr="Screen Shot 2013-11-17 at 11.05.17 PM.png"/>
          <p:cNvPicPr>
            <a:picLocks noGrp="1" noChangeAspect="1"/>
          </p:cNvPicPr>
          <p:nvPr>
            <p:ph idx="1"/>
          </p:nvPr>
        </p:nvPicPr>
        <p:blipFill>
          <a:blip r:embed="rId2">
            <a:extLst>
              <a:ext uri="{28A0092B-C50C-407E-A947-70E740481C1C}">
                <a14:useLocalDpi xmlns:a14="http://schemas.microsoft.com/office/drawing/2010/main" val="0"/>
              </a:ext>
            </a:extLst>
          </a:blip>
          <a:srcRect l="-25849" r="-25849"/>
          <a:stretch>
            <a:fillRect/>
          </a:stretch>
        </p:blipFill>
        <p:spPr/>
      </p:pic>
    </p:spTree>
    <p:extLst>
      <p:ext uri="{BB962C8B-B14F-4D97-AF65-F5344CB8AC3E}">
        <p14:creationId xmlns:p14="http://schemas.microsoft.com/office/powerpoint/2010/main" val="20258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property list?</a:t>
            </a:r>
            <a:endParaRPr lang="en-US" dirty="0"/>
          </a:p>
        </p:txBody>
      </p:sp>
      <p:pic>
        <p:nvPicPr>
          <p:cNvPr id="4" name="Content Placeholder 6"/>
          <p:cNvPicPr>
            <a:picLocks noGrp="1" noChangeAspect="1"/>
          </p:cNvPicPr>
          <p:nvPr>
            <p:ph sz="half" idx="1"/>
          </p:nvPr>
        </p:nvPicPr>
        <p:blipFill rotWithShape="1">
          <a:blip r:embed="rId3"/>
          <a:srcRect l="9006" r="9006"/>
          <a:stretch/>
        </p:blipFill>
        <p:spPr/>
      </p:pic>
      <p:sp>
        <p:nvSpPr>
          <p:cNvPr id="5" name="Content Placeholder 4"/>
          <p:cNvSpPr>
            <a:spLocks noGrp="1"/>
          </p:cNvSpPr>
          <p:nvPr>
            <p:ph sz="half" idx="2"/>
          </p:nvPr>
        </p:nvSpPr>
        <p:spPr/>
        <p:txBody>
          <a:bodyPr/>
          <a:lstStyle/>
          <a:p>
            <a:r>
              <a:rPr lang="en-US" dirty="0"/>
              <a:t>Property list offers a convenient way to store simple structural data</a:t>
            </a:r>
            <a:r>
              <a:rPr lang="en-US" dirty="0" smtClean="0"/>
              <a:t>.</a:t>
            </a:r>
            <a:endParaRPr lang="en-US" dirty="0"/>
          </a:p>
        </p:txBody>
      </p:sp>
    </p:spTree>
    <p:extLst>
      <p:ext uri="{BB962C8B-B14F-4D97-AF65-F5344CB8AC3E}">
        <p14:creationId xmlns:p14="http://schemas.microsoft.com/office/powerpoint/2010/main" val="3157473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t>
            </a:r>
            <a:r>
              <a:rPr lang="en-US" dirty="0" err="1" smtClean="0"/>
              <a:t>NSManagedObject</a:t>
            </a:r>
            <a:endParaRPr lang="en-US" dirty="0"/>
          </a:p>
        </p:txBody>
      </p:sp>
      <p:pic>
        <p:nvPicPr>
          <p:cNvPr id="4" name="Content Placeholder 3" descr="Screen Shot 2013-11-17 at 11.05.26 PM.png"/>
          <p:cNvPicPr>
            <a:picLocks noGrp="1" noChangeAspect="1"/>
          </p:cNvPicPr>
          <p:nvPr>
            <p:ph idx="1"/>
          </p:nvPr>
        </p:nvPicPr>
        <p:blipFill>
          <a:blip r:embed="rId3">
            <a:extLst>
              <a:ext uri="{28A0092B-C50C-407E-A947-70E740481C1C}">
                <a14:useLocalDpi xmlns:a14="http://schemas.microsoft.com/office/drawing/2010/main" val="0"/>
              </a:ext>
            </a:extLst>
          </a:blip>
          <a:srcRect l="-11621" r="-11621"/>
          <a:stretch>
            <a:fillRect/>
          </a:stretch>
        </p:blipFill>
        <p:spPr>
          <a:xfrm>
            <a:off x="914400" y="1735138"/>
            <a:ext cx="7399831" cy="4103878"/>
          </a:xfrm>
        </p:spPr>
      </p:pic>
    </p:spTree>
    <p:extLst>
      <p:ext uri="{BB962C8B-B14F-4D97-AF65-F5344CB8AC3E}">
        <p14:creationId xmlns:p14="http://schemas.microsoft.com/office/powerpoint/2010/main" val="1513286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your data source</a:t>
            </a:r>
            <a:endParaRPr lang="en-US" dirty="0"/>
          </a:p>
        </p:txBody>
      </p:sp>
      <p:pic>
        <p:nvPicPr>
          <p:cNvPr id="4" name="Content Placeholder 3" descr="Screen Shot 2013-11-17 at 11.05.48 PM.png"/>
          <p:cNvPicPr>
            <a:picLocks noGrp="1" noChangeAspect="1"/>
          </p:cNvPicPr>
          <p:nvPr>
            <p:ph sz="half" idx="1"/>
          </p:nvPr>
        </p:nvPicPr>
        <p:blipFill>
          <a:blip r:embed="rId2">
            <a:extLst>
              <a:ext uri="{28A0092B-C50C-407E-A947-70E740481C1C}">
                <a14:useLocalDpi xmlns:a14="http://schemas.microsoft.com/office/drawing/2010/main" val="0"/>
              </a:ext>
            </a:extLst>
          </a:blip>
          <a:srcRect l="20117" r="20117"/>
          <a:stretch>
            <a:fillRect/>
          </a:stretch>
        </p:blipFill>
        <p:spPr>
          <a:xfrm>
            <a:off x="4661853" y="1872834"/>
            <a:ext cx="3566160" cy="4056062"/>
          </a:xfrm>
        </p:spPr>
      </p:pic>
      <p:pic>
        <p:nvPicPr>
          <p:cNvPr id="5" name="Content Placeholder 4" descr="Screen Shot 2013-11-18 at 11.05.30 AM.png"/>
          <p:cNvPicPr>
            <a:picLocks noGrp="1" noChangeAspect="1"/>
          </p:cNvPicPr>
          <p:nvPr>
            <p:ph sz="half" idx="2"/>
          </p:nvPr>
        </p:nvPicPr>
        <p:blipFill>
          <a:blip r:embed="rId3">
            <a:extLst>
              <a:ext uri="{28A0092B-C50C-407E-A947-70E740481C1C}">
                <a14:useLocalDpi xmlns:a14="http://schemas.microsoft.com/office/drawing/2010/main" val="0"/>
              </a:ext>
            </a:extLst>
          </a:blip>
          <a:srcRect l="20220" r="20220"/>
          <a:stretch>
            <a:fillRect/>
          </a:stretch>
        </p:blipFill>
        <p:spPr>
          <a:xfrm>
            <a:off x="792457" y="1872834"/>
            <a:ext cx="3566160" cy="4056062"/>
          </a:xfrm>
        </p:spPr>
      </p:pic>
      <p:sp>
        <p:nvSpPr>
          <p:cNvPr id="6" name="Right Arrow 5"/>
          <p:cNvSpPr/>
          <p:nvPr/>
        </p:nvSpPr>
        <p:spPr>
          <a:xfrm>
            <a:off x="3381425" y="3610682"/>
            <a:ext cx="2264483" cy="7649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914400" y="2493818"/>
            <a:ext cx="1747898" cy="611980"/>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2"/>
          </p:cNvCxnSpPr>
          <p:nvPr/>
        </p:nvCxnSpPr>
        <p:spPr>
          <a:xfrm flipH="1">
            <a:off x="1361750" y="3105798"/>
            <a:ext cx="426599" cy="1484051"/>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9026" y="4605149"/>
            <a:ext cx="2403272" cy="369332"/>
          </a:xfrm>
          <a:prstGeom prst="rect">
            <a:avLst/>
          </a:prstGeom>
          <a:noFill/>
        </p:spPr>
        <p:txBody>
          <a:bodyPr wrap="none" rtlCol="0">
            <a:spAutoFit/>
          </a:bodyPr>
          <a:lstStyle/>
          <a:p>
            <a:r>
              <a:rPr lang="en-US" dirty="0" smtClean="0"/>
              <a:t>Data model you created!</a:t>
            </a:r>
            <a:endParaRPr lang="en-US" dirty="0"/>
          </a:p>
        </p:txBody>
      </p:sp>
      <p:sp>
        <p:nvSpPr>
          <p:cNvPr id="11" name="Rounded Rectangle 10"/>
          <p:cNvSpPr/>
          <p:nvPr/>
        </p:nvSpPr>
        <p:spPr>
          <a:xfrm>
            <a:off x="4771959" y="2524417"/>
            <a:ext cx="1747898" cy="611980"/>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1" idx="2"/>
            <a:endCxn id="13" idx="0"/>
          </p:cNvCxnSpPr>
          <p:nvPr/>
        </p:nvCxnSpPr>
        <p:spPr>
          <a:xfrm>
            <a:off x="5645908" y="3136397"/>
            <a:ext cx="1120952" cy="1130019"/>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824741" y="4266416"/>
            <a:ext cx="1884237" cy="369332"/>
          </a:xfrm>
          <a:prstGeom prst="rect">
            <a:avLst/>
          </a:prstGeom>
          <a:noFill/>
        </p:spPr>
        <p:txBody>
          <a:bodyPr wrap="none" rtlCol="0">
            <a:spAutoFit/>
          </a:bodyPr>
          <a:lstStyle/>
          <a:p>
            <a:r>
              <a:rPr lang="en-US" dirty="0" smtClean="0"/>
              <a:t>Entity you created!</a:t>
            </a:r>
            <a:endParaRPr lang="en-US" dirty="0"/>
          </a:p>
        </p:txBody>
      </p:sp>
    </p:spTree>
    <p:extLst>
      <p:ext uri="{BB962C8B-B14F-4D97-AF65-F5344CB8AC3E}">
        <p14:creationId xmlns:p14="http://schemas.microsoft.com/office/powerpoint/2010/main" val="3914210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Autogenerated</a:t>
            </a:r>
            <a:r>
              <a:rPr lang="en-US" dirty="0" smtClean="0"/>
              <a:t> Hero stubs</a:t>
            </a:r>
            <a:endParaRPr lang="en-US" dirty="0"/>
          </a:p>
        </p:txBody>
      </p:sp>
      <p:pic>
        <p:nvPicPr>
          <p:cNvPr id="4" name="Content Placeholder 3" descr="Screen Shot 2013-11-17 at 11.06.12 PM.png"/>
          <p:cNvPicPr>
            <a:picLocks noGrp="1" noChangeAspect="1"/>
          </p:cNvPicPr>
          <p:nvPr>
            <p:ph idx="1"/>
          </p:nvPr>
        </p:nvPicPr>
        <p:blipFill>
          <a:blip r:embed="rId2">
            <a:extLst>
              <a:ext uri="{28A0092B-C50C-407E-A947-70E740481C1C}">
                <a14:useLocalDpi xmlns:a14="http://schemas.microsoft.com/office/drawing/2010/main" val="0"/>
              </a:ext>
            </a:extLst>
          </a:blip>
          <a:srcRect t="-769" b="-769"/>
          <a:stretch>
            <a:fillRect/>
          </a:stretch>
        </p:blipFill>
        <p:spPr/>
      </p:pic>
    </p:spTree>
    <p:extLst>
      <p:ext uri="{BB962C8B-B14F-4D97-AF65-F5344CB8AC3E}">
        <p14:creationId xmlns:p14="http://schemas.microsoft.com/office/powerpoint/2010/main" val="965594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1-17 at 11.09.17 PM.png"/>
          <p:cNvPicPr>
            <a:picLocks noGrp="1" noChangeAspect="1"/>
          </p:cNvPicPr>
          <p:nvPr>
            <p:ph idx="1"/>
          </p:nvPr>
        </p:nvPicPr>
        <p:blipFill>
          <a:blip r:embed="rId2">
            <a:extLst>
              <a:ext uri="{28A0092B-C50C-407E-A947-70E740481C1C}">
                <a14:useLocalDpi xmlns:a14="http://schemas.microsoft.com/office/drawing/2010/main" val="0"/>
              </a:ext>
            </a:extLst>
          </a:blip>
          <a:srcRect l="-119385" r="-119385"/>
          <a:stretch>
            <a:fillRect/>
          </a:stretch>
        </p:blipFill>
        <p:spPr/>
      </p:pic>
    </p:spTree>
    <p:extLst>
      <p:ext uri="{BB962C8B-B14F-4D97-AF65-F5344CB8AC3E}">
        <p14:creationId xmlns:p14="http://schemas.microsoft.com/office/powerpoint/2010/main" val="1575267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Preparing to Save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5133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2258654"/>
            <a:ext cx="7313613" cy="3009029"/>
          </a:xfrm>
        </p:spPr>
      </p:pic>
      <p:sp>
        <p:nvSpPr>
          <p:cNvPr id="3" name="Rounded Rectangle 2"/>
          <p:cNvSpPr/>
          <p:nvPr/>
        </p:nvSpPr>
        <p:spPr>
          <a:xfrm>
            <a:off x="960303" y="3595382"/>
            <a:ext cx="7313613" cy="474284"/>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79243" y="5813809"/>
            <a:ext cx="1147542" cy="369332"/>
          </a:xfrm>
          <a:prstGeom prst="rect">
            <a:avLst/>
          </a:prstGeom>
          <a:noFill/>
        </p:spPr>
        <p:txBody>
          <a:bodyPr wrap="square" rtlCol="0">
            <a:spAutoFit/>
          </a:bodyPr>
          <a:lstStyle/>
          <a:p>
            <a:r>
              <a:rPr lang="en-US" dirty="0" smtClean="0"/>
              <a:t>Add this!</a:t>
            </a:r>
            <a:endParaRPr lang="en-US" dirty="0"/>
          </a:p>
        </p:txBody>
      </p:sp>
      <p:cxnSp>
        <p:nvCxnSpPr>
          <p:cNvPr id="7" name="Straight Connector 6"/>
          <p:cNvCxnSpPr>
            <a:stCxn id="3" idx="2"/>
            <a:endCxn id="5" idx="0"/>
          </p:cNvCxnSpPr>
          <p:nvPr/>
        </p:nvCxnSpPr>
        <p:spPr>
          <a:xfrm>
            <a:off x="4617110" y="4069666"/>
            <a:ext cx="2535904" cy="17441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846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4279899"/>
            <a:ext cx="7313613" cy="1995839"/>
          </a:xfrm>
        </p:spPr>
      </p:pic>
      <p:pic>
        <p:nvPicPr>
          <p:cNvPr id="3" name="Picture 2" descr="Screen Shot 2013-11-18 at 11.15.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96022"/>
            <a:ext cx="2578100" cy="889000"/>
          </a:xfrm>
          <a:prstGeom prst="rect">
            <a:avLst/>
          </a:prstGeom>
        </p:spPr>
      </p:pic>
      <p:sp>
        <p:nvSpPr>
          <p:cNvPr id="5" name="TextBox 4"/>
          <p:cNvSpPr txBox="1"/>
          <p:nvPr/>
        </p:nvSpPr>
        <p:spPr>
          <a:xfrm>
            <a:off x="1147542" y="3824875"/>
            <a:ext cx="1396649" cy="369332"/>
          </a:xfrm>
          <a:prstGeom prst="rect">
            <a:avLst/>
          </a:prstGeom>
          <a:noFill/>
          <a:ln>
            <a:solidFill>
              <a:srgbClr val="FF6600"/>
            </a:solidFill>
          </a:ln>
        </p:spPr>
        <p:txBody>
          <a:bodyPr wrap="none" rtlCol="0">
            <a:spAutoFit/>
          </a:bodyPr>
          <a:lstStyle/>
          <a:p>
            <a:r>
              <a:rPr lang="en-US" dirty="0" err="1" smtClean="0"/>
              <a:t>viewDidLoad</a:t>
            </a:r>
            <a:endParaRPr lang="en-US" dirty="0"/>
          </a:p>
        </p:txBody>
      </p:sp>
      <p:sp>
        <p:nvSpPr>
          <p:cNvPr id="6" name="TextBox 5"/>
          <p:cNvSpPr txBox="1"/>
          <p:nvPr/>
        </p:nvSpPr>
        <p:spPr>
          <a:xfrm>
            <a:off x="1147542" y="1926690"/>
            <a:ext cx="889561" cy="369332"/>
          </a:xfrm>
          <a:prstGeom prst="rect">
            <a:avLst/>
          </a:prstGeom>
          <a:noFill/>
          <a:ln>
            <a:solidFill>
              <a:srgbClr val="FF6600"/>
            </a:solidFill>
          </a:ln>
        </p:spPr>
        <p:txBody>
          <a:bodyPr wrap="none" rtlCol="0">
            <a:spAutoFit/>
          </a:bodyPr>
          <a:lstStyle/>
          <a:p>
            <a:r>
              <a:rPr lang="en-US" dirty="0" smtClean="0"/>
              <a:t>imports</a:t>
            </a:r>
            <a:endParaRPr lang="en-US" dirty="0"/>
          </a:p>
        </p:txBody>
      </p:sp>
    </p:spTree>
    <p:extLst>
      <p:ext uri="{BB962C8B-B14F-4D97-AF65-F5344CB8AC3E}">
        <p14:creationId xmlns:p14="http://schemas.microsoft.com/office/powerpoint/2010/main" val="2174327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Main Storyboard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881188"/>
            <a:ext cx="7313613" cy="3763962"/>
          </a:xfrm>
        </p:spPr>
      </p:pic>
    </p:spTree>
    <p:extLst>
      <p:ext uri="{BB962C8B-B14F-4D97-AF65-F5344CB8AC3E}">
        <p14:creationId xmlns:p14="http://schemas.microsoft.com/office/powerpoint/2010/main" val="3392319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for Button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039169"/>
            <a:ext cx="7313613" cy="3447999"/>
          </a:xfrm>
        </p:spPr>
      </p:pic>
    </p:spTree>
    <p:extLst>
      <p:ext uri="{BB962C8B-B14F-4D97-AF65-F5344CB8AC3E}">
        <p14:creationId xmlns:p14="http://schemas.microsoft.com/office/powerpoint/2010/main" val="1622693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l="-32593" r="-32593"/>
          <a:stretch>
            <a:fillRect/>
          </a:stretch>
        </p:blipFill>
        <p:spPr/>
      </p:pic>
      <p:pic>
        <p:nvPicPr>
          <p:cNvPr id="6" name="Content Placeholder 5" descr="Screen Shot 2013-11-17 at 11.30.15 PM.png"/>
          <p:cNvPicPr>
            <a:picLocks noGrp="1" noChangeAspect="1"/>
          </p:cNvPicPr>
          <p:nvPr>
            <p:ph sz="half" idx="2"/>
          </p:nvPr>
        </p:nvPicPr>
        <p:blipFill>
          <a:blip r:embed="rId4">
            <a:extLst>
              <a:ext uri="{28A0092B-C50C-407E-A947-70E740481C1C}">
                <a14:useLocalDpi xmlns:a14="http://schemas.microsoft.com/office/drawing/2010/main" val="0"/>
              </a:ext>
            </a:extLst>
          </a:blip>
          <a:srcRect l="-32593" r="-32593"/>
          <a:stretch>
            <a:fillRect/>
          </a:stretch>
        </p:blipFill>
        <p:spPr/>
      </p:pic>
      <p:sp>
        <p:nvSpPr>
          <p:cNvPr id="3" name="Right Arrow 2"/>
          <p:cNvSpPr/>
          <p:nvPr/>
        </p:nvSpPr>
        <p:spPr>
          <a:xfrm>
            <a:off x="3477668" y="3900499"/>
            <a:ext cx="2071481" cy="347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50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it the Best Way to Store Table Data</a:t>
            </a:r>
            <a:r>
              <a:rPr lang="en-US" dirty="0" smtClean="0"/>
              <a:t>?</a:t>
            </a:r>
            <a:endParaRPr lang="en-US" dirty="0"/>
          </a:p>
        </p:txBody>
      </p:sp>
      <p:sp>
        <p:nvSpPr>
          <p:cNvPr id="3" name="Content Placeholder 2"/>
          <p:cNvSpPr>
            <a:spLocks noGrp="1"/>
          </p:cNvSpPr>
          <p:nvPr>
            <p:ph idx="1"/>
          </p:nvPr>
        </p:nvSpPr>
        <p:spPr/>
        <p:txBody>
          <a:bodyPr/>
          <a:lstStyle/>
          <a:p>
            <a:r>
              <a:rPr lang="en-US" dirty="0"/>
              <a:t>No, definitely not. </a:t>
            </a:r>
            <a:endParaRPr lang="en-US" dirty="0" smtClean="0"/>
          </a:p>
          <a:p>
            <a:r>
              <a:rPr lang="en-US" dirty="0" smtClean="0"/>
              <a:t>We </a:t>
            </a:r>
            <a:r>
              <a:rPr lang="en-US" dirty="0"/>
              <a:t>use property list to demonstrate how to store table data in an external file. It’s just an example. As you gain more experience, you’ll learn other ways to store the data.</a:t>
            </a:r>
          </a:p>
          <a:p>
            <a:endParaRPr lang="en-US" dirty="0"/>
          </a:p>
        </p:txBody>
      </p:sp>
    </p:spTree>
    <p:extLst>
      <p:ext uri="{BB962C8B-B14F-4D97-AF65-F5344CB8AC3E}">
        <p14:creationId xmlns:p14="http://schemas.microsoft.com/office/powerpoint/2010/main" val="2967822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Viewing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73750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AppDelegate.h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4514" y="1735138"/>
            <a:ext cx="6947315" cy="4751246"/>
          </a:xfrm>
        </p:spPr>
      </p:pic>
      <p:sp>
        <p:nvSpPr>
          <p:cNvPr id="3" name="Rounded Rectangle 2"/>
          <p:cNvSpPr/>
          <p:nvPr/>
        </p:nvSpPr>
        <p:spPr>
          <a:xfrm>
            <a:off x="1118560" y="5567480"/>
            <a:ext cx="3556466" cy="459452"/>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052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a:t>A</a:t>
            </a:r>
            <a:r>
              <a:rPr lang="en-US" dirty="0" err="1" smtClean="0"/>
              <a:t>ppDelegate.m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888" y="2187694"/>
            <a:ext cx="8275703" cy="2855621"/>
          </a:xfrm>
        </p:spPr>
      </p:pic>
      <p:sp>
        <p:nvSpPr>
          <p:cNvPr id="5" name="Rounded Rectangle 4"/>
          <p:cNvSpPr/>
          <p:nvPr/>
        </p:nvSpPr>
        <p:spPr>
          <a:xfrm>
            <a:off x="319887" y="2187694"/>
            <a:ext cx="8275703" cy="2594678"/>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914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Add A Custom Controller Class</a:t>
            </a:r>
            <a:endParaRPr lang="en-US" sz="400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2158924"/>
            <a:ext cx="3566160" cy="3208492"/>
          </a:xfrm>
        </p:spPr>
      </p:pic>
      <p:pic>
        <p:nvPicPr>
          <p:cNvPr id="7" name="Content Placeholder 6" descr="Screen Shot 2013-11-25 at 1.04.42 PM.png"/>
          <p:cNvPicPr>
            <a:picLocks noGrp="1" noChangeAspect="1"/>
          </p:cNvPicPr>
          <p:nvPr>
            <p:ph sz="half" idx="2"/>
          </p:nvPr>
        </p:nvPicPr>
        <p:blipFill>
          <a:blip r:embed="rId4">
            <a:extLst>
              <a:ext uri="{28A0092B-C50C-407E-A947-70E740481C1C}">
                <a14:useLocalDpi xmlns:a14="http://schemas.microsoft.com/office/drawing/2010/main" val="0"/>
              </a:ext>
            </a:extLst>
          </a:blip>
          <a:srcRect t="-42627" b="-42627"/>
          <a:stretch>
            <a:fillRect/>
          </a:stretch>
        </p:blipFill>
        <p:spPr/>
      </p:pic>
      <p:sp>
        <p:nvSpPr>
          <p:cNvPr id="8" name="Rectangle 7"/>
          <p:cNvSpPr/>
          <p:nvPr/>
        </p:nvSpPr>
        <p:spPr>
          <a:xfrm>
            <a:off x="1095375" y="2606676"/>
            <a:ext cx="1517650" cy="504824"/>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01925" y="2381250"/>
            <a:ext cx="1517650" cy="1247775"/>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4219575" y="3708400"/>
            <a:ext cx="78105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37150" y="3609975"/>
            <a:ext cx="3077210" cy="660399"/>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25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the </a:t>
            </a:r>
            <a:r>
              <a:rPr lang="en-US" dirty="0" err="1" smtClean="0"/>
              <a:t>StoryBoard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051" y="1735138"/>
            <a:ext cx="6522310" cy="4056062"/>
          </a:xfrm>
        </p:spPr>
      </p:pic>
      <p:sp>
        <p:nvSpPr>
          <p:cNvPr id="3" name="Rectangle 2"/>
          <p:cNvSpPr/>
          <p:nvPr/>
        </p:nvSpPr>
        <p:spPr>
          <a:xfrm>
            <a:off x="3635375" y="1735138"/>
            <a:ext cx="2095500" cy="4056062"/>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92453" y="6121400"/>
            <a:ext cx="3190672" cy="369332"/>
          </a:xfrm>
          <a:prstGeom prst="rect">
            <a:avLst/>
          </a:prstGeom>
          <a:noFill/>
        </p:spPr>
        <p:txBody>
          <a:bodyPr wrap="none" rtlCol="0">
            <a:spAutoFit/>
          </a:bodyPr>
          <a:lstStyle/>
          <a:p>
            <a:r>
              <a:rPr lang="en-US" dirty="0" smtClean="0"/>
              <a:t>Embed in a navigation controller</a:t>
            </a:r>
            <a:endParaRPr lang="en-US" dirty="0"/>
          </a:p>
        </p:txBody>
      </p:sp>
      <p:cxnSp>
        <p:nvCxnSpPr>
          <p:cNvPr id="7" name="Straight Arrow Connector 6"/>
          <p:cNvCxnSpPr>
            <a:stCxn id="5" idx="0"/>
            <a:endCxn id="3" idx="2"/>
          </p:cNvCxnSpPr>
          <p:nvPr/>
        </p:nvCxnSpPr>
        <p:spPr>
          <a:xfrm flipV="1">
            <a:off x="3087789" y="5791200"/>
            <a:ext cx="1595336" cy="33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730875" y="1749426"/>
            <a:ext cx="2095500" cy="4056062"/>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14" idx="0"/>
            <a:endCxn id="9" idx="2"/>
          </p:cNvCxnSpPr>
          <p:nvPr/>
        </p:nvCxnSpPr>
        <p:spPr>
          <a:xfrm flipH="1" flipV="1">
            <a:off x="6778625" y="5805488"/>
            <a:ext cx="604130" cy="315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89422" y="6121400"/>
            <a:ext cx="2986665" cy="646331"/>
          </a:xfrm>
          <a:prstGeom prst="rect">
            <a:avLst/>
          </a:prstGeom>
          <a:noFill/>
        </p:spPr>
        <p:txBody>
          <a:bodyPr wrap="none" rtlCol="0">
            <a:spAutoFit/>
          </a:bodyPr>
          <a:lstStyle/>
          <a:p>
            <a:r>
              <a:rPr lang="en-US" dirty="0" smtClean="0"/>
              <a:t>Add a second controller with a</a:t>
            </a:r>
          </a:p>
          <a:p>
            <a:r>
              <a:rPr lang="en-US" dirty="0" smtClean="0"/>
              <a:t>Table view control</a:t>
            </a:r>
            <a:endParaRPr lang="en-US" dirty="0"/>
          </a:p>
        </p:txBody>
      </p:sp>
    </p:spTree>
    <p:extLst>
      <p:ext uri="{BB962C8B-B14F-4D97-AF65-F5344CB8AC3E}">
        <p14:creationId xmlns:p14="http://schemas.microsoft.com/office/powerpoint/2010/main" val="4183180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Associate Custom Class with Second View Controller</a:t>
            </a:r>
            <a:endParaRPr lang="en-US" dirty="0"/>
          </a:p>
        </p:txBody>
      </p:sp>
      <p:pic>
        <p:nvPicPr>
          <p:cNvPr id="4" name="Content Placeholder 3" descr="Screen Shot 2013-11-25 at 1.12.21 PM.png"/>
          <p:cNvPicPr>
            <a:picLocks noGrp="1" noChangeAspect="1"/>
          </p:cNvPicPr>
          <p:nvPr>
            <p:ph idx="1"/>
          </p:nvPr>
        </p:nvPicPr>
        <p:blipFill>
          <a:blip r:embed="rId3">
            <a:extLst>
              <a:ext uri="{28A0092B-C50C-407E-A947-70E740481C1C}">
                <a14:useLocalDpi xmlns:a14="http://schemas.microsoft.com/office/drawing/2010/main" val="0"/>
              </a:ext>
            </a:extLst>
          </a:blip>
          <a:srcRect l="-35005" r="-35005"/>
          <a:stretch>
            <a:fillRect/>
          </a:stretch>
        </p:blipFill>
        <p:spPr/>
      </p:pic>
      <p:sp>
        <p:nvSpPr>
          <p:cNvPr id="5" name="Rectangle 4"/>
          <p:cNvSpPr/>
          <p:nvPr/>
        </p:nvSpPr>
        <p:spPr>
          <a:xfrm>
            <a:off x="5218689" y="1870493"/>
            <a:ext cx="1517650" cy="504824"/>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8259499">
            <a:off x="4031275" y="2723875"/>
            <a:ext cx="1564651" cy="9018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334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 an identifier to your prototype cell</a:t>
            </a:r>
            <a:endParaRPr lang="en-US" dirty="0"/>
          </a:p>
        </p:txBody>
      </p:sp>
      <p:pic>
        <p:nvPicPr>
          <p:cNvPr id="4" name="Content Placeholder 3" descr="Screen Shot 2013-11-25 at 1.27.11 PM.png"/>
          <p:cNvPicPr>
            <a:picLocks noGrp="1" noChangeAspect="1"/>
          </p:cNvPicPr>
          <p:nvPr>
            <p:ph idx="1"/>
          </p:nvPr>
        </p:nvPicPr>
        <p:blipFill>
          <a:blip r:embed="rId2">
            <a:extLst>
              <a:ext uri="{28A0092B-C50C-407E-A947-70E740481C1C}">
                <a14:useLocalDpi xmlns:a14="http://schemas.microsoft.com/office/drawing/2010/main" val="0"/>
              </a:ext>
            </a:extLst>
          </a:blip>
          <a:srcRect l="-12272" r="-12272"/>
          <a:stretch>
            <a:fillRect/>
          </a:stretch>
        </p:blipFill>
        <p:spPr/>
      </p:pic>
      <p:sp>
        <p:nvSpPr>
          <p:cNvPr id="5" name="Rectangle 4"/>
          <p:cNvSpPr/>
          <p:nvPr/>
        </p:nvSpPr>
        <p:spPr>
          <a:xfrm>
            <a:off x="5494802" y="2159715"/>
            <a:ext cx="1923479" cy="504824"/>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573975" y="2664538"/>
            <a:ext cx="3396090" cy="997969"/>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9427230">
            <a:off x="4767580" y="2687066"/>
            <a:ext cx="975606" cy="4233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353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DataViewController.h</a:t>
            </a:r>
            <a:endParaRPr lang="en-US" dirty="0"/>
          </a:p>
        </p:txBody>
      </p:sp>
      <p:pic>
        <p:nvPicPr>
          <p:cNvPr id="4" name="Content Placeholder 3" descr="Screen Shot 2013-11-25 at 1.28.56 PM.png"/>
          <p:cNvPicPr>
            <a:picLocks noGrp="1" noChangeAspect="1"/>
          </p:cNvPicPr>
          <p:nvPr>
            <p:ph idx="1"/>
          </p:nvPr>
        </p:nvPicPr>
        <p:blipFill>
          <a:blip r:embed="rId3">
            <a:extLst>
              <a:ext uri="{28A0092B-C50C-407E-A947-70E740481C1C}">
                <a14:useLocalDpi xmlns:a14="http://schemas.microsoft.com/office/drawing/2010/main" val="0"/>
              </a:ext>
            </a:extLst>
          </a:blip>
          <a:srcRect t="-14623" b="-14623"/>
          <a:stretch>
            <a:fillRect/>
          </a:stretch>
        </p:blipFill>
        <p:spPr/>
      </p:pic>
    </p:spTree>
    <p:extLst>
      <p:ext uri="{BB962C8B-B14F-4D97-AF65-F5344CB8AC3E}">
        <p14:creationId xmlns:p14="http://schemas.microsoft.com/office/powerpoint/2010/main" val="2711345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Modify </a:t>
            </a:r>
            <a:r>
              <a:rPr lang="en-US" sz="4000" dirty="0" err="1" smtClean="0"/>
              <a:t>DataViewController.m</a:t>
            </a:r>
            <a:r>
              <a:rPr lang="en-US" sz="4000" dirty="0" smtClean="0"/>
              <a:t>: Imports and </a:t>
            </a:r>
            <a:r>
              <a:rPr lang="en-US" sz="4000" dirty="0" err="1" smtClean="0"/>
              <a:t>ViewDidLoad</a:t>
            </a:r>
            <a:endParaRPr lang="en-US" sz="4000" dirty="0"/>
          </a:p>
        </p:txBody>
      </p:sp>
      <p:pic>
        <p:nvPicPr>
          <p:cNvPr id="4" name="Content Placeholder 3" descr="Screen Shot 2013-11-25 at 1.30.11 PM.png"/>
          <p:cNvPicPr>
            <a:picLocks noGrp="1" noChangeAspect="1"/>
          </p:cNvPicPr>
          <p:nvPr>
            <p:ph idx="1"/>
          </p:nvPr>
        </p:nvPicPr>
        <p:blipFill>
          <a:blip r:embed="rId3">
            <a:extLst>
              <a:ext uri="{28A0092B-C50C-407E-A947-70E740481C1C}">
                <a14:useLocalDpi xmlns:a14="http://schemas.microsoft.com/office/drawing/2010/main" val="0"/>
              </a:ext>
            </a:extLst>
          </a:blip>
          <a:srcRect l="-51298" r="-51298"/>
          <a:stretch>
            <a:fillRect/>
          </a:stretch>
        </p:blipFill>
        <p:spPr/>
      </p:pic>
    </p:spTree>
    <p:extLst>
      <p:ext uri="{BB962C8B-B14F-4D97-AF65-F5344CB8AC3E}">
        <p14:creationId xmlns:p14="http://schemas.microsoft.com/office/powerpoint/2010/main" val="122267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Modify </a:t>
            </a:r>
            <a:r>
              <a:rPr lang="en-US" sz="4000" dirty="0" err="1"/>
              <a:t>DataViewController.m</a:t>
            </a:r>
            <a:r>
              <a:rPr lang="en-US" sz="4000" dirty="0"/>
              <a:t>: </a:t>
            </a:r>
            <a:r>
              <a:rPr lang="en-US" sz="4000" dirty="0" smtClean="0"/>
              <a:t>Table methods</a:t>
            </a:r>
            <a:endParaRPr lang="en-US" sz="4000" dirty="0"/>
          </a:p>
        </p:txBody>
      </p:sp>
      <p:pic>
        <p:nvPicPr>
          <p:cNvPr id="4" name="Content Placeholder 3" descr="Screen Shot 2013-11-25 at 1.31.44 PM.png"/>
          <p:cNvPicPr>
            <a:picLocks noGrp="1" noChangeAspect="1"/>
          </p:cNvPicPr>
          <p:nvPr>
            <p:ph idx="1"/>
          </p:nvPr>
        </p:nvPicPr>
        <p:blipFill>
          <a:blip r:embed="rId3">
            <a:extLst>
              <a:ext uri="{28A0092B-C50C-407E-A947-70E740481C1C}">
                <a14:useLocalDpi xmlns:a14="http://schemas.microsoft.com/office/drawing/2010/main" val="0"/>
              </a:ext>
            </a:extLst>
          </a:blip>
          <a:srcRect l="-13213" r="-13213"/>
          <a:stretch>
            <a:fillRect/>
          </a:stretch>
        </p:blipFill>
        <p:spPr/>
      </p:pic>
    </p:spTree>
    <p:extLst>
      <p:ext uri="{BB962C8B-B14F-4D97-AF65-F5344CB8AC3E}">
        <p14:creationId xmlns:p14="http://schemas.microsoft.com/office/powerpoint/2010/main" val="97098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Convert Table Data to Property List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22362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 the App</a:t>
            </a:r>
            <a:endParaRPr lang="en-US" dirty="0"/>
          </a:p>
        </p:txBody>
      </p:sp>
      <p:pic>
        <p:nvPicPr>
          <p:cNvPr id="7" name="Content Placeholder 6" descr="Screen Shot 2013-11-25 at 12.57.39 PM.png"/>
          <p:cNvPicPr>
            <a:picLocks noGrp="1" noChangeAspect="1"/>
          </p:cNvPicPr>
          <p:nvPr>
            <p:ph sz="half" idx="1"/>
          </p:nvPr>
        </p:nvPicPr>
        <p:blipFill>
          <a:blip r:embed="rId2">
            <a:extLst>
              <a:ext uri="{28A0092B-C50C-407E-A947-70E740481C1C}">
                <a14:useLocalDpi xmlns:a14="http://schemas.microsoft.com/office/drawing/2010/main" val="0"/>
              </a:ext>
            </a:extLst>
          </a:blip>
          <a:srcRect l="-32593" r="-32593"/>
          <a:stretch>
            <a:fillRect/>
          </a:stretch>
        </p:blipFill>
        <p:spPr/>
      </p:pic>
      <p:pic>
        <p:nvPicPr>
          <p:cNvPr id="8" name="Content Placeholder 7" descr="Screen Shot 2013-11-25 at 12.57.47 PM.png"/>
          <p:cNvPicPr>
            <a:picLocks noGrp="1" noChangeAspect="1"/>
          </p:cNvPicPr>
          <p:nvPr>
            <p:ph sz="half" idx="2"/>
          </p:nvPr>
        </p:nvPicPr>
        <p:blipFill>
          <a:blip r:embed="rId3">
            <a:extLst>
              <a:ext uri="{28A0092B-C50C-407E-A947-70E740481C1C}">
                <a14:useLocalDpi xmlns:a14="http://schemas.microsoft.com/office/drawing/2010/main" val="0"/>
              </a:ext>
            </a:extLst>
          </a:blip>
          <a:srcRect l="-32593" r="-32593"/>
          <a:stretch>
            <a:fillRect/>
          </a:stretch>
        </p:blipFill>
        <p:spPr/>
      </p:pic>
      <p:sp>
        <p:nvSpPr>
          <p:cNvPr id="9" name="Right Arrow 8"/>
          <p:cNvSpPr/>
          <p:nvPr/>
        </p:nvSpPr>
        <p:spPr>
          <a:xfrm>
            <a:off x="3405415" y="3772934"/>
            <a:ext cx="2098472" cy="257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68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Ronald L. Ramos (Contact information)</a:t>
            </a:r>
            <a:endParaRPr lang="en-US" dirty="0"/>
          </a:p>
        </p:txBody>
      </p:sp>
      <p:sp>
        <p:nvSpPr>
          <p:cNvPr id="3" name="Content Placeholder 2"/>
          <p:cNvSpPr>
            <a:spLocks noGrp="1"/>
          </p:cNvSpPr>
          <p:nvPr>
            <p:ph idx="1"/>
          </p:nvPr>
        </p:nvSpPr>
        <p:spPr/>
        <p:txBody>
          <a:bodyPr/>
          <a:lstStyle/>
          <a:p>
            <a:r>
              <a:rPr lang="en-US" dirty="0" smtClean="0"/>
              <a:t>Mobile: 09298874076</a:t>
            </a:r>
          </a:p>
          <a:p>
            <a:r>
              <a:rPr lang="en-US" dirty="0" smtClean="0"/>
              <a:t>Email: </a:t>
            </a:r>
            <a:r>
              <a:rPr lang="en-US" dirty="0" err="1" smtClean="0"/>
              <a:t>rlramos@smart.com.ph</a:t>
            </a:r>
            <a:endParaRPr lang="en-US" dirty="0" smtClean="0"/>
          </a:p>
          <a:p>
            <a:r>
              <a:rPr lang="en-US" dirty="0" smtClean="0"/>
              <a:t>Facebook: </a:t>
            </a:r>
            <a:r>
              <a:rPr lang="en-US" dirty="0" smtClean="0">
                <a:hlinkClick r:id="rId2"/>
              </a:rPr>
              <a:t>rlramos@gmail.com</a:t>
            </a:r>
            <a:endParaRPr lang="en-US" dirty="0" smtClean="0"/>
          </a:p>
          <a:p>
            <a:r>
              <a:rPr lang="en-US" dirty="0" smtClean="0"/>
              <a:t>Twitter: </a:t>
            </a:r>
            <a:r>
              <a:rPr lang="en-US" dirty="0" err="1" smtClean="0"/>
              <a:t>Taleweaver</a:t>
            </a:r>
            <a:endParaRPr lang="en-US" dirty="0" smtClean="0"/>
          </a:p>
          <a:p>
            <a:r>
              <a:rPr lang="en-US" dirty="0" smtClean="0"/>
              <a:t>My Lego Blog: brickstories.blogspot.com</a:t>
            </a:r>
          </a:p>
          <a:p>
            <a:endParaRPr lang="en-US" dirty="0" smtClean="0"/>
          </a:p>
        </p:txBody>
      </p:sp>
    </p:spTree>
    <p:extLst>
      <p:ext uri="{BB962C8B-B14F-4D97-AF65-F5344CB8AC3E}">
        <p14:creationId xmlns:p14="http://schemas.microsoft.com/office/powerpoint/2010/main" val="246014160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295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Creating a new Property List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7563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file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8684" y="2770094"/>
            <a:ext cx="4405045" cy="3267169"/>
          </a:xfrm>
        </p:spPr>
      </p:pic>
    </p:spTree>
    <p:extLst>
      <p:ext uri="{BB962C8B-B14F-4D97-AF65-F5344CB8AC3E}">
        <p14:creationId xmlns:p14="http://schemas.microsoft.com/office/powerpoint/2010/main" val="1810582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1331</TotalTime>
  <Words>3132</Words>
  <Application>Microsoft Macintosh PowerPoint</Application>
  <PresentationFormat>On-screen Show (4:3)</PresentationFormat>
  <Paragraphs>506</Paragraphs>
  <Slides>72</Slides>
  <Notes>40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Pixel</vt:lpstr>
      <vt:lpstr>iOS App Development</vt:lpstr>
      <vt:lpstr>Externalizing Table Data</vt:lpstr>
      <vt:lpstr>Objectives</vt:lpstr>
      <vt:lpstr>Why externalize table data?</vt:lpstr>
      <vt:lpstr>What is a property list?</vt:lpstr>
      <vt:lpstr>Is it the Best Way to Store Table Data?</vt:lpstr>
      <vt:lpstr>Convert Table Data to Property List</vt:lpstr>
      <vt:lpstr>Creating a new Property List</vt:lpstr>
      <vt:lpstr>Adding a new file</vt:lpstr>
      <vt:lpstr>Picking the file type</vt:lpstr>
      <vt:lpstr>Give the Property List a name</vt:lpstr>
      <vt:lpstr>The new file in your project folder</vt:lpstr>
      <vt:lpstr>Adding Data</vt:lpstr>
      <vt:lpstr>Adding a Row of Data</vt:lpstr>
      <vt:lpstr>Defining a Row</vt:lpstr>
      <vt:lpstr>Our sample rows</vt:lpstr>
      <vt:lpstr>Adding data to each item</vt:lpstr>
      <vt:lpstr>Our sample data</vt:lpstr>
      <vt:lpstr>What it actually looks like</vt:lpstr>
      <vt:lpstr>Coding Plist Access</vt:lpstr>
      <vt:lpstr>ViewController.m</vt:lpstr>
      <vt:lpstr>Run the App</vt:lpstr>
      <vt:lpstr>Externally it looks the same</vt:lpstr>
      <vt:lpstr>iOS Core Data</vt:lpstr>
      <vt:lpstr>What is Core Data?</vt:lpstr>
      <vt:lpstr>Why use Core Data?</vt:lpstr>
      <vt:lpstr>PowerPoint Presentation</vt:lpstr>
      <vt:lpstr>Creating the Project and Adding Core Data</vt:lpstr>
      <vt:lpstr>Create a new project</vt:lpstr>
      <vt:lpstr>Add CoreData Framework</vt:lpstr>
      <vt:lpstr>Add CoreData Framework</vt:lpstr>
      <vt:lpstr>CoreData appears on the list</vt:lpstr>
      <vt:lpstr>Adding required CoreData files</vt:lpstr>
      <vt:lpstr>Insert a new file</vt:lpstr>
      <vt:lpstr>Pick Core Data and select Data Model</vt:lpstr>
      <vt:lpstr>The new datamodel file</vt:lpstr>
      <vt:lpstr>The .pch file</vt:lpstr>
      <vt:lpstr>Add a new import</vt:lpstr>
      <vt:lpstr>AppDelegate.h</vt:lpstr>
      <vt:lpstr>Modify AppDelegate.h</vt:lpstr>
      <vt:lpstr>AppDelegate.m</vt:lpstr>
      <vt:lpstr>Modify AppDelegate.m</vt:lpstr>
      <vt:lpstr>Additional methods for AppDelegate.m</vt:lpstr>
      <vt:lpstr>Generating our model</vt:lpstr>
      <vt:lpstr>Some Definitions</vt:lpstr>
      <vt:lpstr>Creating an Entity</vt:lpstr>
      <vt:lpstr>Creating an Entity</vt:lpstr>
      <vt:lpstr>Auto Generating NSManageObject class</vt:lpstr>
      <vt:lpstr>Add a new file</vt:lpstr>
      <vt:lpstr>Select NSManagedObject</vt:lpstr>
      <vt:lpstr>Select your data source</vt:lpstr>
      <vt:lpstr>The Autogenerated Hero stubs</vt:lpstr>
      <vt:lpstr>Run the App</vt:lpstr>
      <vt:lpstr>Preparing to Save Data</vt:lpstr>
      <vt:lpstr>Modify ViewController.m</vt:lpstr>
      <vt:lpstr>Modify ViewController.m</vt:lpstr>
      <vt:lpstr>Modify Main Storyboard</vt:lpstr>
      <vt:lpstr>Code for Button</vt:lpstr>
      <vt:lpstr>Run the App</vt:lpstr>
      <vt:lpstr>Viewing Data</vt:lpstr>
      <vt:lpstr>Modify AppDelegate.h</vt:lpstr>
      <vt:lpstr>Modify AppDelegate.m</vt:lpstr>
      <vt:lpstr>Add A Custom Controller Class</vt:lpstr>
      <vt:lpstr>Modify the StoryBoard</vt:lpstr>
      <vt:lpstr>Associate Custom Class with Second View Controller</vt:lpstr>
      <vt:lpstr>Give an identifier to your prototype cell</vt:lpstr>
      <vt:lpstr>Modify DataViewController.h</vt:lpstr>
      <vt:lpstr>Modify DataViewController.m: Imports and ViewDidLoad</vt:lpstr>
      <vt:lpstr>Modify DataViewController.m: Table methods</vt:lpstr>
      <vt:lpstr>Run the App</vt:lpstr>
      <vt:lpstr>Ronald L. Ramos (Contact information)</vt:lpstr>
      <vt:lpstr>Thank  You!</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App Development</dc:title>
  <dc:creator>Ronald Ramos</dc:creator>
  <cp:lastModifiedBy>Ronald Ramos</cp:lastModifiedBy>
  <cp:revision>18</cp:revision>
  <dcterms:created xsi:type="dcterms:W3CDTF">2014-02-18T12:15:38Z</dcterms:created>
  <dcterms:modified xsi:type="dcterms:W3CDTF">2014-02-20T01:14:49Z</dcterms:modified>
</cp:coreProperties>
</file>