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1"/>
  </p:sldMasterIdLst>
  <p:notesMasterIdLst>
    <p:notesMasterId r:id="rId9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72" autoAdjust="0"/>
  </p:normalViewPr>
  <p:slideViewPr>
    <p:cSldViewPr snapToGrid="0" snapToObjects="1">
      <p:cViewPr varScale="1">
        <p:scale>
          <a:sx n="34" d="100"/>
          <a:sy n="34" d="100"/>
        </p:scale>
        <p:origin x="-23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notesMaster" Target="notesMasters/notesMaster1.xml"/><Relationship Id="rId96" Type="http://schemas.openxmlformats.org/officeDocument/2006/relationships/printerSettings" Target="printerSettings/printerSettings1.bin"/><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E4B80-1172-4245-A683-0F1FB984D0AB}" type="datetimeFigureOut">
              <a:rPr lang="en-US" smtClean="0"/>
              <a:t>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D93FF8-1CB8-A04E-BF19-0A321A6D0465}" type="slidenum">
              <a:rPr lang="en-US" smtClean="0"/>
              <a:t>‹#›</a:t>
            </a:fld>
            <a:endParaRPr lang="en-US"/>
          </a:p>
        </p:txBody>
      </p:sp>
    </p:spTree>
    <p:extLst>
      <p:ext uri="{BB962C8B-B14F-4D97-AF65-F5344CB8AC3E}">
        <p14:creationId xmlns:p14="http://schemas.microsoft.com/office/powerpoint/2010/main" val="2574583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 types</a:t>
            </a:r>
            <a:r>
              <a:rPr lang="en-US" baseline="0" dirty="0" smtClean="0"/>
              <a:t> a value in the text field and when the button is clicked the text is copied into the label</a:t>
            </a:r>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4</a:t>
            </a:fld>
            <a:endParaRPr lang="en-US"/>
          </a:p>
        </p:txBody>
      </p:sp>
    </p:spTree>
    <p:extLst>
      <p:ext uri="{BB962C8B-B14F-4D97-AF65-F5344CB8AC3E}">
        <p14:creationId xmlns:p14="http://schemas.microsoft.com/office/powerpoint/2010/main" val="3220097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a:t>
            </a:r>
            <a:r>
              <a:rPr lang="en-US" dirty="0" err="1" smtClean="0"/>
              <a:t>iOS</a:t>
            </a:r>
            <a:r>
              <a:rPr lang="en-US" dirty="0" smtClean="0"/>
              <a:t> uses alerts to warn the user that battery power is running low, so they can connect a power adapter before their workflow is interrupted. An alert view appears on top of app content, and must be manually dismissed by the user before he can resume interaction with the app.</a:t>
            </a:r>
          </a:p>
          <a:p>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24</a:t>
            </a:fld>
            <a:endParaRPr lang="en-US"/>
          </a:p>
        </p:txBody>
      </p:sp>
    </p:spTree>
    <p:extLst>
      <p:ext uri="{BB962C8B-B14F-4D97-AF65-F5344CB8AC3E}">
        <p14:creationId xmlns:p14="http://schemas.microsoft.com/office/powerpoint/2010/main" val="238464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Append “&lt;</a:t>
            </a:r>
            <a:r>
              <a:rPr lang="en-US" dirty="0" err="1" smtClean="0"/>
              <a:t>UITableViewDelegate</a:t>
            </a:r>
            <a:r>
              <a:rPr lang="en-US" dirty="0" smtClean="0"/>
              <a:t>, </a:t>
            </a:r>
            <a:r>
              <a:rPr lang="en-US" dirty="0" err="1" smtClean="0"/>
              <a:t>UITableViewDataSource</a:t>
            </a:r>
            <a:r>
              <a:rPr lang="en-US" dirty="0" smtClean="0"/>
              <a:t>&gt;” after “</a:t>
            </a:r>
            <a:r>
              <a:rPr lang="en-US" dirty="0" err="1" smtClean="0"/>
              <a:t>UIViewController</a:t>
            </a:r>
            <a:r>
              <a:rPr lang="en-US" dirty="0" smtClean="0"/>
              <a:t>”. </a:t>
            </a:r>
          </a:p>
          <a:p>
            <a:endParaRPr lang="en-US" dirty="0" smtClean="0"/>
          </a:p>
          <a:p>
            <a:r>
              <a:rPr lang="en-US" dirty="0" smtClean="0"/>
              <a:t>The “</a:t>
            </a:r>
            <a:r>
              <a:rPr lang="en-US" dirty="0" err="1" smtClean="0"/>
              <a:t>UITableViewDelegate</a:t>
            </a:r>
            <a:r>
              <a:rPr lang="en-US" dirty="0" smtClean="0"/>
              <a:t>” and “</a:t>
            </a:r>
            <a:r>
              <a:rPr lang="en-US" dirty="0" err="1" smtClean="0"/>
              <a:t>UITableViewDataSource</a:t>
            </a:r>
            <a:r>
              <a:rPr lang="en-US" dirty="0" smtClean="0"/>
              <a:t>” are known as protocol in Objective-C. Basically, in order to display data in Table View, we have to conform to the requirements defined in the protocols and implement all the mandatory methods.</a:t>
            </a:r>
            <a:endParaRPr lang="en-US" dirty="0"/>
          </a:p>
        </p:txBody>
      </p:sp>
      <p:sp>
        <p:nvSpPr>
          <p:cNvPr id="4" name="Slide Number Placeholder 3"/>
          <p:cNvSpPr>
            <a:spLocks noGrp="1"/>
          </p:cNvSpPr>
          <p:nvPr>
            <p:ph type="sldNum" sz="quarter" idx="10"/>
          </p:nvPr>
        </p:nvSpPr>
        <p:spPr/>
        <p:txBody>
          <a:bodyPr/>
          <a:lstStyle/>
          <a:p>
            <a:fld id="{B1FBACE4-C49B-8346-8A4A-9E0802421FBB}" type="slidenum">
              <a:rPr lang="en-US" smtClean="0"/>
              <a:t>31</a:t>
            </a:fld>
            <a:endParaRPr lang="en-US"/>
          </a:p>
        </p:txBody>
      </p:sp>
    </p:spTree>
    <p:extLst>
      <p:ext uri="{BB962C8B-B14F-4D97-AF65-F5344CB8AC3E}">
        <p14:creationId xmlns:p14="http://schemas.microsoft.com/office/powerpoint/2010/main" val="978898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UITableView</a:t>
            </a:r>
            <a:r>
              <a:rPr lang="en-US" dirty="0" smtClean="0"/>
              <a:t>, the actual class behind the Table View, is designed to be flexible to handle various types of data. You may display a list of countries or contact names. Or like this example, we’ll use the table view to present a list of recipes. So how do you tell </a:t>
            </a:r>
            <a:r>
              <a:rPr lang="en-US" dirty="0" err="1" smtClean="0"/>
              <a:t>UITableView</a:t>
            </a:r>
            <a:r>
              <a:rPr lang="en-US" dirty="0" smtClean="0"/>
              <a:t> the list of data to display? </a:t>
            </a:r>
            <a:r>
              <a:rPr lang="en-US" dirty="0" err="1" smtClean="0"/>
              <a:t>UITableViewDataSource</a:t>
            </a:r>
            <a:r>
              <a:rPr lang="en-US" dirty="0" smtClean="0"/>
              <a:t> is the answer. It’s the link between your data and the table view. The </a:t>
            </a:r>
            <a:r>
              <a:rPr lang="en-US" dirty="0" err="1" smtClean="0"/>
              <a:t>UITableViewDataSource</a:t>
            </a:r>
            <a:r>
              <a:rPr lang="en-US" dirty="0" smtClean="0"/>
              <a:t> protocol declares two required methods (</a:t>
            </a:r>
            <a:r>
              <a:rPr lang="en-US" dirty="0" err="1" smtClean="0"/>
              <a:t>tableView:cellForRowAtIndexPath</a:t>
            </a:r>
            <a:r>
              <a:rPr lang="en-US" dirty="0" smtClean="0"/>
              <a:t> and </a:t>
            </a:r>
            <a:r>
              <a:rPr lang="en-US" dirty="0" err="1" smtClean="0"/>
              <a:t>tableView:numberOfRowsInSection</a:t>
            </a:r>
            <a:r>
              <a:rPr lang="en-US" dirty="0" smtClean="0"/>
              <a:t>) that you have to implement. Through implementing these methods, you tell Table View how many rows to display and the data in each row.</a:t>
            </a:r>
          </a:p>
          <a:p>
            <a:endParaRPr lang="en-US" dirty="0" smtClean="0"/>
          </a:p>
          <a:p>
            <a:r>
              <a:rPr lang="en-US" dirty="0" err="1" smtClean="0"/>
              <a:t>UITableViewDelegate</a:t>
            </a:r>
            <a:r>
              <a:rPr lang="en-US" dirty="0" smtClean="0"/>
              <a:t>, on the other hand, deals with the appearance of the </a:t>
            </a:r>
            <a:r>
              <a:rPr lang="en-US" dirty="0" err="1" smtClean="0"/>
              <a:t>UITableView</a:t>
            </a:r>
            <a:r>
              <a:rPr lang="en-US" dirty="0" smtClean="0"/>
              <a:t>. Optional methods of the protocols let you manage the height of a table row, configure section headings and footers, re-order table cells, etc. We do not change any of these methods in this example. Let’s leave them for the next tutorial.</a:t>
            </a:r>
            <a:endParaRPr lang="en-US" dirty="0"/>
          </a:p>
        </p:txBody>
      </p:sp>
      <p:sp>
        <p:nvSpPr>
          <p:cNvPr id="4" name="Slide Number Placeholder 3"/>
          <p:cNvSpPr>
            <a:spLocks noGrp="1"/>
          </p:cNvSpPr>
          <p:nvPr>
            <p:ph type="sldNum" sz="quarter" idx="10"/>
          </p:nvPr>
        </p:nvSpPr>
        <p:spPr/>
        <p:txBody>
          <a:bodyPr/>
          <a:lstStyle/>
          <a:p>
            <a:fld id="{B1FBACE4-C49B-8346-8A4A-9E0802421FBB}" type="slidenum">
              <a:rPr lang="en-US" smtClean="0"/>
              <a:t>32</a:t>
            </a:fld>
            <a:endParaRPr lang="en-US"/>
          </a:p>
        </p:txBody>
      </p:sp>
    </p:spTree>
    <p:extLst>
      <p:ext uri="{BB962C8B-B14F-4D97-AF65-F5344CB8AC3E}">
        <p14:creationId xmlns:p14="http://schemas.microsoft.com/office/powerpoint/2010/main" val="2711765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NSArray</a:t>
            </a:r>
            <a:r>
              <a:rPr lang="en-US" dirty="0" smtClean="0"/>
              <a:t> offers a set of factory methods to create an array object. In our code, we use “</a:t>
            </a:r>
            <a:r>
              <a:rPr lang="en-US" dirty="0" err="1" smtClean="0"/>
              <a:t>arrayWithObjects</a:t>
            </a:r>
            <a:r>
              <a:rPr lang="en-US" dirty="0" smtClean="0"/>
              <a:t>” to instantiate a </a:t>
            </a:r>
            <a:r>
              <a:rPr lang="en-US" dirty="0" err="1" smtClean="0"/>
              <a:t>NSArray</a:t>
            </a:r>
            <a:r>
              <a:rPr lang="en-US" dirty="0" smtClean="0"/>
              <a:t> object and preload it with the specific elements (e.g. Hamburger).</a:t>
            </a:r>
          </a:p>
          <a:p>
            <a:endParaRPr lang="en-US" dirty="0" smtClean="0"/>
          </a:p>
          <a:p>
            <a:r>
              <a:rPr lang="en-US" dirty="0" smtClean="0"/>
              <a:t>You can also use other built-in methods to query and manage the array.</a:t>
            </a:r>
            <a:endParaRPr lang="en-US" dirty="0"/>
          </a:p>
        </p:txBody>
      </p:sp>
      <p:sp>
        <p:nvSpPr>
          <p:cNvPr id="4" name="Slide Number Placeholder 3"/>
          <p:cNvSpPr>
            <a:spLocks noGrp="1"/>
          </p:cNvSpPr>
          <p:nvPr>
            <p:ph type="sldNum" sz="quarter" idx="10"/>
          </p:nvPr>
        </p:nvSpPr>
        <p:spPr/>
        <p:txBody>
          <a:bodyPr/>
          <a:lstStyle/>
          <a:p>
            <a:fld id="{B1FBACE4-C49B-8346-8A4A-9E0802421FBB}" type="slidenum">
              <a:rPr lang="en-US" smtClean="0"/>
              <a:t>33</a:t>
            </a:fld>
            <a:endParaRPr lang="en-US"/>
          </a:p>
        </p:txBody>
      </p:sp>
    </p:spTree>
    <p:extLst>
      <p:ext uri="{BB962C8B-B14F-4D97-AF65-F5344CB8AC3E}">
        <p14:creationId xmlns:p14="http://schemas.microsoft.com/office/powerpoint/2010/main" val="1525444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Rght</a:t>
            </a:r>
            <a:r>
              <a:rPr lang="en-US" dirty="0" smtClean="0"/>
              <a:t> click on </a:t>
            </a:r>
            <a:r>
              <a:rPr lang="en-US" dirty="0" err="1" smtClean="0"/>
              <a:t>UITableViewDataSource</a:t>
            </a:r>
            <a:r>
              <a:rPr lang="en-US" baseline="0" dirty="0" smtClean="0"/>
              <a:t> and select Jump to Definition.</a:t>
            </a:r>
          </a:p>
          <a:p>
            <a:endParaRPr lang="en-US" baseline="0" dirty="0" smtClean="0"/>
          </a:p>
          <a:p>
            <a:r>
              <a:rPr lang="en-US" baseline="0" dirty="0" smtClean="0"/>
              <a:t>we have to add two </a:t>
            </a:r>
            <a:r>
              <a:rPr lang="en-US" baseline="0" dirty="0" err="1" smtClean="0"/>
              <a:t>datasource</a:t>
            </a:r>
            <a:r>
              <a:rPr lang="en-US" baseline="0" dirty="0" smtClean="0"/>
              <a:t> methods: “</a:t>
            </a:r>
            <a:r>
              <a:rPr lang="en-US" baseline="0" dirty="0" err="1" smtClean="0"/>
              <a:t>tableView:numberOfRowsInSection</a:t>
            </a:r>
            <a:r>
              <a:rPr lang="en-US" baseline="0" dirty="0" smtClean="0"/>
              <a:t>” and “</a:t>
            </a:r>
            <a:r>
              <a:rPr lang="en-US" baseline="0" dirty="0" err="1" smtClean="0"/>
              <a:t>tableView:cellForRowAtIndexPath</a:t>
            </a:r>
            <a:r>
              <a:rPr lang="en-US" baseline="0" dirty="0" smtClean="0"/>
              <a:t>”. These two methods are part of the </a:t>
            </a:r>
            <a:r>
              <a:rPr lang="en-US" baseline="0" dirty="0" err="1" smtClean="0"/>
              <a:t>UITableViewDataSource</a:t>
            </a:r>
            <a:r>
              <a:rPr lang="en-US" baseline="0" dirty="0" smtClean="0"/>
              <a:t> protocol. It’s mandatory to implement the methods when configuring a </a:t>
            </a:r>
            <a:r>
              <a:rPr lang="en-US" baseline="0" dirty="0" err="1" smtClean="0"/>
              <a:t>UITableView</a:t>
            </a:r>
            <a:r>
              <a:rPr lang="en-US" baseline="0" dirty="0" smtClean="0"/>
              <a:t>. The first method is used to inform the table view how many rows are in the section. So let’s add the below code. The “count” method simply returns the number of items in the “</a:t>
            </a:r>
            <a:r>
              <a:rPr lang="en-US" baseline="0" dirty="0" err="1" smtClean="0"/>
              <a:t>tableData</a:t>
            </a:r>
            <a:r>
              <a:rPr lang="en-US" baseline="0" dirty="0" smtClean="0"/>
              <a:t>” array.</a:t>
            </a:r>
          </a:p>
          <a:p>
            <a:endParaRPr lang="en-US" dirty="0" smtClean="0"/>
          </a:p>
        </p:txBody>
      </p:sp>
      <p:sp>
        <p:nvSpPr>
          <p:cNvPr id="4" name="Slide Number Placeholder 3"/>
          <p:cNvSpPr>
            <a:spLocks noGrp="1"/>
          </p:cNvSpPr>
          <p:nvPr>
            <p:ph type="sldNum" sz="quarter" idx="10"/>
          </p:nvPr>
        </p:nvSpPr>
        <p:spPr/>
        <p:txBody>
          <a:bodyPr/>
          <a:lstStyle/>
          <a:p>
            <a:fld id="{B1FBACE4-C49B-8346-8A4A-9E0802421FBB}" type="slidenum">
              <a:rPr lang="en-US" smtClean="0"/>
              <a:t>34</a:t>
            </a:fld>
            <a:endParaRPr lang="en-US"/>
          </a:p>
        </p:txBody>
      </p:sp>
    </p:spTree>
    <p:extLst>
      <p:ext uri="{BB962C8B-B14F-4D97-AF65-F5344CB8AC3E}">
        <p14:creationId xmlns:p14="http://schemas.microsoft.com/office/powerpoint/2010/main" val="183941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Copy the following items</a:t>
            </a:r>
            <a:endParaRPr lang="en-US" dirty="0"/>
          </a:p>
        </p:txBody>
      </p:sp>
      <p:sp>
        <p:nvSpPr>
          <p:cNvPr id="4" name="Slide Number Placeholder 3"/>
          <p:cNvSpPr>
            <a:spLocks noGrp="1"/>
          </p:cNvSpPr>
          <p:nvPr>
            <p:ph type="sldNum" sz="quarter" idx="10"/>
          </p:nvPr>
        </p:nvSpPr>
        <p:spPr/>
        <p:txBody>
          <a:bodyPr/>
          <a:lstStyle/>
          <a:p>
            <a:fld id="{B1FBACE4-C49B-8346-8A4A-9E0802421FBB}" type="slidenum">
              <a:rPr lang="en-US" smtClean="0"/>
              <a:t>35</a:t>
            </a:fld>
            <a:endParaRPr lang="en-US"/>
          </a:p>
        </p:txBody>
      </p:sp>
    </p:spTree>
    <p:extLst>
      <p:ext uri="{BB962C8B-B14F-4D97-AF65-F5344CB8AC3E}">
        <p14:creationId xmlns:p14="http://schemas.microsoft.com/office/powerpoint/2010/main" val="3328414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method is used to inform the table view how many rows are in the section.</a:t>
            </a:r>
            <a:endParaRPr lang="en-US" dirty="0"/>
          </a:p>
        </p:txBody>
      </p:sp>
      <p:sp>
        <p:nvSpPr>
          <p:cNvPr id="4" name="Slide Number Placeholder 3"/>
          <p:cNvSpPr>
            <a:spLocks noGrp="1"/>
          </p:cNvSpPr>
          <p:nvPr>
            <p:ph type="sldNum" sz="quarter" idx="10"/>
          </p:nvPr>
        </p:nvSpPr>
        <p:spPr/>
        <p:txBody>
          <a:bodyPr/>
          <a:lstStyle/>
          <a:p>
            <a:fld id="{B1FBACE4-C49B-8346-8A4A-9E0802421FBB}" type="slidenum">
              <a:rPr lang="en-US" smtClean="0"/>
              <a:t>37</a:t>
            </a:fld>
            <a:endParaRPr lang="en-US"/>
          </a:p>
        </p:txBody>
      </p:sp>
    </p:spTree>
    <p:extLst>
      <p:ext uri="{BB962C8B-B14F-4D97-AF65-F5344CB8AC3E}">
        <p14:creationId xmlns:p14="http://schemas.microsoft.com/office/powerpoint/2010/main" val="717942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BACE4-C49B-8346-8A4A-9E0802421FBB}" type="slidenum">
              <a:rPr lang="en-US" smtClean="0"/>
              <a:t>42</a:t>
            </a:fld>
            <a:endParaRPr lang="en-US"/>
          </a:p>
        </p:txBody>
      </p:sp>
    </p:spTree>
    <p:extLst>
      <p:ext uri="{BB962C8B-B14F-4D97-AF65-F5344CB8AC3E}">
        <p14:creationId xmlns:p14="http://schemas.microsoft.com/office/powerpoint/2010/main" val="4235715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table view, navigation controller is another UI element you commonly find in </a:t>
            </a:r>
            <a:r>
              <a:rPr lang="en-US" dirty="0" err="1" smtClean="0"/>
              <a:t>iOS</a:t>
            </a:r>
            <a:r>
              <a:rPr lang="en-US" dirty="0" smtClean="0"/>
              <a:t> app. It provides a drill-down interface for hierarchical content. Take a look at the built-in Photos app, YouTube, and Contacts. They’re all built using Navigation Controller to display hierarchical content. Usually table view and navigation controller work hand in hand for most of the apps. This doesn’t mean you have to use both together, however.</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47</a:t>
            </a:fld>
            <a:endParaRPr lang="en-US"/>
          </a:p>
        </p:txBody>
      </p:sp>
    </p:spTree>
    <p:extLst>
      <p:ext uri="{BB962C8B-B14F-4D97-AF65-F5344CB8AC3E}">
        <p14:creationId xmlns:p14="http://schemas.microsoft.com/office/powerpoint/2010/main" val="466089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Storyboards, all screens are stored in a single file. This gives you a conceptual overview of the visual representation for the app and shows you how the screens are connected. </a:t>
            </a:r>
            <a:r>
              <a:rPr lang="en-US" dirty="0" err="1" smtClean="0"/>
              <a:t>Xcode</a:t>
            </a:r>
            <a:r>
              <a:rPr lang="en-US" dirty="0" smtClean="0"/>
              <a:t> provides a built-in editor to layout the Storyboards. You can define the transition (known as segues) between various screens simply using point and click. This doesn’t mean you do not need to write code for the user interface. But Storyboards significantly reduce the amount of code you need to write. Here is a sample screenshot to show you how Storyboards look like in </a:t>
            </a:r>
            <a:r>
              <a:rPr lang="en-US" dirty="0" err="1" smtClean="0"/>
              <a:t>Xcode</a:t>
            </a:r>
            <a:r>
              <a:rPr lang="en-US" dirty="0" smtClean="0"/>
              <a:t>.</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48</a:t>
            </a:fld>
            <a:endParaRPr lang="en-US"/>
          </a:p>
        </p:txBody>
      </p:sp>
    </p:spTree>
    <p:extLst>
      <p:ext uri="{BB962C8B-B14F-4D97-AF65-F5344CB8AC3E}">
        <p14:creationId xmlns:p14="http://schemas.microsoft.com/office/powerpoint/2010/main" val="192070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mn-lt"/>
                <a:ea typeface="+mn-ea"/>
                <a:cs typeface="+mn-cs"/>
              </a:rPr>
              <a:t>IBOutlet</a:t>
            </a:r>
            <a:r>
              <a:rPr lang="en-US" sz="1200" kern="1200" dirty="0" smtClean="0">
                <a:solidFill>
                  <a:schemeClr val="tx1"/>
                </a:solidFill>
                <a:latin typeface="+mn-lt"/>
                <a:ea typeface="+mn-ea"/>
                <a:cs typeface="+mn-cs"/>
              </a:rPr>
              <a:t> is a special keyword that is used only to tell </a:t>
            </a:r>
            <a:r>
              <a:rPr lang="en-US" sz="1200" kern="1200" dirty="0" err="1" smtClean="0">
                <a:solidFill>
                  <a:schemeClr val="tx1"/>
                </a:solidFill>
                <a:latin typeface="+mn-lt"/>
                <a:ea typeface="+mn-ea"/>
                <a:cs typeface="+mn-cs"/>
              </a:rPr>
              <a:t>Xcode</a:t>
            </a:r>
            <a:r>
              <a:rPr lang="en-US" sz="1200" kern="1200" dirty="0" smtClean="0">
                <a:solidFill>
                  <a:schemeClr val="tx1"/>
                </a:solidFill>
                <a:latin typeface="+mn-lt"/>
                <a:ea typeface="+mn-ea"/>
                <a:cs typeface="+mn-cs"/>
              </a:rPr>
              <a:t> to treat the object as an outlet. It’s actually defined as nothing so it has no effect at compile time.   </a:t>
            </a:r>
          </a:p>
          <a:p>
            <a:r>
              <a:rPr lang="en-US" sz="1200" kern="1200" dirty="0" err="1" smtClean="0">
                <a:solidFill>
                  <a:schemeClr val="tx1"/>
                </a:solidFill>
                <a:latin typeface="+mn-lt"/>
                <a:ea typeface="+mn-ea"/>
                <a:cs typeface="+mn-cs"/>
              </a:rPr>
              <a:t>Xcode</a:t>
            </a:r>
            <a:r>
              <a:rPr lang="en-US" sz="1200" kern="1200" dirty="0" smtClean="0">
                <a:solidFill>
                  <a:schemeClr val="tx1"/>
                </a:solidFill>
                <a:latin typeface="+mn-lt"/>
                <a:ea typeface="+mn-ea"/>
                <a:cs typeface="+mn-cs"/>
              </a:rPr>
              <a:t> established a connection from the view controller to the text </a:t>
            </a:r>
            <a:r>
              <a:rPr lang="en-US" sz="1200" kern="1200" dirty="0" err="1" smtClean="0">
                <a:solidFill>
                  <a:schemeClr val="tx1"/>
                </a:solidFill>
                <a:latin typeface="+mn-lt"/>
                <a:ea typeface="+mn-ea"/>
                <a:cs typeface="+mn-cs"/>
              </a:rPr>
              <a:t>field.By</a:t>
            </a:r>
            <a:r>
              <a:rPr lang="en-US" sz="1200" kern="1200" dirty="0" smtClean="0">
                <a:solidFill>
                  <a:schemeClr val="tx1"/>
                </a:solidFill>
                <a:latin typeface="+mn-lt"/>
                <a:ea typeface="+mn-ea"/>
                <a:cs typeface="+mn-cs"/>
              </a:rPr>
              <a:t> establishing the connection between the view controller and the text field, the text that the user enters can be passed to the view controller. As </a:t>
            </a:r>
            <a:r>
              <a:rPr lang="en-US" sz="1200" kern="1200" dirty="0" err="1" smtClean="0">
                <a:solidFill>
                  <a:schemeClr val="tx1"/>
                </a:solidFill>
                <a:latin typeface="+mn-lt"/>
                <a:ea typeface="+mn-ea"/>
                <a:cs typeface="+mn-cs"/>
              </a:rPr>
              <a:t>Xcode</a:t>
            </a:r>
            <a:r>
              <a:rPr lang="en-US" sz="1200" kern="1200" dirty="0" smtClean="0">
                <a:solidFill>
                  <a:schemeClr val="tx1"/>
                </a:solidFill>
                <a:latin typeface="+mn-lt"/>
                <a:ea typeface="+mn-ea"/>
                <a:cs typeface="+mn-cs"/>
              </a:rPr>
              <a:t> did with the </a:t>
            </a:r>
            <a:r>
              <a:rPr lang="en-US" sz="1200" kern="1200" dirty="0" err="1" smtClean="0">
                <a:solidFill>
                  <a:schemeClr val="tx1"/>
                </a:solidFill>
                <a:latin typeface="+mn-lt"/>
                <a:ea typeface="+mn-ea"/>
                <a:cs typeface="+mn-cs"/>
              </a:rPr>
              <a:t>changeGreeting</a:t>
            </a:r>
            <a:r>
              <a:rPr lang="en-US" sz="1200" kern="1200" dirty="0" smtClean="0">
                <a:solidFill>
                  <a:schemeClr val="tx1"/>
                </a:solidFill>
                <a:latin typeface="+mn-lt"/>
                <a:ea typeface="+mn-ea"/>
                <a:cs typeface="+mn-cs"/>
              </a:rPr>
              <a:t>: method declaration, it indicates that the connection has been made by displaying a filled-in circle to the left of the text field declaration.</a:t>
            </a:r>
          </a:p>
          <a:p>
            <a:r>
              <a:rPr lang="en-US" sz="1200" b="1" kern="1200" dirty="0" smtClean="0">
                <a:solidFill>
                  <a:schemeClr val="tx1"/>
                </a:solidFill>
                <a:latin typeface="+mn-lt"/>
                <a:ea typeface="+mn-ea"/>
                <a:cs typeface="+mn-cs"/>
              </a:rPr>
              <a:t>Note:</a:t>
            </a:r>
            <a:r>
              <a:rPr lang="en-US" sz="1200" b="0" kern="1200" dirty="0" smtClean="0">
                <a:solidFill>
                  <a:schemeClr val="tx1"/>
                </a:solidFill>
                <a:latin typeface="+mn-lt"/>
                <a:ea typeface="+mn-ea"/>
                <a:cs typeface="+mn-cs"/>
              </a:rPr>
              <a:t> Earlier versions of </a:t>
            </a:r>
            <a:r>
              <a:rPr lang="en-US" sz="1200" b="0" kern="1200" dirty="0" err="1" smtClean="0">
                <a:solidFill>
                  <a:schemeClr val="tx1"/>
                </a:solidFill>
                <a:latin typeface="+mn-lt"/>
                <a:ea typeface="+mn-ea"/>
                <a:cs typeface="+mn-cs"/>
              </a:rPr>
              <a:t>Xcode</a:t>
            </a:r>
            <a:r>
              <a:rPr lang="en-US" sz="1200" b="0" kern="1200" dirty="0" smtClean="0">
                <a:solidFill>
                  <a:schemeClr val="tx1"/>
                </a:solidFill>
                <a:latin typeface="+mn-lt"/>
                <a:ea typeface="+mn-ea"/>
                <a:cs typeface="+mn-cs"/>
              </a:rPr>
              <a:t> add an @synthesize directive in the implementation block for each property you declare using the Control-drag approach. Because the compiler automatically synthesizes </a:t>
            </a:r>
            <a:r>
              <a:rPr lang="en-US" sz="1200" b="0" kern="1200" dirty="0" err="1" smtClean="0">
                <a:solidFill>
                  <a:schemeClr val="tx1"/>
                </a:solidFill>
                <a:latin typeface="+mn-lt"/>
                <a:ea typeface="+mn-ea"/>
                <a:cs typeface="+mn-cs"/>
              </a:rPr>
              <a:t>accessor</a:t>
            </a:r>
            <a:r>
              <a:rPr lang="en-US" sz="1200" b="0" kern="1200" dirty="0" smtClean="0">
                <a:solidFill>
                  <a:schemeClr val="tx1"/>
                </a:solidFill>
                <a:latin typeface="+mn-lt"/>
                <a:ea typeface="+mn-ea"/>
                <a:cs typeface="+mn-cs"/>
              </a:rPr>
              <a:t> methods, these directives are unnecessary. You may safely delete them.</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Now add an outlet for the label and configure the connection. Establishing a connection between the view controller and the label allows the view controller to update the label with a string that contains the user’s text. </a:t>
            </a:r>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5</a:t>
            </a:fld>
            <a:endParaRPr lang="en-US"/>
          </a:p>
        </p:txBody>
      </p:sp>
    </p:spTree>
    <p:extLst>
      <p:ext uri="{BB962C8B-B14F-4D97-AF65-F5344CB8AC3E}">
        <p14:creationId xmlns:p14="http://schemas.microsoft.com/office/powerpoint/2010/main" val="224538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50</a:t>
            </a:fld>
            <a:endParaRPr lang="en-US"/>
          </a:p>
        </p:txBody>
      </p:sp>
    </p:spTree>
    <p:extLst>
      <p:ext uri="{BB962C8B-B14F-4D97-AF65-F5344CB8AC3E}">
        <p14:creationId xmlns:p14="http://schemas.microsoft.com/office/powerpoint/2010/main" val="1094546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the View Controller in Storyboard</a:t>
            </a:r>
            <a:r>
              <a:rPr lang="en-US" baseline="0" dirty="0" smtClean="0"/>
              <a:t> View then select Editor on the menu and select Embed In.  Select Navigation controller</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52</a:t>
            </a:fld>
            <a:endParaRPr lang="en-US"/>
          </a:p>
        </p:txBody>
      </p:sp>
    </p:spTree>
    <p:extLst>
      <p:ext uri="{BB962C8B-B14F-4D97-AF65-F5344CB8AC3E}">
        <p14:creationId xmlns:p14="http://schemas.microsoft.com/office/powerpoint/2010/main" val="2028961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how your Storyboard view will look like after embedding</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53</a:t>
            </a:fld>
            <a:endParaRPr lang="en-US"/>
          </a:p>
        </p:txBody>
      </p:sp>
    </p:spTree>
    <p:extLst>
      <p:ext uri="{BB962C8B-B14F-4D97-AF65-F5344CB8AC3E}">
        <p14:creationId xmlns:p14="http://schemas.microsoft.com/office/powerpoint/2010/main" val="3233454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won’t see much except an empty view controller</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54</a:t>
            </a:fld>
            <a:endParaRPr lang="en-US"/>
          </a:p>
        </p:txBody>
      </p:sp>
    </p:spTree>
    <p:extLst>
      <p:ext uri="{BB962C8B-B14F-4D97-AF65-F5344CB8AC3E}">
        <p14:creationId xmlns:p14="http://schemas.microsoft.com/office/powerpoint/2010/main" val="4076599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55</a:t>
            </a:fld>
            <a:endParaRPr lang="en-US"/>
          </a:p>
        </p:txBody>
      </p:sp>
    </p:spTree>
    <p:extLst>
      <p:ext uri="{BB962C8B-B14F-4D97-AF65-F5344CB8AC3E}">
        <p14:creationId xmlns:p14="http://schemas.microsoft.com/office/powerpoint/2010/main" val="3812317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Code:</a:t>
            </a:r>
          </a:p>
          <a:p>
            <a:endParaRPr lang="en-US" dirty="0" smtClean="0"/>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ViewController.h</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Booklet</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Created by Ronald Ramos on 10/30/13.</a:t>
            </a:r>
          </a:p>
          <a:p>
            <a:r>
              <a:rPr lang="en-US" sz="1200" kern="1200" dirty="0" smtClean="0">
                <a:solidFill>
                  <a:schemeClr val="tx1"/>
                </a:solidFill>
                <a:latin typeface="+mn-lt"/>
                <a:ea typeface="+mn-ea"/>
                <a:cs typeface="+mn-cs"/>
              </a:rPr>
              <a:t>//  Copyright (c) 2013 Ronald Ramos. All rights reserved.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#import &lt;</a:t>
            </a:r>
            <a:r>
              <a:rPr lang="en-US" sz="1200" kern="1200" dirty="0" err="1" smtClean="0">
                <a:solidFill>
                  <a:schemeClr val="tx1"/>
                </a:solidFill>
                <a:latin typeface="+mn-lt"/>
                <a:ea typeface="+mn-ea"/>
                <a:cs typeface="+mn-cs"/>
              </a:rPr>
              <a:t>UIKit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UIKit.h</a:t>
            </a:r>
            <a:r>
              <a:rPr lang="en-US" sz="1200" kern="1200" dirty="0" smtClean="0">
                <a:solidFill>
                  <a:schemeClr val="tx1"/>
                </a:solidFill>
                <a:latin typeface="+mn-lt"/>
                <a:ea typeface="+mn-ea"/>
                <a:cs typeface="+mn-cs"/>
              </a:rPr>
              <a:t>&gt;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@interface </a:t>
            </a:r>
            <a:r>
              <a:rPr lang="en-US" sz="1200" kern="1200" dirty="0" err="1" smtClean="0">
                <a:solidFill>
                  <a:schemeClr val="tx1"/>
                </a:solidFill>
                <a:latin typeface="+mn-lt"/>
                <a:ea typeface="+mn-ea"/>
                <a:cs typeface="+mn-cs"/>
              </a:rPr>
              <a:t>ViewController</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UIViewController</a:t>
            </a:r>
            <a:r>
              <a:rPr lang="en-US" sz="1200" kern="1200" dirty="0" smtClean="0">
                <a:solidFill>
                  <a:schemeClr val="tx1"/>
                </a:solidFill>
                <a:latin typeface="+mn-lt"/>
                <a:ea typeface="+mn-ea"/>
                <a:cs typeface="+mn-cs"/>
              </a:rPr>
              <a:t> &lt;</a:t>
            </a:r>
            <a:r>
              <a:rPr lang="en-US" sz="1200" kern="1200" dirty="0" err="1" smtClean="0">
                <a:solidFill>
                  <a:schemeClr val="tx1"/>
                </a:solidFill>
                <a:latin typeface="+mn-lt"/>
                <a:ea typeface="+mn-ea"/>
                <a:cs typeface="+mn-cs"/>
              </a:rPr>
              <a:t>UITableViewDelegate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UITableViewDataSource</a:t>
            </a:r>
            <a:r>
              <a:rPr lang="en-US" sz="1200" kern="1200" dirty="0" smtClean="0">
                <a:solidFill>
                  <a:schemeClr val="tx1"/>
                </a:solidFill>
                <a:latin typeface="+mn-lt"/>
                <a:ea typeface="+mn-ea"/>
                <a:cs typeface="+mn-cs"/>
              </a:rPr>
              <a:t>&gt;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57</a:t>
            </a:fld>
            <a:endParaRPr lang="en-US"/>
          </a:p>
        </p:txBody>
      </p:sp>
    </p:spTree>
    <p:extLst>
      <p:ext uri="{BB962C8B-B14F-4D97-AF65-F5344CB8AC3E}">
        <p14:creationId xmlns:p14="http://schemas.microsoft.com/office/powerpoint/2010/main" val="149241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p>
          <a:p>
            <a:endParaRPr lang="en-US" dirty="0" smtClean="0"/>
          </a:p>
          <a:p>
            <a:r>
              <a:rPr lang="en-US" dirty="0" smtClean="0"/>
              <a:t>#import "</a:t>
            </a:r>
            <a:r>
              <a:rPr lang="en-US" dirty="0" err="1" smtClean="0"/>
              <a:t>ViewController.h</a:t>
            </a:r>
            <a:r>
              <a:rPr lang="en-US" dirty="0" smtClean="0"/>
              <a:t>"</a:t>
            </a:r>
          </a:p>
          <a:p>
            <a:endParaRPr lang="en-US" dirty="0" smtClean="0"/>
          </a:p>
          <a:p>
            <a:r>
              <a:rPr lang="en-US" dirty="0" smtClean="0"/>
              <a:t>@interface </a:t>
            </a:r>
            <a:r>
              <a:rPr lang="en-US" dirty="0" err="1" smtClean="0"/>
              <a:t>ViewController</a:t>
            </a:r>
            <a:r>
              <a:rPr lang="en-US" dirty="0" smtClean="0"/>
              <a:t> ()</a:t>
            </a:r>
          </a:p>
          <a:p>
            <a:endParaRPr lang="en-US" dirty="0" smtClean="0"/>
          </a:p>
          <a:p>
            <a:r>
              <a:rPr lang="en-US" dirty="0" smtClean="0"/>
              <a:t>@end</a:t>
            </a:r>
          </a:p>
          <a:p>
            <a:endParaRPr lang="en-US" dirty="0" smtClean="0"/>
          </a:p>
          <a:p>
            <a:r>
              <a:rPr lang="en-US" dirty="0" smtClean="0"/>
              <a:t>@implementation </a:t>
            </a:r>
            <a:r>
              <a:rPr lang="en-US" dirty="0" err="1" smtClean="0"/>
              <a:t>ViewController</a:t>
            </a:r>
            <a:endParaRPr lang="en-US" dirty="0" smtClean="0"/>
          </a:p>
          <a:p>
            <a:r>
              <a:rPr lang="en-US" dirty="0" smtClean="0"/>
              <a:t>{</a:t>
            </a:r>
          </a:p>
          <a:p>
            <a:r>
              <a:rPr lang="en-US" dirty="0" smtClean="0"/>
              <a:t>    </a:t>
            </a:r>
            <a:r>
              <a:rPr lang="en-US" dirty="0" err="1" smtClean="0"/>
              <a:t>NSArray</a:t>
            </a:r>
            <a:r>
              <a:rPr lang="en-US" dirty="0" smtClean="0"/>
              <a:t> *info;</a:t>
            </a:r>
          </a:p>
          <a:p>
            <a:r>
              <a:rPr lang="en-US" dirty="0" smtClean="0"/>
              <a:t>}</a:t>
            </a:r>
          </a:p>
          <a:p>
            <a:endParaRPr lang="en-US" dirty="0" smtClean="0"/>
          </a:p>
          <a:p>
            <a:r>
              <a:rPr lang="en-US" dirty="0" smtClean="0"/>
              <a:t>- (void)</a:t>
            </a:r>
            <a:r>
              <a:rPr lang="en-US" dirty="0" err="1" smtClean="0"/>
              <a:t>viewDidLoad</a:t>
            </a:r>
            <a:endParaRPr lang="en-US" dirty="0" smtClean="0"/>
          </a:p>
          <a:p>
            <a:r>
              <a:rPr lang="en-US" dirty="0" smtClean="0"/>
              <a:t>{</a:t>
            </a:r>
          </a:p>
          <a:p>
            <a:r>
              <a:rPr lang="en-US" dirty="0" smtClean="0"/>
              <a:t>    [super </a:t>
            </a:r>
            <a:r>
              <a:rPr lang="en-US" dirty="0" err="1" smtClean="0"/>
              <a:t>viewDidLoad</a:t>
            </a:r>
            <a:r>
              <a:rPr lang="en-US" dirty="0" smtClean="0"/>
              <a:t>];</a:t>
            </a:r>
          </a:p>
          <a:p>
            <a:r>
              <a:rPr lang="en-US" dirty="0" smtClean="0"/>
              <a:t>	// Do any additional setup after loading the view, typically from a nib.</a:t>
            </a:r>
          </a:p>
          <a:p>
            <a:r>
              <a:rPr lang="en-US" dirty="0" smtClean="0"/>
              <a:t>    info = [</a:t>
            </a:r>
            <a:r>
              <a:rPr lang="en-US" dirty="0" err="1" smtClean="0"/>
              <a:t>NSArray</a:t>
            </a:r>
            <a:r>
              <a:rPr lang="en-US" dirty="0" smtClean="0"/>
              <a:t> </a:t>
            </a:r>
            <a:r>
              <a:rPr lang="en-US" dirty="0" err="1" smtClean="0"/>
              <a:t>arrayWithObjects</a:t>
            </a:r>
            <a:r>
              <a:rPr lang="en-US" dirty="0" smtClean="0"/>
              <a:t>:@"</a:t>
            </a:r>
            <a:r>
              <a:rPr lang="en-US" dirty="0" err="1" smtClean="0"/>
              <a:t>Superman",@"Batman",@"Green</a:t>
            </a:r>
            <a:r>
              <a:rPr lang="en-US" dirty="0" smtClean="0"/>
              <a:t> </a:t>
            </a:r>
            <a:r>
              <a:rPr lang="en-US" dirty="0" err="1" smtClean="0"/>
              <a:t>Lantern",@"Wonder</a:t>
            </a:r>
            <a:r>
              <a:rPr lang="en-US" dirty="0" smtClean="0"/>
              <a:t> Woman",@"</a:t>
            </a:r>
            <a:r>
              <a:rPr lang="en-US" dirty="0" err="1" smtClean="0"/>
              <a:t>Aquaman</a:t>
            </a:r>
            <a:r>
              <a:rPr lang="en-US" dirty="0" smtClean="0"/>
              <a:t>", @"Flash", nil];</a:t>
            </a:r>
          </a:p>
          <a:p>
            <a:r>
              <a:rPr lang="en-US" dirty="0" smtClean="0"/>
              <a:t>}</a:t>
            </a:r>
          </a:p>
          <a:p>
            <a:endParaRPr lang="en-US" dirty="0" smtClean="0"/>
          </a:p>
          <a:p>
            <a:r>
              <a:rPr lang="en-US" dirty="0" smtClean="0"/>
              <a:t>- (void)</a:t>
            </a:r>
            <a:r>
              <a:rPr lang="en-US" dirty="0" err="1" smtClean="0"/>
              <a:t>didReceiveMemoryWarning</a:t>
            </a:r>
            <a:endParaRPr lang="en-US" dirty="0" smtClean="0"/>
          </a:p>
          <a:p>
            <a:r>
              <a:rPr lang="en-US" dirty="0" smtClean="0"/>
              <a:t>{</a:t>
            </a:r>
          </a:p>
          <a:p>
            <a:r>
              <a:rPr lang="en-US" dirty="0" smtClean="0"/>
              <a:t>    [super </a:t>
            </a:r>
            <a:r>
              <a:rPr lang="en-US" dirty="0" err="1" smtClean="0"/>
              <a:t>didReceiveMemoryWarning</a:t>
            </a:r>
            <a:r>
              <a:rPr lang="en-US" dirty="0" smtClean="0"/>
              <a:t>];</a:t>
            </a:r>
          </a:p>
          <a:p>
            <a:r>
              <a:rPr lang="en-US" dirty="0" smtClean="0"/>
              <a:t>    // Dispose of any resources that can be recreated.</a:t>
            </a:r>
          </a:p>
          <a:p>
            <a:r>
              <a:rPr lang="en-US" dirty="0" smtClean="0"/>
              <a:t>}</a:t>
            </a:r>
          </a:p>
          <a:p>
            <a:endParaRPr lang="en-US" dirty="0" smtClean="0"/>
          </a:p>
          <a:p>
            <a:r>
              <a:rPr lang="en-US" dirty="0" smtClean="0"/>
              <a:t>- (</a:t>
            </a:r>
            <a:r>
              <a:rPr lang="en-US" dirty="0" err="1" smtClean="0"/>
              <a:t>NSInteger</a:t>
            </a:r>
            <a:r>
              <a:rPr lang="en-US" dirty="0" smtClean="0"/>
              <a:t>)</a:t>
            </a:r>
            <a:r>
              <a:rPr lang="en-US" dirty="0" err="1" smtClean="0"/>
              <a:t>tableView</a:t>
            </a:r>
            <a:r>
              <a:rPr lang="en-US" dirty="0" smtClean="0"/>
              <a:t>:(</a:t>
            </a:r>
            <a:r>
              <a:rPr lang="en-US" dirty="0" err="1" smtClean="0"/>
              <a:t>UITableView</a:t>
            </a:r>
            <a:r>
              <a:rPr lang="en-US" dirty="0" smtClean="0"/>
              <a:t> *)</a:t>
            </a:r>
            <a:r>
              <a:rPr lang="en-US" dirty="0" err="1" smtClean="0"/>
              <a:t>tableView</a:t>
            </a:r>
            <a:r>
              <a:rPr lang="en-US" dirty="0" smtClean="0"/>
              <a:t> </a:t>
            </a:r>
            <a:r>
              <a:rPr lang="en-US" dirty="0" err="1" smtClean="0"/>
              <a:t>numberOfRowsInSection</a:t>
            </a:r>
            <a:r>
              <a:rPr lang="en-US" dirty="0" smtClean="0"/>
              <a:t>:(</a:t>
            </a:r>
            <a:r>
              <a:rPr lang="en-US" dirty="0" err="1" smtClean="0"/>
              <a:t>NSInteger</a:t>
            </a:r>
            <a:r>
              <a:rPr lang="en-US" dirty="0" smtClean="0"/>
              <a:t>)section</a:t>
            </a:r>
          </a:p>
          <a:p>
            <a:r>
              <a:rPr lang="en-US" dirty="0" smtClean="0"/>
              <a:t>{</a:t>
            </a:r>
          </a:p>
          <a:p>
            <a:r>
              <a:rPr lang="en-US" dirty="0" smtClean="0"/>
              <a:t>    return [info count];</a:t>
            </a:r>
          </a:p>
          <a:p>
            <a:r>
              <a:rPr lang="en-US" dirty="0" smtClean="0"/>
              <a:t>}</a:t>
            </a:r>
          </a:p>
          <a:p>
            <a:endParaRPr lang="en-US" dirty="0" smtClean="0"/>
          </a:p>
          <a:p>
            <a:r>
              <a:rPr lang="en-US" dirty="0" smtClean="0"/>
              <a:t>- (</a:t>
            </a:r>
            <a:r>
              <a:rPr lang="en-US" dirty="0" err="1" smtClean="0"/>
              <a:t>UITableViewCell</a:t>
            </a:r>
            <a:r>
              <a:rPr lang="en-US" dirty="0" smtClean="0"/>
              <a:t> *)</a:t>
            </a:r>
            <a:r>
              <a:rPr lang="en-US" dirty="0" err="1" smtClean="0"/>
              <a:t>tableView</a:t>
            </a:r>
            <a:r>
              <a:rPr lang="en-US" dirty="0" smtClean="0"/>
              <a:t>:(</a:t>
            </a:r>
            <a:r>
              <a:rPr lang="en-US" dirty="0" err="1" smtClean="0"/>
              <a:t>UITableView</a:t>
            </a:r>
            <a:r>
              <a:rPr lang="en-US" dirty="0" smtClean="0"/>
              <a:t> *)</a:t>
            </a:r>
            <a:r>
              <a:rPr lang="en-US" dirty="0" err="1" smtClean="0"/>
              <a:t>tableView</a:t>
            </a:r>
            <a:r>
              <a:rPr lang="en-US" dirty="0" smtClean="0"/>
              <a:t> </a:t>
            </a:r>
            <a:r>
              <a:rPr lang="en-US" dirty="0" err="1" smtClean="0"/>
              <a:t>cellForRowAtIndexPath</a:t>
            </a:r>
            <a:r>
              <a:rPr lang="en-US" dirty="0" smtClean="0"/>
              <a:t>:(</a:t>
            </a:r>
            <a:r>
              <a:rPr lang="en-US" dirty="0" err="1" smtClean="0"/>
              <a:t>NSIndexPath</a:t>
            </a:r>
            <a:r>
              <a:rPr lang="en-US" dirty="0" smtClean="0"/>
              <a:t> *)</a:t>
            </a:r>
            <a:r>
              <a:rPr lang="en-US" dirty="0" err="1" smtClean="0"/>
              <a:t>indexPath</a:t>
            </a:r>
            <a:endParaRPr lang="en-US" dirty="0" smtClean="0"/>
          </a:p>
          <a:p>
            <a:r>
              <a:rPr lang="en-US" dirty="0" smtClean="0"/>
              <a:t>{</a:t>
            </a:r>
          </a:p>
          <a:p>
            <a:r>
              <a:rPr lang="en-US" dirty="0" smtClean="0"/>
              <a:t>    static </a:t>
            </a:r>
            <a:r>
              <a:rPr lang="en-US" dirty="0" err="1" smtClean="0"/>
              <a:t>NSString</a:t>
            </a:r>
            <a:r>
              <a:rPr lang="en-US" dirty="0" smtClean="0"/>
              <a:t> *</a:t>
            </a:r>
            <a:r>
              <a:rPr lang="en-US" dirty="0" err="1" smtClean="0"/>
              <a:t>simpleTableIdentifier</a:t>
            </a:r>
            <a:r>
              <a:rPr lang="en-US" dirty="0" smtClean="0"/>
              <a:t> = @"</a:t>
            </a:r>
            <a:r>
              <a:rPr lang="en-US" dirty="0" err="1" smtClean="0"/>
              <a:t>superCells</a:t>
            </a:r>
            <a:r>
              <a:rPr lang="en-US" dirty="0" smtClean="0"/>
              <a:t>";</a:t>
            </a:r>
          </a:p>
          <a:p>
            <a:r>
              <a:rPr lang="en-US" dirty="0" smtClean="0"/>
              <a:t>    </a:t>
            </a:r>
          </a:p>
          <a:p>
            <a:r>
              <a:rPr lang="en-US" dirty="0" smtClean="0"/>
              <a:t>    </a:t>
            </a:r>
            <a:r>
              <a:rPr lang="en-US" dirty="0" err="1" smtClean="0"/>
              <a:t>UITableViewCell</a:t>
            </a:r>
            <a:r>
              <a:rPr lang="en-US" dirty="0" smtClean="0"/>
              <a:t> *cell = [</a:t>
            </a:r>
            <a:r>
              <a:rPr lang="en-US" dirty="0" err="1" smtClean="0"/>
              <a:t>tableView</a:t>
            </a:r>
            <a:r>
              <a:rPr lang="en-US" dirty="0" smtClean="0"/>
              <a:t> </a:t>
            </a:r>
            <a:r>
              <a:rPr lang="en-US" dirty="0" err="1" smtClean="0"/>
              <a:t>dequeueReusableCellWithIdentifier:simpleTableIdentifier</a:t>
            </a:r>
            <a:r>
              <a:rPr lang="en-US" dirty="0" smtClean="0"/>
              <a:t>];</a:t>
            </a:r>
          </a:p>
          <a:p>
            <a:r>
              <a:rPr lang="en-US" dirty="0" smtClean="0"/>
              <a:t>    </a:t>
            </a:r>
          </a:p>
          <a:p>
            <a:r>
              <a:rPr lang="en-US" dirty="0" smtClean="0"/>
              <a:t>    if (cell == nil) {</a:t>
            </a:r>
          </a:p>
          <a:p>
            <a:r>
              <a:rPr lang="en-US" dirty="0" smtClean="0"/>
              <a:t>        cell = [[</a:t>
            </a:r>
            <a:r>
              <a:rPr lang="en-US" dirty="0" err="1" smtClean="0"/>
              <a:t>UITableViewCell</a:t>
            </a:r>
            <a:r>
              <a:rPr lang="en-US" dirty="0" smtClean="0"/>
              <a:t> </a:t>
            </a:r>
            <a:r>
              <a:rPr lang="en-US" dirty="0" err="1" smtClean="0"/>
              <a:t>alloc</a:t>
            </a:r>
            <a:r>
              <a:rPr lang="en-US" dirty="0" smtClean="0"/>
              <a:t>] </a:t>
            </a:r>
            <a:r>
              <a:rPr lang="en-US" dirty="0" err="1" smtClean="0"/>
              <a:t>initWithStyle:UITableViewCellStyleDefault</a:t>
            </a:r>
            <a:r>
              <a:rPr lang="en-US" dirty="0" smtClean="0"/>
              <a:t> </a:t>
            </a:r>
            <a:r>
              <a:rPr lang="en-US" dirty="0" err="1" smtClean="0"/>
              <a:t>reuseIdentifier:simpleTableIdentifier</a:t>
            </a:r>
            <a:r>
              <a:rPr lang="en-US" dirty="0" smtClean="0"/>
              <a:t>];</a:t>
            </a:r>
          </a:p>
          <a:p>
            <a:r>
              <a:rPr lang="en-US" dirty="0" smtClean="0"/>
              <a:t>    }</a:t>
            </a:r>
          </a:p>
          <a:p>
            <a:r>
              <a:rPr lang="en-US" dirty="0" smtClean="0"/>
              <a:t>    </a:t>
            </a:r>
          </a:p>
          <a:p>
            <a:r>
              <a:rPr lang="en-US" dirty="0" smtClean="0"/>
              <a:t>    </a:t>
            </a:r>
            <a:r>
              <a:rPr lang="en-US" dirty="0" err="1" smtClean="0"/>
              <a:t>cell.textLabel.text</a:t>
            </a:r>
            <a:r>
              <a:rPr lang="en-US" dirty="0" smtClean="0"/>
              <a:t> = [info </a:t>
            </a:r>
            <a:r>
              <a:rPr lang="en-US" dirty="0" err="1" smtClean="0"/>
              <a:t>objectAtIndex:indexPath.row</a:t>
            </a:r>
            <a:r>
              <a:rPr lang="en-US" dirty="0" smtClean="0"/>
              <a:t>];</a:t>
            </a:r>
          </a:p>
          <a:p>
            <a:r>
              <a:rPr lang="en-US" dirty="0" smtClean="0"/>
              <a:t>    return cell;</a:t>
            </a:r>
          </a:p>
          <a:p>
            <a:r>
              <a:rPr lang="en-US" dirty="0" smtClean="0"/>
              <a:t>}</a:t>
            </a:r>
          </a:p>
          <a:p>
            <a:endParaRPr lang="en-US" dirty="0" smtClean="0"/>
          </a:p>
          <a:p>
            <a:r>
              <a:rPr lang="en-US" dirty="0" smtClean="0"/>
              <a:t>@end</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58</a:t>
            </a:fld>
            <a:endParaRPr lang="en-US"/>
          </a:p>
        </p:txBody>
      </p:sp>
    </p:spTree>
    <p:extLst>
      <p:ext uri="{BB962C8B-B14F-4D97-AF65-F5344CB8AC3E}">
        <p14:creationId xmlns:p14="http://schemas.microsoft.com/office/powerpoint/2010/main" val="1205585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the table view and then change the property</a:t>
            </a:r>
            <a:r>
              <a:rPr lang="en-US" baseline="0" dirty="0" smtClean="0"/>
              <a:t> values as shown in the slide</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62</a:t>
            </a:fld>
            <a:endParaRPr lang="en-US"/>
          </a:p>
        </p:txBody>
      </p:sp>
    </p:spTree>
    <p:extLst>
      <p:ext uri="{BB962C8B-B14F-4D97-AF65-F5344CB8AC3E}">
        <p14:creationId xmlns:p14="http://schemas.microsoft.com/office/powerpoint/2010/main" val="2555322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select the “Prototype Cell”. You should be able to customize the options of the cell. To display a disclosure indication for each cell, change the “Accessory” to “Disclosure Indicator”. It’s important to define the Reuse identifier. You can think of this identifier as the cell’s ID. We can use it to refer to a particular prototype cell. Here, we define the identifier as “</a:t>
            </a:r>
            <a:r>
              <a:rPr lang="en-US" dirty="0" err="1" smtClean="0"/>
              <a:t>RecipeCell</a:t>
            </a:r>
            <a:r>
              <a:rPr lang="en-US" dirty="0" smtClean="0"/>
              <a:t>” that matches with our code.</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63</a:t>
            </a:fld>
            <a:endParaRPr lang="en-US"/>
          </a:p>
        </p:txBody>
      </p:sp>
    </p:spTree>
    <p:extLst>
      <p:ext uri="{BB962C8B-B14F-4D97-AF65-F5344CB8AC3E}">
        <p14:creationId xmlns:p14="http://schemas.microsoft.com/office/powerpoint/2010/main" val="303191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66</a:t>
            </a:fld>
            <a:endParaRPr lang="en-US"/>
          </a:p>
        </p:txBody>
      </p:sp>
    </p:spTree>
    <p:extLst>
      <p:ext uri="{BB962C8B-B14F-4D97-AF65-F5344CB8AC3E}">
        <p14:creationId xmlns:p14="http://schemas.microsoft.com/office/powerpoint/2010/main" val="2021152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an </a:t>
            </a:r>
            <a:r>
              <a:rPr lang="en-US" sz="1200" kern="1200" dirty="0" err="1" smtClean="0">
                <a:solidFill>
                  <a:schemeClr val="tx1"/>
                </a:solidFill>
                <a:latin typeface="+mn-lt"/>
                <a:ea typeface="+mn-ea"/>
                <a:cs typeface="+mn-cs"/>
              </a:rPr>
              <a:t>iOS</a:t>
            </a:r>
            <a:r>
              <a:rPr lang="en-US" sz="1200" kern="1200" dirty="0" smtClean="0">
                <a:solidFill>
                  <a:schemeClr val="tx1"/>
                </a:solidFill>
                <a:latin typeface="+mn-lt"/>
                <a:ea typeface="+mn-ea"/>
                <a:cs typeface="+mn-cs"/>
              </a:rPr>
              <a:t> app, the keyboard is shown automatically when an element that allows text entry becomes the first responder; it is dismissed automatically when the element loses first responder status. (Recall that the first responder is the object that first receives notice of various events, such as tapping a text field to bring up the keyboard.) Although there’s no way to directly send a message to the keyboard from your app, you can make it appear or disappear as a side effect of toggling the first responder status of a text-entry UI element.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First Responder status is known as “getting</a:t>
            </a:r>
            <a:r>
              <a:rPr lang="en-US" sz="1200" kern="1200" baseline="0" dirty="0" smtClean="0">
                <a:solidFill>
                  <a:schemeClr val="tx1"/>
                </a:solidFill>
                <a:latin typeface="+mn-lt"/>
                <a:ea typeface="+mn-ea"/>
                <a:cs typeface="+mn-cs"/>
              </a:rPr>
              <a:t> focus” in other graphical based UI programming.</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13</a:t>
            </a:fld>
            <a:endParaRPr lang="en-US"/>
          </a:p>
        </p:txBody>
      </p:sp>
    </p:spTree>
    <p:extLst>
      <p:ext uri="{BB962C8B-B14F-4D97-AF65-F5344CB8AC3E}">
        <p14:creationId xmlns:p14="http://schemas.microsoft.com/office/powerpoint/2010/main" val="2528458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67</a:t>
            </a:fld>
            <a:endParaRPr lang="en-US"/>
          </a:p>
        </p:txBody>
      </p:sp>
    </p:spTree>
    <p:extLst>
      <p:ext uri="{BB962C8B-B14F-4D97-AF65-F5344CB8AC3E}">
        <p14:creationId xmlns:p14="http://schemas.microsoft.com/office/powerpoint/2010/main" val="3480836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69</a:t>
            </a:fld>
            <a:endParaRPr lang="en-US"/>
          </a:p>
        </p:txBody>
      </p:sp>
    </p:spTree>
    <p:extLst>
      <p:ext uri="{BB962C8B-B14F-4D97-AF65-F5344CB8AC3E}">
        <p14:creationId xmlns:p14="http://schemas.microsoft.com/office/powerpoint/2010/main" val="2779883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 to add this to be</a:t>
            </a:r>
            <a:r>
              <a:rPr lang="en-US" baseline="0" dirty="0" smtClean="0"/>
              <a:t> able to make use of the second view controller.</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72</a:t>
            </a:fld>
            <a:endParaRPr lang="en-US"/>
          </a:p>
        </p:txBody>
      </p:sp>
    </p:spTree>
    <p:extLst>
      <p:ext uri="{BB962C8B-B14F-4D97-AF65-F5344CB8AC3E}">
        <p14:creationId xmlns:p14="http://schemas.microsoft.com/office/powerpoint/2010/main" val="3369412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click on the folder for your project</a:t>
            </a:r>
            <a:r>
              <a:rPr lang="en-US" baseline="0" dirty="0" smtClean="0"/>
              <a:t> and select new file</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73</a:t>
            </a:fld>
            <a:endParaRPr lang="en-US"/>
          </a:p>
        </p:txBody>
      </p:sp>
    </p:spTree>
    <p:extLst>
      <p:ext uri="{BB962C8B-B14F-4D97-AF65-F5344CB8AC3E}">
        <p14:creationId xmlns:p14="http://schemas.microsoft.com/office/powerpoint/2010/main" val="927320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Cocoa touch and then Objective-C Class</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74</a:t>
            </a:fld>
            <a:endParaRPr lang="en-US"/>
          </a:p>
        </p:txBody>
      </p:sp>
    </p:spTree>
    <p:extLst>
      <p:ext uri="{BB962C8B-B14F-4D97-AF65-F5344CB8AC3E}">
        <p14:creationId xmlns:p14="http://schemas.microsoft.com/office/powerpoint/2010/main" val="3422542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select </a:t>
            </a:r>
            <a:r>
              <a:rPr lang="en-US" dirty="0" err="1" smtClean="0"/>
              <a:t>UIViewController</a:t>
            </a:r>
            <a:r>
              <a:rPr lang="en-US" baseline="0" dirty="0" smtClean="0"/>
              <a:t> as the “Subclass of” value</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75</a:t>
            </a:fld>
            <a:endParaRPr lang="en-US"/>
          </a:p>
        </p:txBody>
      </p:sp>
    </p:spTree>
    <p:extLst>
      <p:ext uri="{BB962C8B-B14F-4D97-AF65-F5344CB8AC3E}">
        <p14:creationId xmlns:p14="http://schemas.microsoft.com/office/powerpoint/2010/main" val="449897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the second view controller (take note of the blue highlight around the screen.  Go to the class inspector</a:t>
            </a:r>
            <a:r>
              <a:rPr lang="en-US" baseline="0" dirty="0" smtClean="0"/>
              <a:t> and the drop down list should have “</a:t>
            </a:r>
            <a:r>
              <a:rPr lang="en-US" baseline="0" dirty="0" err="1" smtClean="0"/>
              <a:t>DetailViewController</a:t>
            </a:r>
            <a:r>
              <a:rPr lang="en-US" baseline="0" dirty="0" smtClean="0"/>
              <a:t>”.  Select that</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78</a:t>
            </a:fld>
            <a:endParaRPr lang="en-US"/>
          </a:p>
        </p:txBody>
      </p:sp>
    </p:spTree>
    <p:extLst>
      <p:ext uri="{BB962C8B-B14F-4D97-AF65-F5344CB8AC3E}">
        <p14:creationId xmlns:p14="http://schemas.microsoft.com/office/powerpoint/2010/main" val="2737831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just created our custom view controller class by extending from the </a:t>
            </a:r>
            <a:r>
              <a:rPr lang="en-US" dirty="0" err="1" smtClean="0"/>
              <a:t>UIViewController</a:t>
            </a:r>
            <a:r>
              <a:rPr lang="en-US" dirty="0" smtClean="0"/>
              <a:t> class. However, it doesn’t differ from the parent class until we add our own variables and methods. There are a couple of things we have to change:</a:t>
            </a:r>
          </a:p>
          <a:p>
            <a:endParaRPr lang="en-US" dirty="0" smtClean="0"/>
          </a:p>
          <a:p>
            <a:r>
              <a:rPr lang="en-US" dirty="0" smtClean="0"/>
              <a:t>Assign a variable (</a:t>
            </a:r>
            <a:r>
              <a:rPr lang="en-US" dirty="0" err="1" smtClean="0"/>
              <a:t>recipeName</a:t>
            </a:r>
            <a:r>
              <a:rPr lang="en-US" dirty="0" smtClean="0"/>
              <a:t>) for data passing – when user selects a hero in the table view, there must be a way to pass the name of hero to the detail view.</a:t>
            </a:r>
          </a:p>
          <a:p>
            <a:r>
              <a:rPr lang="en-US" dirty="0" smtClean="0"/>
              <a:t>Assign a variable (</a:t>
            </a:r>
            <a:r>
              <a:rPr lang="en-US" dirty="0" err="1" smtClean="0"/>
              <a:t>recipeLabel</a:t>
            </a:r>
            <a:r>
              <a:rPr lang="en-US" dirty="0" smtClean="0"/>
              <a:t>) for the text label – presently the label is static. It should be updated as the name of hero changes.</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79</a:t>
            </a:fld>
            <a:endParaRPr lang="en-US"/>
          </a:p>
        </p:txBody>
      </p:sp>
    </p:spTree>
    <p:extLst>
      <p:ext uri="{BB962C8B-B14F-4D97-AF65-F5344CB8AC3E}">
        <p14:creationId xmlns:p14="http://schemas.microsoft.com/office/powerpoint/2010/main" val="26035088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let’s add these two variables (</a:t>
            </a:r>
            <a:r>
              <a:rPr lang="en-US" dirty="0" err="1" smtClean="0"/>
              <a:t>heroLabel</a:t>
            </a:r>
            <a:r>
              <a:rPr lang="en-US" dirty="0" smtClean="0"/>
              <a:t> and </a:t>
            </a:r>
            <a:r>
              <a:rPr lang="en-US" dirty="0" err="1" smtClean="0"/>
              <a:t>heroName</a:t>
            </a:r>
            <a:r>
              <a:rPr lang="en-US" dirty="0" smtClean="0"/>
              <a:t>). Select the “</a:t>
            </a:r>
            <a:r>
              <a:rPr lang="en-US" dirty="0" err="1" smtClean="0"/>
              <a:t>DetailViewController.h</a:t>
            </a:r>
            <a:r>
              <a:rPr lang="en-US" dirty="0" smtClean="0"/>
              <a:t>” and adds two properties for the interface.</a:t>
            </a:r>
          </a:p>
          <a:p>
            <a:endParaRPr lang="en-US" dirty="0" smtClean="0"/>
          </a:p>
          <a:p>
            <a:r>
              <a:rPr lang="en-US" dirty="0" smtClean="0"/>
              <a:t>CODE:</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DetailViewController.h</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Booklet</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Created by Ronald Ramos on 11/11/13.</a:t>
            </a:r>
          </a:p>
          <a:p>
            <a:r>
              <a:rPr lang="en-US" sz="1200" kern="1200" dirty="0" smtClean="0">
                <a:solidFill>
                  <a:schemeClr val="tx1"/>
                </a:solidFill>
                <a:latin typeface="+mn-lt"/>
                <a:ea typeface="+mn-ea"/>
                <a:cs typeface="+mn-cs"/>
              </a:rPr>
              <a:t>//  Copyright (c) 2013 Ronald Ramos. All rights reserved.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#import &lt;</a:t>
            </a:r>
            <a:r>
              <a:rPr lang="en-US" sz="1200" kern="1200" dirty="0" err="1" smtClean="0">
                <a:solidFill>
                  <a:schemeClr val="tx1"/>
                </a:solidFill>
                <a:latin typeface="+mn-lt"/>
                <a:ea typeface="+mn-ea"/>
                <a:cs typeface="+mn-cs"/>
              </a:rPr>
              <a:t>UIKit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UIKit.h</a:t>
            </a:r>
            <a:r>
              <a:rPr lang="en-US" sz="1200" kern="1200" dirty="0" smtClean="0">
                <a:solidFill>
                  <a:schemeClr val="tx1"/>
                </a:solidFill>
                <a:latin typeface="+mn-lt"/>
                <a:ea typeface="+mn-ea"/>
                <a:cs typeface="+mn-cs"/>
              </a:rPr>
              <a:t>&gt;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@interface </a:t>
            </a:r>
            <a:r>
              <a:rPr lang="en-US" sz="1200" kern="1200" dirty="0" err="1" smtClean="0">
                <a:solidFill>
                  <a:schemeClr val="tx1"/>
                </a:solidFill>
                <a:latin typeface="+mn-lt"/>
                <a:ea typeface="+mn-ea"/>
                <a:cs typeface="+mn-cs"/>
              </a:rPr>
              <a:t>DetailViewController</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UIViewController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@property (</a:t>
            </a:r>
            <a:r>
              <a:rPr lang="en-US" sz="1200" kern="1200" dirty="0" err="1" smtClean="0">
                <a:solidFill>
                  <a:schemeClr val="tx1"/>
                </a:solidFill>
                <a:latin typeface="+mn-lt"/>
                <a:ea typeface="+mn-ea"/>
                <a:cs typeface="+mn-cs"/>
              </a:rPr>
              <a:t>nonatomic</a:t>
            </a:r>
            <a:r>
              <a:rPr lang="en-US" sz="1200" kern="1200" dirty="0" smtClean="0">
                <a:solidFill>
                  <a:schemeClr val="tx1"/>
                </a:solidFill>
                <a:latin typeface="+mn-lt"/>
                <a:ea typeface="+mn-ea"/>
                <a:cs typeface="+mn-cs"/>
              </a:rPr>
              <a:t>, strong) </a:t>
            </a:r>
            <a:r>
              <a:rPr lang="en-US" sz="1200" kern="1200" dirty="0" err="1" smtClean="0">
                <a:solidFill>
                  <a:schemeClr val="tx1"/>
                </a:solidFill>
                <a:latin typeface="+mn-lt"/>
                <a:ea typeface="+mn-ea"/>
                <a:cs typeface="+mn-cs"/>
              </a:rPr>
              <a:t>IBOutlet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UILabel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heroLabel</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@property (</a:t>
            </a:r>
            <a:r>
              <a:rPr lang="en-US" sz="1200" kern="1200" dirty="0" err="1" smtClean="0">
                <a:solidFill>
                  <a:schemeClr val="tx1"/>
                </a:solidFill>
                <a:latin typeface="+mn-lt"/>
                <a:ea typeface="+mn-ea"/>
                <a:cs typeface="+mn-cs"/>
              </a:rPr>
              <a:t>nonatomic</a:t>
            </a:r>
            <a:r>
              <a:rPr lang="en-US" sz="1200" kern="1200" dirty="0" smtClean="0">
                <a:solidFill>
                  <a:schemeClr val="tx1"/>
                </a:solidFill>
                <a:latin typeface="+mn-lt"/>
                <a:ea typeface="+mn-ea"/>
                <a:cs typeface="+mn-cs"/>
              </a:rPr>
              <a:t>, strong) </a:t>
            </a:r>
            <a:r>
              <a:rPr lang="en-US" sz="1200" kern="1200" dirty="0" err="1" smtClean="0">
                <a:solidFill>
                  <a:schemeClr val="tx1"/>
                </a:solidFill>
                <a:latin typeface="+mn-lt"/>
                <a:ea typeface="+mn-ea"/>
                <a:cs typeface="+mn-cs"/>
              </a:rPr>
              <a:t>NSString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heroName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80</a:t>
            </a:fld>
            <a:endParaRPr lang="en-US"/>
          </a:p>
        </p:txBody>
      </p:sp>
    </p:spTree>
    <p:extLst>
      <p:ext uri="{BB962C8B-B14F-4D97-AF65-F5344CB8AC3E}">
        <p14:creationId xmlns:p14="http://schemas.microsoft.com/office/powerpoint/2010/main" val="2377577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CODE:</a:t>
            </a:r>
          </a:p>
          <a:p>
            <a:endParaRPr lang="en-US" dirty="0" smtClean="0"/>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DetailViewController.m</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Booklet</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Created by Ronald Ramos on 11/11/13.</a:t>
            </a:r>
          </a:p>
          <a:p>
            <a:r>
              <a:rPr lang="en-US" sz="1200" kern="1200" dirty="0" smtClean="0">
                <a:solidFill>
                  <a:schemeClr val="tx1"/>
                </a:solidFill>
                <a:latin typeface="+mn-lt"/>
                <a:ea typeface="+mn-ea"/>
                <a:cs typeface="+mn-cs"/>
              </a:rPr>
              <a:t>//  Copyright (c) 2013 Ronald Ramos. All rights reserved.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DetailViewController.h</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@interface </a:t>
            </a:r>
            <a:r>
              <a:rPr lang="en-US" sz="1200" kern="1200" dirty="0" err="1" smtClean="0">
                <a:solidFill>
                  <a:schemeClr val="tx1"/>
                </a:solidFill>
                <a:latin typeface="+mn-lt"/>
                <a:ea typeface="+mn-ea"/>
                <a:cs typeface="+mn-cs"/>
              </a:rPr>
              <a:t>DetailViewController</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@implementation </a:t>
            </a:r>
            <a:r>
              <a:rPr lang="en-US" sz="1200" kern="1200" dirty="0" err="1" smtClean="0">
                <a:solidFill>
                  <a:schemeClr val="tx1"/>
                </a:solidFill>
                <a:latin typeface="+mn-lt"/>
                <a:ea typeface="+mn-ea"/>
                <a:cs typeface="+mn-cs"/>
              </a:rPr>
              <a:t>DetailViewController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@synthesize </a:t>
            </a:r>
            <a:r>
              <a:rPr lang="en-US" sz="1200" kern="1200" dirty="0" err="1" smtClean="0">
                <a:solidFill>
                  <a:schemeClr val="tx1"/>
                </a:solidFill>
                <a:latin typeface="+mn-lt"/>
                <a:ea typeface="+mn-ea"/>
                <a:cs typeface="+mn-cs"/>
              </a:rPr>
              <a:t>heroLabel</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@synthesize </a:t>
            </a:r>
            <a:r>
              <a:rPr lang="en-US" sz="1200" kern="1200" dirty="0" err="1" smtClean="0">
                <a:solidFill>
                  <a:schemeClr val="tx1"/>
                </a:solidFill>
                <a:latin typeface="+mn-lt"/>
                <a:ea typeface="+mn-ea"/>
                <a:cs typeface="+mn-cs"/>
              </a:rPr>
              <a:t>heroName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(id)</a:t>
            </a:r>
            <a:r>
              <a:rPr lang="en-US" sz="1200" kern="1200" dirty="0" err="1" smtClean="0">
                <a:solidFill>
                  <a:schemeClr val="tx1"/>
                </a:solidFill>
                <a:latin typeface="+mn-lt"/>
                <a:ea typeface="+mn-ea"/>
                <a:cs typeface="+mn-cs"/>
              </a:rPr>
              <a:t>initWithNibName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NSString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nibNameOrNil</a:t>
            </a:r>
            <a:r>
              <a:rPr lang="en-US" sz="1200" kern="1200" dirty="0" smtClean="0">
                <a:solidFill>
                  <a:schemeClr val="tx1"/>
                </a:solidFill>
                <a:latin typeface="+mn-lt"/>
                <a:ea typeface="+mn-ea"/>
                <a:cs typeface="+mn-cs"/>
              </a:rPr>
              <a:t> bundle:(</a:t>
            </a:r>
            <a:r>
              <a:rPr lang="en-US" sz="1200" kern="1200" dirty="0" err="1" smtClean="0">
                <a:solidFill>
                  <a:schemeClr val="tx1"/>
                </a:solidFill>
                <a:latin typeface="+mn-lt"/>
                <a:ea typeface="+mn-ea"/>
                <a:cs typeface="+mn-cs"/>
              </a:rPr>
              <a:t>NSBundle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nibBundleOrNil</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self = [super </a:t>
            </a:r>
            <a:r>
              <a:rPr lang="en-US" sz="1200" kern="1200" dirty="0" err="1" smtClean="0">
                <a:solidFill>
                  <a:schemeClr val="tx1"/>
                </a:solidFill>
                <a:latin typeface="+mn-lt"/>
                <a:ea typeface="+mn-ea"/>
                <a:cs typeface="+mn-cs"/>
              </a:rPr>
              <a:t>initWithNibName:nibNameOrNil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bundle:nibBundleOrNil</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if (self) {</a:t>
            </a:r>
          </a:p>
          <a:p>
            <a:r>
              <a:rPr lang="en-US" sz="1200" kern="1200" dirty="0" smtClean="0">
                <a:solidFill>
                  <a:schemeClr val="tx1"/>
                </a:solidFill>
                <a:latin typeface="+mn-lt"/>
                <a:ea typeface="+mn-ea"/>
                <a:cs typeface="+mn-cs"/>
              </a:rPr>
              <a:t>        // Custom initialization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return self;</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viewDidLoad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viewDidLoad</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Do any additional setup after loading the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heroLabel.text</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heroName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didReceiveMemoryWarning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didReceiveMemoryWarning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Dispose of any resources that can be recreated.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81</a:t>
            </a:fld>
            <a:endParaRPr lang="en-US"/>
          </a:p>
        </p:txBody>
      </p:sp>
    </p:spTree>
    <p:extLst>
      <p:ext uri="{BB962C8B-B14F-4D97-AF65-F5344CB8AC3E}">
        <p14:creationId xmlns:p14="http://schemas.microsoft.com/office/powerpoint/2010/main" val="4143275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UITextFieldDelegate</a:t>
            </a:r>
            <a:r>
              <a:rPr lang="en-US" sz="1200" kern="1200" dirty="0" smtClean="0">
                <a:solidFill>
                  <a:schemeClr val="tx1"/>
                </a:solidFill>
                <a:latin typeface="+mn-lt"/>
                <a:ea typeface="+mn-ea"/>
                <a:cs typeface="+mn-cs"/>
              </a:rPr>
              <a:t> protocol is defined by the </a:t>
            </a:r>
            <a:r>
              <a:rPr lang="en-US" sz="1200" kern="1200" dirty="0" err="1" smtClean="0">
                <a:solidFill>
                  <a:schemeClr val="tx1"/>
                </a:solidFill>
                <a:latin typeface="+mn-lt"/>
                <a:ea typeface="+mn-ea"/>
                <a:cs typeface="+mn-cs"/>
              </a:rPr>
              <a:t>UIKit</a:t>
            </a:r>
            <a:r>
              <a:rPr lang="en-US" sz="1200" kern="1200" dirty="0" smtClean="0">
                <a:solidFill>
                  <a:schemeClr val="tx1"/>
                </a:solidFill>
                <a:latin typeface="+mn-lt"/>
                <a:ea typeface="+mn-ea"/>
                <a:cs typeface="+mn-cs"/>
              </a:rPr>
              <a:t> framework, and it includes the </a:t>
            </a:r>
            <a:r>
              <a:rPr lang="en-US" sz="1200" kern="1200" dirty="0" err="1" smtClean="0">
                <a:solidFill>
                  <a:schemeClr val="tx1"/>
                </a:solidFill>
                <a:latin typeface="+mn-lt"/>
                <a:ea typeface="+mn-ea"/>
                <a:cs typeface="+mn-cs"/>
              </a:rPr>
              <a:t>textFieldShouldReturn</a:t>
            </a:r>
            <a:r>
              <a:rPr lang="en-US" sz="1200" kern="1200" dirty="0" smtClean="0">
                <a:solidFill>
                  <a:schemeClr val="tx1"/>
                </a:solidFill>
                <a:latin typeface="+mn-lt"/>
                <a:ea typeface="+mn-ea"/>
                <a:cs typeface="+mn-cs"/>
              </a:rPr>
              <a:t>: method that the text field calls when the user taps the Return button (regardless of the actual title of this button).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Note:</a:t>
            </a:r>
            <a:r>
              <a:rPr lang="en-US" sz="1200" b="0" kern="1200" dirty="0" smtClean="0">
                <a:solidFill>
                  <a:schemeClr val="tx1"/>
                </a:solidFill>
                <a:latin typeface="+mn-lt"/>
                <a:ea typeface="+mn-ea"/>
                <a:cs typeface="+mn-cs"/>
              </a:rPr>
              <a:t> A protocol is basically just a list of methods. If a class conforms to (or adopts) a protocol, it guarantees that it implements the required methods of a protocol. (Protocols can also include optional methods.) A delegate protocol specifies all the messages an object might send to its delegate.</a:t>
            </a:r>
          </a:p>
          <a:p>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17</a:t>
            </a:fld>
            <a:endParaRPr lang="en-US"/>
          </a:p>
        </p:txBody>
      </p:sp>
    </p:spTree>
    <p:extLst>
      <p:ext uri="{BB962C8B-B14F-4D97-AF65-F5344CB8AC3E}">
        <p14:creationId xmlns:p14="http://schemas.microsoft.com/office/powerpoint/2010/main" val="10077492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82</a:t>
            </a:fld>
            <a:endParaRPr lang="en-US"/>
          </a:p>
        </p:txBody>
      </p:sp>
    </p:spTree>
    <p:extLst>
      <p:ext uri="{BB962C8B-B14F-4D97-AF65-F5344CB8AC3E}">
        <p14:creationId xmlns:p14="http://schemas.microsoft.com/office/powerpoint/2010/main" val="38619167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A273CB0-79B7-8F49-A2BE-D7323D30515C}" type="slidenum">
              <a:rPr lang="en-US" smtClean="0"/>
              <a:t>83</a:t>
            </a:fld>
            <a:endParaRPr lang="en-US"/>
          </a:p>
        </p:txBody>
      </p:sp>
    </p:spTree>
    <p:extLst>
      <p:ext uri="{BB962C8B-B14F-4D97-AF65-F5344CB8AC3E}">
        <p14:creationId xmlns:p14="http://schemas.microsoft.com/office/powerpoint/2010/main" val="27570953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DetailViewController.m</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Booklet</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Created by Ronald Ramos on 11/11/13.</a:t>
            </a:r>
          </a:p>
          <a:p>
            <a:r>
              <a:rPr lang="en-US" sz="1200" kern="1200" dirty="0" smtClean="0">
                <a:solidFill>
                  <a:schemeClr val="tx1"/>
                </a:solidFill>
                <a:latin typeface="+mn-lt"/>
                <a:ea typeface="+mn-ea"/>
                <a:cs typeface="+mn-cs"/>
              </a:rPr>
              <a:t>//  Copyright (c) 2013 Ronald Ramos. All rights reserved.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DetailViewController.h</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@interface </a:t>
            </a:r>
            <a:r>
              <a:rPr lang="en-US" sz="1200" kern="1200" dirty="0" err="1" smtClean="0">
                <a:solidFill>
                  <a:schemeClr val="tx1"/>
                </a:solidFill>
                <a:latin typeface="+mn-lt"/>
                <a:ea typeface="+mn-ea"/>
                <a:cs typeface="+mn-cs"/>
              </a:rPr>
              <a:t>DetailViewController</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@implementation </a:t>
            </a:r>
            <a:r>
              <a:rPr lang="en-US" sz="1200" kern="1200" dirty="0" err="1" smtClean="0">
                <a:solidFill>
                  <a:schemeClr val="tx1"/>
                </a:solidFill>
                <a:latin typeface="+mn-lt"/>
                <a:ea typeface="+mn-ea"/>
                <a:cs typeface="+mn-cs"/>
              </a:rPr>
              <a:t>DetailViewController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@synthesize </a:t>
            </a:r>
            <a:r>
              <a:rPr lang="en-US" sz="1200" kern="1200" dirty="0" err="1" smtClean="0">
                <a:solidFill>
                  <a:schemeClr val="tx1"/>
                </a:solidFill>
                <a:latin typeface="+mn-lt"/>
                <a:ea typeface="+mn-ea"/>
                <a:cs typeface="+mn-cs"/>
              </a:rPr>
              <a:t>heroLabel</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@synthesize </a:t>
            </a:r>
            <a:r>
              <a:rPr lang="en-US" sz="1200" kern="1200" dirty="0" err="1" smtClean="0">
                <a:solidFill>
                  <a:schemeClr val="tx1"/>
                </a:solidFill>
                <a:latin typeface="+mn-lt"/>
                <a:ea typeface="+mn-ea"/>
                <a:cs typeface="+mn-cs"/>
              </a:rPr>
              <a:t>heroName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(id)</a:t>
            </a:r>
            <a:r>
              <a:rPr lang="en-US" sz="1200" kern="1200" dirty="0" err="1" smtClean="0">
                <a:solidFill>
                  <a:schemeClr val="tx1"/>
                </a:solidFill>
                <a:latin typeface="+mn-lt"/>
                <a:ea typeface="+mn-ea"/>
                <a:cs typeface="+mn-cs"/>
              </a:rPr>
              <a:t>initWithNibName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NSString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nibNameOrNil</a:t>
            </a:r>
            <a:r>
              <a:rPr lang="en-US" sz="1200" kern="1200" dirty="0" smtClean="0">
                <a:solidFill>
                  <a:schemeClr val="tx1"/>
                </a:solidFill>
                <a:latin typeface="+mn-lt"/>
                <a:ea typeface="+mn-ea"/>
                <a:cs typeface="+mn-cs"/>
              </a:rPr>
              <a:t> bundle:(</a:t>
            </a:r>
            <a:r>
              <a:rPr lang="en-US" sz="1200" kern="1200" dirty="0" err="1" smtClean="0">
                <a:solidFill>
                  <a:schemeClr val="tx1"/>
                </a:solidFill>
                <a:latin typeface="+mn-lt"/>
                <a:ea typeface="+mn-ea"/>
                <a:cs typeface="+mn-cs"/>
              </a:rPr>
              <a:t>NSBundle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nibBundleOrNil</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self = [super </a:t>
            </a:r>
            <a:r>
              <a:rPr lang="en-US" sz="1200" kern="1200" dirty="0" err="1" smtClean="0">
                <a:solidFill>
                  <a:schemeClr val="tx1"/>
                </a:solidFill>
                <a:latin typeface="+mn-lt"/>
                <a:ea typeface="+mn-ea"/>
                <a:cs typeface="+mn-cs"/>
              </a:rPr>
              <a:t>initWithNibName:nibNameOrNil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bundle:nibBundleOrNil</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if (self) {</a:t>
            </a:r>
          </a:p>
          <a:p>
            <a:r>
              <a:rPr lang="en-US" sz="1200" kern="1200" dirty="0" smtClean="0">
                <a:solidFill>
                  <a:schemeClr val="tx1"/>
                </a:solidFill>
                <a:latin typeface="+mn-lt"/>
                <a:ea typeface="+mn-ea"/>
                <a:cs typeface="+mn-cs"/>
              </a:rPr>
              <a:t>        // Custom initialization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return self;</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viewDidLoad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viewDidLoad</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Do any additional setup after loading the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heroLabel.text</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heroName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didReceiveMemoryWarning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didReceiveMemoryWarning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Dispose of any resources that can be recreated.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84</a:t>
            </a:fld>
            <a:endParaRPr lang="en-US"/>
          </a:p>
        </p:txBody>
      </p:sp>
    </p:spTree>
    <p:extLst>
      <p:ext uri="{BB962C8B-B14F-4D97-AF65-F5344CB8AC3E}">
        <p14:creationId xmlns:p14="http://schemas.microsoft.com/office/powerpoint/2010/main" val="30195740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Observe that the detail window is now blank!</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85</a:t>
            </a:fld>
            <a:endParaRPr lang="en-US"/>
          </a:p>
        </p:txBody>
      </p:sp>
    </p:spTree>
    <p:extLst>
      <p:ext uri="{BB962C8B-B14F-4D97-AF65-F5344CB8AC3E}">
        <p14:creationId xmlns:p14="http://schemas.microsoft.com/office/powerpoint/2010/main" val="1571218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Segues manages the transition between view controllers. On top of this, segue objects are used to prepare for the transition from one view controller to another. When a segue is triggered, before the visual transition occurs, the storyboard runtime invokes </a:t>
            </a:r>
            <a:r>
              <a:rPr lang="en-US" dirty="0" err="1" smtClean="0"/>
              <a:t>prepareForSegue:sender</a:t>
            </a:r>
            <a:r>
              <a:rPr lang="en-US" dirty="0" smtClean="0"/>
              <a:t>: method of the current view controller (in our example, it’s the </a:t>
            </a:r>
            <a:r>
              <a:rPr lang="en-US" dirty="0" err="1" smtClean="0"/>
              <a:t>RecipeBookViewController</a:t>
            </a:r>
            <a:r>
              <a:rPr lang="en-US" dirty="0" smtClean="0"/>
              <a:t>). By implementing this method, we can pass any needed data to the view controller that is about to be displayed.</a:t>
            </a:r>
          </a:p>
          <a:p>
            <a:endParaRPr lang="en-US" dirty="0" smtClean="0"/>
          </a:p>
          <a:p>
            <a:r>
              <a:rPr lang="en-US" dirty="0" smtClean="0"/>
              <a:t>However, the best practice is to give each segue in your Storyboards an unique identifier. This identifier is a string that your application uses to distinguish one segue from another. As your app becomes more complex, it’s likely you’ll have more than one segue in the view controllers.</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86</a:t>
            </a:fld>
            <a:endParaRPr lang="en-US"/>
          </a:p>
        </p:txBody>
      </p:sp>
    </p:spTree>
    <p:extLst>
      <p:ext uri="{BB962C8B-B14F-4D97-AF65-F5344CB8AC3E}">
        <p14:creationId xmlns:p14="http://schemas.microsoft.com/office/powerpoint/2010/main" val="1861728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 best practice is to give each segue in your Storyboards an unique identifier. This identifier is a string that your application uses to distinguish one segue from another. As your app becomes more complex, it’s likely you’ll have more than one segue in the view controllers.</a:t>
            </a:r>
          </a:p>
          <a:p>
            <a:endParaRPr lang="en-US" dirty="0" smtClean="0"/>
          </a:p>
          <a:p>
            <a:r>
              <a:rPr lang="en-US" dirty="0" smtClean="0"/>
              <a:t>To assign the identifier, select the segue and set it in the identity inspector. </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87</a:t>
            </a:fld>
            <a:endParaRPr lang="en-US"/>
          </a:p>
        </p:txBody>
      </p:sp>
    </p:spTree>
    <p:extLst>
      <p:ext uri="{BB962C8B-B14F-4D97-AF65-F5344CB8AC3E}">
        <p14:creationId xmlns:p14="http://schemas.microsoft.com/office/powerpoint/2010/main" val="35786532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CODE added to </a:t>
            </a:r>
            <a:r>
              <a:rPr lang="en-US" dirty="0" err="1" smtClean="0"/>
              <a:t>ViewController.m</a:t>
            </a:r>
            <a:r>
              <a:rPr lang="en-US" dirty="0" smtClean="0"/>
              <a:t>:</a:t>
            </a:r>
          </a:p>
          <a:p>
            <a:endParaRPr lang="en-US" dirty="0" smtClean="0"/>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prepareForSegue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UIStoryboardSegue</a:t>
            </a:r>
            <a:r>
              <a:rPr lang="en-US" sz="1200" kern="1200" dirty="0" smtClean="0">
                <a:solidFill>
                  <a:schemeClr val="tx1"/>
                </a:solidFill>
                <a:latin typeface="+mn-lt"/>
                <a:ea typeface="+mn-ea"/>
                <a:cs typeface="+mn-cs"/>
              </a:rPr>
              <a:t> *)segue sender:(id)sender {</a:t>
            </a:r>
          </a:p>
          <a:p>
            <a:r>
              <a:rPr lang="en-US" sz="1200" kern="1200" dirty="0" smtClean="0">
                <a:solidFill>
                  <a:schemeClr val="tx1"/>
                </a:solidFill>
                <a:latin typeface="+mn-lt"/>
                <a:ea typeface="+mn-ea"/>
                <a:cs typeface="+mn-cs"/>
              </a:rPr>
              <a:t>    if ([</a:t>
            </a:r>
            <a:r>
              <a:rPr lang="en-US" sz="1200" kern="1200" dirty="0" err="1" smtClean="0">
                <a:solidFill>
                  <a:schemeClr val="tx1"/>
                </a:solidFill>
                <a:latin typeface="+mn-lt"/>
                <a:ea typeface="+mn-ea"/>
                <a:cs typeface="+mn-cs"/>
              </a:rPr>
              <a:t>segue.identifier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isEqualToString</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showHeroDetail</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NSIndexPath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indexPath</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self.tableView</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indexPathForSelectedRow</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DetailViewController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destViewController</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segue.destinationViewController</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destViewController.heroName</a:t>
            </a:r>
            <a:r>
              <a:rPr lang="en-US" sz="1200" kern="1200" dirty="0" smtClean="0">
                <a:solidFill>
                  <a:schemeClr val="tx1"/>
                </a:solidFill>
                <a:latin typeface="+mn-lt"/>
                <a:ea typeface="+mn-ea"/>
                <a:cs typeface="+mn-cs"/>
              </a:rPr>
              <a:t> = [info </a:t>
            </a:r>
            <a:r>
              <a:rPr lang="en-US" sz="1200" kern="1200" dirty="0" err="1" smtClean="0">
                <a:solidFill>
                  <a:schemeClr val="tx1"/>
                </a:solidFill>
                <a:latin typeface="+mn-lt"/>
                <a:ea typeface="+mn-ea"/>
                <a:cs typeface="+mn-cs"/>
              </a:rPr>
              <a:t>objectAtIndex:indexPath.row</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prepareForSegue</a:t>
            </a:r>
            <a:r>
              <a:rPr lang="en-US" sz="1200" kern="1200" dirty="0" smtClean="0">
                <a:solidFill>
                  <a:schemeClr val="tx1"/>
                </a:solidFill>
                <a:latin typeface="+mn-lt"/>
                <a:ea typeface="+mn-ea"/>
                <a:cs typeface="+mn-cs"/>
              </a:rPr>
              <a:t> method will be called when the transition begins. The 1st line is used to verify the identifier of segue. In this case, the identifier is “</a:t>
            </a:r>
            <a:r>
              <a:rPr lang="en-US" sz="1200" kern="1200" dirty="0" err="1" smtClean="0">
                <a:solidFill>
                  <a:schemeClr val="tx1"/>
                </a:solidFill>
                <a:latin typeface="+mn-lt"/>
                <a:ea typeface="+mn-ea"/>
                <a:cs typeface="+mn-cs"/>
              </a:rPr>
              <a:t>showHeroDetail</a:t>
            </a:r>
            <a:r>
              <a:rPr lang="en-US" sz="1200" kern="1200" dirty="0" smtClean="0">
                <a:solidFill>
                  <a:schemeClr val="tx1"/>
                </a:solidFill>
                <a:latin typeface="+mn-lt"/>
                <a:ea typeface="+mn-ea"/>
                <a:cs typeface="+mn-cs"/>
              </a:rPr>
              <a:t>”. The 2nd line of code invokes the </a:t>
            </a:r>
            <a:r>
              <a:rPr lang="en-US" sz="1200" kern="1200" dirty="0" err="1" smtClean="0">
                <a:solidFill>
                  <a:schemeClr val="tx1"/>
                </a:solidFill>
                <a:latin typeface="+mn-lt"/>
                <a:ea typeface="+mn-ea"/>
                <a:cs typeface="+mn-cs"/>
              </a:rPr>
              <a:t>tableView:indexPathForSelectedRow</a:t>
            </a:r>
            <a:r>
              <a:rPr lang="en-US" sz="1200" kern="1200" dirty="0" smtClean="0">
                <a:solidFill>
                  <a:schemeClr val="tx1"/>
                </a:solidFill>
                <a:latin typeface="+mn-lt"/>
                <a:ea typeface="+mn-ea"/>
                <a:cs typeface="+mn-cs"/>
              </a:rPr>
              <a:t> to retrieve the selected table row. Once we have the selected row, we’ll pass it to the </a:t>
            </a:r>
            <a:r>
              <a:rPr lang="en-US" sz="1200" kern="1200" dirty="0" err="1" smtClean="0">
                <a:solidFill>
                  <a:schemeClr val="tx1"/>
                </a:solidFill>
                <a:latin typeface="+mn-lt"/>
                <a:ea typeface="+mn-ea"/>
                <a:cs typeface="+mn-cs"/>
              </a:rPr>
              <a:t>DetailViewController</a:t>
            </a:r>
            <a:r>
              <a:rPr lang="en-US" sz="1200" kern="1200" dirty="0" smtClean="0">
                <a:solidFill>
                  <a:schemeClr val="tx1"/>
                </a:solidFill>
                <a:latin typeface="+mn-lt"/>
                <a:ea typeface="+mn-ea"/>
                <a:cs typeface="+mn-cs"/>
              </a:rPr>
              <a:t>. A Segue object contains the view controller whose contents should be displayed at the end of the segue. You can always use “</a:t>
            </a:r>
            <a:r>
              <a:rPr lang="en-US" sz="1200" kern="1200" dirty="0" err="1" smtClean="0">
                <a:solidFill>
                  <a:schemeClr val="tx1"/>
                </a:solidFill>
                <a:latin typeface="+mn-lt"/>
                <a:ea typeface="+mn-ea"/>
                <a:cs typeface="+mn-cs"/>
              </a:rPr>
              <a:t>segue.destinationViewController</a:t>
            </a:r>
            <a:r>
              <a:rPr lang="en-US" sz="1200" kern="1200" dirty="0" smtClean="0">
                <a:solidFill>
                  <a:schemeClr val="tx1"/>
                </a:solidFill>
                <a:latin typeface="+mn-lt"/>
                <a:ea typeface="+mn-ea"/>
                <a:cs typeface="+mn-cs"/>
              </a:rPr>
              <a:t>” to retrieve the destination controller. In this case, the destination controller is the </a:t>
            </a:r>
            <a:r>
              <a:rPr lang="en-US" sz="1200" kern="1200" dirty="0" err="1" smtClean="0">
                <a:solidFill>
                  <a:schemeClr val="tx1"/>
                </a:solidFill>
                <a:latin typeface="+mn-lt"/>
                <a:ea typeface="+mn-ea"/>
                <a:cs typeface="+mn-cs"/>
              </a:rPr>
              <a:t>DetailViewController</a:t>
            </a:r>
            <a:r>
              <a:rPr lang="en-US" sz="1200" kern="1200" dirty="0" smtClean="0">
                <a:solidFill>
                  <a:schemeClr val="tx1"/>
                </a:solidFill>
                <a:latin typeface="+mn-lt"/>
                <a:ea typeface="+mn-ea"/>
                <a:cs typeface="+mn-cs"/>
              </a:rPr>
              <a:t>. The rest of the code is to pass the recipe name to the destination controller.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can’t run your app right now. After you copy &amp; paste the above method into </a:t>
            </a:r>
            <a:r>
              <a:rPr lang="en-US" sz="1200" kern="1200" dirty="0" err="1" smtClean="0">
                <a:solidFill>
                  <a:schemeClr val="tx1"/>
                </a:solidFill>
                <a:latin typeface="+mn-lt"/>
                <a:ea typeface="+mn-ea"/>
                <a:cs typeface="+mn-cs"/>
              </a:rPr>
              <a:t>RecipeBookViewController.m</a:t>
            </a:r>
            <a:r>
              <a:rPr lang="en-US" sz="1200" kern="1200" dirty="0" smtClean="0">
                <a:solidFill>
                  <a:schemeClr val="tx1"/>
                </a:solidFill>
                <a:latin typeface="+mn-lt"/>
                <a:ea typeface="+mn-ea"/>
                <a:cs typeface="+mn-cs"/>
              </a:rPr>
              <a:t>, you should see a number of errors.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three errors as shown above. But we can summarize them into two:</a:t>
            </a:r>
          </a:p>
          <a:p>
            <a:endParaRPr lang="en-US" sz="1200" kern="1200" dirty="0" smtClean="0">
              <a:solidFill>
                <a:schemeClr val="tx1"/>
              </a:solidFill>
              <a:latin typeface="+mn-lt"/>
              <a:ea typeface="+mn-ea"/>
              <a:cs typeface="+mn-cs"/>
            </a:endParaRPr>
          </a:p>
          <a:p>
            <a:pPr marL="171450" indent="-171450">
              <a:buFont typeface="Arial"/>
              <a:buChar char="•"/>
            </a:pPr>
            <a:r>
              <a:rPr lang="en-US" sz="1200" kern="1200" dirty="0" smtClean="0">
                <a:solidFill>
                  <a:schemeClr val="tx1"/>
                </a:solidFill>
                <a:latin typeface="+mn-lt"/>
                <a:ea typeface="+mn-ea"/>
                <a:cs typeface="+mn-cs"/>
              </a:rPr>
              <a:t>The property “</a:t>
            </a:r>
            <a:r>
              <a:rPr lang="en-US" sz="1200" kern="1200" dirty="0" err="1" smtClean="0">
                <a:solidFill>
                  <a:schemeClr val="tx1"/>
                </a:solidFill>
                <a:latin typeface="+mn-lt"/>
                <a:ea typeface="+mn-ea"/>
                <a:cs typeface="+mn-cs"/>
              </a:rPr>
              <a:t>tableView</a:t>
            </a:r>
            <a:r>
              <a:rPr lang="en-US" sz="1200" kern="1200" dirty="0" smtClean="0">
                <a:solidFill>
                  <a:schemeClr val="tx1"/>
                </a:solidFill>
                <a:latin typeface="+mn-lt"/>
                <a:ea typeface="+mn-ea"/>
                <a:cs typeface="+mn-cs"/>
              </a:rPr>
              <a:t>” is not found in </a:t>
            </a:r>
            <a:r>
              <a:rPr lang="en-US" sz="1200" kern="1200" dirty="0" err="1" smtClean="0">
                <a:solidFill>
                  <a:schemeClr val="tx1"/>
                </a:solidFill>
                <a:latin typeface="+mn-lt"/>
                <a:ea typeface="+mn-ea"/>
                <a:cs typeface="+mn-cs"/>
              </a:rPr>
              <a:t>DetailViewController</a:t>
            </a:r>
            <a:r>
              <a:rPr lang="en-US" sz="1200" kern="1200" dirty="0" smtClean="0">
                <a:solidFill>
                  <a:schemeClr val="tx1"/>
                </a:solidFill>
                <a:latin typeface="+mn-lt"/>
                <a:ea typeface="+mn-ea"/>
                <a:cs typeface="+mn-cs"/>
              </a:rPr>
              <a:t>.</a:t>
            </a:r>
          </a:p>
          <a:p>
            <a:pPr marL="171450" indent="-171450">
              <a:buFont typeface="Arial"/>
              <a:buChar char="•"/>
            </a:pPr>
            <a:r>
              <a:rPr lang="en-US" sz="1200" kern="1200" dirty="0" smtClean="0">
                <a:solidFill>
                  <a:schemeClr val="tx1"/>
                </a:solidFill>
                <a:latin typeface="+mn-lt"/>
                <a:ea typeface="+mn-ea"/>
                <a:cs typeface="+mn-cs"/>
              </a:rPr>
              <a:t>What’s </a:t>
            </a:r>
            <a:r>
              <a:rPr lang="en-US" sz="1200" kern="1200" dirty="0" err="1" smtClean="0">
                <a:solidFill>
                  <a:schemeClr val="tx1"/>
                </a:solidFill>
                <a:latin typeface="+mn-lt"/>
                <a:ea typeface="+mn-ea"/>
                <a:cs typeface="+mn-cs"/>
              </a:rPr>
              <a:t>DetailViewController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Xcode</a:t>
            </a:r>
            <a:r>
              <a:rPr lang="en-US" sz="1200" kern="1200" dirty="0" smtClean="0">
                <a:solidFill>
                  <a:schemeClr val="tx1"/>
                </a:solidFill>
                <a:latin typeface="+mn-lt"/>
                <a:ea typeface="+mn-ea"/>
                <a:cs typeface="+mn-cs"/>
              </a:rPr>
              <a:t> doesn’t know what it is.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88</a:t>
            </a:fld>
            <a:endParaRPr lang="en-US"/>
          </a:p>
        </p:txBody>
      </p:sp>
    </p:spTree>
    <p:extLst>
      <p:ext uri="{BB962C8B-B14F-4D97-AF65-F5344CB8AC3E}">
        <p14:creationId xmlns:p14="http://schemas.microsoft.com/office/powerpoint/2010/main" val="5931083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89</a:t>
            </a:fld>
            <a:endParaRPr lang="en-US"/>
          </a:p>
        </p:txBody>
      </p:sp>
    </p:spTree>
    <p:extLst>
      <p:ext uri="{BB962C8B-B14F-4D97-AF65-F5344CB8AC3E}">
        <p14:creationId xmlns:p14="http://schemas.microsoft.com/office/powerpoint/2010/main" val="32833616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 drag the </a:t>
            </a:r>
            <a:r>
              <a:rPr lang="en-US" dirty="0" err="1" smtClean="0"/>
              <a:t>ViewController</a:t>
            </a:r>
            <a:r>
              <a:rPr lang="en-US" dirty="0" smtClean="0"/>
              <a:t> to</a:t>
            </a:r>
            <a:r>
              <a:rPr lang="en-US" baseline="0" dirty="0" smtClean="0"/>
              <a:t> the table view</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90</a:t>
            </a:fld>
            <a:endParaRPr lang="en-US"/>
          </a:p>
        </p:txBody>
      </p:sp>
    </p:spTree>
    <p:extLst>
      <p:ext uri="{BB962C8B-B14F-4D97-AF65-F5344CB8AC3E}">
        <p14:creationId xmlns:p14="http://schemas.microsoft.com/office/powerpoint/2010/main" val="7033408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an import to </a:t>
            </a:r>
            <a:r>
              <a:rPr lang="en-US" dirty="0" err="1" smtClean="0"/>
              <a:t>ViewController.m</a:t>
            </a:r>
            <a:r>
              <a:rPr lang="en-US" baseline="0" dirty="0" smtClean="0"/>
              <a:t> to fix errors 2 and 3</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a:t>
            </a:r>
            <a:r>
              <a:rPr lang="en-US" dirty="0" err="1" smtClean="0"/>
              <a:t>ViewController</a:t>
            </a:r>
            <a:r>
              <a:rPr lang="en-US" dirty="0" smtClean="0"/>
              <a:t>, it has no idea about </a:t>
            </a:r>
            <a:r>
              <a:rPr lang="en-US" dirty="0" err="1" smtClean="0"/>
              <a:t>DetailViewController</a:t>
            </a:r>
            <a:r>
              <a:rPr lang="en-US" dirty="0" smtClean="0"/>
              <a:t>. In Objective C, you use the “#import” directive to import the header file of other class. By importing the header file of “</a:t>
            </a:r>
            <a:r>
              <a:rPr lang="en-US" dirty="0" err="1" smtClean="0"/>
              <a:t>DetailViewController</a:t>
            </a:r>
            <a:r>
              <a:rPr lang="en-US" dirty="0" smtClean="0"/>
              <a:t>”, </a:t>
            </a:r>
            <a:r>
              <a:rPr lang="en-US" dirty="0" err="1" smtClean="0"/>
              <a:t>ViewController</a:t>
            </a:r>
            <a:r>
              <a:rPr lang="en-US" dirty="0" smtClean="0"/>
              <a:t> can access the properties and methods of the detail view controller. Place the following code at the very beginning to fix the error</a:t>
            </a:r>
          </a:p>
          <a:p>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91</a:t>
            </a:fld>
            <a:endParaRPr lang="en-US"/>
          </a:p>
        </p:txBody>
      </p:sp>
    </p:spTree>
    <p:extLst>
      <p:ext uri="{BB962C8B-B14F-4D97-AF65-F5344CB8AC3E}">
        <p14:creationId xmlns:p14="http://schemas.microsoft.com/office/powerpoint/2010/main" val="1880683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Because you set the view controller as the text field’s delegate, you can implement this method to force the text field to lose first responder status by sending it the “</a:t>
            </a:r>
            <a:r>
              <a:rPr lang="en-US" sz="1200" kern="1200" dirty="0" err="1" smtClean="0">
                <a:solidFill>
                  <a:schemeClr val="tx1"/>
                </a:solidFill>
                <a:latin typeface="+mn-lt"/>
                <a:ea typeface="+mn-ea"/>
                <a:cs typeface="+mn-cs"/>
              </a:rPr>
              <a:t>resignFirstResponder</a:t>
            </a:r>
            <a:r>
              <a:rPr lang="en-US" sz="1200" kern="1200" dirty="0" smtClean="0">
                <a:solidFill>
                  <a:schemeClr val="tx1"/>
                </a:solidFill>
                <a:latin typeface="+mn-lt"/>
                <a:ea typeface="+mn-ea"/>
                <a:cs typeface="+mn-cs"/>
              </a:rPr>
              <a:t>” message—which has the side effect of dismissing the keyboard.</a:t>
            </a:r>
          </a:p>
          <a:p>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18</a:t>
            </a:fld>
            <a:endParaRPr lang="en-US"/>
          </a:p>
        </p:txBody>
      </p:sp>
    </p:spTree>
    <p:extLst>
      <p:ext uri="{BB962C8B-B14F-4D97-AF65-F5344CB8AC3E}">
        <p14:creationId xmlns:p14="http://schemas.microsoft.com/office/powerpoint/2010/main" val="236618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copying</a:t>
            </a:r>
            <a:r>
              <a:rPr lang="en-US" baseline="0" dirty="0" smtClean="0"/>
              <a:t> the method skeleton from the UIKIT file we paste it in </a:t>
            </a:r>
            <a:r>
              <a:rPr lang="en-US" baseline="0" dirty="0" err="1" smtClean="0"/>
              <a:t>ViewController.m</a:t>
            </a:r>
            <a:r>
              <a:rPr lang="en-US" baseline="0" dirty="0" smtClean="0"/>
              <a:t> so that we can implement its code</a:t>
            </a:r>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19</a:t>
            </a:fld>
            <a:endParaRPr lang="en-US"/>
          </a:p>
        </p:txBody>
      </p:sp>
    </p:spTree>
    <p:extLst>
      <p:ext uri="{BB962C8B-B14F-4D97-AF65-F5344CB8AC3E}">
        <p14:creationId xmlns:p14="http://schemas.microsoft.com/office/powerpoint/2010/main" val="384727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this app, it’s not really necessary to test the  (</a:t>
            </a:r>
            <a:r>
              <a:rPr lang="en-US" sz="1200" kern="1200" dirty="0" err="1" smtClean="0">
                <a:solidFill>
                  <a:schemeClr val="tx1"/>
                </a:solidFill>
                <a:latin typeface="+mn-lt"/>
                <a:ea typeface="+mn-ea"/>
                <a:cs typeface="+mn-cs"/>
              </a:rPr>
              <a:t>textField.tag</a:t>
            </a:r>
            <a:r>
              <a:rPr lang="en-US" sz="1200" kern="1200" dirty="0" smtClean="0">
                <a:solidFill>
                  <a:schemeClr val="tx1"/>
                </a:solidFill>
                <a:latin typeface="+mn-lt"/>
                <a:ea typeface="+mn-ea"/>
                <a:cs typeface="+mn-cs"/>
              </a:rPr>
              <a:t> == 0)  expression because there’s only one text field. This is a good pattern to use, though, because there may be occasions when your object is the delegate of more than one object of the same type and you might need to differentiate between them.</a:t>
            </a:r>
          </a:p>
          <a:p>
            <a:endParaRPr lang="en-US" sz="1200" kern="1200" dirty="0" smtClean="0">
              <a:solidFill>
                <a:schemeClr val="tx1"/>
              </a:solidFill>
              <a:latin typeface="+mn-lt"/>
              <a:ea typeface="+mn-ea"/>
              <a:cs typeface="+mn-cs"/>
            </a:endParaRPr>
          </a:p>
          <a:p>
            <a:endParaRPr lang="en-US" dirty="0" smtClean="0"/>
          </a:p>
          <a:p>
            <a:endParaRPr lang="en-US" dirty="0" smtClean="0"/>
          </a:p>
          <a:p>
            <a:r>
              <a:rPr lang="en-US" dirty="0" smtClean="0"/>
              <a:t>Complete code for </a:t>
            </a:r>
            <a:r>
              <a:rPr lang="en-US" dirty="0" err="1" smtClean="0"/>
              <a:t>ViewController.m</a:t>
            </a:r>
            <a:endParaRPr lang="en-US" dirty="0" smtClean="0"/>
          </a:p>
          <a:p>
            <a:endParaRPr lang="en-US" dirty="0" smtClean="0"/>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ViewController.m</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DataInput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Created by Ronald Ramos on 10/8/13.</a:t>
            </a:r>
          </a:p>
          <a:p>
            <a:r>
              <a:rPr lang="en-US" sz="1200" kern="1200" dirty="0" smtClean="0">
                <a:solidFill>
                  <a:schemeClr val="tx1"/>
                </a:solidFill>
                <a:latin typeface="+mn-lt"/>
                <a:ea typeface="+mn-ea"/>
                <a:cs typeface="+mn-cs"/>
              </a:rPr>
              <a:t>//  Copyright (c) 2013 Ronald Ramos. All rights reserved.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ViewController.h</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@interface </a:t>
            </a:r>
            <a:r>
              <a:rPr lang="en-US" sz="1200" kern="1200" dirty="0" err="1" smtClean="0">
                <a:solidFill>
                  <a:schemeClr val="tx1"/>
                </a:solidFill>
                <a:latin typeface="+mn-lt"/>
                <a:ea typeface="+mn-ea"/>
                <a:cs typeface="+mn-cs"/>
              </a:rPr>
              <a:t>ViewController</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@implementation </a:t>
            </a:r>
            <a:r>
              <a:rPr lang="en-US" sz="1200" kern="1200" dirty="0" err="1" smtClean="0">
                <a:solidFill>
                  <a:schemeClr val="tx1"/>
                </a:solidFill>
                <a:latin typeface="+mn-lt"/>
                <a:ea typeface="+mn-ea"/>
                <a:cs typeface="+mn-cs"/>
              </a:rPr>
              <a:t>ViewController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viewDidLoad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viewDidLoad</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Do any additional setup after loading the view, typically from a nib.</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didReceiveMemoryWarning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didReceiveMemoryWarning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Dispose of any resources that can be recreated.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IBAction</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btnClick</a:t>
            </a:r>
            <a:r>
              <a:rPr lang="en-US" sz="1200" kern="1200" dirty="0" smtClean="0">
                <a:solidFill>
                  <a:schemeClr val="tx1"/>
                </a:solidFill>
                <a:latin typeface="+mn-lt"/>
                <a:ea typeface="+mn-ea"/>
                <a:cs typeface="+mn-cs"/>
              </a:rPr>
              <a:t>:(id)sender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lblOutput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setText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txtInput</a:t>
            </a:r>
            <a:r>
              <a:rPr lang="en-US" sz="1200" kern="1200" dirty="0" smtClean="0">
                <a:solidFill>
                  <a:schemeClr val="tx1"/>
                </a:solidFill>
                <a:latin typeface="+mn-lt"/>
                <a:ea typeface="+mn-ea"/>
                <a:cs typeface="+mn-cs"/>
              </a:rPr>
              <a:t> text]];</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(BOOL)</a:t>
            </a:r>
            <a:r>
              <a:rPr lang="en-US" sz="1200" kern="1200" dirty="0" err="1" smtClean="0">
                <a:solidFill>
                  <a:schemeClr val="tx1"/>
                </a:solidFill>
                <a:latin typeface="+mn-lt"/>
                <a:ea typeface="+mn-ea"/>
                <a:cs typeface="+mn-cs"/>
              </a:rPr>
              <a:t>textFieldShouldReturn</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UITextField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textField</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if (</a:t>
            </a:r>
            <a:r>
              <a:rPr lang="en-US" sz="1200" kern="1200" dirty="0" err="1" smtClean="0">
                <a:solidFill>
                  <a:schemeClr val="tx1"/>
                </a:solidFill>
                <a:latin typeface="+mn-lt"/>
                <a:ea typeface="+mn-ea"/>
                <a:cs typeface="+mn-cs"/>
              </a:rPr>
              <a:t>textField.tag</a:t>
            </a:r>
            <a:r>
              <a:rPr lang="en-US" sz="1200" kern="1200" dirty="0" smtClean="0">
                <a:solidFill>
                  <a:schemeClr val="tx1"/>
                </a:solidFill>
                <a:latin typeface="+mn-lt"/>
                <a:ea typeface="+mn-ea"/>
                <a:cs typeface="+mn-cs"/>
              </a:rPr>
              <a:t> == 0)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txtInput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resignFirstResponder</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return YES;</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p>
          <a:p>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20</a:t>
            </a:fld>
            <a:endParaRPr lang="en-US"/>
          </a:p>
        </p:txBody>
      </p:sp>
    </p:spTree>
    <p:extLst>
      <p:ext uri="{BB962C8B-B14F-4D97-AF65-F5344CB8AC3E}">
        <p14:creationId xmlns:p14="http://schemas.microsoft.com/office/powerpoint/2010/main" val="2439142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21</a:t>
            </a:fld>
            <a:endParaRPr lang="en-US"/>
          </a:p>
        </p:txBody>
      </p:sp>
    </p:spTree>
    <p:extLst>
      <p:ext uri="{BB962C8B-B14F-4D97-AF65-F5344CB8AC3E}">
        <p14:creationId xmlns:p14="http://schemas.microsoft.com/office/powerpoint/2010/main" val="2080942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 Code:</a:t>
            </a:r>
          </a:p>
          <a:p>
            <a:endParaRPr lang="en-US" dirty="0" smtClean="0"/>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UIAlertView</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myAlert</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UIAlertView</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alloc</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initWithTitle</a:t>
            </a:r>
            <a:r>
              <a:rPr lang="en-US" sz="1200" kern="1200" dirty="0" smtClean="0">
                <a:solidFill>
                  <a:schemeClr val="tx1"/>
                </a:solidFill>
                <a:latin typeface="+mn-lt"/>
                <a:ea typeface="+mn-ea"/>
                <a:cs typeface="+mn-cs"/>
              </a:rPr>
              <a:t>: @"This is my message"</a:t>
            </a:r>
          </a:p>
          <a:p>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message:@"Pop</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Up</a:t>
            </a:r>
            <a:r>
              <a:rPr lang="fi-FI" sz="1200" kern="1200" dirty="0" smtClean="0">
                <a:solidFill>
                  <a:schemeClr val="tx1"/>
                </a:solidFill>
                <a:latin typeface="+mn-lt"/>
                <a:ea typeface="+mn-ea"/>
                <a:cs typeface="+mn-cs"/>
              </a:rPr>
              <a:t>!"</a:t>
            </a:r>
          </a:p>
          <a:p>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delegate:nil</a:t>
            </a:r>
            <a:endParaRPr lang="it-IT" sz="1200" kern="120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cancelButtonTitle</a:t>
            </a:r>
            <a:r>
              <a:rPr lang="it-IT" sz="1200" kern="1200" dirty="0" smtClean="0">
                <a:solidFill>
                  <a:schemeClr val="tx1"/>
                </a:solidFill>
                <a:latin typeface="+mn-lt"/>
                <a:ea typeface="+mn-ea"/>
                <a:cs typeface="+mn-cs"/>
              </a:rPr>
              <a:t>:@"Go!"</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otherButtonTitles:nil</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myAlert</a:t>
            </a:r>
            <a:r>
              <a:rPr lang="en-US" sz="1200" kern="1200" dirty="0" smtClean="0">
                <a:solidFill>
                  <a:schemeClr val="tx1"/>
                </a:solidFill>
                <a:latin typeface="+mn-lt"/>
                <a:ea typeface="+mn-ea"/>
                <a:cs typeface="+mn-cs"/>
              </a:rPr>
              <a:t> show];</a:t>
            </a:r>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23</a:t>
            </a:fld>
            <a:endParaRPr lang="en-US"/>
          </a:p>
        </p:txBody>
      </p:sp>
    </p:spTree>
    <p:extLst>
      <p:ext uri="{BB962C8B-B14F-4D97-AF65-F5344CB8AC3E}">
        <p14:creationId xmlns:p14="http://schemas.microsoft.com/office/powerpoint/2010/main" val="1349562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87E339B9-638D-2C40-B70A-F3A3123E2E79}" type="datetimeFigureOut">
              <a:rPr lang="en-US" smtClean="0"/>
              <a:t>2/20/14</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87E339B9-638D-2C40-B70A-F3A3123E2E79}" type="datetimeFigureOut">
              <a:rPr lang="en-US" smtClean="0"/>
              <a:t>2/20/14</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37B82761-5BF8-DA46-B031-6B93450091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87E339B9-638D-2C40-B70A-F3A3123E2E79}" type="datetimeFigureOut">
              <a:rPr lang="en-US" smtClean="0"/>
              <a:t>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82761-5BF8-DA46-B031-6B9345009192}"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E339B9-638D-2C40-B70A-F3A3123E2E79}" type="datetimeFigureOut">
              <a:rPr lang="en-US" smtClean="0"/>
              <a:t>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7E339B9-638D-2C40-B70A-F3A3123E2E79}" type="datetimeFigureOut">
              <a:rPr lang="en-US" smtClean="0"/>
              <a:t>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7E339B9-638D-2C40-B70A-F3A3123E2E79}" type="datetimeFigureOut">
              <a:rPr lang="en-US" smtClean="0"/>
              <a:t>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7E339B9-638D-2C40-B70A-F3A3123E2E79}" type="datetimeFigureOut">
              <a:rPr lang="en-US" smtClean="0"/>
              <a:t>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87E339B9-638D-2C40-B70A-F3A3123E2E79}" type="datetimeFigureOut">
              <a:rPr lang="en-US" smtClean="0"/>
              <a:t>2/20/14</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87E339B9-638D-2C40-B70A-F3A3123E2E79}" type="datetimeFigureOut">
              <a:rPr lang="en-US" smtClean="0"/>
              <a:t>2/20/14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7E339B9-638D-2C40-B70A-F3A3123E2E79}" type="datetimeFigureOut">
              <a:rPr lang="en-US" smtClean="0"/>
              <a:t>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7E339B9-638D-2C40-B70A-F3A3123E2E79}" type="datetimeFigureOut">
              <a:rPr lang="en-US" smtClean="0"/>
              <a:t>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7E339B9-638D-2C40-B70A-F3A3123E2E79}" type="datetimeFigureOut">
              <a:rPr lang="en-US" smtClean="0"/>
              <a:t>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7E339B9-638D-2C40-B70A-F3A3123E2E79}" type="datetimeFigureOut">
              <a:rPr lang="en-US" smtClean="0"/>
              <a:t>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87E339B9-638D-2C40-B70A-F3A3123E2E79}" type="datetimeFigureOut">
              <a:rPr lang="en-US" smtClean="0"/>
              <a:t>2/20/14</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87E339B9-638D-2C40-B70A-F3A3123E2E79}" type="datetimeFigureOut">
              <a:rPr lang="en-US" smtClean="0"/>
              <a:t>2/20/14</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37B82761-5BF8-DA46-B031-6B93450091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6.png"/><Relationship Id="rId3" Type="http://schemas.openxmlformats.org/officeDocument/2006/relationships/image" Target="../media/image5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6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6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8.png"/></Relationships>
</file>

<file path=ppt/slides/_rels/slide85.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71.png"/></Relationships>
</file>

<file path=ppt/slides/_rels/slide88.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89.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76.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77.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8.png"/><Relationship Id="rId3" Type="http://schemas.openxmlformats.org/officeDocument/2006/relationships/image" Target="../media/image79.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2723" y="3548996"/>
            <a:ext cx="5867400" cy="917155"/>
          </a:xfrm>
        </p:spPr>
        <p:txBody>
          <a:bodyPr/>
          <a:lstStyle/>
          <a:p>
            <a:r>
              <a:rPr lang="en-US" dirty="0" err="1" smtClean="0"/>
              <a:t>iOS</a:t>
            </a:r>
            <a:r>
              <a:rPr lang="en-US" dirty="0"/>
              <a:t> </a:t>
            </a:r>
            <a:r>
              <a:rPr lang="en-US" dirty="0" smtClean="0"/>
              <a:t>App Development</a:t>
            </a:r>
            <a:endParaRPr lang="en-US" dirty="0"/>
          </a:p>
        </p:txBody>
      </p:sp>
      <p:sp>
        <p:nvSpPr>
          <p:cNvPr id="3" name="Subtitle 2"/>
          <p:cNvSpPr>
            <a:spLocks noGrp="1"/>
          </p:cNvSpPr>
          <p:nvPr>
            <p:ph type="subTitle" idx="1"/>
          </p:nvPr>
        </p:nvSpPr>
        <p:spPr/>
        <p:txBody>
          <a:bodyPr/>
          <a:lstStyle/>
          <a:p>
            <a:r>
              <a:rPr lang="en-US" smtClean="0"/>
              <a:t>Day </a:t>
            </a:r>
            <a:r>
              <a:rPr lang="en-US" smtClean="0"/>
              <a:t>2</a:t>
            </a:r>
            <a:endParaRPr lang="en-US" dirty="0"/>
          </a:p>
        </p:txBody>
      </p:sp>
      <p:pic>
        <p:nvPicPr>
          <p:cNvPr id="4" name="Picture 3" descr="Balanga-City-Official-Se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0001" y="350219"/>
            <a:ext cx="1470909" cy="1393083"/>
          </a:xfrm>
          <a:prstGeom prst="rect">
            <a:avLst/>
          </a:prstGeom>
        </p:spPr>
      </p:pic>
      <p:pic>
        <p:nvPicPr>
          <p:cNvPr id="5" name="Picture 4" descr="2011-smart-logo-BEP-laun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2835" y="350219"/>
            <a:ext cx="2786165" cy="1393083"/>
          </a:xfrm>
          <a:prstGeom prst="rect">
            <a:avLst/>
          </a:prstGeom>
        </p:spPr>
      </p:pic>
      <p:pic>
        <p:nvPicPr>
          <p:cNvPr id="6" name="Picture 5" descr="Apple-logo-icon-Aluminu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68636"/>
            <a:ext cx="1711629" cy="1711629"/>
          </a:xfrm>
          <a:prstGeom prst="rect">
            <a:avLst/>
          </a:prstGeom>
        </p:spPr>
      </p:pic>
    </p:spTree>
    <p:extLst>
      <p:ext uri="{BB962C8B-B14F-4D97-AF65-F5344CB8AC3E}">
        <p14:creationId xmlns:p14="http://schemas.microsoft.com/office/powerpoint/2010/main" val="21349528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9044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Delegate Pattern</a:t>
            </a:r>
            <a:endParaRPr lang="en-US" dirty="0"/>
          </a:p>
        </p:txBody>
      </p:sp>
      <p:sp>
        <p:nvSpPr>
          <p:cNvPr id="5" name="Content Placeholder 4"/>
          <p:cNvSpPr>
            <a:spLocks noGrp="1"/>
          </p:cNvSpPr>
          <p:nvPr>
            <p:ph idx="1"/>
          </p:nvPr>
        </p:nvSpPr>
        <p:spPr/>
        <p:txBody>
          <a:bodyPr>
            <a:normAutofit fontScale="92500" lnSpcReduction="10000"/>
          </a:bodyPr>
          <a:lstStyle/>
          <a:p>
            <a:r>
              <a:rPr lang="en-US" dirty="0"/>
              <a:t>Delegation is a simple and powerful pattern in which one object in a program acts on behalf of, or in coordination with, another </a:t>
            </a:r>
            <a:r>
              <a:rPr lang="en-US" dirty="0" smtClean="0"/>
              <a:t>object.</a:t>
            </a:r>
          </a:p>
          <a:p>
            <a:r>
              <a:rPr lang="en-US" dirty="0"/>
              <a:t>The idea behind delegates is that instead of class A executing some code, it tells it’s delegate to execute that code.  The delegate is tied to another class (let’s call it class B).  </a:t>
            </a:r>
            <a:endParaRPr lang="en-US" dirty="0" smtClean="0"/>
          </a:p>
          <a:p>
            <a:pPr lvl="1"/>
            <a:r>
              <a:rPr lang="en-US" dirty="0" smtClean="0"/>
              <a:t>In </a:t>
            </a:r>
            <a:r>
              <a:rPr lang="en-US" dirty="0"/>
              <a:t>order to facilitate this, class A creates something called a </a:t>
            </a:r>
            <a:r>
              <a:rPr lang="en-US" b="1" dirty="0"/>
              <a:t>protocol</a:t>
            </a:r>
            <a:r>
              <a:rPr lang="en-US" dirty="0"/>
              <a:t>.  This </a:t>
            </a:r>
            <a:r>
              <a:rPr lang="en-US" b="1" dirty="0"/>
              <a:t>protocol</a:t>
            </a:r>
            <a:r>
              <a:rPr lang="en-US" dirty="0"/>
              <a:t> has a list of methods in it (with no definition).  </a:t>
            </a:r>
            <a:endParaRPr lang="en-US" dirty="0" smtClean="0"/>
          </a:p>
          <a:p>
            <a:pPr lvl="1"/>
            <a:r>
              <a:rPr lang="en-US" dirty="0" smtClean="0"/>
              <a:t>Class </a:t>
            </a:r>
            <a:r>
              <a:rPr lang="en-US" dirty="0"/>
              <a:t>A then has an instance of the protocol as a property.  </a:t>
            </a:r>
            <a:endParaRPr lang="en-US" dirty="0" smtClean="0"/>
          </a:p>
          <a:p>
            <a:pPr lvl="1"/>
            <a:r>
              <a:rPr lang="en-US" dirty="0" smtClean="0"/>
              <a:t>Class </a:t>
            </a:r>
            <a:r>
              <a:rPr lang="en-US" dirty="0"/>
              <a:t>B has to implement the </a:t>
            </a:r>
            <a:r>
              <a:rPr lang="en-US" b="1" dirty="0"/>
              <a:t>protocol</a:t>
            </a:r>
            <a:r>
              <a:rPr lang="en-US" dirty="0"/>
              <a:t> defined in class A.  </a:t>
            </a:r>
            <a:endParaRPr lang="en-US" dirty="0" smtClean="0"/>
          </a:p>
          <a:p>
            <a:pPr lvl="1"/>
            <a:r>
              <a:rPr lang="en-US" dirty="0" smtClean="0"/>
              <a:t>Lastly</a:t>
            </a:r>
            <a:r>
              <a:rPr lang="en-US" dirty="0"/>
              <a:t>, when class A is created, it’s delegate property is set to class B. </a:t>
            </a:r>
          </a:p>
        </p:txBody>
      </p:sp>
    </p:spTree>
    <p:extLst>
      <p:ext uri="{BB962C8B-B14F-4D97-AF65-F5344CB8AC3E}">
        <p14:creationId xmlns:p14="http://schemas.microsoft.com/office/powerpoint/2010/main" val="820651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Delegate Behavior</a:t>
            </a:r>
            <a:endParaRPr lang="en-US" dirty="0"/>
          </a:p>
        </p:txBody>
      </p:sp>
      <p:sp>
        <p:nvSpPr>
          <p:cNvPr id="3" name="Content Placeholder 2"/>
          <p:cNvSpPr>
            <a:spLocks noGrp="1"/>
          </p:cNvSpPr>
          <p:nvPr>
            <p:ph idx="1"/>
          </p:nvPr>
        </p:nvSpPr>
        <p:spPr/>
        <p:txBody>
          <a:bodyPr>
            <a:normAutofit/>
          </a:bodyPr>
          <a:lstStyle/>
          <a:p>
            <a:r>
              <a:rPr lang="en-US" dirty="0"/>
              <a:t>Let's assume an object A calls object B to perform an action, once the action is complete object A should know that B has completed the task and take necessary action. This is achieved with the help of delegates.</a:t>
            </a:r>
          </a:p>
          <a:p>
            <a:r>
              <a:rPr lang="en-US" dirty="0"/>
              <a:t>The key concepts in the above example </a:t>
            </a:r>
            <a:r>
              <a:rPr lang="en-US" dirty="0" smtClean="0"/>
              <a:t>are:</a:t>
            </a:r>
            <a:endParaRPr lang="en-US" dirty="0"/>
          </a:p>
          <a:p>
            <a:pPr lvl="1"/>
            <a:r>
              <a:rPr lang="en-US" dirty="0" smtClean="0"/>
              <a:t>A </a:t>
            </a:r>
            <a:r>
              <a:rPr lang="en-US" dirty="0"/>
              <a:t>is delegate object of B</a:t>
            </a:r>
          </a:p>
          <a:p>
            <a:pPr lvl="1"/>
            <a:r>
              <a:rPr lang="en-US" dirty="0" smtClean="0"/>
              <a:t>B </a:t>
            </a:r>
            <a:r>
              <a:rPr lang="en-US" dirty="0"/>
              <a:t>will </a:t>
            </a:r>
            <a:r>
              <a:rPr lang="en-US" dirty="0" smtClean="0"/>
              <a:t>have </a:t>
            </a:r>
            <a:r>
              <a:rPr lang="en-US" dirty="0"/>
              <a:t>a reference of </a:t>
            </a:r>
            <a:r>
              <a:rPr lang="en-US" dirty="0" smtClean="0"/>
              <a:t>A</a:t>
            </a:r>
          </a:p>
          <a:p>
            <a:pPr lvl="1"/>
            <a:r>
              <a:rPr lang="en-US" dirty="0" smtClean="0"/>
              <a:t>A will </a:t>
            </a:r>
            <a:r>
              <a:rPr lang="en-US" dirty="0"/>
              <a:t>implement the delegate methods of B</a:t>
            </a:r>
            <a:r>
              <a:rPr lang="en-US" dirty="0" smtClean="0"/>
              <a:t>.</a:t>
            </a:r>
            <a:r>
              <a:rPr lang="en-US" dirty="0"/>
              <a:t>	 </a:t>
            </a:r>
            <a:endParaRPr lang="en-US" dirty="0" smtClean="0"/>
          </a:p>
          <a:p>
            <a:pPr lvl="1"/>
            <a:r>
              <a:rPr lang="en-US" dirty="0" smtClean="0"/>
              <a:t>B </a:t>
            </a:r>
            <a:r>
              <a:rPr lang="en-US" dirty="0"/>
              <a:t>will notify A through the delegate methods.</a:t>
            </a:r>
          </a:p>
          <a:p>
            <a:endParaRPr lang="en-US" dirty="0"/>
          </a:p>
        </p:txBody>
      </p:sp>
    </p:spTree>
    <p:extLst>
      <p:ext uri="{BB962C8B-B14F-4D97-AF65-F5344CB8AC3E}">
        <p14:creationId xmlns:p14="http://schemas.microsoft.com/office/powerpoint/2010/main" val="1429550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Setting up Text Field as a delegate of </a:t>
            </a:r>
            <a:r>
              <a:rPr lang="en-US" dirty="0" err="1" smtClean="0"/>
              <a:t>ViewController</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40173" y="1981201"/>
            <a:ext cx="5151872" cy="3219920"/>
          </a:xfrm>
        </p:spPr>
      </p:pic>
      <p:sp>
        <p:nvSpPr>
          <p:cNvPr id="4" name="Content Placeholder 3"/>
          <p:cNvSpPr>
            <a:spLocks noGrp="1"/>
          </p:cNvSpPr>
          <p:nvPr>
            <p:ph sz="half" idx="2"/>
          </p:nvPr>
        </p:nvSpPr>
        <p:spPr>
          <a:xfrm>
            <a:off x="5445083" y="1981201"/>
            <a:ext cx="2917868" cy="4211438"/>
          </a:xfrm>
        </p:spPr>
        <p:txBody>
          <a:bodyPr>
            <a:normAutofit lnSpcReduction="10000"/>
          </a:bodyPr>
          <a:lstStyle/>
          <a:p>
            <a:r>
              <a:rPr lang="en-US" dirty="0" smtClean="0"/>
              <a:t>Control-Drag the </a:t>
            </a:r>
            <a:r>
              <a:rPr lang="en-US" dirty="0" err="1" smtClean="0"/>
              <a:t>TextField</a:t>
            </a:r>
            <a:r>
              <a:rPr lang="en-US" dirty="0" smtClean="0"/>
              <a:t> to the yellow </a:t>
            </a:r>
            <a:r>
              <a:rPr lang="en-US" dirty="0" err="1" smtClean="0"/>
              <a:t>ViewController</a:t>
            </a:r>
            <a:r>
              <a:rPr lang="en-US" dirty="0" smtClean="0"/>
              <a:t> at the bottom of the </a:t>
            </a:r>
            <a:r>
              <a:rPr lang="en-US" dirty="0" err="1" smtClean="0"/>
              <a:t>iphone</a:t>
            </a:r>
            <a:r>
              <a:rPr lang="en-US" dirty="0" smtClean="0"/>
              <a:t> screen</a:t>
            </a:r>
          </a:p>
          <a:p>
            <a:r>
              <a:rPr lang="en-US" dirty="0" smtClean="0"/>
              <a:t>You will get a pop up menu asking you what connection you want to set.</a:t>
            </a:r>
          </a:p>
          <a:p>
            <a:r>
              <a:rPr lang="en-US" dirty="0" smtClean="0"/>
              <a:t>Select “delegate”</a:t>
            </a:r>
            <a:endParaRPr lang="en-US" dirty="0"/>
          </a:p>
        </p:txBody>
      </p:sp>
    </p:spTree>
    <p:extLst>
      <p:ext uri="{BB962C8B-B14F-4D97-AF65-F5344CB8AC3E}">
        <p14:creationId xmlns:p14="http://schemas.microsoft.com/office/powerpoint/2010/main" val="3461295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Referencing the </a:t>
            </a:r>
            <a:r>
              <a:rPr lang="en-US" dirty="0" err="1" smtClean="0"/>
              <a:t>UITextLabelDelegate</a:t>
            </a:r>
            <a:endParaRPr lang="en-US" dirty="0"/>
          </a:p>
        </p:txBody>
      </p:sp>
      <p:sp>
        <p:nvSpPr>
          <p:cNvPr id="3" name="Content Placeholder 2"/>
          <p:cNvSpPr>
            <a:spLocks noGrp="1"/>
          </p:cNvSpPr>
          <p:nvPr>
            <p:ph sz="half" idx="1"/>
          </p:nvPr>
        </p:nvSpPr>
        <p:spPr/>
        <p:txBody>
          <a:bodyPr/>
          <a:lstStyle/>
          <a:p>
            <a:r>
              <a:rPr lang="en-US" dirty="0" smtClean="0"/>
              <a:t>We add a reference to </a:t>
            </a:r>
            <a:r>
              <a:rPr lang="en-US" dirty="0" err="1" smtClean="0"/>
              <a:t>ViewController.h</a:t>
            </a:r>
            <a:endParaRPr lang="en-US" dirty="0"/>
          </a:p>
        </p:txBody>
      </p:sp>
      <p:pic>
        <p:nvPicPr>
          <p:cNvPr id="6" name="Content Placeholder 5" descr="Screen Shot 2013-10-08 at 11.49.48 AM.png"/>
          <p:cNvPicPr>
            <a:picLocks noGrp="1" noChangeAspect="1"/>
          </p:cNvPicPr>
          <p:nvPr>
            <p:ph sz="half" idx="2"/>
          </p:nvPr>
        </p:nvPicPr>
        <p:blipFill>
          <a:blip r:embed="rId2">
            <a:extLst>
              <a:ext uri="{28A0092B-C50C-407E-A947-70E740481C1C}">
                <a14:useLocalDpi xmlns:a14="http://schemas.microsoft.com/office/drawing/2010/main" val="0"/>
              </a:ext>
            </a:extLst>
          </a:blip>
          <a:srcRect l="22756" r="22756"/>
          <a:stretch>
            <a:fillRect/>
          </a:stretch>
        </p:blipFill>
        <p:spPr/>
      </p:pic>
    </p:spTree>
    <p:extLst>
      <p:ext uri="{BB962C8B-B14F-4D97-AF65-F5344CB8AC3E}">
        <p14:creationId xmlns:p14="http://schemas.microsoft.com/office/powerpoint/2010/main" val="2510685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The </a:t>
            </a:r>
            <a:r>
              <a:rPr lang="en-US" dirty="0" err="1" smtClean="0"/>
              <a:t>TextFieldDelegate</a:t>
            </a:r>
            <a:r>
              <a:rPr lang="en-US" dirty="0" smtClean="0"/>
              <a:t> added to </a:t>
            </a:r>
            <a:r>
              <a:rPr lang="en-US" dirty="0" err="1" smtClean="0"/>
              <a:t>ViewController.h</a:t>
            </a:r>
            <a:endParaRPr lang="en-US" dirty="0"/>
          </a:p>
        </p:txBody>
      </p:sp>
      <p:pic>
        <p:nvPicPr>
          <p:cNvPr id="5" name="Content Placeholder 4" descr="Screen Shot 2013-10-08 at 11.50.04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3695" b="3695"/>
          <a:stretch/>
        </p:blipFill>
        <p:spPr/>
      </p:pic>
    </p:spTree>
    <p:extLst>
      <p:ext uri="{BB962C8B-B14F-4D97-AF65-F5344CB8AC3E}">
        <p14:creationId xmlns:p14="http://schemas.microsoft.com/office/powerpoint/2010/main" val="27229197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Getting the method definitions of the delegate</a:t>
            </a:r>
            <a:endParaRPr lang="en-US" dirty="0"/>
          </a:p>
        </p:txBody>
      </p:sp>
      <p:pic>
        <p:nvPicPr>
          <p:cNvPr id="4" name="Content Placeholder 3" descr="Screen Shot 2013-10-08 at 11.51.18 AM.png"/>
          <p:cNvPicPr>
            <a:picLocks noGrp="1" noChangeAspect="1"/>
          </p:cNvPicPr>
          <p:nvPr>
            <p:ph sz="half" idx="1"/>
          </p:nvPr>
        </p:nvPicPr>
        <p:blipFill>
          <a:blip r:embed="rId2">
            <a:extLst>
              <a:ext uri="{28A0092B-C50C-407E-A947-70E740481C1C}">
                <a14:useLocalDpi xmlns:a14="http://schemas.microsoft.com/office/drawing/2010/main" val="0"/>
              </a:ext>
            </a:extLst>
          </a:blip>
          <a:srcRect l="26789" r="26789"/>
          <a:stretch>
            <a:fillRect/>
          </a:stretch>
        </p:blipFill>
        <p:spPr/>
      </p:pic>
      <p:sp>
        <p:nvSpPr>
          <p:cNvPr id="6" name="Content Placeholder 5"/>
          <p:cNvSpPr>
            <a:spLocks noGrp="1"/>
          </p:cNvSpPr>
          <p:nvPr>
            <p:ph sz="half" idx="2"/>
          </p:nvPr>
        </p:nvSpPr>
        <p:spPr/>
        <p:txBody>
          <a:bodyPr/>
          <a:lstStyle/>
          <a:p>
            <a:r>
              <a:rPr lang="en-US" dirty="0" smtClean="0"/>
              <a:t>In </a:t>
            </a:r>
            <a:r>
              <a:rPr lang="en-US" dirty="0" err="1" smtClean="0"/>
              <a:t>ViewController.h</a:t>
            </a:r>
            <a:r>
              <a:rPr lang="en-US" dirty="0" smtClean="0"/>
              <a:t> select </a:t>
            </a:r>
            <a:r>
              <a:rPr lang="en-US" dirty="0" err="1" smtClean="0"/>
              <a:t>UITextFieldDelegate</a:t>
            </a:r>
            <a:r>
              <a:rPr lang="en-US" dirty="0" smtClean="0"/>
              <a:t> and right click on it</a:t>
            </a:r>
          </a:p>
          <a:p>
            <a:r>
              <a:rPr lang="en-US" dirty="0" smtClean="0"/>
              <a:t>Select “Jump to Definition”</a:t>
            </a:r>
            <a:endParaRPr lang="en-US" dirty="0"/>
          </a:p>
        </p:txBody>
      </p:sp>
    </p:spTree>
    <p:extLst>
      <p:ext uri="{BB962C8B-B14F-4D97-AF65-F5344CB8AC3E}">
        <p14:creationId xmlns:p14="http://schemas.microsoft.com/office/powerpoint/2010/main" val="30654363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Getting the method definitions of the delegate</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68890" y="2393635"/>
            <a:ext cx="4136461" cy="3562666"/>
          </a:xfrm>
        </p:spPr>
      </p:pic>
      <p:sp>
        <p:nvSpPr>
          <p:cNvPr id="6" name="Content Placeholder 5"/>
          <p:cNvSpPr>
            <a:spLocks noGrp="1"/>
          </p:cNvSpPr>
          <p:nvPr>
            <p:ph sz="half" idx="2"/>
          </p:nvPr>
        </p:nvSpPr>
        <p:spPr/>
        <p:txBody>
          <a:bodyPr/>
          <a:lstStyle/>
          <a:p>
            <a:r>
              <a:rPr lang="en-US" dirty="0" smtClean="0"/>
              <a:t>You will be taken to the template of the </a:t>
            </a:r>
            <a:r>
              <a:rPr lang="en-US" dirty="0" err="1" smtClean="0"/>
              <a:t>UITextFieldDelegate</a:t>
            </a:r>
            <a:endParaRPr lang="en-US" dirty="0" smtClean="0"/>
          </a:p>
          <a:p>
            <a:r>
              <a:rPr lang="en-US" dirty="0" smtClean="0"/>
              <a:t>Notice the skeleton methods defined in this section of code</a:t>
            </a:r>
          </a:p>
          <a:p>
            <a:r>
              <a:rPr lang="en-US" dirty="0" smtClean="0"/>
              <a:t>These skeleton methods are know as the</a:t>
            </a:r>
            <a:r>
              <a:rPr lang="en-US" b="1" dirty="0" smtClean="0"/>
              <a:t> </a:t>
            </a:r>
            <a:r>
              <a:rPr lang="en-US" b="1" i="1" dirty="0" smtClean="0"/>
              <a:t>Protocols</a:t>
            </a:r>
            <a:r>
              <a:rPr lang="en-US" dirty="0" smtClean="0"/>
              <a:t> of the </a:t>
            </a:r>
            <a:r>
              <a:rPr lang="en-US" dirty="0" err="1" smtClean="0"/>
              <a:t>UITextFieldDelegate</a:t>
            </a:r>
            <a:endParaRPr lang="en-US" i="1" dirty="0"/>
          </a:p>
        </p:txBody>
      </p:sp>
    </p:spTree>
    <p:extLst>
      <p:ext uri="{BB962C8B-B14F-4D97-AF65-F5344CB8AC3E}">
        <p14:creationId xmlns:p14="http://schemas.microsoft.com/office/powerpoint/2010/main" val="8522698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Getting the method definitions of the delegate</a:t>
            </a:r>
          </a:p>
        </p:txBody>
      </p:sp>
      <p:pic>
        <p:nvPicPr>
          <p:cNvPr id="5" name="Content Placeholder 4" descr="Screen Shot 2013-10-08 at 11.52.53 AM.png"/>
          <p:cNvPicPr>
            <a:picLocks noGrp="1" noChangeAspect="1"/>
          </p:cNvPicPr>
          <p:nvPr>
            <p:ph sz="half" idx="1"/>
          </p:nvPr>
        </p:nvPicPr>
        <p:blipFill>
          <a:blip r:embed="rId3">
            <a:extLst>
              <a:ext uri="{28A0092B-C50C-407E-A947-70E740481C1C}">
                <a14:useLocalDpi xmlns:a14="http://schemas.microsoft.com/office/drawing/2010/main" val="0"/>
              </a:ext>
            </a:extLst>
          </a:blip>
          <a:srcRect t="-17151" b="-17151"/>
          <a:stretch>
            <a:fillRect/>
          </a:stretch>
        </p:blipFill>
        <p:spPr/>
      </p:pic>
      <p:sp>
        <p:nvSpPr>
          <p:cNvPr id="4" name="Content Placeholder 3"/>
          <p:cNvSpPr>
            <a:spLocks noGrp="1"/>
          </p:cNvSpPr>
          <p:nvPr>
            <p:ph sz="half" idx="2"/>
          </p:nvPr>
        </p:nvSpPr>
        <p:spPr/>
        <p:txBody>
          <a:bodyPr/>
          <a:lstStyle/>
          <a:p>
            <a:r>
              <a:rPr lang="en-US" dirty="0" smtClean="0"/>
              <a:t>Copy the method skeleton for “</a:t>
            </a:r>
            <a:r>
              <a:rPr lang="en-US" dirty="0" err="1" smtClean="0"/>
              <a:t>textFieldShallReturn</a:t>
            </a:r>
            <a:endParaRPr lang="en-US" dirty="0" smtClean="0"/>
          </a:p>
          <a:p>
            <a:r>
              <a:rPr lang="en-US" dirty="0" smtClean="0"/>
              <a:t>This method is activated whenever the user taps on the “Return” button on the </a:t>
            </a:r>
            <a:r>
              <a:rPr lang="en-US" dirty="0" err="1" smtClean="0"/>
              <a:t>iOS</a:t>
            </a:r>
            <a:r>
              <a:rPr lang="en-US" dirty="0" smtClean="0"/>
              <a:t> keyboard</a:t>
            </a:r>
            <a:endParaRPr lang="en-US" dirty="0"/>
          </a:p>
        </p:txBody>
      </p:sp>
    </p:spTree>
    <p:extLst>
      <p:ext uri="{BB962C8B-B14F-4D97-AF65-F5344CB8AC3E}">
        <p14:creationId xmlns:p14="http://schemas.microsoft.com/office/powerpoint/2010/main" val="8880097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Paste the method skeleton to </a:t>
            </a:r>
            <a:r>
              <a:rPr lang="en-US" dirty="0" err="1" smtClean="0"/>
              <a:t>ViewController.m</a:t>
            </a:r>
            <a:endParaRPr lang="en-US" dirty="0"/>
          </a:p>
        </p:txBody>
      </p:sp>
      <p:pic>
        <p:nvPicPr>
          <p:cNvPr id="4" name="Content Placeholder 3"/>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4340" b="-1731"/>
          <a:stretch/>
        </p:blipFill>
        <p:spPr>
          <a:xfrm>
            <a:off x="779463" y="4148779"/>
            <a:ext cx="7145084" cy="2222071"/>
          </a:xfrm>
        </p:spPr>
      </p:pic>
      <p:pic>
        <p:nvPicPr>
          <p:cNvPr id="7" name="Content Placeholder 6" descr="Screen Shot 2013-10-08 at 11.53.54 AM.pn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11572" b="-8616"/>
          <a:stretch/>
        </p:blipFill>
        <p:spPr>
          <a:xfrm>
            <a:off x="779461" y="1745914"/>
            <a:ext cx="7131008" cy="2217694"/>
          </a:xfrm>
        </p:spPr>
      </p:pic>
      <p:sp>
        <p:nvSpPr>
          <p:cNvPr id="8" name="Down Arrow 7"/>
          <p:cNvSpPr/>
          <p:nvPr/>
        </p:nvSpPr>
        <p:spPr>
          <a:xfrm>
            <a:off x="5123821" y="3756360"/>
            <a:ext cx="1099347" cy="1174245"/>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Connector 8"/>
          <p:cNvSpPr/>
          <p:nvPr/>
        </p:nvSpPr>
        <p:spPr>
          <a:xfrm>
            <a:off x="779461" y="2486604"/>
            <a:ext cx="7131008" cy="1058129"/>
          </a:xfrm>
          <a:prstGeom prst="flowChartConnector">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nector 10"/>
          <p:cNvSpPr/>
          <p:nvPr/>
        </p:nvSpPr>
        <p:spPr>
          <a:xfrm>
            <a:off x="779461" y="5036418"/>
            <a:ext cx="7131008" cy="1058129"/>
          </a:xfrm>
          <a:prstGeom prst="flowChartConnector">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1415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the Text Field</a:t>
            </a:r>
            <a:endParaRPr lang="en-US" dirty="0"/>
          </a:p>
        </p:txBody>
      </p:sp>
      <p:sp>
        <p:nvSpPr>
          <p:cNvPr id="3" name="Subtitle 2"/>
          <p:cNvSpPr>
            <a:spLocks noGrp="1"/>
          </p:cNvSpPr>
          <p:nvPr>
            <p:ph type="subTitle" idx="1"/>
          </p:nvPr>
        </p:nvSpPr>
        <p:spPr/>
        <p:txBody>
          <a:bodyPr/>
          <a:lstStyle/>
          <a:p>
            <a:r>
              <a:rPr lang="en-US" dirty="0" smtClean="0"/>
              <a:t>Data Input and the on screen keyboard</a:t>
            </a:r>
            <a:endParaRPr lang="en-US" dirty="0"/>
          </a:p>
        </p:txBody>
      </p:sp>
    </p:spTree>
    <p:extLst>
      <p:ext uri="{BB962C8B-B14F-4D97-AF65-F5344CB8AC3E}">
        <p14:creationId xmlns:p14="http://schemas.microsoft.com/office/powerpoint/2010/main" val="198924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the method</a:t>
            </a:r>
            <a:endParaRPr lang="en-US" dirty="0"/>
          </a:p>
        </p:txBody>
      </p:sp>
      <p:pic>
        <p:nvPicPr>
          <p:cNvPr id="5" name="Content Placeholder 4" descr="Screen Shot 2013-10-09 at 9.51.30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611" r="-611"/>
          <a:stretch/>
        </p:blipFill>
        <p:spPr>
          <a:xfrm>
            <a:off x="1613841" y="1658464"/>
            <a:ext cx="5608761" cy="4910129"/>
          </a:xfrm>
        </p:spPr>
      </p:pic>
      <p:sp>
        <p:nvSpPr>
          <p:cNvPr id="6" name="Oval 5"/>
          <p:cNvSpPr/>
          <p:nvPr/>
        </p:nvSpPr>
        <p:spPr>
          <a:xfrm>
            <a:off x="5238371" y="3676999"/>
            <a:ext cx="1984231" cy="449705"/>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316480" y="5125606"/>
            <a:ext cx="3816063" cy="1363626"/>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3933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sp>
        <p:nvSpPr>
          <p:cNvPr id="8" name="Text Placeholder 7"/>
          <p:cNvSpPr>
            <a:spLocks noGrp="1"/>
          </p:cNvSpPr>
          <p:nvPr>
            <p:ph type="body" idx="1"/>
          </p:nvPr>
        </p:nvSpPr>
        <p:spPr/>
        <p:txBody>
          <a:bodyPr/>
          <a:lstStyle/>
          <a:p>
            <a:r>
              <a:rPr lang="en-US" dirty="0" smtClean="0"/>
              <a:t>Tapping in the text box brings out the keyboard</a:t>
            </a:r>
            <a:endParaRPr lang="en-US" dirty="0"/>
          </a:p>
        </p:txBody>
      </p:sp>
      <p:pic>
        <p:nvPicPr>
          <p:cNvPr id="6" name="Content Placeholder 5" descr="Screen Shot 2013-10-09 at 10.22.39 AM.png"/>
          <p:cNvPicPr>
            <a:picLocks noGrp="1" noChangeAspect="1"/>
          </p:cNvPicPr>
          <p:nvPr>
            <p:ph sz="half" idx="2"/>
          </p:nvPr>
        </p:nvPicPr>
        <p:blipFill>
          <a:blip r:embed="rId3">
            <a:extLst>
              <a:ext uri="{28A0092B-C50C-407E-A947-70E740481C1C}">
                <a14:useLocalDpi xmlns:a14="http://schemas.microsoft.com/office/drawing/2010/main" val="0"/>
              </a:ext>
            </a:extLst>
          </a:blip>
          <a:srcRect l="-56935" r="-56935"/>
          <a:stretch>
            <a:fillRect/>
          </a:stretch>
        </p:blipFill>
        <p:spPr/>
      </p:pic>
      <p:sp>
        <p:nvSpPr>
          <p:cNvPr id="9" name="Text Placeholder 8"/>
          <p:cNvSpPr>
            <a:spLocks noGrp="1"/>
          </p:cNvSpPr>
          <p:nvPr>
            <p:ph type="body" sz="quarter" idx="3"/>
          </p:nvPr>
        </p:nvSpPr>
        <p:spPr/>
        <p:txBody>
          <a:bodyPr/>
          <a:lstStyle/>
          <a:p>
            <a:r>
              <a:rPr lang="en-US" dirty="0" smtClean="0"/>
              <a:t>Tapping on “Return” hides it again</a:t>
            </a:r>
            <a:endParaRPr lang="en-US" dirty="0"/>
          </a:p>
        </p:txBody>
      </p:sp>
      <p:pic>
        <p:nvPicPr>
          <p:cNvPr id="7" name="Content Placeholder 6" descr="Screen Shot 2013-10-09 at 10.23.31 AM.png"/>
          <p:cNvPicPr>
            <a:picLocks noGrp="1" noChangeAspect="1"/>
          </p:cNvPicPr>
          <p:nvPr>
            <p:ph sz="quarter" idx="4"/>
          </p:nvPr>
        </p:nvPicPr>
        <p:blipFill>
          <a:blip r:embed="rId4">
            <a:extLst>
              <a:ext uri="{28A0092B-C50C-407E-A947-70E740481C1C}">
                <a14:useLocalDpi xmlns:a14="http://schemas.microsoft.com/office/drawing/2010/main" val="0"/>
              </a:ext>
            </a:extLst>
          </a:blip>
          <a:srcRect l="-56935" r="-56935"/>
          <a:stretch>
            <a:fillRect/>
          </a:stretch>
        </p:blipFill>
        <p:spPr/>
      </p:pic>
    </p:spTree>
    <p:extLst>
      <p:ext uri="{BB962C8B-B14F-4D97-AF65-F5344CB8AC3E}">
        <p14:creationId xmlns:p14="http://schemas.microsoft.com/office/powerpoint/2010/main" val="3300082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Message Box in </a:t>
            </a:r>
            <a:r>
              <a:rPr lang="en-US" dirty="0" err="1" smtClean="0"/>
              <a:t>iOS</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2686110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Box code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9463" y="2495073"/>
            <a:ext cx="7583488" cy="2916726"/>
          </a:xfrm>
        </p:spPr>
      </p:pic>
    </p:spTree>
    <p:extLst>
      <p:ext uri="{BB962C8B-B14F-4D97-AF65-F5344CB8AC3E}">
        <p14:creationId xmlns:p14="http://schemas.microsoft.com/office/powerpoint/2010/main" val="3796817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 Views</a:t>
            </a:r>
            <a:endParaRPr lang="en-US" dirty="0"/>
          </a:p>
        </p:txBody>
      </p:sp>
      <p:sp>
        <p:nvSpPr>
          <p:cNvPr id="3" name="Content Placeholder 2"/>
          <p:cNvSpPr>
            <a:spLocks noGrp="1"/>
          </p:cNvSpPr>
          <p:nvPr>
            <p:ph idx="1"/>
          </p:nvPr>
        </p:nvSpPr>
        <p:spPr/>
        <p:txBody>
          <a:bodyPr>
            <a:normAutofit lnSpcReduction="10000"/>
          </a:bodyPr>
          <a:lstStyle/>
          <a:p>
            <a:pPr fontAlgn="base"/>
            <a:r>
              <a:rPr lang="en-US" dirty="0"/>
              <a:t>Alert views display a concise and informative alert message to the user. Alert views convey important information about an app or the device, interrupting the user and requiring them to stop what they’re doing to choose an action or dismiss the </a:t>
            </a:r>
            <a:r>
              <a:rPr lang="en-US" dirty="0" smtClean="0"/>
              <a:t>alert.</a:t>
            </a:r>
          </a:p>
          <a:p>
            <a:pPr fontAlgn="base"/>
            <a:r>
              <a:rPr lang="en-US" b="1" dirty="0" smtClean="0"/>
              <a:t>Purpose</a:t>
            </a:r>
            <a:r>
              <a:rPr lang="en-US" b="1" dirty="0"/>
              <a:t>.</a:t>
            </a:r>
            <a:r>
              <a:rPr lang="en-US" dirty="0"/>
              <a:t> Alert views allow users to:</a:t>
            </a:r>
          </a:p>
          <a:p>
            <a:pPr lvl="1" fontAlgn="base"/>
            <a:r>
              <a:rPr lang="en-US" dirty="0"/>
              <a:t>Be immediately informed of critical information</a:t>
            </a:r>
          </a:p>
          <a:p>
            <a:pPr lvl="1" fontAlgn="base"/>
            <a:r>
              <a:rPr lang="en-US" dirty="0"/>
              <a:t>Make a decision about a course of action</a:t>
            </a:r>
          </a:p>
          <a:p>
            <a:pPr marL="0" indent="0">
              <a:buNone/>
            </a:pPr>
            <a:r>
              <a:rPr lang="en-US" dirty="0"/>
              <a:t/>
            </a:r>
            <a:br>
              <a:rPr lang="en-US" dirty="0"/>
            </a:br>
            <a:endParaRPr lang="en-US" dirty="0"/>
          </a:p>
        </p:txBody>
      </p:sp>
    </p:spTree>
    <p:extLst>
      <p:ext uri="{BB962C8B-B14F-4D97-AF65-F5344CB8AC3E}">
        <p14:creationId xmlns:p14="http://schemas.microsoft.com/office/powerpoint/2010/main" val="509171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Table Views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19158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App’s UI</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45181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View control</a:t>
            </a:r>
            <a:endParaRPr lang="en-US" dirty="0"/>
          </a:p>
        </p:txBody>
      </p:sp>
      <p:pic>
        <p:nvPicPr>
          <p:cNvPr id="4" name="Content Placeholder 3" descr="Screen Shot 2013-10-14 at 1.42.03 PM.png"/>
          <p:cNvPicPr>
            <a:picLocks noGrp="1" noChangeAspect="1"/>
          </p:cNvPicPr>
          <p:nvPr>
            <p:ph idx="1"/>
          </p:nvPr>
        </p:nvPicPr>
        <p:blipFill>
          <a:blip r:embed="rId2">
            <a:extLst>
              <a:ext uri="{28A0092B-C50C-407E-A947-70E740481C1C}">
                <a14:useLocalDpi xmlns:a14="http://schemas.microsoft.com/office/drawing/2010/main" val="0"/>
              </a:ext>
            </a:extLst>
          </a:blip>
          <a:srcRect t="20764" b="20764"/>
          <a:stretch>
            <a:fillRect/>
          </a:stretch>
        </p:blipFill>
        <p:spPr/>
      </p:pic>
    </p:spTree>
    <p:extLst>
      <p:ext uri="{BB962C8B-B14F-4D97-AF65-F5344CB8AC3E}">
        <p14:creationId xmlns:p14="http://schemas.microsoft.com/office/powerpoint/2010/main" val="1099273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Drag the Table view to your storyboard</a:t>
            </a:r>
            <a:endParaRPr lang="en-US" dirty="0"/>
          </a:p>
        </p:txBody>
      </p:sp>
      <p:pic>
        <p:nvPicPr>
          <p:cNvPr id="4" name="Content Placeholder 3" descr="Screen Shot 2013-10-14 at 1.40.50 PM.png"/>
          <p:cNvPicPr>
            <a:picLocks noGrp="1" noChangeAspect="1"/>
          </p:cNvPicPr>
          <p:nvPr>
            <p:ph idx="1"/>
          </p:nvPr>
        </p:nvPicPr>
        <p:blipFill>
          <a:blip r:embed="rId2">
            <a:extLst>
              <a:ext uri="{28A0092B-C50C-407E-A947-70E740481C1C}">
                <a14:useLocalDpi xmlns:a14="http://schemas.microsoft.com/office/drawing/2010/main" val="0"/>
              </a:ext>
            </a:extLst>
          </a:blip>
          <a:srcRect t="6794" b="6794"/>
          <a:stretch>
            <a:fillRect/>
          </a:stretch>
        </p:blipFill>
        <p:spPr/>
      </p:pic>
    </p:spTree>
    <p:extLst>
      <p:ext uri="{BB962C8B-B14F-4D97-AF65-F5344CB8AC3E}">
        <p14:creationId xmlns:p14="http://schemas.microsoft.com/office/powerpoint/2010/main" val="1628411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sure the Table View fills the entire storyboard</a:t>
            </a:r>
            <a:endParaRPr lang="en-US" dirty="0"/>
          </a:p>
        </p:txBody>
      </p:sp>
      <p:pic>
        <p:nvPicPr>
          <p:cNvPr id="4" name="Content Placeholder 3" descr="Screen Shot 2013-10-14 at 1.41.08 PM.png"/>
          <p:cNvPicPr>
            <a:picLocks noGrp="1" noChangeAspect="1"/>
          </p:cNvPicPr>
          <p:nvPr>
            <p:ph idx="1"/>
          </p:nvPr>
        </p:nvPicPr>
        <p:blipFill>
          <a:blip r:embed="rId2">
            <a:extLst>
              <a:ext uri="{28A0092B-C50C-407E-A947-70E740481C1C}">
                <a14:useLocalDpi xmlns:a14="http://schemas.microsoft.com/office/drawing/2010/main" val="0"/>
              </a:ext>
            </a:extLst>
          </a:blip>
          <a:srcRect t="6794" b="6794"/>
          <a:stretch>
            <a:fillRect/>
          </a:stretch>
        </p:blipFill>
        <p:spPr/>
      </p:pic>
    </p:spTree>
    <p:extLst>
      <p:ext uri="{BB962C8B-B14F-4D97-AF65-F5344CB8AC3E}">
        <p14:creationId xmlns:p14="http://schemas.microsoft.com/office/powerpoint/2010/main" val="3796152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user interface</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3265765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Completing the Code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57035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smtClean="0"/>
              <a:t>viewcontroller.h</a:t>
            </a:r>
            <a:endParaRPr lang="en-US" dirty="0"/>
          </a:p>
        </p:txBody>
      </p:sp>
      <p:pic>
        <p:nvPicPr>
          <p:cNvPr id="4" name="Content Placeholder 3" descr="Screen Shot 2013-10-14 at 1.43.53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45153" t="-68" b="24457"/>
          <a:stretch/>
        </p:blipFill>
        <p:spPr>
          <a:xfrm>
            <a:off x="549275" y="1781758"/>
            <a:ext cx="8061358" cy="3739924"/>
          </a:xfrm>
        </p:spPr>
      </p:pic>
      <p:sp>
        <p:nvSpPr>
          <p:cNvPr id="3" name="Oval 2"/>
          <p:cNvSpPr/>
          <p:nvPr/>
        </p:nvSpPr>
        <p:spPr>
          <a:xfrm>
            <a:off x="758509" y="4075107"/>
            <a:ext cx="7852124" cy="740929"/>
          </a:xfrm>
          <a:prstGeom prst="ellipse">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798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UITABLEVIEW</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a:t>
            </a:r>
            <a:r>
              <a:rPr lang="en-US" dirty="0" err="1"/>
              <a:t>UITableView</a:t>
            </a:r>
            <a:r>
              <a:rPr lang="en-US" dirty="0"/>
              <a:t>, the actual class behind the Table View, is designed to be flexible to handle various types of data. You may display a list of countries or contact </a:t>
            </a:r>
            <a:r>
              <a:rPr lang="en-US" dirty="0" smtClean="0"/>
              <a:t>names.  </a:t>
            </a:r>
            <a:br>
              <a:rPr lang="en-US" dirty="0" smtClean="0"/>
            </a:br>
            <a:r>
              <a:rPr lang="en-US" dirty="0" smtClean="0"/>
              <a:t/>
            </a:r>
            <a:br>
              <a:rPr lang="en-US" dirty="0" smtClean="0"/>
            </a:br>
            <a:r>
              <a:rPr lang="en-US" dirty="0" smtClean="0"/>
              <a:t>So </a:t>
            </a:r>
            <a:r>
              <a:rPr lang="en-US" dirty="0"/>
              <a:t>how do you tell </a:t>
            </a:r>
            <a:r>
              <a:rPr lang="en-US" dirty="0" err="1"/>
              <a:t>UITableView</a:t>
            </a:r>
            <a:r>
              <a:rPr lang="en-US" dirty="0"/>
              <a:t> the list of data to display? </a:t>
            </a:r>
            <a:r>
              <a:rPr lang="en-US" dirty="0" err="1"/>
              <a:t>UITableViewDataSource</a:t>
            </a:r>
            <a:r>
              <a:rPr lang="en-US" dirty="0"/>
              <a:t> is the answer. It’s the link between your data and the table view. The </a:t>
            </a:r>
            <a:r>
              <a:rPr lang="en-US" dirty="0" err="1"/>
              <a:t>UITableViewDataSource</a:t>
            </a:r>
            <a:r>
              <a:rPr lang="en-US" dirty="0"/>
              <a:t> protocol declares two required methods (</a:t>
            </a:r>
            <a:r>
              <a:rPr lang="en-US" dirty="0" err="1"/>
              <a:t>tableView:cellForRowAtIndexPath</a:t>
            </a:r>
            <a:r>
              <a:rPr lang="en-US" dirty="0"/>
              <a:t> and </a:t>
            </a:r>
            <a:r>
              <a:rPr lang="en-US" dirty="0" err="1"/>
              <a:t>tableView:numberOfRowsInSection</a:t>
            </a:r>
            <a:r>
              <a:rPr lang="en-US" dirty="0"/>
              <a:t>) that you have to implement. Through implementing these methods, you tell Table View how many rows to display and the data in each row.</a:t>
            </a:r>
          </a:p>
          <a:p>
            <a:endParaRPr lang="en-US" dirty="0"/>
          </a:p>
          <a:p>
            <a:r>
              <a:rPr lang="en-US" dirty="0" err="1"/>
              <a:t>UITableViewDelegate</a:t>
            </a:r>
            <a:r>
              <a:rPr lang="en-US" dirty="0"/>
              <a:t>, on the other hand, deals with the appearance of the </a:t>
            </a:r>
            <a:r>
              <a:rPr lang="en-US" dirty="0" err="1"/>
              <a:t>UITableView</a:t>
            </a:r>
            <a:r>
              <a:rPr lang="en-US" dirty="0"/>
              <a:t>. Optional methods of the protocols let you manage the height of a table row, configure section headings and footers, re-order table cells, etc. We do not change any of these methods in this example. Let’s leave them for the next tutorial.</a:t>
            </a:r>
          </a:p>
        </p:txBody>
      </p:sp>
    </p:spTree>
    <p:extLst>
      <p:ext uri="{BB962C8B-B14F-4D97-AF65-F5344CB8AC3E}">
        <p14:creationId xmlns:p14="http://schemas.microsoft.com/office/powerpoint/2010/main" val="3056942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Viewcontroller.m</a:t>
            </a:r>
            <a:endParaRPr lang="en-US" dirty="0"/>
          </a:p>
        </p:txBody>
      </p:sp>
      <p:pic>
        <p:nvPicPr>
          <p:cNvPr id="4" name="Content Placeholder 3" descr="Screen Shot 2013-10-14 at 2.35.50 PM.png"/>
          <p:cNvPicPr>
            <a:picLocks noGrp="1" noChangeAspect="1"/>
          </p:cNvPicPr>
          <p:nvPr>
            <p:ph sz="half" idx="1"/>
          </p:nvPr>
        </p:nvPicPr>
        <p:blipFill>
          <a:blip r:embed="rId3">
            <a:extLst>
              <a:ext uri="{28A0092B-C50C-407E-A947-70E740481C1C}">
                <a14:useLocalDpi xmlns:a14="http://schemas.microsoft.com/office/drawing/2010/main" val="0"/>
              </a:ext>
            </a:extLst>
          </a:blip>
          <a:srcRect l="10580" r="10580"/>
          <a:stretch>
            <a:fillRect/>
          </a:stretch>
        </p:blipFill>
        <p:spPr/>
      </p:pic>
      <p:sp>
        <p:nvSpPr>
          <p:cNvPr id="5" name="Content Placeholder 4"/>
          <p:cNvSpPr>
            <a:spLocks noGrp="1"/>
          </p:cNvSpPr>
          <p:nvPr>
            <p:ph sz="half" idx="2"/>
          </p:nvPr>
        </p:nvSpPr>
        <p:spPr/>
        <p:txBody>
          <a:bodyPr>
            <a:normAutofit fontScale="77500" lnSpcReduction="20000"/>
          </a:bodyPr>
          <a:lstStyle/>
          <a:p>
            <a:r>
              <a:rPr lang="en-US" dirty="0"/>
              <a:t>Next, select “</a:t>
            </a:r>
            <a:r>
              <a:rPr lang="en-US" dirty="0" err="1"/>
              <a:t>SimpleTableViewController.m</a:t>
            </a:r>
            <a:r>
              <a:rPr lang="en-US" dirty="0"/>
              <a:t>” and define an instance variable for holding the table </a:t>
            </a:r>
            <a:r>
              <a:rPr lang="en-US" dirty="0" smtClean="0"/>
              <a:t>data.</a:t>
            </a:r>
          </a:p>
          <a:p>
            <a:r>
              <a:rPr lang="en-US" dirty="0" smtClean="0"/>
              <a:t>In </a:t>
            </a:r>
            <a:r>
              <a:rPr lang="en-US" dirty="0"/>
              <a:t>the “</a:t>
            </a:r>
            <a:r>
              <a:rPr lang="en-US" dirty="0" err="1"/>
              <a:t>viewDidLoad</a:t>
            </a:r>
            <a:r>
              <a:rPr lang="en-US" dirty="0"/>
              <a:t>” method, add the following code to initialize the “</a:t>
            </a:r>
            <a:r>
              <a:rPr lang="en-US" dirty="0" err="1"/>
              <a:t>tableData</a:t>
            </a:r>
            <a:r>
              <a:rPr lang="en-US" dirty="0"/>
              <a:t>” array. We initialize an array with a list of </a:t>
            </a:r>
            <a:r>
              <a:rPr lang="en-US" dirty="0" smtClean="0"/>
              <a:t>recipes.</a:t>
            </a:r>
          </a:p>
          <a:p>
            <a:r>
              <a:rPr lang="en-US" dirty="0" smtClean="0"/>
              <a:t>In </a:t>
            </a:r>
            <a:r>
              <a:rPr lang="en-US" dirty="0"/>
              <a:t>Objective C, </a:t>
            </a:r>
            <a:r>
              <a:rPr lang="en-US" dirty="0" err="1"/>
              <a:t>NSArray</a:t>
            </a:r>
            <a:r>
              <a:rPr lang="en-US" dirty="0"/>
              <a:t> is the class for creating and managing array. You can use </a:t>
            </a:r>
            <a:r>
              <a:rPr lang="en-US" dirty="0" err="1"/>
              <a:t>NSArray</a:t>
            </a:r>
            <a:r>
              <a:rPr lang="en-US" dirty="0"/>
              <a:t> to create static array for which the size is fixed. If you need a dynamic array, use </a:t>
            </a:r>
            <a:r>
              <a:rPr lang="en-US" dirty="0" err="1"/>
              <a:t>NSMutableArray</a:t>
            </a:r>
            <a:r>
              <a:rPr lang="en-US" dirty="0"/>
              <a:t> instead.</a:t>
            </a:r>
          </a:p>
        </p:txBody>
      </p:sp>
    </p:spTree>
    <p:extLst>
      <p:ext uri="{BB962C8B-B14F-4D97-AF65-F5344CB8AC3E}">
        <p14:creationId xmlns:p14="http://schemas.microsoft.com/office/powerpoint/2010/main" val="1068045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to be implemented</a:t>
            </a:r>
          </a:p>
        </p:txBody>
      </p:sp>
      <p:pic>
        <p:nvPicPr>
          <p:cNvPr id="4" name="Content Placeholder 3" descr="Screen Shot 2013-10-14 at 2.41.24 PM.png"/>
          <p:cNvPicPr>
            <a:picLocks noGrp="1" noChangeAspect="1"/>
          </p:cNvPicPr>
          <p:nvPr>
            <p:ph idx="1"/>
          </p:nvPr>
        </p:nvPicPr>
        <p:blipFill>
          <a:blip r:embed="rId3">
            <a:extLst>
              <a:ext uri="{28A0092B-C50C-407E-A947-70E740481C1C}">
                <a14:useLocalDpi xmlns:a14="http://schemas.microsoft.com/office/drawing/2010/main" val="0"/>
              </a:ext>
            </a:extLst>
          </a:blip>
          <a:srcRect l="7070" r="7070"/>
          <a:stretch>
            <a:fillRect/>
          </a:stretch>
        </p:blipFill>
        <p:spPr/>
      </p:pic>
    </p:spTree>
    <p:extLst>
      <p:ext uri="{BB962C8B-B14F-4D97-AF65-F5344CB8AC3E}">
        <p14:creationId xmlns:p14="http://schemas.microsoft.com/office/powerpoint/2010/main" val="4058579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to be implemented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7259" b="7259"/>
          <a:stretch>
            <a:fillRect/>
          </a:stretch>
        </p:blipFill>
        <p:spPr/>
      </p:pic>
    </p:spTree>
    <p:extLst>
      <p:ext uri="{BB962C8B-B14F-4D97-AF65-F5344CB8AC3E}">
        <p14:creationId xmlns:p14="http://schemas.microsoft.com/office/powerpoint/2010/main" val="1618659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pasted in </a:t>
            </a:r>
            <a:r>
              <a:rPr lang="en-US" dirty="0" err="1" smtClean="0"/>
              <a:t>Viewcontroller.m</a:t>
            </a:r>
            <a:endParaRPr lang="en-US" dirty="0"/>
          </a:p>
        </p:txBody>
      </p:sp>
      <p:pic>
        <p:nvPicPr>
          <p:cNvPr id="4" name="Content Placeholder 3" descr="Screen Shot 2013-10-14 at 2.58.27 PM.png"/>
          <p:cNvPicPr>
            <a:picLocks noGrp="1" noChangeAspect="1"/>
          </p:cNvPicPr>
          <p:nvPr>
            <p:ph idx="1"/>
          </p:nvPr>
        </p:nvPicPr>
        <p:blipFill>
          <a:blip r:embed="rId2">
            <a:extLst>
              <a:ext uri="{28A0092B-C50C-407E-A947-70E740481C1C}">
                <a14:useLocalDpi xmlns:a14="http://schemas.microsoft.com/office/drawing/2010/main" val="0"/>
              </a:ext>
            </a:extLst>
          </a:blip>
          <a:srcRect t="14210" b="14210"/>
          <a:stretch>
            <a:fillRect/>
          </a:stretch>
        </p:blipFill>
        <p:spPr/>
      </p:pic>
    </p:spTree>
    <p:extLst>
      <p:ext uri="{BB962C8B-B14F-4D97-AF65-F5344CB8AC3E}">
        <p14:creationId xmlns:p14="http://schemas.microsoft.com/office/powerpoint/2010/main" val="3435706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numberOfRowsInSection</a:t>
            </a:r>
            <a:endParaRPr lang="en-US" dirty="0"/>
          </a:p>
        </p:txBody>
      </p:sp>
      <p:sp>
        <p:nvSpPr>
          <p:cNvPr id="3" name="Content Placeholder 2"/>
          <p:cNvSpPr>
            <a:spLocks noGrp="1"/>
          </p:cNvSpPr>
          <p:nvPr>
            <p:ph idx="1"/>
          </p:nvPr>
        </p:nvSpPr>
        <p:spPr/>
        <p:txBody>
          <a:bodyPr/>
          <a:lstStyle/>
          <a:p>
            <a:pPr marL="0" indent="0">
              <a:buNone/>
            </a:pPr>
            <a:r>
              <a:rPr lang="en-US" dirty="0">
                <a:latin typeface="Courier"/>
                <a:cs typeface="Courier"/>
              </a:rPr>
              <a:t>- (</a:t>
            </a:r>
            <a:r>
              <a:rPr lang="en-US" dirty="0" err="1">
                <a:latin typeface="Courier"/>
                <a:cs typeface="Courier"/>
              </a:rPr>
              <a:t>NSInteger</a:t>
            </a:r>
            <a:r>
              <a:rPr lang="en-US" dirty="0">
                <a:latin typeface="Courier"/>
                <a:cs typeface="Courier"/>
              </a:rPr>
              <a:t>)</a:t>
            </a:r>
            <a:r>
              <a:rPr lang="en-US" dirty="0" err="1">
                <a:latin typeface="Courier"/>
                <a:cs typeface="Courier"/>
              </a:rPr>
              <a:t>tableView</a:t>
            </a:r>
            <a:r>
              <a:rPr lang="en-US" dirty="0">
                <a:latin typeface="Courier"/>
                <a:cs typeface="Courier"/>
              </a:rPr>
              <a:t>:(</a:t>
            </a:r>
            <a:r>
              <a:rPr lang="en-US" dirty="0" err="1">
                <a:latin typeface="Courier"/>
                <a:cs typeface="Courier"/>
              </a:rPr>
              <a:t>UITableView</a:t>
            </a:r>
            <a:r>
              <a:rPr lang="en-US" dirty="0">
                <a:latin typeface="Courier"/>
                <a:cs typeface="Courier"/>
              </a:rPr>
              <a:t> *)</a:t>
            </a:r>
            <a:r>
              <a:rPr lang="en-US" dirty="0" err="1">
                <a:latin typeface="Courier"/>
                <a:cs typeface="Courier"/>
              </a:rPr>
              <a:t>tableView</a:t>
            </a:r>
            <a:r>
              <a:rPr lang="en-US" dirty="0">
                <a:latin typeface="Courier"/>
                <a:cs typeface="Courier"/>
              </a:rPr>
              <a:t> </a:t>
            </a:r>
            <a:r>
              <a:rPr lang="en-US" dirty="0" err="1">
                <a:latin typeface="Courier"/>
                <a:cs typeface="Courier"/>
              </a:rPr>
              <a:t>numberOfRowsInSection</a:t>
            </a:r>
            <a:r>
              <a:rPr lang="en-US" dirty="0">
                <a:latin typeface="Courier"/>
                <a:cs typeface="Courier"/>
              </a:rPr>
              <a:t>:(</a:t>
            </a:r>
            <a:r>
              <a:rPr lang="en-US" dirty="0" err="1">
                <a:latin typeface="Courier"/>
                <a:cs typeface="Courier"/>
              </a:rPr>
              <a:t>NSInteger</a:t>
            </a:r>
            <a:r>
              <a:rPr lang="en-US" dirty="0">
                <a:latin typeface="Courier"/>
                <a:cs typeface="Courier"/>
              </a:rPr>
              <a:t>)section</a:t>
            </a:r>
          </a:p>
          <a:p>
            <a:pPr marL="0" indent="0">
              <a:buNone/>
            </a:pPr>
            <a:r>
              <a:rPr lang="en-US" dirty="0">
                <a:latin typeface="Courier"/>
                <a:cs typeface="Courier"/>
              </a:rPr>
              <a:t>{</a:t>
            </a:r>
          </a:p>
          <a:p>
            <a:pPr marL="0" indent="0">
              <a:buNone/>
            </a:pPr>
            <a:r>
              <a:rPr lang="en-US" dirty="0">
                <a:latin typeface="Courier"/>
                <a:cs typeface="Courier"/>
              </a:rPr>
              <a:t>     return [</a:t>
            </a:r>
            <a:r>
              <a:rPr lang="en-US" dirty="0" err="1">
                <a:latin typeface="Courier"/>
                <a:cs typeface="Courier"/>
              </a:rPr>
              <a:t>simpleData</a:t>
            </a:r>
            <a:r>
              <a:rPr lang="en-US" dirty="0">
                <a:latin typeface="Courier"/>
                <a:cs typeface="Courier"/>
              </a:rPr>
              <a:t> count];</a:t>
            </a:r>
          </a:p>
          <a:p>
            <a:pPr marL="0" indent="0">
              <a:buNone/>
            </a:pPr>
            <a:r>
              <a:rPr lang="en-US" dirty="0">
                <a:latin typeface="Courier"/>
                <a:cs typeface="Courier"/>
              </a:rPr>
              <a:t>  </a:t>
            </a:r>
          </a:p>
          <a:p>
            <a:pPr marL="0" indent="0">
              <a:buNone/>
            </a:pPr>
            <a:r>
              <a:rPr lang="en-US" dirty="0">
                <a:latin typeface="Courier"/>
                <a:cs typeface="Courier"/>
              </a:rPr>
              <a:t>}</a:t>
            </a:r>
          </a:p>
        </p:txBody>
      </p:sp>
    </p:spTree>
    <p:extLst>
      <p:ext uri="{BB962C8B-B14F-4D97-AF65-F5344CB8AC3E}">
        <p14:creationId xmlns:p14="http://schemas.microsoft.com/office/powerpoint/2010/main" val="2739354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cellForRowAtIndexPath</a:t>
            </a:r>
            <a:endParaRPr lang="en-US" dirty="0"/>
          </a:p>
        </p:txBody>
      </p:sp>
      <p:sp>
        <p:nvSpPr>
          <p:cNvPr id="3" name="Content Placeholder 2"/>
          <p:cNvSpPr>
            <a:spLocks noGrp="1"/>
          </p:cNvSpPr>
          <p:nvPr>
            <p:ph idx="1"/>
          </p:nvPr>
        </p:nvSpPr>
        <p:spPr>
          <a:xfrm>
            <a:off x="246956" y="1499498"/>
            <a:ext cx="8625833" cy="5358502"/>
          </a:xfrm>
        </p:spPr>
        <p:txBody>
          <a:bodyPr>
            <a:noAutofit/>
          </a:bodyPr>
          <a:lstStyle/>
          <a:p>
            <a:pPr marL="0" indent="0">
              <a:lnSpc>
                <a:spcPct val="70000"/>
              </a:lnSpc>
              <a:buNone/>
            </a:pPr>
            <a:r>
              <a:rPr lang="en-US" sz="1200" dirty="0">
                <a:latin typeface="Courier"/>
                <a:cs typeface="Courier"/>
              </a:rPr>
              <a:t>- (</a:t>
            </a:r>
            <a:r>
              <a:rPr lang="en-US" sz="1200" dirty="0" err="1">
                <a:latin typeface="Courier"/>
                <a:cs typeface="Courier"/>
              </a:rPr>
              <a:t>UITableViewCell</a:t>
            </a:r>
            <a:r>
              <a:rPr lang="en-US" sz="1200" dirty="0">
                <a:latin typeface="Courier"/>
                <a:cs typeface="Courier"/>
              </a:rPr>
              <a:t> *)</a:t>
            </a:r>
            <a:r>
              <a:rPr lang="en-US" sz="1200" dirty="0" err="1">
                <a:latin typeface="Courier"/>
                <a:cs typeface="Courier"/>
              </a:rPr>
              <a:t>tableView</a:t>
            </a:r>
            <a:r>
              <a:rPr lang="en-US" sz="1200" dirty="0">
                <a:latin typeface="Courier"/>
                <a:cs typeface="Courier"/>
              </a:rPr>
              <a:t>:(</a:t>
            </a:r>
            <a:r>
              <a:rPr lang="en-US" sz="1200" dirty="0" err="1">
                <a:latin typeface="Courier"/>
                <a:cs typeface="Courier"/>
              </a:rPr>
              <a:t>UITableView</a:t>
            </a:r>
            <a:r>
              <a:rPr lang="en-US" sz="1200" dirty="0">
                <a:latin typeface="Courier"/>
                <a:cs typeface="Courier"/>
              </a:rPr>
              <a:t> *)</a:t>
            </a:r>
            <a:r>
              <a:rPr lang="en-US" sz="1200" dirty="0" err="1">
                <a:latin typeface="Courier"/>
                <a:cs typeface="Courier"/>
              </a:rPr>
              <a:t>tableView</a:t>
            </a:r>
            <a:r>
              <a:rPr lang="en-US" sz="1200" dirty="0">
                <a:latin typeface="Courier"/>
                <a:cs typeface="Courier"/>
              </a:rPr>
              <a:t> </a:t>
            </a:r>
            <a:r>
              <a:rPr lang="en-US" sz="1200" dirty="0" err="1">
                <a:latin typeface="Courier"/>
                <a:cs typeface="Courier"/>
              </a:rPr>
              <a:t>cellForRowAtIndexPath</a:t>
            </a:r>
            <a:r>
              <a:rPr lang="en-US" sz="1200" dirty="0">
                <a:latin typeface="Courier"/>
                <a:cs typeface="Courier"/>
              </a:rPr>
              <a:t>:(</a:t>
            </a:r>
            <a:r>
              <a:rPr lang="en-US" sz="1200" dirty="0" err="1">
                <a:latin typeface="Courier"/>
                <a:cs typeface="Courier"/>
              </a:rPr>
              <a:t>NSIndexPath</a:t>
            </a:r>
            <a:r>
              <a:rPr lang="en-US" sz="1200" dirty="0">
                <a:latin typeface="Courier"/>
                <a:cs typeface="Courier"/>
              </a:rPr>
              <a:t> *)</a:t>
            </a:r>
            <a:r>
              <a:rPr lang="en-US" sz="1200" dirty="0" err="1">
                <a:latin typeface="Courier"/>
                <a:cs typeface="Courier"/>
              </a:rPr>
              <a:t>indexPath</a:t>
            </a:r>
            <a:endParaRPr lang="en-US" sz="1200" dirty="0">
              <a:latin typeface="Courier"/>
              <a:cs typeface="Courier"/>
            </a:endParaRPr>
          </a:p>
          <a:p>
            <a:pPr marL="0" indent="0">
              <a:lnSpc>
                <a:spcPct val="70000"/>
              </a:lnSpc>
              <a:buNone/>
            </a:pPr>
            <a:r>
              <a:rPr lang="en-US" sz="1200" dirty="0">
                <a:latin typeface="Courier"/>
                <a:cs typeface="Courier"/>
              </a:rPr>
              <a:t>{</a:t>
            </a:r>
          </a:p>
          <a:p>
            <a:pPr marL="0" indent="0">
              <a:lnSpc>
                <a:spcPct val="70000"/>
              </a:lnSpc>
              <a:buNone/>
            </a:pPr>
            <a:r>
              <a:rPr lang="en-US" sz="1200" dirty="0">
                <a:latin typeface="Courier"/>
                <a:cs typeface="Courier"/>
              </a:rPr>
              <a:t>    static </a:t>
            </a:r>
            <a:r>
              <a:rPr lang="en-US" sz="1200" dirty="0" err="1">
                <a:latin typeface="Courier"/>
                <a:cs typeface="Courier"/>
              </a:rPr>
              <a:t>NSString</a:t>
            </a:r>
            <a:r>
              <a:rPr lang="en-US" sz="1200" dirty="0">
                <a:latin typeface="Courier"/>
                <a:cs typeface="Courier"/>
              </a:rPr>
              <a:t> *</a:t>
            </a:r>
            <a:r>
              <a:rPr lang="en-US" sz="1200" dirty="0" err="1">
                <a:latin typeface="Courier"/>
                <a:cs typeface="Courier"/>
              </a:rPr>
              <a:t>simpleTableIdentifier</a:t>
            </a:r>
            <a:r>
              <a:rPr lang="en-US" sz="1200" dirty="0">
                <a:latin typeface="Courier"/>
                <a:cs typeface="Courier"/>
              </a:rPr>
              <a:t> = @"</a:t>
            </a:r>
            <a:r>
              <a:rPr lang="en-US" sz="1200" dirty="0" err="1">
                <a:latin typeface="Courier"/>
                <a:cs typeface="Courier"/>
              </a:rPr>
              <a:t>SimpleTableItem</a:t>
            </a:r>
            <a:r>
              <a:rPr lang="en-US" sz="1200" dirty="0">
                <a:latin typeface="Courier"/>
                <a:cs typeface="Courier"/>
              </a:rPr>
              <a:t>";</a:t>
            </a:r>
          </a:p>
          <a:p>
            <a:pPr marL="0" indent="0">
              <a:lnSpc>
                <a:spcPct val="70000"/>
              </a:lnSpc>
              <a:buNone/>
            </a:pPr>
            <a:r>
              <a:rPr lang="en-US" sz="1200" dirty="0">
                <a:latin typeface="Courier"/>
                <a:cs typeface="Courier"/>
              </a:rPr>
              <a:t>    </a:t>
            </a:r>
          </a:p>
          <a:p>
            <a:pPr marL="0" indent="0">
              <a:lnSpc>
                <a:spcPct val="70000"/>
              </a:lnSpc>
              <a:buNone/>
            </a:pPr>
            <a:r>
              <a:rPr lang="en-US" sz="1200" dirty="0">
                <a:latin typeface="Courier"/>
                <a:cs typeface="Courier"/>
              </a:rPr>
              <a:t>    </a:t>
            </a:r>
            <a:r>
              <a:rPr lang="en-US" sz="1200" dirty="0" err="1">
                <a:latin typeface="Courier"/>
                <a:cs typeface="Courier"/>
              </a:rPr>
              <a:t>UITableViewCell</a:t>
            </a:r>
            <a:r>
              <a:rPr lang="en-US" sz="1200" dirty="0">
                <a:latin typeface="Courier"/>
                <a:cs typeface="Courier"/>
              </a:rPr>
              <a:t> *cell = [</a:t>
            </a:r>
            <a:r>
              <a:rPr lang="en-US" sz="1200" dirty="0" err="1">
                <a:latin typeface="Courier"/>
                <a:cs typeface="Courier"/>
              </a:rPr>
              <a:t>tableView</a:t>
            </a:r>
            <a:r>
              <a:rPr lang="en-US" sz="1200" dirty="0">
                <a:latin typeface="Courier"/>
                <a:cs typeface="Courier"/>
              </a:rPr>
              <a:t> </a:t>
            </a:r>
            <a:r>
              <a:rPr lang="en-US" sz="1200" dirty="0" err="1">
                <a:latin typeface="Courier"/>
                <a:cs typeface="Courier"/>
              </a:rPr>
              <a:t>dequeueReusableCellWithIdentifier:simpleTableIdentifier</a:t>
            </a:r>
            <a:r>
              <a:rPr lang="en-US" sz="1200" dirty="0">
                <a:latin typeface="Courier"/>
                <a:cs typeface="Courier"/>
              </a:rPr>
              <a:t>];</a:t>
            </a:r>
          </a:p>
          <a:p>
            <a:pPr marL="0" indent="0">
              <a:lnSpc>
                <a:spcPct val="70000"/>
              </a:lnSpc>
              <a:buNone/>
            </a:pPr>
            <a:r>
              <a:rPr lang="en-US" sz="1200" dirty="0">
                <a:latin typeface="Courier"/>
                <a:cs typeface="Courier"/>
              </a:rPr>
              <a:t>    </a:t>
            </a:r>
          </a:p>
          <a:p>
            <a:pPr marL="0" indent="0">
              <a:lnSpc>
                <a:spcPct val="70000"/>
              </a:lnSpc>
              <a:buNone/>
            </a:pPr>
            <a:r>
              <a:rPr lang="en-US" sz="1200" dirty="0">
                <a:latin typeface="Courier"/>
                <a:cs typeface="Courier"/>
              </a:rPr>
              <a:t>    if (cell == nil) {</a:t>
            </a:r>
          </a:p>
          <a:p>
            <a:pPr marL="0" indent="0">
              <a:lnSpc>
                <a:spcPct val="70000"/>
              </a:lnSpc>
              <a:buNone/>
            </a:pPr>
            <a:r>
              <a:rPr lang="en-US" sz="1200" dirty="0">
                <a:latin typeface="Courier"/>
                <a:cs typeface="Courier"/>
              </a:rPr>
              <a:t>        cell = [[</a:t>
            </a:r>
            <a:r>
              <a:rPr lang="en-US" sz="1200" dirty="0" err="1">
                <a:latin typeface="Courier"/>
                <a:cs typeface="Courier"/>
              </a:rPr>
              <a:t>UITableViewCell</a:t>
            </a:r>
            <a:r>
              <a:rPr lang="en-US" sz="1200" dirty="0">
                <a:latin typeface="Courier"/>
                <a:cs typeface="Courier"/>
              </a:rPr>
              <a:t> </a:t>
            </a:r>
            <a:r>
              <a:rPr lang="en-US" sz="1200" dirty="0" err="1">
                <a:latin typeface="Courier"/>
                <a:cs typeface="Courier"/>
              </a:rPr>
              <a:t>alloc</a:t>
            </a:r>
            <a:r>
              <a:rPr lang="en-US" sz="1200" dirty="0">
                <a:latin typeface="Courier"/>
                <a:cs typeface="Courier"/>
              </a:rPr>
              <a:t>] </a:t>
            </a:r>
            <a:r>
              <a:rPr lang="en-US" sz="1200" dirty="0" err="1">
                <a:latin typeface="Courier"/>
                <a:cs typeface="Courier"/>
              </a:rPr>
              <a:t>initWithStyle:UITableViewCellStyleDefault</a:t>
            </a:r>
            <a:r>
              <a:rPr lang="en-US" sz="1200" dirty="0">
                <a:latin typeface="Courier"/>
                <a:cs typeface="Courier"/>
              </a:rPr>
              <a:t> </a:t>
            </a:r>
            <a:r>
              <a:rPr lang="en-US" sz="1200" dirty="0" err="1">
                <a:latin typeface="Courier"/>
                <a:cs typeface="Courier"/>
              </a:rPr>
              <a:t>reuseIdentifier:simpleTableIdentifier</a:t>
            </a:r>
            <a:r>
              <a:rPr lang="en-US" sz="1200" dirty="0">
                <a:latin typeface="Courier"/>
                <a:cs typeface="Courier"/>
              </a:rPr>
              <a:t>];</a:t>
            </a:r>
          </a:p>
          <a:p>
            <a:pPr marL="0" indent="0">
              <a:lnSpc>
                <a:spcPct val="70000"/>
              </a:lnSpc>
              <a:buNone/>
            </a:pPr>
            <a:r>
              <a:rPr lang="en-US" sz="1200" dirty="0">
                <a:latin typeface="Courier"/>
                <a:cs typeface="Courier"/>
              </a:rPr>
              <a:t>    }</a:t>
            </a:r>
          </a:p>
          <a:p>
            <a:pPr marL="0" indent="0">
              <a:lnSpc>
                <a:spcPct val="70000"/>
              </a:lnSpc>
              <a:buNone/>
            </a:pPr>
            <a:r>
              <a:rPr lang="en-US" sz="1200" dirty="0">
                <a:latin typeface="Courier"/>
                <a:cs typeface="Courier"/>
              </a:rPr>
              <a:t>    </a:t>
            </a:r>
          </a:p>
          <a:p>
            <a:pPr marL="0" indent="0">
              <a:lnSpc>
                <a:spcPct val="70000"/>
              </a:lnSpc>
              <a:buNone/>
            </a:pPr>
            <a:r>
              <a:rPr lang="en-US" sz="1200" dirty="0">
                <a:latin typeface="Courier"/>
                <a:cs typeface="Courier"/>
              </a:rPr>
              <a:t>    </a:t>
            </a:r>
            <a:r>
              <a:rPr lang="en-US" sz="1200" dirty="0" err="1">
                <a:latin typeface="Courier"/>
                <a:cs typeface="Courier"/>
              </a:rPr>
              <a:t>cell.textLabel.text</a:t>
            </a:r>
            <a:r>
              <a:rPr lang="en-US" sz="1200" dirty="0">
                <a:latin typeface="Courier"/>
                <a:cs typeface="Courier"/>
              </a:rPr>
              <a:t> = [</a:t>
            </a:r>
            <a:r>
              <a:rPr lang="en-US" sz="1200" dirty="0" err="1">
                <a:latin typeface="Courier"/>
                <a:cs typeface="Courier"/>
              </a:rPr>
              <a:t>simpleData</a:t>
            </a:r>
            <a:r>
              <a:rPr lang="en-US" sz="1200" dirty="0">
                <a:latin typeface="Courier"/>
                <a:cs typeface="Courier"/>
              </a:rPr>
              <a:t> </a:t>
            </a:r>
            <a:r>
              <a:rPr lang="en-US" sz="1200" dirty="0" err="1">
                <a:latin typeface="Courier"/>
                <a:cs typeface="Courier"/>
              </a:rPr>
              <a:t>objectAtIndex:indexPath.row</a:t>
            </a:r>
            <a:r>
              <a:rPr lang="en-US" sz="1200" dirty="0">
                <a:latin typeface="Courier"/>
                <a:cs typeface="Courier"/>
              </a:rPr>
              <a:t>];</a:t>
            </a:r>
          </a:p>
          <a:p>
            <a:pPr marL="0" indent="0">
              <a:lnSpc>
                <a:spcPct val="70000"/>
              </a:lnSpc>
              <a:buNone/>
            </a:pPr>
            <a:r>
              <a:rPr lang="en-US" sz="1200" dirty="0">
                <a:latin typeface="Courier"/>
                <a:cs typeface="Courier"/>
              </a:rPr>
              <a:t>    return cell</a:t>
            </a:r>
            <a:r>
              <a:rPr lang="en-US" sz="1200" dirty="0" smtClean="0">
                <a:latin typeface="Courier"/>
                <a:cs typeface="Courier"/>
              </a:rPr>
              <a:t>;</a:t>
            </a:r>
          </a:p>
          <a:p>
            <a:pPr marL="0" indent="0">
              <a:lnSpc>
                <a:spcPct val="70000"/>
              </a:lnSpc>
              <a:buNone/>
            </a:pPr>
            <a:r>
              <a:rPr lang="en-US" sz="1200" dirty="0" smtClean="0">
                <a:latin typeface="Courier"/>
                <a:cs typeface="Courier"/>
              </a:rPr>
              <a:t>}</a:t>
            </a:r>
            <a:endParaRPr lang="en-US" sz="1200" dirty="0">
              <a:latin typeface="Courier"/>
              <a:cs typeface="Courier"/>
            </a:endParaRPr>
          </a:p>
        </p:txBody>
      </p:sp>
    </p:spTree>
    <p:extLst>
      <p:ext uri="{BB962C8B-B14F-4D97-AF65-F5344CB8AC3E}">
        <p14:creationId xmlns:p14="http://schemas.microsoft.com/office/powerpoint/2010/main" val="3377838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cellForRowAtIndexPath</a:t>
            </a:r>
            <a:r>
              <a:rPr lang="en-US" dirty="0" smtClean="0"/>
              <a:t>: What happens</a:t>
            </a:r>
            <a:endParaRPr lang="en-US" dirty="0"/>
          </a:p>
        </p:txBody>
      </p:sp>
      <p:pic>
        <p:nvPicPr>
          <p:cNvPr id="4" name="Content Placeholder 3"/>
          <p:cNvPicPr>
            <a:picLocks noGrp="1" noChangeAspect="1"/>
          </p:cNvPicPr>
          <p:nvPr>
            <p:ph idx="1"/>
          </p:nvPr>
        </p:nvPicPr>
        <p:blipFill>
          <a:blip r:embed="rId2"/>
          <a:srcRect t="15890" b="15890"/>
          <a:stretch>
            <a:fillRect/>
          </a:stretch>
        </p:blipFill>
        <p:spPr/>
      </p:pic>
    </p:spTree>
    <p:extLst>
      <p:ext uri="{BB962C8B-B14F-4D97-AF65-F5344CB8AC3E}">
        <p14:creationId xmlns:p14="http://schemas.microsoft.com/office/powerpoint/2010/main" val="2555155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user interface</a:t>
            </a:r>
            <a:endParaRPr lang="en-US" dirty="0"/>
          </a:p>
        </p:txBody>
      </p:sp>
      <p:pic>
        <p:nvPicPr>
          <p:cNvPr id="4" name="Content Placeholder 3" descr="Screen Shot 2013-10-08 at 11.21.47 AM.png"/>
          <p:cNvPicPr>
            <a:picLocks noGrp="1" noChangeAspect="1"/>
          </p:cNvPicPr>
          <p:nvPr>
            <p:ph idx="1"/>
          </p:nvPr>
        </p:nvPicPr>
        <p:blipFill>
          <a:blip r:embed="rId3">
            <a:extLst>
              <a:ext uri="{28A0092B-C50C-407E-A947-70E740481C1C}">
                <a14:useLocalDpi xmlns:a14="http://schemas.microsoft.com/office/drawing/2010/main" val="0"/>
              </a:ext>
            </a:extLst>
          </a:blip>
          <a:srcRect l="-62727" r="-62727"/>
          <a:stretch>
            <a:fillRect/>
          </a:stretch>
        </p:blipFill>
        <p:spPr/>
      </p:pic>
    </p:spTree>
    <p:extLst>
      <p:ext uri="{BB962C8B-B14F-4D97-AF65-F5344CB8AC3E}">
        <p14:creationId xmlns:p14="http://schemas.microsoft.com/office/powerpoint/2010/main" val="1357276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Code</a:t>
            </a:r>
            <a:endParaRPr lang="en-US" dirty="0"/>
          </a:p>
        </p:txBody>
      </p:sp>
      <p:pic>
        <p:nvPicPr>
          <p:cNvPr id="4" name="Content Placeholder 3" descr="Screen Shot 2013-10-14 at 3.05.51 PM.png"/>
          <p:cNvPicPr>
            <a:picLocks noGrp="1" noChangeAspect="1"/>
          </p:cNvPicPr>
          <p:nvPr>
            <p:ph idx="1"/>
          </p:nvPr>
        </p:nvPicPr>
        <p:blipFill>
          <a:blip r:embed="rId2">
            <a:extLst>
              <a:ext uri="{28A0092B-C50C-407E-A947-70E740481C1C}">
                <a14:useLocalDpi xmlns:a14="http://schemas.microsoft.com/office/drawing/2010/main" val="0"/>
              </a:ext>
            </a:extLst>
          </a:blip>
          <a:srcRect t="17897" b="17897"/>
          <a:stretch>
            <a:fillRect/>
          </a:stretch>
        </p:blipFill>
        <p:spPr/>
      </p:pic>
    </p:spTree>
    <p:extLst>
      <p:ext uri="{BB962C8B-B14F-4D97-AF65-F5344CB8AC3E}">
        <p14:creationId xmlns:p14="http://schemas.microsoft.com/office/powerpoint/2010/main" val="217806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Connect </a:t>
            </a:r>
            <a:r>
              <a:rPr lang="en-US" dirty="0" err="1" smtClean="0"/>
              <a:t>DataSource</a:t>
            </a:r>
            <a:r>
              <a:rPr lang="en-US" dirty="0" smtClean="0"/>
              <a:t> and Delegate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120943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Control-drag to VIEWCONTROLLER</a:t>
            </a:r>
            <a:endParaRPr lang="en-US" dirty="0"/>
          </a:p>
        </p:txBody>
      </p:sp>
      <p:pic>
        <p:nvPicPr>
          <p:cNvPr id="7" name="Content Placeholder 6" descr="Screen Shot 2013-10-14 at 3.09.34 PM.png"/>
          <p:cNvPicPr>
            <a:picLocks noGrp="1" noChangeAspect="1"/>
          </p:cNvPicPr>
          <p:nvPr>
            <p:ph sz="half" idx="1"/>
          </p:nvPr>
        </p:nvPicPr>
        <p:blipFill>
          <a:blip r:embed="rId3">
            <a:extLst>
              <a:ext uri="{28A0092B-C50C-407E-A947-70E740481C1C}">
                <a14:useLocalDpi xmlns:a14="http://schemas.microsoft.com/office/drawing/2010/main" val="0"/>
              </a:ext>
            </a:extLst>
          </a:blip>
          <a:srcRect l="22371" r="22371"/>
          <a:stretch>
            <a:fillRect/>
          </a:stretch>
        </p:blipFill>
        <p:spPr/>
      </p:pic>
      <p:pic>
        <p:nvPicPr>
          <p:cNvPr id="8" name="Content Placeholder 7" descr="Screen Shot 2013-10-14 at 3.09.40 PM.png"/>
          <p:cNvPicPr>
            <a:picLocks noGrp="1" noChangeAspect="1"/>
          </p:cNvPicPr>
          <p:nvPr>
            <p:ph sz="half" idx="2"/>
          </p:nvPr>
        </p:nvPicPr>
        <p:blipFill>
          <a:blip r:embed="rId4">
            <a:extLst>
              <a:ext uri="{28A0092B-C50C-407E-A947-70E740481C1C}">
                <a14:useLocalDpi xmlns:a14="http://schemas.microsoft.com/office/drawing/2010/main" val="0"/>
              </a:ext>
            </a:extLst>
          </a:blip>
          <a:srcRect t="8978" b="8978"/>
          <a:stretch>
            <a:fillRect/>
          </a:stretch>
        </p:blipFill>
        <p:spPr/>
      </p:pic>
    </p:spTree>
    <p:extLst>
      <p:ext uri="{BB962C8B-B14F-4D97-AF65-F5344CB8AC3E}">
        <p14:creationId xmlns:p14="http://schemas.microsoft.com/office/powerpoint/2010/main" val="3183011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Inspector</a:t>
            </a:r>
            <a:endParaRPr lang="en-US" dirty="0"/>
          </a:p>
        </p:txBody>
      </p:sp>
      <p:pic>
        <p:nvPicPr>
          <p:cNvPr id="4" name="Content Placeholder 3" descr="Screen Shot 2013-10-14 at 3.10.56 PM.png"/>
          <p:cNvPicPr>
            <a:picLocks noGrp="1" noChangeAspect="1"/>
          </p:cNvPicPr>
          <p:nvPr>
            <p:ph idx="1"/>
          </p:nvPr>
        </p:nvPicPr>
        <p:blipFill>
          <a:blip r:embed="rId2">
            <a:extLst>
              <a:ext uri="{28A0092B-C50C-407E-A947-70E740481C1C}">
                <a14:useLocalDpi xmlns:a14="http://schemas.microsoft.com/office/drawing/2010/main" val="0"/>
              </a:ext>
            </a:extLst>
          </a:blip>
          <a:srcRect t="20502" b="20502"/>
          <a:stretch>
            <a:fillRect/>
          </a:stretch>
        </p:blipFill>
        <p:spPr/>
      </p:pic>
    </p:spTree>
    <p:extLst>
      <p:ext uri="{BB962C8B-B14F-4D97-AF65-F5344CB8AC3E}">
        <p14:creationId xmlns:p14="http://schemas.microsoft.com/office/powerpoint/2010/main" val="357354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Run the App</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70398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App</a:t>
            </a:r>
            <a:endParaRPr lang="en-US"/>
          </a:p>
        </p:txBody>
      </p:sp>
      <p:pic>
        <p:nvPicPr>
          <p:cNvPr id="4" name="Content Placeholder 3" descr="Screen Shot 2013-10-14 at 3.12.13 PM.png"/>
          <p:cNvPicPr>
            <a:picLocks noGrp="1" noChangeAspect="1"/>
          </p:cNvPicPr>
          <p:nvPr>
            <p:ph idx="1"/>
          </p:nvPr>
        </p:nvPicPr>
        <p:blipFill>
          <a:blip r:embed="rId2">
            <a:extLst>
              <a:ext uri="{28A0092B-C50C-407E-A947-70E740481C1C}">
                <a14:useLocalDpi xmlns:a14="http://schemas.microsoft.com/office/drawing/2010/main" val="0"/>
              </a:ext>
            </a:extLst>
          </a:blip>
          <a:srcRect l="-123939" r="-123939"/>
          <a:stretch>
            <a:fillRect/>
          </a:stretch>
        </p:blipFill>
        <p:spPr/>
      </p:pic>
    </p:spTree>
    <p:extLst>
      <p:ext uri="{BB962C8B-B14F-4D97-AF65-F5344CB8AC3E}">
        <p14:creationId xmlns:p14="http://schemas.microsoft.com/office/powerpoint/2010/main" val="37347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Navigation Controller</a:t>
            </a:r>
            <a:endParaRPr lang="en-US" dirty="0"/>
          </a:p>
        </p:txBody>
      </p:sp>
      <p:sp>
        <p:nvSpPr>
          <p:cNvPr id="3" name="Subtitle 2"/>
          <p:cNvSpPr>
            <a:spLocks noGrp="1"/>
          </p:cNvSpPr>
          <p:nvPr>
            <p:ph type="subTitle" idx="1"/>
          </p:nvPr>
        </p:nvSpPr>
        <p:spPr/>
        <p:txBody>
          <a:bodyPr>
            <a:normAutofit fontScale="47500" lnSpcReduction="20000"/>
          </a:bodyPr>
          <a:lstStyle/>
          <a:p>
            <a:r>
              <a:rPr lang="en-US" dirty="0" smtClean="0"/>
              <a:t>A practical example </a:t>
            </a:r>
          </a:p>
          <a:p>
            <a:r>
              <a:rPr lang="en-US" dirty="0" smtClean="0"/>
              <a:t>Part 1</a:t>
            </a:r>
            <a:endParaRPr lang="en-US" dirty="0"/>
          </a:p>
          <a:p>
            <a:r>
              <a:rPr lang="en-US" dirty="0" smtClean="0"/>
              <a:t>DLS-CSB SMIT IS</a:t>
            </a:r>
          </a:p>
          <a:p>
            <a:r>
              <a:rPr lang="en-US" dirty="0" err="1" smtClean="0"/>
              <a:t>iOS</a:t>
            </a:r>
            <a:r>
              <a:rPr lang="en-US" dirty="0" smtClean="0"/>
              <a:t> </a:t>
            </a:r>
            <a:r>
              <a:rPr lang="en-US" dirty="0" err="1" smtClean="0"/>
              <a:t>Dev</a:t>
            </a:r>
            <a:endParaRPr lang="en-US" dirty="0" smtClean="0"/>
          </a:p>
          <a:p>
            <a:r>
              <a:rPr lang="en-US" dirty="0" smtClean="0"/>
              <a:t>Ronald L. Ramos</a:t>
            </a:r>
            <a:endParaRPr lang="en-US" dirty="0"/>
          </a:p>
        </p:txBody>
      </p:sp>
    </p:spTree>
    <p:extLst>
      <p:ext uri="{BB962C8B-B14F-4D97-AF65-F5344CB8AC3E}">
        <p14:creationId xmlns:p14="http://schemas.microsoft.com/office/powerpoint/2010/main" val="3152497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Controller</a:t>
            </a:r>
            <a:endParaRPr lang="en-US" dirty="0"/>
          </a:p>
        </p:txBody>
      </p:sp>
      <p:pic>
        <p:nvPicPr>
          <p:cNvPr id="4" name="Content Placeholder 3" descr="Photos-App-Navigation-Controller.jpg"/>
          <p:cNvPicPr>
            <a:picLocks noGrp="1" noChangeAspect="1"/>
          </p:cNvPicPr>
          <p:nvPr>
            <p:ph idx="1"/>
          </p:nvPr>
        </p:nvPicPr>
        <p:blipFill>
          <a:blip r:embed="rId3">
            <a:extLst>
              <a:ext uri="{28A0092B-C50C-407E-A947-70E740481C1C}">
                <a14:useLocalDpi xmlns:a14="http://schemas.microsoft.com/office/drawing/2010/main" val="0"/>
              </a:ext>
            </a:extLst>
          </a:blip>
          <a:srcRect t="110" b="110"/>
          <a:stretch>
            <a:fillRect/>
          </a:stretch>
        </p:blipFill>
        <p:spPr/>
      </p:pic>
    </p:spTree>
    <p:extLst>
      <p:ext uri="{BB962C8B-B14F-4D97-AF65-F5344CB8AC3E}">
        <p14:creationId xmlns:p14="http://schemas.microsoft.com/office/powerpoint/2010/main" val="1073770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Storyboards</a:t>
            </a:r>
            <a:endParaRPr lang="en-US" dirty="0"/>
          </a:p>
        </p:txBody>
      </p:sp>
      <p:pic>
        <p:nvPicPr>
          <p:cNvPr id="4" name="Content Placeholder 3" descr="Storyboards-Explained.jpg"/>
          <p:cNvPicPr>
            <a:picLocks noGrp="1" noChangeAspect="1"/>
          </p:cNvPicPr>
          <p:nvPr>
            <p:ph idx="1"/>
          </p:nvPr>
        </p:nvPicPr>
        <p:blipFill>
          <a:blip r:embed="rId3">
            <a:extLst>
              <a:ext uri="{28A0092B-C50C-407E-A947-70E740481C1C}">
                <a14:useLocalDpi xmlns:a14="http://schemas.microsoft.com/office/drawing/2010/main" val="0"/>
              </a:ext>
            </a:extLst>
          </a:blip>
          <a:srcRect t="13372" b="13372"/>
          <a:stretch>
            <a:fillRect/>
          </a:stretch>
        </p:blipFill>
        <p:spPr/>
      </p:pic>
    </p:spTree>
    <p:extLst>
      <p:ext uri="{BB962C8B-B14F-4D97-AF65-F5344CB8AC3E}">
        <p14:creationId xmlns:p14="http://schemas.microsoft.com/office/powerpoint/2010/main" val="3502570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Scenes and Segues</a:t>
            </a:r>
            <a:endParaRPr lang="en-US" dirty="0"/>
          </a:p>
        </p:txBody>
      </p:sp>
      <p:sp>
        <p:nvSpPr>
          <p:cNvPr id="3" name="Content Placeholder 2"/>
          <p:cNvSpPr>
            <a:spLocks noGrp="1"/>
          </p:cNvSpPr>
          <p:nvPr>
            <p:ph idx="1"/>
          </p:nvPr>
        </p:nvSpPr>
        <p:spPr/>
        <p:txBody>
          <a:bodyPr>
            <a:normAutofit/>
          </a:bodyPr>
          <a:lstStyle/>
          <a:p>
            <a:r>
              <a:rPr lang="en-US" dirty="0" smtClean="0"/>
              <a:t>When </a:t>
            </a:r>
            <a:r>
              <a:rPr lang="en-US" dirty="0"/>
              <a:t>working with Storyboards, Scene and Segues are two terms you always come across. Within a Storyboard, a scene refers to a single view controller and its view. Each scene has a dock, which is used primarily to make action and outlet connections between the view controller and its </a:t>
            </a:r>
            <a:r>
              <a:rPr lang="en-US" dirty="0" smtClean="0"/>
              <a:t>views.</a:t>
            </a:r>
          </a:p>
          <a:p>
            <a:r>
              <a:rPr lang="en-US" dirty="0" smtClean="0"/>
              <a:t>Segue </a:t>
            </a:r>
            <a:r>
              <a:rPr lang="en-US" dirty="0"/>
              <a:t>sits between two scenes and manages the transition between two scenes. Push and Modal are two common types of transition.</a:t>
            </a:r>
          </a:p>
        </p:txBody>
      </p:sp>
    </p:spTree>
    <p:extLst>
      <p:ext uri="{BB962C8B-B14F-4D97-AF65-F5344CB8AC3E}">
        <p14:creationId xmlns:p14="http://schemas.microsoft.com/office/powerpoint/2010/main" val="4073213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a:t>
            </a:r>
            <a:endParaRPr lang="en-US" dirty="0"/>
          </a:p>
        </p:txBody>
      </p:sp>
      <p:pic>
        <p:nvPicPr>
          <p:cNvPr id="4" name="Content Placeholder 3" descr="Screen Shot 2013-10-08 at 11.36.28 AM.png"/>
          <p:cNvPicPr>
            <a:picLocks noGrp="1" noChangeAspect="1"/>
          </p:cNvPicPr>
          <p:nvPr>
            <p:ph idx="1"/>
          </p:nvPr>
        </p:nvPicPr>
        <p:blipFill>
          <a:blip r:embed="rId3">
            <a:extLst>
              <a:ext uri="{28A0092B-C50C-407E-A947-70E740481C1C}">
                <a14:useLocalDpi xmlns:a14="http://schemas.microsoft.com/office/drawing/2010/main" val="0"/>
              </a:ext>
            </a:extLst>
          </a:blip>
          <a:srcRect l="-16489" r="-16489"/>
          <a:stretch>
            <a:fillRect/>
          </a:stretch>
        </p:blipFill>
        <p:spPr/>
      </p:pic>
    </p:spTree>
    <p:extLst>
      <p:ext uri="{BB962C8B-B14F-4D97-AF65-F5344CB8AC3E}">
        <p14:creationId xmlns:p14="http://schemas.microsoft.com/office/powerpoint/2010/main" val="3193394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Creating Navigation Controllers with Storyboards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031321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Create a new Single View Application</a:t>
            </a:r>
            <a:endParaRPr lang="en-US" dirty="0"/>
          </a:p>
        </p:txBody>
      </p:sp>
      <p:pic>
        <p:nvPicPr>
          <p:cNvPr id="4" name="Content Placeholder 3" descr="Screen Shot 2013-10-30 at 9.06.58 AM.png"/>
          <p:cNvPicPr>
            <a:picLocks noGrp="1" noChangeAspect="1"/>
          </p:cNvPicPr>
          <p:nvPr>
            <p:ph idx="1"/>
          </p:nvPr>
        </p:nvPicPr>
        <p:blipFill>
          <a:blip r:embed="rId2">
            <a:extLst>
              <a:ext uri="{28A0092B-C50C-407E-A947-70E740481C1C}">
                <a14:useLocalDpi xmlns:a14="http://schemas.microsoft.com/office/drawing/2010/main" val="0"/>
              </a:ext>
            </a:extLst>
          </a:blip>
          <a:srcRect l="-20001" r="-20001"/>
          <a:stretch>
            <a:fillRect/>
          </a:stretch>
        </p:blipFill>
        <p:spPr/>
      </p:pic>
    </p:spTree>
    <p:extLst>
      <p:ext uri="{BB962C8B-B14F-4D97-AF65-F5344CB8AC3E}">
        <p14:creationId xmlns:p14="http://schemas.microsoft.com/office/powerpoint/2010/main" val="363573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the View Controller to a Navigation Controller</a:t>
            </a:r>
            <a:endParaRPr lang="en-US" dirty="0"/>
          </a:p>
        </p:txBody>
      </p:sp>
      <p:pic>
        <p:nvPicPr>
          <p:cNvPr id="4" name="Content Placeholder 3" descr="Screen Shot 2013-10-30 at 9.09.18 AM.png"/>
          <p:cNvPicPr>
            <a:picLocks noGrp="1" noChangeAspect="1"/>
          </p:cNvPicPr>
          <p:nvPr>
            <p:ph idx="1"/>
          </p:nvPr>
        </p:nvPicPr>
        <p:blipFill>
          <a:blip r:embed="rId3">
            <a:extLst>
              <a:ext uri="{28A0092B-C50C-407E-A947-70E740481C1C}">
                <a14:useLocalDpi xmlns:a14="http://schemas.microsoft.com/office/drawing/2010/main" val="0"/>
              </a:ext>
            </a:extLst>
          </a:blip>
          <a:srcRect l="-57573" r="-57573"/>
          <a:stretch>
            <a:fillRect/>
          </a:stretch>
        </p:blipFill>
        <p:spPr/>
      </p:pic>
    </p:spTree>
    <p:extLst>
      <p:ext uri="{BB962C8B-B14F-4D97-AF65-F5344CB8AC3E}">
        <p14:creationId xmlns:p14="http://schemas.microsoft.com/office/powerpoint/2010/main" val="14780573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Embedding…</a:t>
            </a:r>
            <a:endParaRPr lang="en-US" dirty="0"/>
          </a:p>
        </p:txBody>
      </p:sp>
      <p:pic>
        <p:nvPicPr>
          <p:cNvPr id="4" name="Content Placeholder 3" descr="Screen Shot 2013-10-30 at 9.20.07 AM.png"/>
          <p:cNvPicPr>
            <a:picLocks noGrp="1" noChangeAspect="1"/>
          </p:cNvPicPr>
          <p:nvPr>
            <p:ph idx="1"/>
          </p:nvPr>
        </p:nvPicPr>
        <p:blipFill>
          <a:blip r:embed="rId3">
            <a:extLst>
              <a:ext uri="{28A0092B-C50C-407E-A947-70E740481C1C}">
                <a14:useLocalDpi xmlns:a14="http://schemas.microsoft.com/office/drawing/2010/main" val="0"/>
              </a:ext>
            </a:extLst>
          </a:blip>
          <a:srcRect l="-18216" r="-18216"/>
          <a:stretch>
            <a:fillRect/>
          </a:stretch>
        </p:blipFill>
        <p:spPr/>
      </p:pic>
    </p:spTree>
    <p:extLst>
      <p:ext uri="{BB962C8B-B14F-4D97-AF65-F5344CB8AC3E}">
        <p14:creationId xmlns:p14="http://schemas.microsoft.com/office/powerpoint/2010/main" val="24107806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pic>
        <p:nvPicPr>
          <p:cNvPr id="4" name="Content Placeholder 3" descr="Screen Shot 2013-10-30 at 9.29.26 AM.png"/>
          <p:cNvPicPr>
            <a:picLocks noGrp="1" noChangeAspect="1"/>
          </p:cNvPicPr>
          <p:nvPr>
            <p:ph idx="1"/>
          </p:nvPr>
        </p:nvPicPr>
        <p:blipFill>
          <a:blip r:embed="rId3">
            <a:extLst>
              <a:ext uri="{28A0092B-C50C-407E-A947-70E740481C1C}">
                <a14:useLocalDpi xmlns:a14="http://schemas.microsoft.com/office/drawing/2010/main" val="0"/>
              </a:ext>
            </a:extLst>
          </a:blip>
          <a:srcRect l="-144761" r="-144761"/>
          <a:stretch>
            <a:fillRect/>
          </a:stretch>
        </p:blipFill>
        <p:spPr/>
      </p:pic>
    </p:spTree>
    <p:extLst>
      <p:ext uri="{BB962C8B-B14F-4D97-AF65-F5344CB8AC3E}">
        <p14:creationId xmlns:p14="http://schemas.microsoft.com/office/powerpoint/2010/main" val="1396864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Adding Table View and Data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5916129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Table View</a:t>
            </a:r>
            <a:endParaRPr lang="en-US" dirty="0"/>
          </a:p>
        </p:txBody>
      </p:sp>
      <p:pic>
        <p:nvPicPr>
          <p:cNvPr id="4" name="Content Placeholder 3" descr="Storyboard-Add-Table-View.jpg"/>
          <p:cNvPicPr>
            <a:picLocks noGrp="1" noChangeAspect="1"/>
          </p:cNvPicPr>
          <p:nvPr>
            <p:ph idx="1"/>
          </p:nvPr>
        </p:nvPicPr>
        <p:blipFill>
          <a:blip r:embed="rId2">
            <a:extLst>
              <a:ext uri="{28A0092B-C50C-407E-A947-70E740481C1C}">
                <a14:useLocalDpi xmlns:a14="http://schemas.microsoft.com/office/drawing/2010/main" val="0"/>
              </a:ext>
            </a:extLst>
          </a:blip>
          <a:srcRect l="-6842" r="-6842"/>
          <a:stretch>
            <a:fillRect/>
          </a:stretch>
        </p:blipFill>
        <p:spPr/>
      </p:pic>
    </p:spTree>
    <p:extLst>
      <p:ext uri="{BB962C8B-B14F-4D97-AF65-F5344CB8AC3E}">
        <p14:creationId xmlns:p14="http://schemas.microsoft.com/office/powerpoint/2010/main" val="38021911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smtClean="0"/>
              <a:t>ViewController.h</a:t>
            </a:r>
            <a:endParaRPr lang="en-US" dirty="0"/>
          </a:p>
        </p:txBody>
      </p:sp>
      <p:pic>
        <p:nvPicPr>
          <p:cNvPr id="4" name="Content Placeholder 3" descr="Screen Shot 2013-10-30 at 9.35.08 AM.png"/>
          <p:cNvPicPr>
            <a:picLocks noGrp="1" noChangeAspect="1"/>
          </p:cNvPicPr>
          <p:nvPr>
            <p:ph idx="1"/>
          </p:nvPr>
        </p:nvPicPr>
        <p:blipFill>
          <a:blip r:embed="rId3">
            <a:extLst>
              <a:ext uri="{28A0092B-C50C-407E-A947-70E740481C1C}">
                <a14:useLocalDpi xmlns:a14="http://schemas.microsoft.com/office/drawing/2010/main" val="0"/>
              </a:ext>
            </a:extLst>
          </a:blip>
          <a:srcRect t="-88329" b="-88329"/>
          <a:stretch>
            <a:fillRect/>
          </a:stretch>
        </p:blipFill>
        <p:spPr/>
      </p:pic>
    </p:spTree>
    <p:extLst>
      <p:ext uri="{BB962C8B-B14F-4D97-AF65-F5344CB8AC3E}">
        <p14:creationId xmlns:p14="http://schemas.microsoft.com/office/powerpoint/2010/main" val="3664854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smtClean="0"/>
              <a:t>ViewController.m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5828" y="2038256"/>
            <a:ext cx="4260077" cy="4686085"/>
          </a:xfrm>
        </p:spPr>
      </p:pic>
    </p:spTree>
    <p:extLst>
      <p:ext uri="{BB962C8B-B14F-4D97-AF65-F5344CB8AC3E}">
        <p14:creationId xmlns:p14="http://schemas.microsoft.com/office/powerpoint/2010/main" val="10496517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the Navigation Bar a name</a:t>
            </a:r>
            <a:endParaRPr lang="en-US" dirty="0"/>
          </a:p>
        </p:txBody>
      </p:sp>
      <p:pic>
        <p:nvPicPr>
          <p:cNvPr id="4" name="Content Placeholder 3" descr="Screen Shot 2013-10-30 at 10.17.05 AM.png"/>
          <p:cNvPicPr>
            <a:picLocks noGrp="1" noChangeAspect="1"/>
          </p:cNvPicPr>
          <p:nvPr>
            <p:ph idx="1"/>
          </p:nvPr>
        </p:nvPicPr>
        <p:blipFill>
          <a:blip r:embed="rId2">
            <a:extLst>
              <a:ext uri="{28A0092B-C50C-407E-A947-70E740481C1C}">
                <a14:useLocalDpi xmlns:a14="http://schemas.microsoft.com/office/drawing/2010/main" val="0"/>
              </a:ext>
            </a:extLst>
          </a:blip>
          <a:srcRect t="-4619" b="-4619"/>
          <a:stretch>
            <a:fillRect/>
          </a:stretch>
        </p:blipFill>
        <p:spPr/>
      </p:pic>
      <p:sp>
        <p:nvSpPr>
          <p:cNvPr id="5" name="Rounded Rectangle 4"/>
          <p:cNvSpPr/>
          <p:nvPr/>
        </p:nvSpPr>
        <p:spPr>
          <a:xfrm>
            <a:off x="2364154" y="4200769"/>
            <a:ext cx="2715846" cy="801077"/>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704095" y="3470925"/>
            <a:ext cx="1320118" cy="369332"/>
          </a:xfrm>
          <a:prstGeom prst="rect">
            <a:avLst/>
          </a:prstGeom>
          <a:noFill/>
        </p:spPr>
        <p:txBody>
          <a:bodyPr wrap="none" rtlCol="0">
            <a:spAutoFit/>
          </a:bodyPr>
          <a:lstStyle/>
          <a:p>
            <a:r>
              <a:rPr lang="en-US" dirty="0" smtClean="0"/>
              <a:t>Click Here</a:t>
            </a:r>
            <a:endParaRPr lang="en-US" dirty="0"/>
          </a:p>
        </p:txBody>
      </p:sp>
      <p:sp>
        <p:nvSpPr>
          <p:cNvPr id="7" name="Right Arrow 6"/>
          <p:cNvSpPr/>
          <p:nvPr/>
        </p:nvSpPr>
        <p:spPr>
          <a:xfrm rot="3539379">
            <a:off x="2012461" y="3935711"/>
            <a:ext cx="703384" cy="41030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5783385" y="2852618"/>
            <a:ext cx="3130428" cy="1038386"/>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920495" y="2410896"/>
            <a:ext cx="3142995" cy="369332"/>
          </a:xfrm>
          <a:prstGeom prst="rect">
            <a:avLst/>
          </a:prstGeom>
          <a:noFill/>
        </p:spPr>
        <p:txBody>
          <a:bodyPr wrap="none" rtlCol="0">
            <a:spAutoFit/>
          </a:bodyPr>
          <a:lstStyle/>
          <a:p>
            <a:r>
              <a:rPr lang="en-US" dirty="0" smtClean="0"/>
              <a:t>Change the property here</a:t>
            </a:r>
            <a:endParaRPr lang="en-US" dirty="0"/>
          </a:p>
        </p:txBody>
      </p:sp>
    </p:spTree>
    <p:extLst>
      <p:ext uri="{BB962C8B-B14F-4D97-AF65-F5344CB8AC3E}">
        <p14:creationId xmlns:p14="http://schemas.microsoft.com/office/powerpoint/2010/main" val="1012214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 (</a:t>
            </a:r>
            <a:r>
              <a:rPr lang="en-US" dirty="0" err="1" smtClean="0"/>
              <a:t>viewcontroller.h</a:t>
            </a:r>
            <a:r>
              <a:rPr lang="en-US" dirty="0" smtClean="0"/>
              <a:t>)</a:t>
            </a:r>
            <a:endParaRPr lang="en-US" dirty="0"/>
          </a:p>
        </p:txBody>
      </p:sp>
      <p:pic>
        <p:nvPicPr>
          <p:cNvPr id="4" name="Content Placeholder 3" descr="Screen Shot 2013-10-08 at 11.36.44 AM.png"/>
          <p:cNvPicPr>
            <a:picLocks noGrp="1" noChangeAspect="1"/>
          </p:cNvPicPr>
          <p:nvPr>
            <p:ph idx="1"/>
          </p:nvPr>
        </p:nvPicPr>
        <p:blipFill>
          <a:blip r:embed="rId2">
            <a:extLst>
              <a:ext uri="{28A0092B-C50C-407E-A947-70E740481C1C}">
                <a14:useLocalDpi xmlns:a14="http://schemas.microsoft.com/office/drawing/2010/main" val="0"/>
              </a:ext>
            </a:extLst>
          </a:blip>
          <a:srcRect l="15500" r="15500"/>
          <a:stretch>
            <a:fillRect/>
          </a:stretch>
        </p:blipFill>
        <p:spPr>
          <a:xfrm>
            <a:off x="779463" y="1949450"/>
            <a:ext cx="7583487" cy="4006850"/>
          </a:xfrm>
        </p:spPr>
      </p:pic>
    </p:spTree>
    <p:extLst>
      <p:ext uri="{BB962C8B-B14F-4D97-AF65-F5344CB8AC3E}">
        <p14:creationId xmlns:p14="http://schemas.microsoft.com/office/powerpoint/2010/main" val="1773697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pic>
        <p:nvPicPr>
          <p:cNvPr id="4" name="Content Placeholder 3" descr="Screen Shot 2013-10-30 at 10.21.06 AM.png"/>
          <p:cNvPicPr>
            <a:picLocks noGrp="1" noChangeAspect="1"/>
          </p:cNvPicPr>
          <p:nvPr>
            <p:ph idx="1"/>
          </p:nvPr>
        </p:nvPicPr>
        <p:blipFill>
          <a:blip r:embed="rId2">
            <a:extLst>
              <a:ext uri="{28A0092B-C50C-407E-A947-70E740481C1C}">
                <a14:useLocalDpi xmlns:a14="http://schemas.microsoft.com/office/drawing/2010/main" val="0"/>
              </a:ext>
            </a:extLst>
          </a:blip>
          <a:srcRect l="-144761" r="-144761"/>
          <a:stretch>
            <a:fillRect/>
          </a:stretch>
        </p:blipFill>
        <p:spPr/>
      </p:pic>
    </p:spTree>
    <p:extLst>
      <p:ext uri="{BB962C8B-B14F-4D97-AF65-F5344CB8AC3E}">
        <p14:creationId xmlns:p14="http://schemas.microsoft.com/office/powerpoint/2010/main" val="21401959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Create the </a:t>
            </a:r>
            <a:r>
              <a:rPr lang="en-US" dirty="0" err="1" smtClean="0"/>
              <a:t>Protoype</a:t>
            </a:r>
            <a:r>
              <a:rPr lang="en-US" dirty="0" smtClean="0"/>
              <a:t> Cell</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023458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Enable Prototype Cell</a:t>
            </a:r>
            <a:endParaRPr lang="en-US" dirty="0"/>
          </a:p>
        </p:txBody>
      </p:sp>
      <p:pic>
        <p:nvPicPr>
          <p:cNvPr id="5" name="Content Placeholder 4" descr="Screen Shot 2013-10-30 at 10.27.23 AM.png"/>
          <p:cNvPicPr>
            <a:picLocks noGrp="1" noChangeAspect="1"/>
          </p:cNvPicPr>
          <p:nvPr>
            <p:ph sz="half" idx="1"/>
          </p:nvPr>
        </p:nvPicPr>
        <p:blipFill>
          <a:blip r:embed="rId3">
            <a:extLst>
              <a:ext uri="{28A0092B-C50C-407E-A947-70E740481C1C}">
                <a14:useLocalDpi xmlns:a14="http://schemas.microsoft.com/office/drawing/2010/main" val="0"/>
              </a:ext>
            </a:extLst>
          </a:blip>
          <a:srcRect t="-17740" b="-17740"/>
          <a:stretch>
            <a:fillRect/>
          </a:stretch>
        </p:blipFill>
        <p:spPr/>
      </p:pic>
      <p:pic>
        <p:nvPicPr>
          <p:cNvPr id="7" name="Content Placeholder 6" descr="Screen Shot 2013-10-30 at 10.28.24 AM.png"/>
          <p:cNvPicPr>
            <a:picLocks noGrp="1" noChangeAspect="1"/>
          </p:cNvPicPr>
          <p:nvPr>
            <p:ph sz="half" idx="2"/>
          </p:nvPr>
        </p:nvPicPr>
        <p:blipFill>
          <a:blip r:embed="rId4">
            <a:extLst>
              <a:ext uri="{28A0092B-C50C-407E-A947-70E740481C1C}">
                <a14:useLocalDpi xmlns:a14="http://schemas.microsoft.com/office/drawing/2010/main" val="0"/>
              </a:ext>
            </a:extLst>
          </a:blip>
          <a:srcRect t="-2807" b="-2807"/>
          <a:stretch>
            <a:fillRect/>
          </a:stretch>
        </p:blipFill>
        <p:spPr>
          <a:xfrm>
            <a:off x="4954954" y="2172547"/>
            <a:ext cx="3657600" cy="3975100"/>
          </a:xfrm>
        </p:spPr>
      </p:pic>
      <p:sp>
        <p:nvSpPr>
          <p:cNvPr id="8" name="Rounded Rectangle 7"/>
          <p:cNvSpPr/>
          <p:nvPr/>
        </p:nvSpPr>
        <p:spPr>
          <a:xfrm>
            <a:off x="6058809" y="2891198"/>
            <a:ext cx="2480925" cy="37123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7680506" y="3262429"/>
            <a:ext cx="582246" cy="304800"/>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6058809" y="3567229"/>
            <a:ext cx="2379785" cy="965199"/>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6738752" y="2398833"/>
            <a:ext cx="582246" cy="304800"/>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8071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Modify the Prototype Cell properties</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7907" y="1790593"/>
            <a:ext cx="6871562" cy="2720445"/>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398810" y="4708642"/>
            <a:ext cx="5694009" cy="1266517"/>
          </a:xfrm>
          <a:ln w="57150" cmpd="sng">
            <a:solidFill>
              <a:schemeClr val="accent3">
                <a:lumMod val="75000"/>
              </a:schemeClr>
            </a:solidFill>
          </a:ln>
        </p:spPr>
      </p:pic>
      <p:sp>
        <p:nvSpPr>
          <p:cNvPr id="7" name="Rounded Rectangle 6"/>
          <p:cNvSpPr/>
          <p:nvPr/>
        </p:nvSpPr>
        <p:spPr>
          <a:xfrm>
            <a:off x="427240" y="3222674"/>
            <a:ext cx="3380154" cy="965199"/>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5192018" y="3089681"/>
            <a:ext cx="1910861" cy="367323"/>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9" name="Rounded Rectangle 8"/>
          <p:cNvSpPr/>
          <p:nvPr/>
        </p:nvSpPr>
        <p:spPr>
          <a:xfrm>
            <a:off x="6619630" y="5141421"/>
            <a:ext cx="1910861" cy="367323"/>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416754" y="5807888"/>
            <a:ext cx="3372250" cy="369332"/>
          </a:xfrm>
          <a:prstGeom prst="rect">
            <a:avLst/>
          </a:prstGeom>
          <a:solidFill>
            <a:schemeClr val="bg1"/>
          </a:solidFill>
        </p:spPr>
        <p:txBody>
          <a:bodyPr wrap="none" rtlCol="0">
            <a:spAutoFit/>
          </a:bodyPr>
          <a:lstStyle/>
          <a:p>
            <a:r>
              <a:rPr lang="en-US" dirty="0" smtClean="0"/>
              <a:t>Code from </a:t>
            </a:r>
            <a:r>
              <a:rPr lang="en-US" dirty="0" err="1" smtClean="0"/>
              <a:t>ViewController.m</a:t>
            </a:r>
            <a:endParaRPr lang="en-US" dirty="0"/>
          </a:p>
        </p:txBody>
      </p:sp>
      <p:sp>
        <p:nvSpPr>
          <p:cNvPr id="11" name="TextBox 10"/>
          <p:cNvSpPr txBox="1"/>
          <p:nvPr/>
        </p:nvSpPr>
        <p:spPr>
          <a:xfrm>
            <a:off x="5158153" y="3864707"/>
            <a:ext cx="3022372" cy="646331"/>
          </a:xfrm>
          <a:prstGeom prst="rect">
            <a:avLst/>
          </a:prstGeom>
          <a:solidFill>
            <a:schemeClr val="bg1"/>
          </a:solidFill>
          <a:ln>
            <a:solidFill>
              <a:srgbClr val="FF0000"/>
            </a:solidFill>
          </a:ln>
        </p:spPr>
        <p:txBody>
          <a:bodyPr wrap="square" rtlCol="0">
            <a:spAutoFit/>
          </a:bodyPr>
          <a:lstStyle/>
          <a:p>
            <a:r>
              <a:rPr lang="en-US" dirty="0" smtClean="0"/>
              <a:t>Identifier property matches value in code</a:t>
            </a:r>
            <a:endParaRPr lang="en-US" dirty="0"/>
          </a:p>
        </p:txBody>
      </p:sp>
      <p:sp>
        <p:nvSpPr>
          <p:cNvPr id="12" name="Rounded Rectangle 11"/>
          <p:cNvSpPr/>
          <p:nvPr/>
        </p:nvSpPr>
        <p:spPr>
          <a:xfrm>
            <a:off x="5208951" y="2540001"/>
            <a:ext cx="1910861" cy="367323"/>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cxnSp>
        <p:nvCxnSpPr>
          <p:cNvPr id="16" name="Elbow Connector 15"/>
          <p:cNvCxnSpPr>
            <a:stCxn id="11" idx="2"/>
            <a:endCxn id="9" idx="0"/>
          </p:cNvCxnSpPr>
          <p:nvPr/>
        </p:nvCxnSpPr>
        <p:spPr>
          <a:xfrm rot="16200000" flipH="1">
            <a:off x="6807009" y="4373368"/>
            <a:ext cx="630383" cy="905722"/>
          </a:xfrm>
          <a:prstGeom prst="bent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12" idx="3"/>
            <a:endCxn id="11" idx="3"/>
          </p:cNvCxnSpPr>
          <p:nvPr/>
        </p:nvCxnSpPr>
        <p:spPr>
          <a:xfrm>
            <a:off x="7119812" y="2723663"/>
            <a:ext cx="1060713" cy="1464210"/>
          </a:xfrm>
          <a:prstGeom prst="bentConnector3">
            <a:avLst>
              <a:gd name="adj1" fmla="val 12155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57907" y="4212934"/>
            <a:ext cx="3022372" cy="369332"/>
          </a:xfrm>
          <a:prstGeom prst="rect">
            <a:avLst/>
          </a:prstGeom>
          <a:solidFill>
            <a:schemeClr val="bg1"/>
          </a:solidFill>
          <a:ln>
            <a:solidFill>
              <a:srgbClr val="FF0000"/>
            </a:solidFill>
          </a:ln>
        </p:spPr>
        <p:txBody>
          <a:bodyPr wrap="square" rtlCol="0">
            <a:spAutoFit/>
          </a:bodyPr>
          <a:lstStyle/>
          <a:p>
            <a:r>
              <a:rPr lang="en-US" dirty="0" smtClean="0"/>
              <a:t>Select the prototype cell</a:t>
            </a:r>
            <a:endParaRPr lang="en-US" dirty="0"/>
          </a:p>
        </p:txBody>
      </p:sp>
    </p:spTree>
    <p:extLst>
      <p:ext uri="{BB962C8B-B14F-4D97-AF65-F5344CB8AC3E}">
        <p14:creationId xmlns:p14="http://schemas.microsoft.com/office/powerpoint/2010/main" val="33123630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pic>
        <p:nvPicPr>
          <p:cNvPr id="4" name="Content Placeholder 3" descr="Screen Shot 2013-10-30 at 10.43.08 AM.png"/>
          <p:cNvPicPr>
            <a:picLocks noGrp="1" noChangeAspect="1"/>
          </p:cNvPicPr>
          <p:nvPr>
            <p:ph idx="1"/>
          </p:nvPr>
        </p:nvPicPr>
        <p:blipFill>
          <a:blip r:embed="rId2">
            <a:extLst>
              <a:ext uri="{28A0092B-C50C-407E-A947-70E740481C1C}">
                <a14:useLocalDpi xmlns:a14="http://schemas.microsoft.com/office/drawing/2010/main" val="0"/>
              </a:ext>
            </a:extLst>
          </a:blip>
          <a:srcRect l="-144761" r="-144761"/>
          <a:stretch>
            <a:fillRect/>
          </a:stretch>
        </p:blipFill>
        <p:spPr/>
      </p:pic>
    </p:spTree>
    <p:extLst>
      <p:ext uri="{BB962C8B-B14F-4D97-AF65-F5344CB8AC3E}">
        <p14:creationId xmlns:p14="http://schemas.microsoft.com/office/powerpoint/2010/main" val="20734482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Adding the Detail View</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95031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 a View Controller to your Storyboard</a:t>
            </a:r>
            <a:endParaRPr lang="en-US" dirty="0"/>
          </a:p>
        </p:txBody>
      </p:sp>
      <p:pic>
        <p:nvPicPr>
          <p:cNvPr id="6" name="Content Placeholder 5" descr="Screen Shot 2013-10-30 at 10.48.12 AM.png"/>
          <p:cNvPicPr>
            <a:picLocks noGrp="1" noChangeAspect="1"/>
          </p:cNvPicPr>
          <p:nvPr>
            <p:ph idx="1"/>
          </p:nvPr>
        </p:nvPicPr>
        <p:blipFill>
          <a:blip r:embed="rId3">
            <a:extLst>
              <a:ext uri="{28A0092B-C50C-407E-A947-70E740481C1C}">
                <a14:useLocalDpi xmlns:a14="http://schemas.microsoft.com/office/drawing/2010/main" val="0"/>
              </a:ext>
            </a:extLst>
          </a:blip>
          <a:srcRect t="4040" b="4040"/>
          <a:stretch>
            <a:fillRect/>
          </a:stretch>
        </p:blipFill>
        <p:spPr/>
      </p:pic>
      <p:sp>
        <p:nvSpPr>
          <p:cNvPr id="7" name="Rounded Rectangle 6"/>
          <p:cNvSpPr/>
          <p:nvPr/>
        </p:nvSpPr>
        <p:spPr>
          <a:xfrm>
            <a:off x="6541478" y="5451231"/>
            <a:ext cx="2602522" cy="668215"/>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triped Right Arrow 7"/>
          <p:cNvSpPr/>
          <p:nvPr/>
        </p:nvSpPr>
        <p:spPr>
          <a:xfrm rot="12784968">
            <a:off x="5855346" y="4992355"/>
            <a:ext cx="975585" cy="44882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7984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 a Segue to the new </a:t>
            </a:r>
            <a:r>
              <a:rPr lang="en-US" dirty="0" err="1" smtClean="0"/>
              <a:t>ViewController</a:t>
            </a:r>
            <a:endParaRPr lang="en-US" dirty="0"/>
          </a:p>
        </p:txBody>
      </p:sp>
      <p:pic>
        <p:nvPicPr>
          <p:cNvPr id="4" name="Content Placeholder 3" descr="Screen Shot 2013-10-30 at 10.51.19 AM.png"/>
          <p:cNvPicPr>
            <a:picLocks noGrp="1" noChangeAspect="1"/>
          </p:cNvPicPr>
          <p:nvPr>
            <p:ph idx="1"/>
          </p:nvPr>
        </p:nvPicPr>
        <p:blipFill>
          <a:blip r:embed="rId3">
            <a:extLst>
              <a:ext uri="{28A0092B-C50C-407E-A947-70E740481C1C}">
                <a14:useLocalDpi xmlns:a14="http://schemas.microsoft.com/office/drawing/2010/main" val="0"/>
              </a:ext>
            </a:extLst>
          </a:blip>
          <a:srcRect t="-10990" b="-10990"/>
          <a:stretch>
            <a:fillRect/>
          </a:stretch>
        </p:blipFill>
        <p:spPr/>
      </p:pic>
      <p:sp>
        <p:nvSpPr>
          <p:cNvPr id="5" name="Right Arrow 4"/>
          <p:cNvSpPr/>
          <p:nvPr/>
        </p:nvSpPr>
        <p:spPr>
          <a:xfrm rot="672280">
            <a:off x="4388265" y="3747607"/>
            <a:ext cx="2184823" cy="6741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894862" y="3028461"/>
            <a:ext cx="3852983" cy="1426308"/>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07292" y="4591986"/>
            <a:ext cx="3022372" cy="923330"/>
          </a:xfrm>
          <a:prstGeom prst="rect">
            <a:avLst/>
          </a:prstGeom>
          <a:solidFill>
            <a:schemeClr val="bg1"/>
          </a:solidFill>
          <a:ln>
            <a:solidFill>
              <a:srgbClr val="FF0000"/>
            </a:solidFill>
          </a:ln>
        </p:spPr>
        <p:txBody>
          <a:bodyPr wrap="square" rtlCol="0">
            <a:spAutoFit/>
          </a:bodyPr>
          <a:lstStyle/>
          <a:p>
            <a:r>
              <a:rPr lang="en-US" dirty="0" err="1" smtClean="0"/>
              <a:t>Control+Drag</a:t>
            </a:r>
            <a:r>
              <a:rPr lang="en-US" dirty="0" smtClean="0"/>
              <a:t> the Prototype Cell to the new </a:t>
            </a:r>
            <a:r>
              <a:rPr lang="en-US" dirty="0" err="1" smtClean="0"/>
              <a:t>ViewController</a:t>
            </a:r>
            <a:r>
              <a:rPr lang="en-US" dirty="0" smtClean="0"/>
              <a:t>.</a:t>
            </a:r>
            <a:endParaRPr lang="en-US" dirty="0"/>
          </a:p>
        </p:txBody>
      </p:sp>
      <p:sp>
        <p:nvSpPr>
          <p:cNvPr id="8" name="Rounded Rectangle 7"/>
          <p:cNvSpPr/>
          <p:nvPr/>
        </p:nvSpPr>
        <p:spPr>
          <a:xfrm>
            <a:off x="6486768" y="4430570"/>
            <a:ext cx="1953847" cy="161416"/>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975582" y="4627603"/>
            <a:ext cx="3022372" cy="369332"/>
          </a:xfrm>
          <a:prstGeom prst="rect">
            <a:avLst/>
          </a:prstGeom>
          <a:solidFill>
            <a:schemeClr val="bg1"/>
          </a:solidFill>
          <a:ln>
            <a:solidFill>
              <a:srgbClr val="FF0000"/>
            </a:solidFill>
          </a:ln>
        </p:spPr>
        <p:txBody>
          <a:bodyPr wrap="square" rtlCol="0">
            <a:spAutoFit/>
          </a:bodyPr>
          <a:lstStyle/>
          <a:p>
            <a:r>
              <a:rPr lang="en-US" dirty="0" smtClean="0"/>
              <a:t>Select Push as the Segue</a:t>
            </a:r>
            <a:endParaRPr lang="en-US" dirty="0"/>
          </a:p>
        </p:txBody>
      </p:sp>
    </p:spTree>
    <p:extLst>
      <p:ext uri="{BB962C8B-B14F-4D97-AF65-F5344CB8AC3E}">
        <p14:creationId xmlns:p14="http://schemas.microsoft.com/office/powerpoint/2010/main" val="12108467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Segue from Main View Controller to New View Controller</a:t>
            </a:r>
            <a:endParaRPr lang="en-US" dirty="0"/>
          </a:p>
        </p:txBody>
      </p:sp>
      <p:pic>
        <p:nvPicPr>
          <p:cNvPr id="4" name="Content Placeholder 3" descr="Screen Shot 2013-10-30 at 10.51.33 AM.png"/>
          <p:cNvPicPr>
            <a:picLocks noGrp="1" noChangeAspect="1"/>
          </p:cNvPicPr>
          <p:nvPr>
            <p:ph idx="1"/>
          </p:nvPr>
        </p:nvPicPr>
        <p:blipFill>
          <a:blip r:embed="rId2">
            <a:extLst>
              <a:ext uri="{28A0092B-C50C-407E-A947-70E740481C1C}">
                <a14:useLocalDpi xmlns:a14="http://schemas.microsoft.com/office/drawing/2010/main" val="0"/>
              </a:ext>
            </a:extLst>
          </a:blip>
          <a:srcRect l="-25287" r="-25287"/>
          <a:stretch>
            <a:fillRect/>
          </a:stretch>
        </p:blipFill>
        <p:spPr/>
      </p:pic>
      <p:sp>
        <p:nvSpPr>
          <p:cNvPr id="5" name="Rounded Rectangle 4"/>
          <p:cNvSpPr/>
          <p:nvPr/>
        </p:nvSpPr>
        <p:spPr>
          <a:xfrm>
            <a:off x="4548554" y="4454768"/>
            <a:ext cx="1606061" cy="801077"/>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4128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storyboard so far</a:t>
            </a:r>
            <a:endParaRPr lang="en-US" dirty="0"/>
          </a:p>
        </p:txBody>
      </p:sp>
      <p:pic>
        <p:nvPicPr>
          <p:cNvPr id="4" name="Content Placeholder 3" descr="Screen Shot 2013-11-06 at 12.47.23 PM.png"/>
          <p:cNvPicPr>
            <a:picLocks noGrp="1" noChangeAspect="1"/>
          </p:cNvPicPr>
          <p:nvPr>
            <p:ph idx="1"/>
          </p:nvPr>
        </p:nvPicPr>
        <p:blipFill>
          <a:blip r:embed="rId3">
            <a:extLst>
              <a:ext uri="{28A0092B-C50C-407E-A947-70E740481C1C}">
                <a14:useLocalDpi xmlns:a14="http://schemas.microsoft.com/office/drawing/2010/main" val="0"/>
              </a:ext>
            </a:extLst>
          </a:blip>
          <a:srcRect t="3443" b="3443"/>
          <a:stretch>
            <a:fillRect/>
          </a:stretch>
        </p:blipFill>
        <p:spPr/>
      </p:pic>
    </p:spTree>
    <p:extLst>
      <p:ext uri="{BB962C8B-B14F-4D97-AF65-F5344CB8AC3E}">
        <p14:creationId xmlns:p14="http://schemas.microsoft.com/office/powerpoint/2010/main" val="2395359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a:t>
            </a:r>
            <a:r>
              <a:rPr lang="en-US" dirty="0" err="1" smtClean="0"/>
              <a:t>iewcontroller.m</a:t>
            </a:r>
            <a:r>
              <a:rPr lang="en-US" dirty="0" smtClean="0"/>
              <a:t> </a:t>
            </a:r>
            <a:endParaRPr lang="en-US" dirty="0"/>
          </a:p>
        </p:txBody>
      </p:sp>
      <p:pic>
        <p:nvPicPr>
          <p:cNvPr id="4" name="Content Placeholder 3" descr="Screen Shot 2013-10-08 at 11.36.59 AM.png"/>
          <p:cNvPicPr>
            <a:picLocks noGrp="1" noChangeAspect="1"/>
          </p:cNvPicPr>
          <p:nvPr>
            <p:ph idx="1"/>
          </p:nvPr>
        </p:nvPicPr>
        <p:blipFill>
          <a:blip r:embed="rId2">
            <a:extLst>
              <a:ext uri="{28A0092B-C50C-407E-A947-70E740481C1C}">
                <a14:useLocalDpi xmlns:a14="http://schemas.microsoft.com/office/drawing/2010/main" val="0"/>
              </a:ext>
            </a:extLst>
          </a:blip>
          <a:srcRect l="-37411" r="-37411"/>
          <a:stretch>
            <a:fillRect/>
          </a:stretch>
        </p:blipFill>
        <p:spPr>
          <a:xfrm>
            <a:off x="779463" y="1949450"/>
            <a:ext cx="7583487" cy="4006850"/>
          </a:xfrm>
        </p:spPr>
      </p:pic>
    </p:spTree>
    <p:extLst>
      <p:ext uri="{BB962C8B-B14F-4D97-AF65-F5344CB8AC3E}">
        <p14:creationId xmlns:p14="http://schemas.microsoft.com/office/powerpoint/2010/main" val="17201062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app</a:t>
            </a:r>
            <a:endParaRPr lang="en-US" dirty="0"/>
          </a:p>
        </p:txBody>
      </p:sp>
      <p:pic>
        <p:nvPicPr>
          <p:cNvPr id="6" name="Content Placeholder 5" descr="Screen Shot 2013-11-06 at 1.13.47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211" r="1001"/>
          <a:stretch/>
        </p:blipFill>
        <p:spPr>
          <a:xfrm>
            <a:off x="1540928" y="2038256"/>
            <a:ext cx="2438401" cy="4733247"/>
          </a:xfrm>
        </p:spPr>
      </p:pic>
      <p:pic>
        <p:nvPicPr>
          <p:cNvPr id="7" name="Content Placeholder 6" descr="Screen Shot 2013-11-06 at 1.13.54 P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357" r="990"/>
          <a:stretch/>
        </p:blipFill>
        <p:spPr>
          <a:xfrm>
            <a:off x="5181600" y="1982410"/>
            <a:ext cx="2489200" cy="4789093"/>
          </a:xfrm>
        </p:spPr>
      </p:pic>
      <p:sp>
        <p:nvSpPr>
          <p:cNvPr id="8" name="Right Arrow 7"/>
          <p:cNvSpPr/>
          <p:nvPr/>
        </p:nvSpPr>
        <p:spPr>
          <a:xfrm rot="944538">
            <a:off x="3488267" y="3640667"/>
            <a:ext cx="2133600" cy="254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9090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Passing data from one view to another</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7303544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a custom </a:t>
            </a:r>
            <a:r>
              <a:rPr lang="en-US" dirty="0" err="1" smtClean="0"/>
              <a:t>ViewController</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9589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Add a new file to your project</a:t>
            </a:r>
            <a:endParaRPr lang="en-US" dirty="0"/>
          </a:p>
        </p:txBody>
      </p:sp>
      <p:pic>
        <p:nvPicPr>
          <p:cNvPr id="7" name="Content Placeholder 6" descr="Screen Shot 2013-11-06 at 1.45.41 PM.png"/>
          <p:cNvPicPr>
            <a:picLocks noGrp="1" noChangeAspect="1"/>
          </p:cNvPicPr>
          <p:nvPr>
            <p:ph idx="1"/>
          </p:nvPr>
        </p:nvPicPr>
        <p:blipFill>
          <a:blip r:embed="rId3">
            <a:extLst>
              <a:ext uri="{28A0092B-C50C-407E-A947-70E740481C1C}">
                <a14:useLocalDpi xmlns:a14="http://schemas.microsoft.com/office/drawing/2010/main" val="0"/>
              </a:ext>
            </a:extLst>
          </a:blip>
          <a:srcRect t="16372" b="16372"/>
          <a:stretch>
            <a:fillRect/>
          </a:stretch>
        </p:blipFill>
        <p:spPr/>
      </p:pic>
    </p:spTree>
    <p:extLst>
      <p:ext uri="{BB962C8B-B14F-4D97-AF65-F5344CB8AC3E}">
        <p14:creationId xmlns:p14="http://schemas.microsoft.com/office/powerpoint/2010/main" val="34768276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Objective-C class</a:t>
            </a:r>
            <a:endParaRPr lang="en-US" dirty="0"/>
          </a:p>
        </p:txBody>
      </p:sp>
      <p:pic>
        <p:nvPicPr>
          <p:cNvPr id="4" name="Content Placeholder 3" descr="Screen Shot 2013-11-06 at 1.45.54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629" r="-924"/>
          <a:stretch/>
        </p:blipFill>
        <p:spPr>
          <a:xfrm>
            <a:off x="1540933" y="2249341"/>
            <a:ext cx="6282267" cy="4203255"/>
          </a:xfrm>
        </p:spPr>
      </p:pic>
    </p:spTree>
    <p:extLst>
      <p:ext uri="{BB962C8B-B14F-4D97-AF65-F5344CB8AC3E}">
        <p14:creationId xmlns:p14="http://schemas.microsoft.com/office/powerpoint/2010/main" val="36864442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the class a name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6474" y="2264280"/>
            <a:ext cx="6262000" cy="4234550"/>
          </a:xfrm>
        </p:spPr>
      </p:pic>
    </p:spTree>
    <p:extLst>
      <p:ext uri="{BB962C8B-B14F-4D97-AF65-F5344CB8AC3E}">
        <p14:creationId xmlns:p14="http://schemas.microsoft.com/office/powerpoint/2010/main" val="2871650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it to the project folder</a:t>
            </a:r>
            <a:endParaRPr lang="en-US" dirty="0"/>
          </a:p>
        </p:txBody>
      </p:sp>
      <p:pic>
        <p:nvPicPr>
          <p:cNvPr id="4" name="Content Placeholder 3" descr="Screen Shot 2013-11-06 at 1.47.12 PM.png"/>
          <p:cNvPicPr>
            <a:picLocks noGrp="1" noChangeAspect="1"/>
          </p:cNvPicPr>
          <p:nvPr>
            <p:ph idx="1"/>
          </p:nvPr>
        </p:nvPicPr>
        <p:blipFill>
          <a:blip r:embed="rId2">
            <a:extLst>
              <a:ext uri="{28A0092B-C50C-407E-A947-70E740481C1C}">
                <a14:useLocalDpi xmlns:a14="http://schemas.microsoft.com/office/drawing/2010/main" val="0"/>
              </a:ext>
            </a:extLst>
          </a:blip>
          <a:srcRect l="-29229" r="-29229"/>
          <a:stretch>
            <a:fillRect/>
          </a:stretch>
        </p:blipFill>
        <p:spPr/>
      </p:pic>
    </p:spTree>
    <p:extLst>
      <p:ext uri="{BB962C8B-B14F-4D97-AF65-F5344CB8AC3E}">
        <p14:creationId xmlns:p14="http://schemas.microsoft.com/office/powerpoint/2010/main" val="27962363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class appears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4424" y="3038650"/>
            <a:ext cx="7610476" cy="2784591"/>
          </a:xfrm>
        </p:spPr>
      </p:pic>
    </p:spTree>
    <p:extLst>
      <p:ext uri="{BB962C8B-B14F-4D97-AF65-F5344CB8AC3E}">
        <p14:creationId xmlns:p14="http://schemas.microsoft.com/office/powerpoint/2010/main" val="39659111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Associate new class with the second </a:t>
            </a:r>
            <a:r>
              <a:rPr lang="en-US" dirty="0" err="1" smtClean="0"/>
              <a:t>viewcontroller</a:t>
            </a:r>
            <a:endParaRPr lang="en-US" dirty="0"/>
          </a:p>
        </p:txBody>
      </p:sp>
      <p:pic>
        <p:nvPicPr>
          <p:cNvPr id="4" name="Content Placeholder 3" descr="Screen Shot 2013-11-11 at 9.52.37 AM.png"/>
          <p:cNvPicPr>
            <a:picLocks noGrp="1" noChangeAspect="1"/>
          </p:cNvPicPr>
          <p:nvPr>
            <p:ph idx="1"/>
          </p:nvPr>
        </p:nvPicPr>
        <p:blipFill>
          <a:blip r:embed="rId3">
            <a:extLst>
              <a:ext uri="{28A0092B-C50C-407E-A947-70E740481C1C}">
                <a14:useLocalDpi xmlns:a14="http://schemas.microsoft.com/office/drawing/2010/main" val="0"/>
              </a:ext>
            </a:extLst>
          </a:blip>
          <a:srcRect l="-8803" r="-8803"/>
          <a:stretch>
            <a:fillRect/>
          </a:stretch>
        </p:blipFill>
        <p:spPr/>
      </p:pic>
    </p:spTree>
    <p:extLst>
      <p:ext uri="{BB962C8B-B14F-4D97-AF65-F5344CB8AC3E}">
        <p14:creationId xmlns:p14="http://schemas.microsoft.com/office/powerpoint/2010/main" val="37676504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Adding variables to the custom class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88859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pic>
        <p:nvPicPr>
          <p:cNvPr id="4" name="Content Placeholder 3" descr="Screen Shot 2013-10-08 at 11.37.25 AM.png"/>
          <p:cNvPicPr>
            <a:picLocks noGrp="1" noChangeAspect="1"/>
          </p:cNvPicPr>
          <p:nvPr>
            <p:ph sz="half" idx="1"/>
          </p:nvPr>
        </p:nvPicPr>
        <p:blipFill>
          <a:blip r:embed="rId2">
            <a:extLst>
              <a:ext uri="{28A0092B-C50C-407E-A947-70E740481C1C}">
                <a14:useLocalDpi xmlns:a14="http://schemas.microsoft.com/office/drawing/2010/main" val="0"/>
              </a:ext>
            </a:extLst>
          </a:blip>
          <a:srcRect l="-36436" r="-36436"/>
          <a:stretch>
            <a:fillRect/>
          </a:stretch>
        </p:blipFill>
        <p:spPr/>
      </p:pic>
      <p:sp>
        <p:nvSpPr>
          <p:cNvPr id="5" name="Content Placeholder 4"/>
          <p:cNvSpPr>
            <a:spLocks noGrp="1"/>
          </p:cNvSpPr>
          <p:nvPr>
            <p:ph sz="half" idx="2"/>
          </p:nvPr>
        </p:nvSpPr>
        <p:spPr/>
        <p:txBody>
          <a:bodyPr/>
          <a:lstStyle/>
          <a:p>
            <a:r>
              <a:rPr lang="en-US" dirty="0" smtClean="0"/>
              <a:t>Notice how the keyboard does not disappear no matter where you click on the screen or no matter how many times you click on return.</a:t>
            </a:r>
            <a:endParaRPr lang="en-US" dirty="0"/>
          </a:p>
        </p:txBody>
      </p:sp>
    </p:spTree>
    <p:extLst>
      <p:ext uri="{BB962C8B-B14F-4D97-AF65-F5344CB8AC3E}">
        <p14:creationId xmlns:p14="http://schemas.microsoft.com/office/powerpoint/2010/main" val="22761319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DetailViewController.h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8535" y="2853545"/>
            <a:ext cx="7044555" cy="2864785"/>
          </a:xfrm>
        </p:spPr>
      </p:pic>
    </p:spTree>
    <p:extLst>
      <p:ext uri="{BB962C8B-B14F-4D97-AF65-F5344CB8AC3E}">
        <p14:creationId xmlns:p14="http://schemas.microsoft.com/office/powerpoint/2010/main" val="42686538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DetailViewController.m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60894" y="2259981"/>
            <a:ext cx="6652366" cy="4107998"/>
          </a:xfrm>
        </p:spPr>
      </p:pic>
      <p:sp>
        <p:nvSpPr>
          <p:cNvPr id="5" name="Rounded Rectangle 4"/>
          <p:cNvSpPr/>
          <p:nvPr/>
        </p:nvSpPr>
        <p:spPr>
          <a:xfrm>
            <a:off x="4638728" y="4472307"/>
            <a:ext cx="2963631" cy="570542"/>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6390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a connection between the label and the variable</a:t>
            </a:r>
            <a:endParaRPr lang="en-US" dirty="0"/>
          </a:p>
        </p:txBody>
      </p:sp>
      <p:pic>
        <p:nvPicPr>
          <p:cNvPr id="4" name="Content Placeholder 3"/>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9734" r="19734"/>
          <a:stretch/>
        </p:blipFill>
        <p:spPr/>
      </p:pic>
      <p:sp>
        <p:nvSpPr>
          <p:cNvPr id="5" name="Content Placeholder 4"/>
          <p:cNvSpPr>
            <a:spLocks noGrp="1"/>
          </p:cNvSpPr>
          <p:nvPr>
            <p:ph sz="half" idx="2"/>
          </p:nvPr>
        </p:nvSpPr>
        <p:spPr/>
        <p:txBody>
          <a:bodyPr/>
          <a:lstStyle/>
          <a:p>
            <a:r>
              <a:rPr lang="en-US" dirty="0" smtClean="0"/>
              <a:t>Control-Drag the view controller to the label</a:t>
            </a:r>
            <a:endParaRPr lang="en-US" dirty="0"/>
          </a:p>
        </p:txBody>
      </p:sp>
    </p:spTree>
    <p:extLst>
      <p:ext uri="{BB962C8B-B14F-4D97-AF65-F5344CB8AC3E}">
        <p14:creationId xmlns:p14="http://schemas.microsoft.com/office/powerpoint/2010/main" val="27357647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a connection between the label and the variable</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2483" y="3597886"/>
            <a:ext cx="6269859" cy="2825306"/>
          </a:xfrm>
        </p:spPr>
      </p:pic>
      <p:sp>
        <p:nvSpPr>
          <p:cNvPr id="5" name="Content Placeholder 4"/>
          <p:cNvSpPr>
            <a:spLocks noGrp="1"/>
          </p:cNvSpPr>
          <p:nvPr>
            <p:ph sz="half" idx="2"/>
          </p:nvPr>
        </p:nvSpPr>
        <p:spPr>
          <a:xfrm>
            <a:off x="5248464" y="2172258"/>
            <a:ext cx="3566160" cy="1177372"/>
          </a:xfrm>
        </p:spPr>
        <p:txBody>
          <a:bodyPr>
            <a:normAutofit fontScale="77500" lnSpcReduction="20000"/>
          </a:bodyPr>
          <a:lstStyle/>
          <a:p>
            <a:r>
              <a:rPr lang="en-US" dirty="0" smtClean="0"/>
              <a:t>When you release the mouse you should see the variable appear on the list as shown in the picture.</a:t>
            </a:r>
          </a:p>
          <a:p>
            <a:r>
              <a:rPr lang="en-US" dirty="0" smtClean="0"/>
              <a:t>Select the variable</a:t>
            </a:r>
            <a:endParaRPr lang="en-US" dirty="0"/>
          </a:p>
        </p:txBody>
      </p:sp>
      <p:sp>
        <p:nvSpPr>
          <p:cNvPr id="3" name="Rounded Rectangle 2"/>
          <p:cNvSpPr/>
          <p:nvPr/>
        </p:nvSpPr>
        <p:spPr>
          <a:xfrm>
            <a:off x="1362166" y="5318918"/>
            <a:ext cx="2135287" cy="1104274"/>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3833930" y="3796503"/>
            <a:ext cx="2976900" cy="1104274"/>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6487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 code to </a:t>
            </a:r>
            <a:r>
              <a:rPr lang="en-US" dirty="0" err="1" smtClean="0"/>
              <a:t>DetailViewController.m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4424" y="3226121"/>
            <a:ext cx="7610476" cy="2409649"/>
          </a:xfrm>
        </p:spPr>
      </p:pic>
    </p:spTree>
    <p:extLst>
      <p:ext uri="{BB962C8B-B14F-4D97-AF65-F5344CB8AC3E}">
        <p14:creationId xmlns:p14="http://schemas.microsoft.com/office/powerpoint/2010/main" val="38487702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pic>
        <p:nvPicPr>
          <p:cNvPr id="6" name="Content Placeholder 5" descr="Screen Shot 2013-11-11 at 10.24.38 AM.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544" r="1695"/>
          <a:stretch/>
        </p:blipFill>
        <p:spPr>
          <a:xfrm>
            <a:off x="1951211" y="2595563"/>
            <a:ext cx="1895988" cy="3681412"/>
          </a:xfrm>
        </p:spPr>
      </p:pic>
      <p:pic>
        <p:nvPicPr>
          <p:cNvPr id="7" name="Content Placeholder 6" descr="Screen Shot 2013-11-11 at 10.24.44 AM.pn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2551" r="1628"/>
          <a:stretch/>
        </p:blipFill>
        <p:spPr>
          <a:xfrm>
            <a:off x="6000894" y="2595563"/>
            <a:ext cx="1877580" cy="3681412"/>
          </a:xfrm>
        </p:spPr>
      </p:pic>
      <p:sp>
        <p:nvSpPr>
          <p:cNvPr id="8" name="Right Arrow 7"/>
          <p:cNvSpPr/>
          <p:nvPr/>
        </p:nvSpPr>
        <p:spPr>
          <a:xfrm>
            <a:off x="4012868" y="4159431"/>
            <a:ext cx="1859172" cy="5705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4708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Passing Data Using Segue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2552785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your Segue</a:t>
            </a:r>
            <a:endParaRPr lang="en-US" dirty="0"/>
          </a:p>
        </p:txBody>
      </p:sp>
      <p:pic>
        <p:nvPicPr>
          <p:cNvPr id="4" name="Content Placeholder 3" descr="Screen Shot 2013-11-11 at 10.29.07 AM.png"/>
          <p:cNvPicPr>
            <a:picLocks noGrp="1" noChangeAspect="1"/>
          </p:cNvPicPr>
          <p:nvPr>
            <p:ph idx="1"/>
          </p:nvPr>
        </p:nvPicPr>
        <p:blipFill>
          <a:blip r:embed="rId3">
            <a:extLst>
              <a:ext uri="{28A0092B-C50C-407E-A947-70E740481C1C}">
                <a14:useLocalDpi xmlns:a14="http://schemas.microsoft.com/office/drawing/2010/main" val="0"/>
              </a:ext>
            </a:extLst>
          </a:blip>
          <a:srcRect l="-23018" r="-23018"/>
          <a:stretch>
            <a:fillRect/>
          </a:stretch>
        </p:blipFill>
        <p:spPr/>
      </p:pic>
      <p:sp>
        <p:nvSpPr>
          <p:cNvPr id="5" name="Rounded Rectangle 4"/>
          <p:cNvSpPr/>
          <p:nvPr/>
        </p:nvSpPr>
        <p:spPr>
          <a:xfrm>
            <a:off x="2319364" y="4490713"/>
            <a:ext cx="1583058" cy="1343533"/>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5159279" y="3446817"/>
            <a:ext cx="2553525" cy="270906"/>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693504" y="4085813"/>
            <a:ext cx="2148996" cy="369332"/>
          </a:xfrm>
          <a:prstGeom prst="rect">
            <a:avLst/>
          </a:prstGeom>
          <a:noFill/>
        </p:spPr>
        <p:txBody>
          <a:bodyPr wrap="none" rtlCol="0">
            <a:spAutoFit/>
          </a:bodyPr>
          <a:lstStyle/>
          <a:p>
            <a:r>
              <a:rPr lang="en-US" dirty="0" smtClean="0"/>
              <a:t>Select the Segue!</a:t>
            </a:r>
            <a:endParaRPr lang="en-US" dirty="0"/>
          </a:p>
        </p:txBody>
      </p:sp>
      <p:sp>
        <p:nvSpPr>
          <p:cNvPr id="8" name="TextBox 7"/>
          <p:cNvSpPr txBox="1"/>
          <p:nvPr/>
        </p:nvSpPr>
        <p:spPr>
          <a:xfrm>
            <a:off x="5895588" y="3717723"/>
            <a:ext cx="2663970" cy="646331"/>
          </a:xfrm>
          <a:prstGeom prst="rect">
            <a:avLst/>
          </a:prstGeom>
          <a:noFill/>
        </p:spPr>
        <p:txBody>
          <a:bodyPr wrap="square" rtlCol="0">
            <a:spAutoFit/>
          </a:bodyPr>
          <a:lstStyle/>
          <a:p>
            <a:r>
              <a:rPr lang="en-US" dirty="0" smtClean="0"/>
              <a:t>Type the name for the Segue</a:t>
            </a:r>
            <a:endParaRPr lang="en-US" dirty="0"/>
          </a:p>
        </p:txBody>
      </p:sp>
    </p:spTree>
    <p:extLst>
      <p:ext uri="{BB962C8B-B14F-4D97-AF65-F5344CB8AC3E}">
        <p14:creationId xmlns:p14="http://schemas.microsoft.com/office/powerpoint/2010/main" val="22773873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code to </a:t>
            </a:r>
            <a:r>
              <a:rPr lang="en-US" dirty="0" err="1" smtClean="0"/>
              <a:t>ViewController.m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0514" y="2038256"/>
            <a:ext cx="5736029" cy="202914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471" y="4780138"/>
            <a:ext cx="8636000" cy="1310924"/>
          </a:xfrm>
          <a:prstGeom prst="rect">
            <a:avLst/>
          </a:prstGeom>
        </p:spPr>
      </p:pic>
      <p:sp>
        <p:nvSpPr>
          <p:cNvPr id="6" name="Down Arrow 5"/>
          <p:cNvSpPr/>
          <p:nvPr/>
        </p:nvSpPr>
        <p:spPr>
          <a:xfrm>
            <a:off x="4344205" y="3662508"/>
            <a:ext cx="699491" cy="95703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5338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Fixing Errors #1</a:t>
            </a:r>
            <a:endParaRPr lang="en-US" dirty="0"/>
          </a:p>
        </p:txBody>
      </p:sp>
      <p:sp>
        <p:nvSpPr>
          <p:cNvPr id="4" name="Text Placeholder 3"/>
          <p:cNvSpPr>
            <a:spLocks noGrp="1"/>
          </p:cNvSpPr>
          <p:nvPr>
            <p:ph type="body" idx="1"/>
          </p:nvPr>
        </p:nvSpPr>
        <p:spPr/>
        <p:txBody>
          <a:bodyPr/>
          <a:lstStyle/>
          <a:p>
            <a:r>
              <a:rPr lang="en-US" dirty="0" err="1" smtClean="0"/>
              <a:t>ViewController.h</a:t>
            </a:r>
            <a:endParaRPr lang="en-US" dirty="0"/>
          </a:p>
        </p:txBody>
      </p:sp>
      <p:pic>
        <p:nvPicPr>
          <p:cNvPr id="8" name="Content Placeholder 7" descr="Screen Shot 2013-11-11 at 10.40.20 A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2" b="-424"/>
          <a:stretch/>
        </p:blipFill>
        <p:spPr>
          <a:xfrm>
            <a:off x="347466" y="3065929"/>
            <a:ext cx="4339282" cy="2060300"/>
          </a:xfrm>
        </p:spPr>
      </p:pic>
      <p:sp>
        <p:nvSpPr>
          <p:cNvPr id="6" name="Text Placeholder 5"/>
          <p:cNvSpPr>
            <a:spLocks noGrp="1"/>
          </p:cNvSpPr>
          <p:nvPr>
            <p:ph type="body" sz="quarter" idx="3"/>
          </p:nvPr>
        </p:nvSpPr>
        <p:spPr/>
        <p:txBody>
          <a:bodyPr/>
          <a:lstStyle/>
          <a:p>
            <a:r>
              <a:rPr lang="en-US" dirty="0" err="1" smtClean="0"/>
              <a:t>Viewcontroller.m</a:t>
            </a:r>
            <a:endParaRPr lang="en-US" dirty="0"/>
          </a:p>
        </p:txBody>
      </p:sp>
      <p:pic>
        <p:nvPicPr>
          <p:cNvPr id="9" name="Content Placeholder 8" descr="Screen Shot 2013-11-11 at 10.40.32 AM.png"/>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t="-1288" r="15162" b="-2996"/>
          <a:stretch/>
        </p:blipFill>
        <p:spPr>
          <a:xfrm>
            <a:off x="4908234" y="2895599"/>
            <a:ext cx="4070503" cy="2055227"/>
          </a:xfrm>
        </p:spPr>
      </p:pic>
      <p:sp>
        <p:nvSpPr>
          <p:cNvPr id="10" name="Round Same Side Corner Rectangle 9"/>
          <p:cNvSpPr/>
          <p:nvPr/>
        </p:nvSpPr>
        <p:spPr>
          <a:xfrm>
            <a:off x="4908234" y="4343477"/>
            <a:ext cx="4144001" cy="423305"/>
          </a:xfrm>
          <a:prstGeom prst="round2Same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11" name="Round Same Side Corner Rectangle 10"/>
          <p:cNvSpPr/>
          <p:nvPr/>
        </p:nvSpPr>
        <p:spPr>
          <a:xfrm>
            <a:off x="347466" y="4343477"/>
            <a:ext cx="4144001" cy="423305"/>
          </a:xfrm>
          <a:prstGeom prst="round2Same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Tree>
    <p:extLst>
      <p:ext uri="{BB962C8B-B14F-4D97-AF65-F5344CB8AC3E}">
        <p14:creationId xmlns:p14="http://schemas.microsoft.com/office/powerpoint/2010/main" val="1845604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Making the keyboard disappear</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5387441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Connect the </a:t>
            </a:r>
            <a:r>
              <a:rPr lang="en-US" dirty="0" err="1" smtClean="0"/>
              <a:t>ViewController</a:t>
            </a:r>
            <a:r>
              <a:rPr lang="en-US" dirty="0" smtClean="0"/>
              <a:t> to the </a:t>
            </a:r>
            <a:r>
              <a:rPr lang="en-US" dirty="0" err="1" smtClean="0"/>
              <a:t>tableView</a:t>
            </a:r>
            <a:r>
              <a:rPr lang="en-US" dirty="0" smtClean="0"/>
              <a:t> variable</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97240" y="2595562"/>
            <a:ext cx="2844844" cy="3670767"/>
          </a:xfrm>
        </p:spPr>
      </p:pic>
      <p:sp>
        <p:nvSpPr>
          <p:cNvPr id="10" name="Right Arrow 9"/>
          <p:cNvSpPr/>
          <p:nvPr/>
        </p:nvSpPr>
        <p:spPr>
          <a:xfrm rot="17867702">
            <a:off x="3957644" y="4527522"/>
            <a:ext cx="1509428" cy="11226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037713" y="4654803"/>
            <a:ext cx="1826141" cy="923330"/>
          </a:xfrm>
          <a:prstGeom prst="rect">
            <a:avLst/>
          </a:prstGeom>
          <a:noFill/>
        </p:spPr>
        <p:txBody>
          <a:bodyPr wrap="none" rtlCol="0">
            <a:spAutoFit/>
          </a:bodyPr>
          <a:lstStyle/>
          <a:p>
            <a:r>
              <a:rPr lang="en-US" dirty="0" smtClean="0"/>
              <a:t>Control-Drag</a:t>
            </a:r>
          </a:p>
          <a:p>
            <a:r>
              <a:rPr lang="en-US" dirty="0" smtClean="0"/>
              <a:t>The</a:t>
            </a:r>
          </a:p>
          <a:p>
            <a:r>
              <a:rPr lang="en-US" dirty="0" err="1" smtClean="0"/>
              <a:t>ViewController</a:t>
            </a:r>
            <a:endParaRPr lang="en-US" dirty="0"/>
          </a:p>
        </p:txBody>
      </p:sp>
    </p:spTree>
    <p:extLst>
      <p:ext uri="{BB962C8B-B14F-4D97-AF65-F5344CB8AC3E}">
        <p14:creationId xmlns:p14="http://schemas.microsoft.com/office/powerpoint/2010/main" val="24845112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Fixing Error #2 and #3</a:t>
            </a:r>
            <a:endParaRPr lang="en-US" dirty="0"/>
          </a:p>
        </p:txBody>
      </p:sp>
      <p:pic>
        <p:nvPicPr>
          <p:cNvPr id="4" name="Content Placeholder 3" descr="Screen Shot 2013-11-11 at 10.56.11 AM.png"/>
          <p:cNvPicPr>
            <a:picLocks noGrp="1" noChangeAspect="1"/>
          </p:cNvPicPr>
          <p:nvPr>
            <p:ph idx="1"/>
          </p:nvPr>
        </p:nvPicPr>
        <p:blipFill>
          <a:blip r:embed="rId3">
            <a:extLst>
              <a:ext uri="{28A0092B-C50C-407E-A947-70E740481C1C}">
                <a14:useLocalDpi xmlns:a14="http://schemas.microsoft.com/office/drawing/2010/main" val="0"/>
              </a:ext>
            </a:extLst>
          </a:blip>
          <a:srcRect t="21377" b="21377"/>
          <a:stretch>
            <a:fillRect/>
          </a:stretch>
        </p:blipFill>
        <p:spPr/>
      </p:pic>
      <p:sp>
        <p:nvSpPr>
          <p:cNvPr id="5" name="Round Same Side Corner Rectangle 4"/>
          <p:cNvSpPr/>
          <p:nvPr/>
        </p:nvSpPr>
        <p:spPr>
          <a:xfrm>
            <a:off x="736306" y="2963135"/>
            <a:ext cx="7491913" cy="883419"/>
          </a:xfrm>
          <a:prstGeom prst="round2Same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3094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pic>
        <p:nvPicPr>
          <p:cNvPr id="6" name="Content Placeholder 5" descr="Screen Shot 2013-11-11 at 10.57.05 A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273" r="2633"/>
          <a:stretch/>
        </p:blipFill>
        <p:spPr>
          <a:xfrm>
            <a:off x="1895988" y="2595563"/>
            <a:ext cx="1932803" cy="3681412"/>
          </a:xfrm>
        </p:spPr>
      </p:pic>
      <p:pic>
        <p:nvPicPr>
          <p:cNvPr id="7" name="Content Placeholder 6" descr="Screen Shot 2013-11-11 at 10.57.12 A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612" r="687"/>
          <a:stretch/>
        </p:blipFill>
        <p:spPr>
          <a:xfrm>
            <a:off x="5319810" y="2595563"/>
            <a:ext cx="1914396" cy="3681412"/>
          </a:xfrm>
        </p:spPr>
      </p:pic>
      <p:sp>
        <p:nvSpPr>
          <p:cNvPr id="8" name="Right Arrow 7"/>
          <p:cNvSpPr/>
          <p:nvPr/>
        </p:nvSpPr>
        <p:spPr>
          <a:xfrm>
            <a:off x="3828791" y="4030596"/>
            <a:ext cx="1491019" cy="7729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nip Same Side Corner Rectangle 8"/>
          <p:cNvSpPr/>
          <p:nvPr/>
        </p:nvSpPr>
        <p:spPr>
          <a:xfrm>
            <a:off x="5319810" y="4030596"/>
            <a:ext cx="1914396" cy="772992"/>
          </a:xfrm>
          <a:prstGeom prst="snip2Same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nip Same Side Corner Rectangle 9"/>
          <p:cNvSpPr/>
          <p:nvPr/>
        </p:nvSpPr>
        <p:spPr>
          <a:xfrm>
            <a:off x="2098467" y="3920166"/>
            <a:ext cx="1454204" cy="538896"/>
          </a:xfrm>
          <a:prstGeom prst="snip2Same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0339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 yourself on the back!  You are done!</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874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1325</TotalTime>
  <Words>3714</Words>
  <Application>Microsoft Macintosh PowerPoint</Application>
  <PresentationFormat>On-screen Show (4:3)</PresentationFormat>
  <Paragraphs>534</Paragraphs>
  <Slides>93</Slides>
  <Notes>49</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Pixel</vt:lpstr>
      <vt:lpstr>iOS App Development</vt:lpstr>
      <vt:lpstr>Using the Text Field</vt:lpstr>
      <vt:lpstr>The user interface</vt:lpstr>
      <vt:lpstr>The user interface</vt:lpstr>
      <vt:lpstr>Connections</vt:lpstr>
      <vt:lpstr>Connections (viewcontroller.h)</vt:lpstr>
      <vt:lpstr>viewcontroller.m </vt:lpstr>
      <vt:lpstr>Run the App!</vt:lpstr>
      <vt:lpstr>Making the keyboard disappear</vt:lpstr>
      <vt:lpstr>Delegates</vt:lpstr>
      <vt:lpstr>The Delegate Pattern</vt:lpstr>
      <vt:lpstr>Delegate Behavior</vt:lpstr>
      <vt:lpstr>Setting up Text Field as a delegate of ViewController</vt:lpstr>
      <vt:lpstr>Referencing the UITextLabelDelegate</vt:lpstr>
      <vt:lpstr>The TextFieldDelegate added to ViewController.h</vt:lpstr>
      <vt:lpstr>Getting the method definitions of the delegate</vt:lpstr>
      <vt:lpstr>Getting the method definitions of the delegate</vt:lpstr>
      <vt:lpstr>Getting the method definitions of the delegate</vt:lpstr>
      <vt:lpstr>Paste the method skeleton to ViewController.m</vt:lpstr>
      <vt:lpstr>Implementing the method</vt:lpstr>
      <vt:lpstr>Run the app!</vt:lpstr>
      <vt:lpstr>Message Box in iOS</vt:lpstr>
      <vt:lpstr>Message Box code</vt:lpstr>
      <vt:lpstr>Alert Views</vt:lpstr>
      <vt:lpstr>Table Views</vt:lpstr>
      <vt:lpstr>The App’s UI</vt:lpstr>
      <vt:lpstr>Table View control</vt:lpstr>
      <vt:lpstr>Drag the Table view to your storyboard</vt:lpstr>
      <vt:lpstr>Make sure the Table View fills the entire storyboard</vt:lpstr>
      <vt:lpstr>Completing the Code</vt:lpstr>
      <vt:lpstr>Modify viewcontroller.h</vt:lpstr>
      <vt:lpstr>UITABLEVIEW</vt:lpstr>
      <vt:lpstr>Viewcontroller.m</vt:lpstr>
      <vt:lpstr>Methods to be implemented</vt:lpstr>
      <vt:lpstr>Methods to be implemented</vt:lpstr>
      <vt:lpstr>Code pasted in Viewcontroller.m</vt:lpstr>
      <vt:lpstr>numberOfRowsInSection</vt:lpstr>
      <vt:lpstr>cellForRowAtIndexPath</vt:lpstr>
      <vt:lpstr>cellForRowAtIndexPath: What happens</vt:lpstr>
      <vt:lpstr>The Code</vt:lpstr>
      <vt:lpstr>Connect DataSource and Delegate</vt:lpstr>
      <vt:lpstr>Control-drag to VIEWCONTROLLER</vt:lpstr>
      <vt:lpstr>Connection Inspector</vt:lpstr>
      <vt:lpstr>Run the App</vt:lpstr>
      <vt:lpstr>The App</vt:lpstr>
      <vt:lpstr>The Navigation Controller</vt:lpstr>
      <vt:lpstr>Navigation Controller</vt:lpstr>
      <vt:lpstr>Storyboards</vt:lpstr>
      <vt:lpstr>Scenes and Segues</vt:lpstr>
      <vt:lpstr>Creating Navigation Controllers with Storyboards</vt:lpstr>
      <vt:lpstr>Create a new Single View Application</vt:lpstr>
      <vt:lpstr>Change the View Controller to a Navigation Controller</vt:lpstr>
      <vt:lpstr>After Embedding…</vt:lpstr>
      <vt:lpstr>Run the App</vt:lpstr>
      <vt:lpstr>Adding Table View and Data</vt:lpstr>
      <vt:lpstr>Add Table View</vt:lpstr>
      <vt:lpstr>Modify ViewController.h</vt:lpstr>
      <vt:lpstr>Modify ViewController.m</vt:lpstr>
      <vt:lpstr>Give the Navigation Bar a name</vt:lpstr>
      <vt:lpstr>Run the App</vt:lpstr>
      <vt:lpstr>Create the Protoype Cell</vt:lpstr>
      <vt:lpstr>Enable Prototype Cell</vt:lpstr>
      <vt:lpstr>Modify the Prototype Cell properties</vt:lpstr>
      <vt:lpstr>Run the App</vt:lpstr>
      <vt:lpstr>Adding the Detail View</vt:lpstr>
      <vt:lpstr>Add a View Controller to your Storyboard</vt:lpstr>
      <vt:lpstr>Add a Segue to the new ViewController</vt:lpstr>
      <vt:lpstr>Segue from Main View Controller to New View Controller</vt:lpstr>
      <vt:lpstr>The storyboard so far</vt:lpstr>
      <vt:lpstr>Running the app</vt:lpstr>
      <vt:lpstr>Passing data from one view to another</vt:lpstr>
      <vt:lpstr>Adding a custom ViewController</vt:lpstr>
      <vt:lpstr>Add a new file to your project</vt:lpstr>
      <vt:lpstr>Select Objective-C class</vt:lpstr>
      <vt:lpstr>Give the class a name</vt:lpstr>
      <vt:lpstr>Save it to the project folder</vt:lpstr>
      <vt:lpstr>New class appears</vt:lpstr>
      <vt:lpstr>Associate new class with the second viewcontroller</vt:lpstr>
      <vt:lpstr>Adding variables to the custom class</vt:lpstr>
      <vt:lpstr>DetailViewController.h</vt:lpstr>
      <vt:lpstr>DetailViewController.m</vt:lpstr>
      <vt:lpstr>Adding a connection between the label and the variable</vt:lpstr>
      <vt:lpstr>Adding a connection between the label and the variable</vt:lpstr>
      <vt:lpstr>Add code to DetailViewController.m</vt:lpstr>
      <vt:lpstr>Run the App</vt:lpstr>
      <vt:lpstr>Passing Data Using Segue</vt:lpstr>
      <vt:lpstr>Name your Segue</vt:lpstr>
      <vt:lpstr>Add code to ViewController.m</vt:lpstr>
      <vt:lpstr>Fixing Errors #1</vt:lpstr>
      <vt:lpstr>Connect the ViewController to the tableView variable</vt:lpstr>
      <vt:lpstr>Fixing Error #2 and #3</vt:lpstr>
      <vt:lpstr>Run the App</vt:lpstr>
      <vt:lpstr>Pat yourself on the back!  You are done!</vt:lpstr>
    </vt:vector>
  </TitlesOfParts>
  <Company>Smart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iOS App Development</dc:title>
  <dc:creator>Ronald Ramos</dc:creator>
  <cp:lastModifiedBy>Ronald Ramos</cp:lastModifiedBy>
  <cp:revision>17</cp:revision>
  <dcterms:created xsi:type="dcterms:W3CDTF">2014-02-18T12:15:38Z</dcterms:created>
  <dcterms:modified xsi:type="dcterms:W3CDTF">2014-02-20T01:15:11Z</dcterms:modified>
</cp:coreProperties>
</file>