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70" r:id="rId3"/>
    <p:sldId id="271" r:id="rId4"/>
    <p:sldId id="263" r:id="rId5"/>
    <p:sldId id="331" r:id="rId6"/>
    <p:sldId id="332" r:id="rId7"/>
    <p:sldId id="334" r:id="rId8"/>
    <p:sldId id="293" r:id="rId9"/>
    <p:sldId id="277" r:id="rId10"/>
    <p:sldId id="335" r:id="rId11"/>
    <p:sldId id="266" r:id="rId12"/>
    <p:sldId id="279" r:id="rId13"/>
    <p:sldId id="329" r:id="rId14"/>
    <p:sldId id="280" r:id="rId15"/>
    <p:sldId id="294" r:id="rId16"/>
    <p:sldId id="282" r:id="rId17"/>
    <p:sldId id="295" r:id="rId18"/>
    <p:sldId id="285" r:id="rId19"/>
    <p:sldId id="296" r:id="rId20"/>
    <p:sldId id="286" r:id="rId21"/>
    <p:sldId id="337"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38" r:id="rId50"/>
    <p:sldId id="297" r:id="rId51"/>
    <p:sldId id="298" r:id="rId52"/>
    <p:sldId id="29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autoAdjust="0"/>
  </p:normalViewPr>
  <p:slideViewPr>
    <p:cSldViewPr>
      <p:cViewPr>
        <p:scale>
          <a:sx n="70" d="100"/>
          <a:sy n="70" d="100"/>
        </p:scale>
        <p:origin x="-129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B96F4-CAE2-4EE3-8B59-CF77FFE16D83}" type="doc">
      <dgm:prSet loTypeId="urn:microsoft.com/office/officeart/2011/layout/CircleProcess" loCatId="process" qsTypeId="urn:microsoft.com/office/officeart/2005/8/quickstyle/simple1" qsCatId="simple" csTypeId="urn:microsoft.com/office/officeart/2005/8/colors/accent1_2" csCatId="accent1" phldr="1"/>
      <dgm:spPr/>
    </dgm:pt>
    <dgm:pt modelId="{7A05EB06-2343-4C21-8389-F1EAAD328833}">
      <dgm:prSet phldrT="[Text]"/>
      <dgm:spPr/>
      <dgm:t>
        <a:bodyPr/>
        <a:lstStyle/>
        <a:p>
          <a:r>
            <a:rPr lang="en-US" dirty="0" smtClean="0">
              <a:solidFill>
                <a:srgbClr val="002060"/>
              </a:solidFill>
            </a:rPr>
            <a:t>Funding &amp; Support</a:t>
          </a:r>
          <a:endParaRPr lang="en-US" dirty="0">
            <a:solidFill>
              <a:srgbClr val="002060"/>
            </a:solidFill>
          </a:endParaRPr>
        </a:p>
      </dgm:t>
    </dgm:pt>
    <dgm:pt modelId="{61213FF5-1BBD-4F64-A57B-0C9E506524CF}" type="parTrans" cxnId="{37C7BD7A-E953-44F8-A763-29908D4F99D7}">
      <dgm:prSet/>
      <dgm:spPr/>
      <dgm:t>
        <a:bodyPr/>
        <a:lstStyle/>
        <a:p>
          <a:endParaRPr lang="en-US">
            <a:solidFill>
              <a:srgbClr val="002060"/>
            </a:solidFill>
          </a:endParaRPr>
        </a:p>
      </dgm:t>
    </dgm:pt>
    <dgm:pt modelId="{E4C16A27-34A7-4E5E-8645-4E19E7FC0ABF}" type="sibTrans" cxnId="{37C7BD7A-E953-44F8-A763-29908D4F99D7}">
      <dgm:prSet/>
      <dgm:spPr/>
      <dgm:t>
        <a:bodyPr/>
        <a:lstStyle/>
        <a:p>
          <a:endParaRPr lang="en-US">
            <a:solidFill>
              <a:srgbClr val="002060"/>
            </a:solidFill>
          </a:endParaRPr>
        </a:p>
      </dgm:t>
    </dgm:pt>
    <dgm:pt modelId="{DD4C730F-0D60-4611-A80D-2080F22124C4}">
      <dgm:prSet phldrT="[Text]"/>
      <dgm:spPr/>
      <dgm:t>
        <a:bodyPr/>
        <a:lstStyle/>
        <a:p>
          <a:r>
            <a:rPr lang="en-US" dirty="0" smtClean="0">
              <a:solidFill>
                <a:srgbClr val="002060"/>
              </a:solidFill>
            </a:rPr>
            <a:t>Mindset</a:t>
          </a:r>
          <a:endParaRPr lang="en-US" dirty="0">
            <a:solidFill>
              <a:srgbClr val="002060"/>
            </a:solidFill>
          </a:endParaRPr>
        </a:p>
      </dgm:t>
    </dgm:pt>
    <dgm:pt modelId="{95225FA6-5172-4C9F-A179-EE8BBA967A6B}" type="parTrans" cxnId="{E7D89902-6112-4CF2-9B04-BB39FE7AF888}">
      <dgm:prSet/>
      <dgm:spPr/>
      <dgm:t>
        <a:bodyPr/>
        <a:lstStyle/>
        <a:p>
          <a:endParaRPr lang="en-US">
            <a:solidFill>
              <a:srgbClr val="002060"/>
            </a:solidFill>
          </a:endParaRPr>
        </a:p>
      </dgm:t>
    </dgm:pt>
    <dgm:pt modelId="{936641D0-4B33-48DB-A67D-D80B0D6E4593}" type="sibTrans" cxnId="{E7D89902-6112-4CF2-9B04-BB39FE7AF888}">
      <dgm:prSet/>
      <dgm:spPr/>
      <dgm:t>
        <a:bodyPr/>
        <a:lstStyle/>
        <a:p>
          <a:endParaRPr lang="en-US">
            <a:solidFill>
              <a:srgbClr val="002060"/>
            </a:solidFill>
          </a:endParaRPr>
        </a:p>
      </dgm:t>
    </dgm:pt>
    <dgm:pt modelId="{BC9D7946-4349-4CA1-BA4C-6603EE041FDF}">
      <dgm:prSet phldrT="[Text]"/>
      <dgm:spPr/>
      <dgm:t>
        <a:bodyPr/>
        <a:lstStyle/>
        <a:p>
          <a:r>
            <a:rPr lang="en-US" dirty="0" smtClean="0">
              <a:solidFill>
                <a:srgbClr val="002060"/>
              </a:solidFill>
            </a:rPr>
            <a:t>Apps/ Software</a:t>
          </a:r>
          <a:endParaRPr lang="en-US" dirty="0">
            <a:solidFill>
              <a:srgbClr val="002060"/>
            </a:solidFill>
          </a:endParaRPr>
        </a:p>
      </dgm:t>
    </dgm:pt>
    <dgm:pt modelId="{00CF2FA9-2DAD-47A6-9921-91961814558D}" type="parTrans" cxnId="{FB2046B5-733D-4880-A605-98D494B65000}">
      <dgm:prSet/>
      <dgm:spPr/>
      <dgm:t>
        <a:bodyPr/>
        <a:lstStyle/>
        <a:p>
          <a:endParaRPr lang="en-US">
            <a:solidFill>
              <a:srgbClr val="002060"/>
            </a:solidFill>
          </a:endParaRPr>
        </a:p>
      </dgm:t>
    </dgm:pt>
    <dgm:pt modelId="{A021FB5A-0162-4AF7-82DD-A158CEB051E5}" type="sibTrans" cxnId="{FB2046B5-733D-4880-A605-98D494B65000}">
      <dgm:prSet/>
      <dgm:spPr/>
      <dgm:t>
        <a:bodyPr/>
        <a:lstStyle/>
        <a:p>
          <a:endParaRPr lang="en-US">
            <a:solidFill>
              <a:srgbClr val="002060"/>
            </a:solidFill>
          </a:endParaRPr>
        </a:p>
      </dgm:t>
    </dgm:pt>
    <dgm:pt modelId="{151ACECE-42A4-497A-A828-D218DEDD6C46}">
      <dgm:prSet phldrT="[Text]"/>
      <dgm:spPr/>
      <dgm:t>
        <a:bodyPr/>
        <a:lstStyle/>
        <a:p>
          <a:r>
            <a:rPr lang="en-US" dirty="0" smtClean="0">
              <a:solidFill>
                <a:srgbClr val="002060"/>
              </a:solidFill>
            </a:rPr>
            <a:t>Training</a:t>
          </a:r>
          <a:endParaRPr lang="en-US" dirty="0">
            <a:solidFill>
              <a:srgbClr val="002060"/>
            </a:solidFill>
          </a:endParaRPr>
        </a:p>
      </dgm:t>
    </dgm:pt>
    <dgm:pt modelId="{5C25C497-07D5-4FFC-9ED0-D54A5627CA65}" type="parTrans" cxnId="{C9CBE388-DF4B-46C5-9CB3-8C38BB4EDDAC}">
      <dgm:prSet/>
      <dgm:spPr/>
      <dgm:t>
        <a:bodyPr/>
        <a:lstStyle/>
        <a:p>
          <a:endParaRPr lang="en-US">
            <a:solidFill>
              <a:srgbClr val="002060"/>
            </a:solidFill>
          </a:endParaRPr>
        </a:p>
      </dgm:t>
    </dgm:pt>
    <dgm:pt modelId="{74A8B37E-5358-4F68-8D89-A314E51E157E}" type="sibTrans" cxnId="{C9CBE388-DF4B-46C5-9CB3-8C38BB4EDDAC}">
      <dgm:prSet/>
      <dgm:spPr/>
      <dgm:t>
        <a:bodyPr/>
        <a:lstStyle/>
        <a:p>
          <a:endParaRPr lang="en-US">
            <a:solidFill>
              <a:srgbClr val="002060"/>
            </a:solidFill>
          </a:endParaRPr>
        </a:p>
      </dgm:t>
    </dgm:pt>
    <dgm:pt modelId="{63D0E78F-2B60-45C7-B27E-7AE715F3B1BA}" type="pres">
      <dgm:prSet presAssocID="{F1CB96F4-CAE2-4EE3-8B59-CF77FFE16D83}" presName="Name0" presStyleCnt="0">
        <dgm:presLayoutVars>
          <dgm:chMax val="11"/>
          <dgm:chPref val="11"/>
          <dgm:dir/>
          <dgm:resizeHandles/>
        </dgm:presLayoutVars>
      </dgm:prSet>
      <dgm:spPr/>
    </dgm:pt>
    <dgm:pt modelId="{6F952882-ACAE-4CE5-B589-A9AE245F0A06}" type="pres">
      <dgm:prSet presAssocID="{151ACECE-42A4-497A-A828-D218DEDD6C46}" presName="Accent4" presStyleCnt="0"/>
      <dgm:spPr/>
    </dgm:pt>
    <dgm:pt modelId="{2A46531C-5119-48F7-BCC5-5815D177C3A0}" type="pres">
      <dgm:prSet presAssocID="{151ACECE-42A4-497A-A828-D218DEDD6C46}" presName="Accent" presStyleLbl="node1" presStyleIdx="0" presStyleCnt="4"/>
      <dgm:spPr/>
    </dgm:pt>
    <dgm:pt modelId="{A5C78A5C-D64A-4C2F-9AD8-6BD9B315D1B8}" type="pres">
      <dgm:prSet presAssocID="{151ACECE-42A4-497A-A828-D218DEDD6C46}" presName="ParentBackground4" presStyleCnt="0"/>
      <dgm:spPr/>
    </dgm:pt>
    <dgm:pt modelId="{9B7CEDCE-3FDB-444E-AA9F-D0D9D96688E6}" type="pres">
      <dgm:prSet presAssocID="{151ACECE-42A4-497A-A828-D218DEDD6C46}" presName="ParentBackground" presStyleLbl="fgAcc1" presStyleIdx="0" presStyleCnt="4"/>
      <dgm:spPr/>
    </dgm:pt>
    <dgm:pt modelId="{0CEF2FC0-4868-4EFE-A8C6-161CE5236687}" type="pres">
      <dgm:prSet presAssocID="{151ACECE-42A4-497A-A828-D218DEDD6C46}" presName="Parent4" presStyleLbl="revTx" presStyleIdx="0" presStyleCnt="0">
        <dgm:presLayoutVars>
          <dgm:chMax val="1"/>
          <dgm:chPref val="1"/>
          <dgm:bulletEnabled val="1"/>
        </dgm:presLayoutVars>
      </dgm:prSet>
      <dgm:spPr/>
    </dgm:pt>
    <dgm:pt modelId="{90F04B5E-A470-4B03-B2C7-20739D394AAB}" type="pres">
      <dgm:prSet presAssocID="{BC9D7946-4349-4CA1-BA4C-6603EE041FDF}" presName="Accent3" presStyleCnt="0"/>
      <dgm:spPr/>
    </dgm:pt>
    <dgm:pt modelId="{CA4CC4EF-E2C1-4C70-9426-AC557111BC3A}" type="pres">
      <dgm:prSet presAssocID="{BC9D7946-4349-4CA1-BA4C-6603EE041FDF}" presName="Accent" presStyleLbl="node1" presStyleIdx="1" presStyleCnt="4"/>
      <dgm:spPr/>
    </dgm:pt>
    <dgm:pt modelId="{E18903FA-8446-4870-90ED-BCBC5891C339}" type="pres">
      <dgm:prSet presAssocID="{BC9D7946-4349-4CA1-BA4C-6603EE041FDF}" presName="ParentBackground3" presStyleCnt="0"/>
      <dgm:spPr/>
    </dgm:pt>
    <dgm:pt modelId="{BAD27A93-5EE9-4997-AA32-B6D39C0A775C}" type="pres">
      <dgm:prSet presAssocID="{BC9D7946-4349-4CA1-BA4C-6603EE041FDF}" presName="ParentBackground" presStyleLbl="fgAcc1" presStyleIdx="1" presStyleCnt="4"/>
      <dgm:spPr/>
    </dgm:pt>
    <dgm:pt modelId="{0E3F64A9-78BC-4A86-A3E4-79C0338654AB}" type="pres">
      <dgm:prSet presAssocID="{BC9D7946-4349-4CA1-BA4C-6603EE041FDF}" presName="Parent3" presStyleLbl="revTx" presStyleIdx="0" presStyleCnt="0">
        <dgm:presLayoutVars>
          <dgm:chMax val="1"/>
          <dgm:chPref val="1"/>
          <dgm:bulletEnabled val="1"/>
        </dgm:presLayoutVars>
      </dgm:prSet>
      <dgm:spPr/>
    </dgm:pt>
    <dgm:pt modelId="{EFE4B26D-C0DD-403A-9DD9-D857B3E4EED6}" type="pres">
      <dgm:prSet presAssocID="{DD4C730F-0D60-4611-A80D-2080F22124C4}" presName="Accent2" presStyleCnt="0"/>
      <dgm:spPr/>
    </dgm:pt>
    <dgm:pt modelId="{0601A6F8-65B5-401E-B5D8-796C279D50AA}" type="pres">
      <dgm:prSet presAssocID="{DD4C730F-0D60-4611-A80D-2080F22124C4}" presName="Accent" presStyleLbl="node1" presStyleIdx="2" presStyleCnt="4"/>
      <dgm:spPr/>
    </dgm:pt>
    <dgm:pt modelId="{F8714B3E-24AD-480A-BCF7-6DB1BAE852EE}" type="pres">
      <dgm:prSet presAssocID="{DD4C730F-0D60-4611-A80D-2080F22124C4}" presName="ParentBackground2" presStyleCnt="0"/>
      <dgm:spPr/>
    </dgm:pt>
    <dgm:pt modelId="{365980C5-EBAB-4AB0-A379-3D89FFFE94F9}" type="pres">
      <dgm:prSet presAssocID="{DD4C730F-0D60-4611-A80D-2080F22124C4}" presName="ParentBackground" presStyleLbl="fgAcc1" presStyleIdx="2" presStyleCnt="4"/>
      <dgm:spPr/>
    </dgm:pt>
    <dgm:pt modelId="{C7CA2B89-3E63-49D7-B13B-3A8E8340F661}" type="pres">
      <dgm:prSet presAssocID="{DD4C730F-0D60-4611-A80D-2080F22124C4}" presName="Parent2" presStyleLbl="revTx" presStyleIdx="0" presStyleCnt="0">
        <dgm:presLayoutVars>
          <dgm:chMax val="1"/>
          <dgm:chPref val="1"/>
          <dgm:bulletEnabled val="1"/>
        </dgm:presLayoutVars>
      </dgm:prSet>
      <dgm:spPr/>
    </dgm:pt>
    <dgm:pt modelId="{189B4861-4A8D-4CB9-91E2-34C3AA2B5451}" type="pres">
      <dgm:prSet presAssocID="{7A05EB06-2343-4C21-8389-F1EAAD328833}" presName="Accent1" presStyleCnt="0"/>
      <dgm:spPr/>
    </dgm:pt>
    <dgm:pt modelId="{AF434D45-71AC-4930-A9DB-CEB247A39462}" type="pres">
      <dgm:prSet presAssocID="{7A05EB06-2343-4C21-8389-F1EAAD328833}" presName="Accent" presStyleLbl="node1" presStyleIdx="3" presStyleCnt="4"/>
      <dgm:spPr/>
    </dgm:pt>
    <dgm:pt modelId="{B629067D-0B96-43EA-A96B-CE429BD7D6DE}" type="pres">
      <dgm:prSet presAssocID="{7A05EB06-2343-4C21-8389-F1EAAD328833}" presName="ParentBackground1" presStyleCnt="0"/>
      <dgm:spPr/>
    </dgm:pt>
    <dgm:pt modelId="{F562EF77-838B-4BEA-9AC3-365BCFF5C142}" type="pres">
      <dgm:prSet presAssocID="{7A05EB06-2343-4C21-8389-F1EAAD328833}" presName="ParentBackground" presStyleLbl="fgAcc1" presStyleIdx="3" presStyleCnt="4"/>
      <dgm:spPr/>
    </dgm:pt>
    <dgm:pt modelId="{14832ACC-8C2E-4342-9F37-6C1A906D3C32}" type="pres">
      <dgm:prSet presAssocID="{7A05EB06-2343-4C21-8389-F1EAAD328833}" presName="Parent1" presStyleLbl="revTx" presStyleIdx="0" presStyleCnt="0">
        <dgm:presLayoutVars>
          <dgm:chMax val="1"/>
          <dgm:chPref val="1"/>
          <dgm:bulletEnabled val="1"/>
        </dgm:presLayoutVars>
      </dgm:prSet>
      <dgm:spPr/>
    </dgm:pt>
  </dgm:ptLst>
  <dgm:cxnLst>
    <dgm:cxn modelId="{FB2046B5-733D-4880-A605-98D494B65000}" srcId="{F1CB96F4-CAE2-4EE3-8B59-CF77FFE16D83}" destId="{BC9D7946-4349-4CA1-BA4C-6603EE041FDF}" srcOrd="2" destOrd="0" parTransId="{00CF2FA9-2DAD-47A6-9921-91961814558D}" sibTransId="{A021FB5A-0162-4AF7-82DD-A158CEB051E5}"/>
    <dgm:cxn modelId="{A8C22805-FCB8-4F12-A2D7-0AC9E350BC9B}" type="presOf" srcId="{7A05EB06-2343-4C21-8389-F1EAAD328833}" destId="{F562EF77-838B-4BEA-9AC3-365BCFF5C142}" srcOrd="0" destOrd="0" presId="urn:microsoft.com/office/officeart/2011/layout/CircleProcess"/>
    <dgm:cxn modelId="{D43FECFE-0E61-4A66-84D4-D34BE2E32CB0}" type="presOf" srcId="{DD4C730F-0D60-4611-A80D-2080F22124C4}" destId="{365980C5-EBAB-4AB0-A379-3D89FFFE94F9}" srcOrd="0" destOrd="0" presId="urn:microsoft.com/office/officeart/2011/layout/CircleProcess"/>
    <dgm:cxn modelId="{6B6762A0-D629-4677-B7AD-59A4CBA593CF}" type="presOf" srcId="{F1CB96F4-CAE2-4EE3-8B59-CF77FFE16D83}" destId="{63D0E78F-2B60-45C7-B27E-7AE715F3B1BA}" srcOrd="0" destOrd="0" presId="urn:microsoft.com/office/officeart/2011/layout/CircleProcess"/>
    <dgm:cxn modelId="{5E7B3BE3-CB39-4E7D-B2FE-B387B6C25B37}" type="presOf" srcId="{BC9D7946-4349-4CA1-BA4C-6603EE041FDF}" destId="{BAD27A93-5EE9-4997-AA32-B6D39C0A775C}" srcOrd="0" destOrd="0" presId="urn:microsoft.com/office/officeart/2011/layout/CircleProcess"/>
    <dgm:cxn modelId="{E7441297-23FB-438C-970E-17A8ED6C4252}" type="presOf" srcId="{7A05EB06-2343-4C21-8389-F1EAAD328833}" destId="{14832ACC-8C2E-4342-9F37-6C1A906D3C32}" srcOrd="1" destOrd="0" presId="urn:microsoft.com/office/officeart/2011/layout/CircleProcess"/>
    <dgm:cxn modelId="{70B1B331-5AFC-404D-BE09-23211ED9FE74}" type="presOf" srcId="{BC9D7946-4349-4CA1-BA4C-6603EE041FDF}" destId="{0E3F64A9-78BC-4A86-A3E4-79C0338654AB}" srcOrd="1" destOrd="0" presId="urn:microsoft.com/office/officeart/2011/layout/CircleProcess"/>
    <dgm:cxn modelId="{C9CBE388-DF4B-46C5-9CB3-8C38BB4EDDAC}" srcId="{F1CB96F4-CAE2-4EE3-8B59-CF77FFE16D83}" destId="{151ACECE-42A4-497A-A828-D218DEDD6C46}" srcOrd="3" destOrd="0" parTransId="{5C25C497-07D5-4FFC-9ED0-D54A5627CA65}" sibTransId="{74A8B37E-5358-4F68-8D89-A314E51E157E}"/>
    <dgm:cxn modelId="{399ACAF3-C246-46DE-A4E3-12A68576E555}" type="presOf" srcId="{151ACECE-42A4-497A-A828-D218DEDD6C46}" destId="{0CEF2FC0-4868-4EFE-A8C6-161CE5236687}" srcOrd="1" destOrd="0" presId="urn:microsoft.com/office/officeart/2011/layout/CircleProcess"/>
    <dgm:cxn modelId="{772B0EA4-4E33-4C85-ACB5-C50662C351DE}" type="presOf" srcId="{DD4C730F-0D60-4611-A80D-2080F22124C4}" destId="{C7CA2B89-3E63-49D7-B13B-3A8E8340F661}" srcOrd="1" destOrd="0" presId="urn:microsoft.com/office/officeart/2011/layout/CircleProcess"/>
    <dgm:cxn modelId="{39439CC9-16C8-41A4-957F-82AA20A6BF45}" type="presOf" srcId="{151ACECE-42A4-497A-A828-D218DEDD6C46}" destId="{9B7CEDCE-3FDB-444E-AA9F-D0D9D96688E6}" srcOrd="0" destOrd="0" presId="urn:microsoft.com/office/officeart/2011/layout/CircleProcess"/>
    <dgm:cxn modelId="{37C7BD7A-E953-44F8-A763-29908D4F99D7}" srcId="{F1CB96F4-CAE2-4EE3-8B59-CF77FFE16D83}" destId="{7A05EB06-2343-4C21-8389-F1EAAD328833}" srcOrd="0" destOrd="0" parTransId="{61213FF5-1BBD-4F64-A57B-0C9E506524CF}" sibTransId="{E4C16A27-34A7-4E5E-8645-4E19E7FC0ABF}"/>
    <dgm:cxn modelId="{E7D89902-6112-4CF2-9B04-BB39FE7AF888}" srcId="{F1CB96F4-CAE2-4EE3-8B59-CF77FFE16D83}" destId="{DD4C730F-0D60-4611-A80D-2080F22124C4}" srcOrd="1" destOrd="0" parTransId="{95225FA6-5172-4C9F-A179-EE8BBA967A6B}" sibTransId="{936641D0-4B33-48DB-A67D-D80B0D6E4593}"/>
    <dgm:cxn modelId="{86EEC710-3011-4330-B4BD-CD9454DC8FDB}" type="presParOf" srcId="{63D0E78F-2B60-45C7-B27E-7AE715F3B1BA}" destId="{6F952882-ACAE-4CE5-B589-A9AE245F0A06}" srcOrd="0" destOrd="0" presId="urn:microsoft.com/office/officeart/2011/layout/CircleProcess"/>
    <dgm:cxn modelId="{A925AFB8-B06F-403F-8827-64A155FE9F7B}" type="presParOf" srcId="{6F952882-ACAE-4CE5-B589-A9AE245F0A06}" destId="{2A46531C-5119-48F7-BCC5-5815D177C3A0}" srcOrd="0" destOrd="0" presId="urn:microsoft.com/office/officeart/2011/layout/CircleProcess"/>
    <dgm:cxn modelId="{428B8C37-951B-45B5-AFC9-DC6967744DF0}" type="presParOf" srcId="{63D0E78F-2B60-45C7-B27E-7AE715F3B1BA}" destId="{A5C78A5C-D64A-4C2F-9AD8-6BD9B315D1B8}" srcOrd="1" destOrd="0" presId="urn:microsoft.com/office/officeart/2011/layout/CircleProcess"/>
    <dgm:cxn modelId="{6DCB91A3-ADDB-45FE-9686-0C88621CBBB9}" type="presParOf" srcId="{A5C78A5C-D64A-4C2F-9AD8-6BD9B315D1B8}" destId="{9B7CEDCE-3FDB-444E-AA9F-D0D9D96688E6}" srcOrd="0" destOrd="0" presId="urn:microsoft.com/office/officeart/2011/layout/CircleProcess"/>
    <dgm:cxn modelId="{850BB4B9-8F4E-4DE1-9CC5-D1DAD2CAC4A9}" type="presParOf" srcId="{63D0E78F-2B60-45C7-B27E-7AE715F3B1BA}" destId="{0CEF2FC0-4868-4EFE-A8C6-161CE5236687}" srcOrd="2" destOrd="0" presId="urn:microsoft.com/office/officeart/2011/layout/CircleProcess"/>
    <dgm:cxn modelId="{9A7EC1C4-DC85-4564-93DB-8553BED9C201}" type="presParOf" srcId="{63D0E78F-2B60-45C7-B27E-7AE715F3B1BA}" destId="{90F04B5E-A470-4B03-B2C7-20739D394AAB}" srcOrd="3" destOrd="0" presId="urn:microsoft.com/office/officeart/2011/layout/CircleProcess"/>
    <dgm:cxn modelId="{923DBE5A-B256-48E1-B0AB-756E7191F506}" type="presParOf" srcId="{90F04B5E-A470-4B03-B2C7-20739D394AAB}" destId="{CA4CC4EF-E2C1-4C70-9426-AC557111BC3A}" srcOrd="0" destOrd="0" presId="urn:microsoft.com/office/officeart/2011/layout/CircleProcess"/>
    <dgm:cxn modelId="{4EE5F2A9-9672-4020-8674-94FA17B6D886}" type="presParOf" srcId="{63D0E78F-2B60-45C7-B27E-7AE715F3B1BA}" destId="{E18903FA-8446-4870-90ED-BCBC5891C339}" srcOrd="4" destOrd="0" presId="urn:microsoft.com/office/officeart/2011/layout/CircleProcess"/>
    <dgm:cxn modelId="{A2585BF0-4C7C-4906-B3D4-DE70DA100E37}" type="presParOf" srcId="{E18903FA-8446-4870-90ED-BCBC5891C339}" destId="{BAD27A93-5EE9-4997-AA32-B6D39C0A775C}" srcOrd="0" destOrd="0" presId="urn:microsoft.com/office/officeart/2011/layout/CircleProcess"/>
    <dgm:cxn modelId="{AE3CFD41-4AC5-4339-A6C6-BA5571DDDC0D}" type="presParOf" srcId="{63D0E78F-2B60-45C7-B27E-7AE715F3B1BA}" destId="{0E3F64A9-78BC-4A86-A3E4-79C0338654AB}" srcOrd="5" destOrd="0" presId="urn:microsoft.com/office/officeart/2011/layout/CircleProcess"/>
    <dgm:cxn modelId="{C49E0951-1E13-4D7F-9CEA-B6EE3D59D42E}" type="presParOf" srcId="{63D0E78F-2B60-45C7-B27E-7AE715F3B1BA}" destId="{EFE4B26D-C0DD-403A-9DD9-D857B3E4EED6}" srcOrd="6" destOrd="0" presId="urn:microsoft.com/office/officeart/2011/layout/CircleProcess"/>
    <dgm:cxn modelId="{FEAF43A9-A28B-4881-B1B4-8106491CB9F6}" type="presParOf" srcId="{EFE4B26D-C0DD-403A-9DD9-D857B3E4EED6}" destId="{0601A6F8-65B5-401E-B5D8-796C279D50AA}" srcOrd="0" destOrd="0" presId="urn:microsoft.com/office/officeart/2011/layout/CircleProcess"/>
    <dgm:cxn modelId="{F6E77D1D-2C27-4C42-9E97-338E6F963535}" type="presParOf" srcId="{63D0E78F-2B60-45C7-B27E-7AE715F3B1BA}" destId="{F8714B3E-24AD-480A-BCF7-6DB1BAE852EE}" srcOrd="7" destOrd="0" presId="urn:microsoft.com/office/officeart/2011/layout/CircleProcess"/>
    <dgm:cxn modelId="{04A13789-7EAB-47D8-99C0-FE8855DE6EBC}" type="presParOf" srcId="{F8714B3E-24AD-480A-BCF7-6DB1BAE852EE}" destId="{365980C5-EBAB-4AB0-A379-3D89FFFE94F9}" srcOrd="0" destOrd="0" presId="urn:microsoft.com/office/officeart/2011/layout/CircleProcess"/>
    <dgm:cxn modelId="{0B0161A6-6011-4A56-979F-637B7F82EFB4}" type="presParOf" srcId="{63D0E78F-2B60-45C7-B27E-7AE715F3B1BA}" destId="{C7CA2B89-3E63-49D7-B13B-3A8E8340F661}" srcOrd="8" destOrd="0" presId="urn:microsoft.com/office/officeart/2011/layout/CircleProcess"/>
    <dgm:cxn modelId="{549D78DF-58E4-4975-ACB5-FA9207533085}" type="presParOf" srcId="{63D0E78F-2B60-45C7-B27E-7AE715F3B1BA}" destId="{189B4861-4A8D-4CB9-91E2-34C3AA2B5451}" srcOrd="9" destOrd="0" presId="urn:microsoft.com/office/officeart/2011/layout/CircleProcess"/>
    <dgm:cxn modelId="{5EECF5DA-1E78-4605-B8C1-8BCF2AD3E083}" type="presParOf" srcId="{189B4861-4A8D-4CB9-91E2-34C3AA2B5451}" destId="{AF434D45-71AC-4930-A9DB-CEB247A39462}" srcOrd="0" destOrd="0" presId="urn:microsoft.com/office/officeart/2011/layout/CircleProcess"/>
    <dgm:cxn modelId="{63101859-9D21-47AE-A63D-48657558F0DB}" type="presParOf" srcId="{63D0E78F-2B60-45C7-B27E-7AE715F3B1BA}" destId="{B629067D-0B96-43EA-A96B-CE429BD7D6DE}" srcOrd="10" destOrd="0" presId="urn:microsoft.com/office/officeart/2011/layout/CircleProcess"/>
    <dgm:cxn modelId="{D1FFDC14-A7F9-4670-A18B-A8571E16F59A}" type="presParOf" srcId="{B629067D-0B96-43EA-A96B-CE429BD7D6DE}" destId="{F562EF77-838B-4BEA-9AC3-365BCFF5C142}" srcOrd="0" destOrd="0" presId="urn:microsoft.com/office/officeart/2011/layout/CircleProcess"/>
    <dgm:cxn modelId="{B4AB9E46-B62E-4730-917A-C08C82E60950}" type="presParOf" srcId="{63D0E78F-2B60-45C7-B27E-7AE715F3B1BA}" destId="{14832ACC-8C2E-4342-9F37-6C1A906D3C32}"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B96F4-CAE2-4EE3-8B59-CF77FFE16D83}" type="doc">
      <dgm:prSet loTypeId="urn:microsoft.com/office/officeart/2011/layout/CircleProcess" loCatId="process" qsTypeId="urn:microsoft.com/office/officeart/2005/8/quickstyle/simple1" qsCatId="simple" csTypeId="urn:microsoft.com/office/officeart/2005/8/colors/accent1_2" csCatId="accent1" phldr="1"/>
      <dgm:spPr/>
    </dgm:pt>
    <dgm:pt modelId="{7A05EB06-2343-4C21-8389-F1EAAD328833}">
      <dgm:prSet phldrT="[Text]"/>
      <dgm:spPr/>
      <dgm:t>
        <a:bodyPr/>
        <a:lstStyle/>
        <a:p>
          <a:r>
            <a:rPr lang="en-US" dirty="0" smtClean="0">
              <a:solidFill>
                <a:srgbClr val="002060"/>
              </a:solidFill>
            </a:rPr>
            <a:t>Funding &amp; Support</a:t>
          </a:r>
          <a:endParaRPr lang="en-US" dirty="0">
            <a:solidFill>
              <a:srgbClr val="002060"/>
            </a:solidFill>
          </a:endParaRPr>
        </a:p>
      </dgm:t>
    </dgm:pt>
    <dgm:pt modelId="{61213FF5-1BBD-4F64-A57B-0C9E506524CF}" type="parTrans" cxnId="{37C7BD7A-E953-44F8-A763-29908D4F99D7}">
      <dgm:prSet/>
      <dgm:spPr/>
      <dgm:t>
        <a:bodyPr/>
        <a:lstStyle/>
        <a:p>
          <a:endParaRPr lang="en-US">
            <a:solidFill>
              <a:srgbClr val="002060"/>
            </a:solidFill>
          </a:endParaRPr>
        </a:p>
      </dgm:t>
    </dgm:pt>
    <dgm:pt modelId="{E4C16A27-34A7-4E5E-8645-4E19E7FC0ABF}" type="sibTrans" cxnId="{37C7BD7A-E953-44F8-A763-29908D4F99D7}">
      <dgm:prSet/>
      <dgm:spPr/>
      <dgm:t>
        <a:bodyPr/>
        <a:lstStyle/>
        <a:p>
          <a:endParaRPr lang="en-US">
            <a:solidFill>
              <a:srgbClr val="002060"/>
            </a:solidFill>
          </a:endParaRPr>
        </a:p>
      </dgm:t>
    </dgm:pt>
    <dgm:pt modelId="{DD4C730F-0D60-4611-A80D-2080F22124C4}">
      <dgm:prSet phldrT="[Text]"/>
      <dgm:spPr/>
      <dgm:t>
        <a:bodyPr/>
        <a:lstStyle/>
        <a:p>
          <a:r>
            <a:rPr lang="en-US" dirty="0" smtClean="0">
              <a:solidFill>
                <a:srgbClr val="002060"/>
              </a:solidFill>
            </a:rPr>
            <a:t>Mindset</a:t>
          </a:r>
          <a:endParaRPr lang="en-US" dirty="0">
            <a:solidFill>
              <a:srgbClr val="002060"/>
            </a:solidFill>
          </a:endParaRPr>
        </a:p>
      </dgm:t>
    </dgm:pt>
    <dgm:pt modelId="{95225FA6-5172-4C9F-A179-EE8BBA967A6B}" type="parTrans" cxnId="{E7D89902-6112-4CF2-9B04-BB39FE7AF888}">
      <dgm:prSet/>
      <dgm:spPr/>
      <dgm:t>
        <a:bodyPr/>
        <a:lstStyle/>
        <a:p>
          <a:endParaRPr lang="en-US">
            <a:solidFill>
              <a:srgbClr val="002060"/>
            </a:solidFill>
          </a:endParaRPr>
        </a:p>
      </dgm:t>
    </dgm:pt>
    <dgm:pt modelId="{936641D0-4B33-48DB-A67D-D80B0D6E4593}" type="sibTrans" cxnId="{E7D89902-6112-4CF2-9B04-BB39FE7AF888}">
      <dgm:prSet/>
      <dgm:spPr/>
      <dgm:t>
        <a:bodyPr/>
        <a:lstStyle/>
        <a:p>
          <a:endParaRPr lang="en-US">
            <a:solidFill>
              <a:srgbClr val="002060"/>
            </a:solidFill>
          </a:endParaRPr>
        </a:p>
      </dgm:t>
    </dgm:pt>
    <dgm:pt modelId="{BC9D7946-4349-4CA1-BA4C-6603EE041FDF}">
      <dgm:prSet phldrT="[Text]"/>
      <dgm:spPr/>
      <dgm:t>
        <a:bodyPr/>
        <a:lstStyle/>
        <a:p>
          <a:r>
            <a:rPr lang="en-US" dirty="0" smtClean="0">
              <a:solidFill>
                <a:srgbClr val="002060"/>
              </a:solidFill>
            </a:rPr>
            <a:t>Apps/ Software</a:t>
          </a:r>
          <a:endParaRPr lang="en-US" dirty="0">
            <a:solidFill>
              <a:srgbClr val="002060"/>
            </a:solidFill>
          </a:endParaRPr>
        </a:p>
      </dgm:t>
    </dgm:pt>
    <dgm:pt modelId="{00CF2FA9-2DAD-47A6-9921-91961814558D}" type="parTrans" cxnId="{FB2046B5-733D-4880-A605-98D494B65000}">
      <dgm:prSet/>
      <dgm:spPr/>
      <dgm:t>
        <a:bodyPr/>
        <a:lstStyle/>
        <a:p>
          <a:endParaRPr lang="en-US">
            <a:solidFill>
              <a:srgbClr val="002060"/>
            </a:solidFill>
          </a:endParaRPr>
        </a:p>
      </dgm:t>
    </dgm:pt>
    <dgm:pt modelId="{A021FB5A-0162-4AF7-82DD-A158CEB051E5}" type="sibTrans" cxnId="{FB2046B5-733D-4880-A605-98D494B65000}">
      <dgm:prSet/>
      <dgm:spPr/>
      <dgm:t>
        <a:bodyPr/>
        <a:lstStyle/>
        <a:p>
          <a:endParaRPr lang="en-US">
            <a:solidFill>
              <a:srgbClr val="002060"/>
            </a:solidFill>
          </a:endParaRPr>
        </a:p>
      </dgm:t>
    </dgm:pt>
    <dgm:pt modelId="{151ACECE-42A4-497A-A828-D218DEDD6C46}">
      <dgm:prSet phldrT="[Text]"/>
      <dgm:spPr/>
      <dgm:t>
        <a:bodyPr/>
        <a:lstStyle/>
        <a:p>
          <a:r>
            <a:rPr lang="en-US" dirty="0" smtClean="0">
              <a:solidFill>
                <a:srgbClr val="002060"/>
              </a:solidFill>
            </a:rPr>
            <a:t>Training</a:t>
          </a:r>
          <a:endParaRPr lang="en-US" dirty="0">
            <a:solidFill>
              <a:srgbClr val="002060"/>
            </a:solidFill>
          </a:endParaRPr>
        </a:p>
      </dgm:t>
    </dgm:pt>
    <dgm:pt modelId="{5C25C497-07D5-4FFC-9ED0-D54A5627CA65}" type="parTrans" cxnId="{C9CBE388-DF4B-46C5-9CB3-8C38BB4EDDAC}">
      <dgm:prSet/>
      <dgm:spPr/>
      <dgm:t>
        <a:bodyPr/>
        <a:lstStyle/>
        <a:p>
          <a:endParaRPr lang="en-US">
            <a:solidFill>
              <a:srgbClr val="002060"/>
            </a:solidFill>
          </a:endParaRPr>
        </a:p>
      </dgm:t>
    </dgm:pt>
    <dgm:pt modelId="{74A8B37E-5358-4F68-8D89-A314E51E157E}" type="sibTrans" cxnId="{C9CBE388-DF4B-46C5-9CB3-8C38BB4EDDAC}">
      <dgm:prSet/>
      <dgm:spPr/>
      <dgm:t>
        <a:bodyPr/>
        <a:lstStyle/>
        <a:p>
          <a:endParaRPr lang="en-US">
            <a:solidFill>
              <a:srgbClr val="002060"/>
            </a:solidFill>
          </a:endParaRPr>
        </a:p>
      </dgm:t>
    </dgm:pt>
    <dgm:pt modelId="{63D0E78F-2B60-45C7-B27E-7AE715F3B1BA}" type="pres">
      <dgm:prSet presAssocID="{F1CB96F4-CAE2-4EE3-8B59-CF77FFE16D83}" presName="Name0" presStyleCnt="0">
        <dgm:presLayoutVars>
          <dgm:chMax val="11"/>
          <dgm:chPref val="11"/>
          <dgm:dir/>
          <dgm:resizeHandles/>
        </dgm:presLayoutVars>
      </dgm:prSet>
      <dgm:spPr/>
    </dgm:pt>
    <dgm:pt modelId="{6F952882-ACAE-4CE5-B589-A9AE245F0A06}" type="pres">
      <dgm:prSet presAssocID="{151ACECE-42A4-497A-A828-D218DEDD6C46}" presName="Accent4" presStyleCnt="0"/>
      <dgm:spPr/>
    </dgm:pt>
    <dgm:pt modelId="{2A46531C-5119-48F7-BCC5-5815D177C3A0}" type="pres">
      <dgm:prSet presAssocID="{151ACECE-42A4-497A-A828-D218DEDD6C46}" presName="Accent" presStyleLbl="node1" presStyleIdx="0" presStyleCnt="4"/>
      <dgm:spPr/>
    </dgm:pt>
    <dgm:pt modelId="{A5C78A5C-D64A-4C2F-9AD8-6BD9B315D1B8}" type="pres">
      <dgm:prSet presAssocID="{151ACECE-42A4-497A-A828-D218DEDD6C46}" presName="ParentBackground4" presStyleCnt="0"/>
      <dgm:spPr/>
    </dgm:pt>
    <dgm:pt modelId="{9B7CEDCE-3FDB-444E-AA9F-D0D9D96688E6}" type="pres">
      <dgm:prSet presAssocID="{151ACECE-42A4-497A-A828-D218DEDD6C46}" presName="ParentBackground" presStyleLbl="fgAcc1" presStyleIdx="0" presStyleCnt="4"/>
      <dgm:spPr/>
    </dgm:pt>
    <dgm:pt modelId="{0CEF2FC0-4868-4EFE-A8C6-161CE5236687}" type="pres">
      <dgm:prSet presAssocID="{151ACECE-42A4-497A-A828-D218DEDD6C46}" presName="Parent4" presStyleLbl="revTx" presStyleIdx="0" presStyleCnt="0">
        <dgm:presLayoutVars>
          <dgm:chMax val="1"/>
          <dgm:chPref val="1"/>
          <dgm:bulletEnabled val="1"/>
        </dgm:presLayoutVars>
      </dgm:prSet>
      <dgm:spPr/>
    </dgm:pt>
    <dgm:pt modelId="{90F04B5E-A470-4B03-B2C7-20739D394AAB}" type="pres">
      <dgm:prSet presAssocID="{BC9D7946-4349-4CA1-BA4C-6603EE041FDF}" presName="Accent3" presStyleCnt="0"/>
      <dgm:spPr/>
    </dgm:pt>
    <dgm:pt modelId="{CA4CC4EF-E2C1-4C70-9426-AC557111BC3A}" type="pres">
      <dgm:prSet presAssocID="{BC9D7946-4349-4CA1-BA4C-6603EE041FDF}" presName="Accent" presStyleLbl="node1" presStyleIdx="1" presStyleCnt="4"/>
      <dgm:spPr/>
    </dgm:pt>
    <dgm:pt modelId="{E18903FA-8446-4870-90ED-BCBC5891C339}" type="pres">
      <dgm:prSet presAssocID="{BC9D7946-4349-4CA1-BA4C-6603EE041FDF}" presName="ParentBackground3" presStyleCnt="0"/>
      <dgm:spPr/>
    </dgm:pt>
    <dgm:pt modelId="{BAD27A93-5EE9-4997-AA32-B6D39C0A775C}" type="pres">
      <dgm:prSet presAssocID="{BC9D7946-4349-4CA1-BA4C-6603EE041FDF}" presName="ParentBackground" presStyleLbl="fgAcc1" presStyleIdx="1" presStyleCnt="4"/>
      <dgm:spPr/>
      <dgm:t>
        <a:bodyPr/>
        <a:lstStyle/>
        <a:p>
          <a:endParaRPr lang="en-US"/>
        </a:p>
      </dgm:t>
    </dgm:pt>
    <dgm:pt modelId="{0E3F64A9-78BC-4A86-A3E4-79C0338654AB}" type="pres">
      <dgm:prSet presAssocID="{BC9D7946-4349-4CA1-BA4C-6603EE041FDF}" presName="Parent3" presStyleLbl="revTx" presStyleIdx="0" presStyleCnt="0">
        <dgm:presLayoutVars>
          <dgm:chMax val="1"/>
          <dgm:chPref val="1"/>
          <dgm:bulletEnabled val="1"/>
        </dgm:presLayoutVars>
      </dgm:prSet>
      <dgm:spPr/>
      <dgm:t>
        <a:bodyPr/>
        <a:lstStyle/>
        <a:p>
          <a:endParaRPr lang="en-US"/>
        </a:p>
      </dgm:t>
    </dgm:pt>
    <dgm:pt modelId="{EFE4B26D-C0DD-403A-9DD9-D857B3E4EED6}" type="pres">
      <dgm:prSet presAssocID="{DD4C730F-0D60-4611-A80D-2080F22124C4}" presName="Accent2" presStyleCnt="0"/>
      <dgm:spPr/>
    </dgm:pt>
    <dgm:pt modelId="{0601A6F8-65B5-401E-B5D8-796C279D50AA}" type="pres">
      <dgm:prSet presAssocID="{DD4C730F-0D60-4611-A80D-2080F22124C4}" presName="Accent" presStyleLbl="node1" presStyleIdx="2" presStyleCnt="4"/>
      <dgm:spPr/>
    </dgm:pt>
    <dgm:pt modelId="{F8714B3E-24AD-480A-BCF7-6DB1BAE852EE}" type="pres">
      <dgm:prSet presAssocID="{DD4C730F-0D60-4611-A80D-2080F22124C4}" presName="ParentBackground2" presStyleCnt="0"/>
      <dgm:spPr/>
    </dgm:pt>
    <dgm:pt modelId="{365980C5-EBAB-4AB0-A379-3D89FFFE94F9}" type="pres">
      <dgm:prSet presAssocID="{DD4C730F-0D60-4611-A80D-2080F22124C4}" presName="ParentBackground" presStyleLbl="fgAcc1" presStyleIdx="2" presStyleCnt="4"/>
      <dgm:spPr/>
    </dgm:pt>
    <dgm:pt modelId="{C7CA2B89-3E63-49D7-B13B-3A8E8340F661}" type="pres">
      <dgm:prSet presAssocID="{DD4C730F-0D60-4611-A80D-2080F22124C4}" presName="Parent2" presStyleLbl="revTx" presStyleIdx="0" presStyleCnt="0">
        <dgm:presLayoutVars>
          <dgm:chMax val="1"/>
          <dgm:chPref val="1"/>
          <dgm:bulletEnabled val="1"/>
        </dgm:presLayoutVars>
      </dgm:prSet>
      <dgm:spPr/>
    </dgm:pt>
    <dgm:pt modelId="{189B4861-4A8D-4CB9-91E2-34C3AA2B5451}" type="pres">
      <dgm:prSet presAssocID="{7A05EB06-2343-4C21-8389-F1EAAD328833}" presName="Accent1" presStyleCnt="0"/>
      <dgm:spPr/>
    </dgm:pt>
    <dgm:pt modelId="{AF434D45-71AC-4930-A9DB-CEB247A39462}" type="pres">
      <dgm:prSet presAssocID="{7A05EB06-2343-4C21-8389-F1EAAD328833}" presName="Accent" presStyleLbl="node1" presStyleIdx="3" presStyleCnt="4"/>
      <dgm:spPr/>
    </dgm:pt>
    <dgm:pt modelId="{B629067D-0B96-43EA-A96B-CE429BD7D6DE}" type="pres">
      <dgm:prSet presAssocID="{7A05EB06-2343-4C21-8389-F1EAAD328833}" presName="ParentBackground1" presStyleCnt="0"/>
      <dgm:spPr/>
    </dgm:pt>
    <dgm:pt modelId="{F562EF77-838B-4BEA-9AC3-365BCFF5C142}" type="pres">
      <dgm:prSet presAssocID="{7A05EB06-2343-4C21-8389-F1EAAD328833}" presName="ParentBackground" presStyleLbl="fgAcc1" presStyleIdx="3" presStyleCnt="4"/>
      <dgm:spPr/>
    </dgm:pt>
    <dgm:pt modelId="{14832ACC-8C2E-4342-9F37-6C1A906D3C32}" type="pres">
      <dgm:prSet presAssocID="{7A05EB06-2343-4C21-8389-F1EAAD328833}" presName="Parent1" presStyleLbl="revTx" presStyleIdx="0" presStyleCnt="0">
        <dgm:presLayoutVars>
          <dgm:chMax val="1"/>
          <dgm:chPref val="1"/>
          <dgm:bulletEnabled val="1"/>
        </dgm:presLayoutVars>
      </dgm:prSet>
      <dgm:spPr/>
    </dgm:pt>
  </dgm:ptLst>
  <dgm:cxnLst>
    <dgm:cxn modelId="{E7D89902-6112-4CF2-9B04-BB39FE7AF888}" srcId="{F1CB96F4-CAE2-4EE3-8B59-CF77FFE16D83}" destId="{DD4C730F-0D60-4611-A80D-2080F22124C4}" srcOrd="1" destOrd="0" parTransId="{95225FA6-5172-4C9F-A179-EE8BBA967A6B}" sibTransId="{936641D0-4B33-48DB-A67D-D80B0D6E4593}"/>
    <dgm:cxn modelId="{C9CBE388-DF4B-46C5-9CB3-8C38BB4EDDAC}" srcId="{F1CB96F4-CAE2-4EE3-8B59-CF77FFE16D83}" destId="{151ACECE-42A4-497A-A828-D218DEDD6C46}" srcOrd="3" destOrd="0" parTransId="{5C25C497-07D5-4FFC-9ED0-D54A5627CA65}" sibTransId="{74A8B37E-5358-4F68-8D89-A314E51E157E}"/>
    <dgm:cxn modelId="{A0CE9240-BD0E-422C-BBA9-151D1FEF865D}" type="presOf" srcId="{151ACECE-42A4-497A-A828-D218DEDD6C46}" destId="{0CEF2FC0-4868-4EFE-A8C6-161CE5236687}" srcOrd="1" destOrd="0" presId="urn:microsoft.com/office/officeart/2011/layout/CircleProcess"/>
    <dgm:cxn modelId="{FFFEF465-53F6-484D-9D81-72B5EC87F4B2}" type="presOf" srcId="{7A05EB06-2343-4C21-8389-F1EAAD328833}" destId="{F562EF77-838B-4BEA-9AC3-365BCFF5C142}" srcOrd="0" destOrd="0" presId="urn:microsoft.com/office/officeart/2011/layout/CircleProcess"/>
    <dgm:cxn modelId="{DA65EEBF-AA16-4C20-BC57-A4FB1F761992}" type="presOf" srcId="{BC9D7946-4349-4CA1-BA4C-6603EE041FDF}" destId="{BAD27A93-5EE9-4997-AA32-B6D39C0A775C}" srcOrd="0" destOrd="0" presId="urn:microsoft.com/office/officeart/2011/layout/CircleProcess"/>
    <dgm:cxn modelId="{733D511E-214B-41F8-AD6C-60D022C6CBBE}" type="presOf" srcId="{7A05EB06-2343-4C21-8389-F1EAAD328833}" destId="{14832ACC-8C2E-4342-9F37-6C1A906D3C32}" srcOrd="1" destOrd="0" presId="urn:microsoft.com/office/officeart/2011/layout/CircleProcess"/>
    <dgm:cxn modelId="{FB2046B5-733D-4880-A605-98D494B65000}" srcId="{F1CB96F4-CAE2-4EE3-8B59-CF77FFE16D83}" destId="{BC9D7946-4349-4CA1-BA4C-6603EE041FDF}" srcOrd="2" destOrd="0" parTransId="{00CF2FA9-2DAD-47A6-9921-91961814558D}" sibTransId="{A021FB5A-0162-4AF7-82DD-A158CEB051E5}"/>
    <dgm:cxn modelId="{37C7BD7A-E953-44F8-A763-29908D4F99D7}" srcId="{F1CB96F4-CAE2-4EE3-8B59-CF77FFE16D83}" destId="{7A05EB06-2343-4C21-8389-F1EAAD328833}" srcOrd="0" destOrd="0" parTransId="{61213FF5-1BBD-4F64-A57B-0C9E506524CF}" sibTransId="{E4C16A27-34A7-4E5E-8645-4E19E7FC0ABF}"/>
    <dgm:cxn modelId="{FF5DCEA6-206B-4255-A44F-BF2F57F49280}" type="presOf" srcId="{151ACECE-42A4-497A-A828-D218DEDD6C46}" destId="{9B7CEDCE-3FDB-444E-AA9F-D0D9D96688E6}" srcOrd="0" destOrd="0" presId="urn:microsoft.com/office/officeart/2011/layout/CircleProcess"/>
    <dgm:cxn modelId="{0E8169D6-06F0-4939-9377-D2307DB010E3}" type="presOf" srcId="{DD4C730F-0D60-4611-A80D-2080F22124C4}" destId="{C7CA2B89-3E63-49D7-B13B-3A8E8340F661}" srcOrd="1" destOrd="0" presId="urn:microsoft.com/office/officeart/2011/layout/CircleProcess"/>
    <dgm:cxn modelId="{FC73291F-42A3-4ECC-8F83-8ECCCAB33FFF}" type="presOf" srcId="{F1CB96F4-CAE2-4EE3-8B59-CF77FFE16D83}" destId="{63D0E78F-2B60-45C7-B27E-7AE715F3B1BA}" srcOrd="0" destOrd="0" presId="urn:microsoft.com/office/officeart/2011/layout/CircleProcess"/>
    <dgm:cxn modelId="{F17AD12C-107B-4909-BA2A-EB2726953F92}" type="presOf" srcId="{DD4C730F-0D60-4611-A80D-2080F22124C4}" destId="{365980C5-EBAB-4AB0-A379-3D89FFFE94F9}" srcOrd="0" destOrd="0" presId="urn:microsoft.com/office/officeart/2011/layout/CircleProcess"/>
    <dgm:cxn modelId="{BB642129-FB5B-4646-ABDA-E2C7AF1EB178}" type="presOf" srcId="{BC9D7946-4349-4CA1-BA4C-6603EE041FDF}" destId="{0E3F64A9-78BC-4A86-A3E4-79C0338654AB}" srcOrd="1" destOrd="0" presId="urn:microsoft.com/office/officeart/2011/layout/CircleProcess"/>
    <dgm:cxn modelId="{F979B443-9BDA-4D56-A4AE-503AA8235D9F}" type="presParOf" srcId="{63D0E78F-2B60-45C7-B27E-7AE715F3B1BA}" destId="{6F952882-ACAE-4CE5-B589-A9AE245F0A06}" srcOrd="0" destOrd="0" presId="urn:microsoft.com/office/officeart/2011/layout/CircleProcess"/>
    <dgm:cxn modelId="{F63EA713-C3E0-44FE-8BEC-167BA3AE9F97}" type="presParOf" srcId="{6F952882-ACAE-4CE5-B589-A9AE245F0A06}" destId="{2A46531C-5119-48F7-BCC5-5815D177C3A0}" srcOrd="0" destOrd="0" presId="urn:microsoft.com/office/officeart/2011/layout/CircleProcess"/>
    <dgm:cxn modelId="{A4F1E823-298F-4444-9B1A-E6EAEB8A6B59}" type="presParOf" srcId="{63D0E78F-2B60-45C7-B27E-7AE715F3B1BA}" destId="{A5C78A5C-D64A-4C2F-9AD8-6BD9B315D1B8}" srcOrd="1" destOrd="0" presId="urn:microsoft.com/office/officeart/2011/layout/CircleProcess"/>
    <dgm:cxn modelId="{921EA5A6-7B41-4BDB-A4DC-E2688E1EDB88}" type="presParOf" srcId="{A5C78A5C-D64A-4C2F-9AD8-6BD9B315D1B8}" destId="{9B7CEDCE-3FDB-444E-AA9F-D0D9D96688E6}" srcOrd="0" destOrd="0" presId="urn:microsoft.com/office/officeart/2011/layout/CircleProcess"/>
    <dgm:cxn modelId="{7102742A-EFC2-468D-A469-CCF58A95DBD0}" type="presParOf" srcId="{63D0E78F-2B60-45C7-B27E-7AE715F3B1BA}" destId="{0CEF2FC0-4868-4EFE-A8C6-161CE5236687}" srcOrd="2" destOrd="0" presId="urn:microsoft.com/office/officeart/2011/layout/CircleProcess"/>
    <dgm:cxn modelId="{9482B51A-7B8E-4317-882F-F6E77A9E11B9}" type="presParOf" srcId="{63D0E78F-2B60-45C7-B27E-7AE715F3B1BA}" destId="{90F04B5E-A470-4B03-B2C7-20739D394AAB}" srcOrd="3" destOrd="0" presId="urn:microsoft.com/office/officeart/2011/layout/CircleProcess"/>
    <dgm:cxn modelId="{906D6EB0-5E0B-43EB-AE1E-909D4B5057DC}" type="presParOf" srcId="{90F04B5E-A470-4B03-B2C7-20739D394AAB}" destId="{CA4CC4EF-E2C1-4C70-9426-AC557111BC3A}" srcOrd="0" destOrd="0" presId="urn:microsoft.com/office/officeart/2011/layout/CircleProcess"/>
    <dgm:cxn modelId="{F6F14FF7-1CF8-436B-91CE-D61C0FD678A4}" type="presParOf" srcId="{63D0E78F-2B60-45C7-B27E-7AE715F3B1BA}" destId="{E18903FA-8446-4870-90ED-BCBC5891C339}" srcOrd="4" destOrd="0" presId="urn:microsoft.com/office/officeart/2011/layout/CircleProcess"/>
    <dgm:cxn modelId="{A849ED9C-B9C2-406D-9F62-ACB76FB50CD6}" type="presParOf" srcId="{E18903FA-8446-4870-90ED-BCBC5891C339}" destId="{BAD27A93-5EE9-4997-AA32-B6D39C0A775C}" srcOrd="0" destOrd="0" presId="urn:microsoft.com/office/officeart/2011/layout/CircleProcess"/>
    <dgm:cxn modelId="{1EB73C15-4AEF-4C04-8D48-22D70D1B722C}" type="presParOf" srcId="{63D0E78F-2B60-45C7-B27E-7AE715F3B1BA}" destId="{0E3F64A9-78BC-4A86-A3E4-79C0338654AB}" srcOrd="5" destOrd="0" presId="urn:microsoft.com/office/officeart/2011/layout/CircleProcess"/>
    <dgm:cxn modelId="{1499C5D4-F077-479F-9B0B-54DBD3C0B593}" type="presParOf" srcId="{63D0E78F-2B60-45C7-B27E-7AE715F3B1BA}" destId="{EFE4B26D-C0DD-403A-9DD9-D857B3E4EED6}" srcOrd="6" destOrd="0" presId="urn:microsoft.com/office/officeart/2011/layout/CircleProcess"/>
    <dgm:cxn modelId="{D369E9AE-436E-4F96-A38B-8EE62CF3E1CC}" type="presParOf" srcId="{EFE4B26D-C0DD-403A-9DD9-D857B3E4EED6}" destId="{0601A6F8-65B5-401E-B5D8-796C279D50AA}" srcOrd="0" destOrd="0" presId="urn:microsoft.com/office/officeart/2011/layout/CircleProcess"/>
    <dgm:cxn modelId="{9032336A-8AA3-418F-836E-DA917D6659C2}" type="presParOf" srcId="{63D0E78F-2B60-45C7-B27E-7AE715F3B1BA}" destId="{F8714B3E-24AD-480A-BCF7-6DB1BAE852EE}" srcOrd="7" destOrd="0" presId="urn:microsoft.com/office/officeart/2011/layout/CircleProcess"/>
    <dgm:cxn modelId="{6DF891B1-FC0E-470A-8BDB-BC1A4014BE87}" type="presParOf" srcId="{F8714B3E-24AD-480A-BCF7-6DB1BAE852EE}" destId="{365980C5-EBAB-4AB0-A379-3D89FFFE94F9}" srcOrd="0" destOrd="0" presId="urn:microsoft.com/office/officeart/2011/layout/CircleProcess"/>
    <dgm:cxn modelId="{49A949A7-8310-42A9-909A-6737893118B1}" type="presParOf" srcId="{63D0E78F-2B60-45C7-B27E-7AE715F3B1BA}" destId="{C7CA2B89-3E63-49D7-B13B-3A8E8340F661}" srcOrd="8" destOrd="0" presId="urn:microsoft.com/office/officeart/2011/layout/CircleProcess"/>
    <dgm:cxn modelId="{2EB716D6-1180-4D7B-826A-902BC05B17F7}" type="presParOf" srcId="{63D0E78F-2B60-45C7-B27E-7AE715F3B1BA}" destId="{189B4861-4A8D-4CB9-91E2-34C3AA2B5451}" srcOrd="9" destOrd="0" presId="urn:microsoft.com/office/officeart/2011/layout/CircleProcess"/>
    <dgm:cxn modelId="{B96EFCDA-C3D3-4000-A998-289D1C4C6635}" type="presParOf" srcId="{189B4861-4A8D-4CB9-91E2-34C3AA2B5451}" destId="{AF434D45-71AC-4930-A9DB-CEB247A39462}" srcOrd="0" destOrd="0" presId="urn:microsoft.com/office/officeart/2011/layout/CircleProcess"/>
    <dgm:cxn modelId="{BCB1EEC2-BC6B-411D-AE8C-59FB3472A6E0}" type="presParOf" srcId="{63D0E78F-2B60-45C7-B27E-7AE715F3B1BA}" destId="{B629067D-0B96-43EA-A96B-CE429BD7D6DE}" srcOrd="10" destOrd="0" presId="urn:microsoft.com/office/officeart/2011/layout/CircleProcess"/>
    <dgm:cxn modelId="{73A1836B-7032-4769-85F8-07367C6C762F}" type="presParOf" srcId="{B629067D-0B96-43EA-A96B-CE429BD7D6DE}" destId="{F562EF77-838B-4BEA-9AC3-365BCFF5C142}" srcOrd="0" destOrd="0" presId="urn:microsoft.com/office/officeart/2011/layout/CircleProcess"/>
    <dgm:cxn modelId="{40B08483-B1E5-43F0-BA7A-5ECFC24256C3}" type="presParOf" srcId="{63D0E78F-2B60-45C7-B27E-7AE715F3B1BA}" destId="{14832ACC-8C2E-4342-9F37-6C1A906D3C32}"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8FE4B-1419-4923-84A1-3060FD952BD5}" type="doc">
      <dgm:prSet loTypeId="urn:microsoft.com/office/officeart/2011/layout/CircleProcess" loCatId="process" qsTypeId="urn:microsoft.com/office/officeart/2005/8/quickstyle/simple1" qsCatId="simple" csTypeId="urn:microsoft.com/office/officeart/2005/8/colors/accent1_2" csCatId="accent1" phldr="1"/>
      <dgm:spPr/>
    </dgm:pt>
    <dgm:pt modelId="{81CBB41B-F3B4-4ADD-973D-B4AA56ED1F9D}">
      <dgm:prSet phldrT="[Text]"/>
      <dgm:spPr/>
      <dgm:t>
        <a:bodyPr/>
        <a:lstStyle/>
        <a:p>
          <a:r>
            <a:rPr lang="en-US" dirty="0" smtClean="0">
              <a:solidFill>
                <a:srgbClr val="002060"/>
              </a:solidFill>
            </a:rPr>
            <a:t>#1</a:t>
          </a:r>
        </a:p>
        <a:p>
          <a:r>
            <a:rPr lang="en-US" dirty="0" err="1" smtClean="0">
              <a:solidFill>
                <a:srgbClr val="002060"/>
              </a:solidFill>
            </a:rPr>
            <a:t>Crowdfunding</a:t>
          </a:r>
          <a:r>
            <a:rPr lang="en-US" dirty="0" smtClean="0">
              <a:solidFill>
                <a:srgbClr val="002060"/>
              </a:solidFill>
            </a:rPr>
            <a:t> Campaign</a:t>
          </a:r>
          <a:endParaRPr lang="en-US" dirty="0">
            <a:solidFill>
              <a:srgbClr val="002060"/>
            </a:solidFill>
          </a:endParaRPr>
        </a:p>
      </dgm:t>
    </dgm:pt>
    <dgm:pt modelId="{19D82E4E-2746-4D3B-BE2C-BD8E2DE80A22}" type="parTrans" cxnId="{B0ED2F75-34A0-4E8C-8BB3-A8634AB10668}">
      <dgm:prSet/>
      <dgm:spPr/>
      <dgm:t>
        <a:bodyPr/>
        <a:lstStyle/>
        <a:p>
          <a:endParaRPr lang="en-US">
            <a:solidFill>
              <a:schemeClr val="bg1"/>
            </a:solidFill>
          </a:endParaRPr>
        </a:p>
      </dgm:t>
    </dgm:pt>
    <dgm:pt modelId="{9BEC95DD-4A70-4F09-8388-70E39951508E}" type="sibTrans" cxnId="{B0ED2F75-34A0-4E8C-8BB3-A8634AB10668}">
      <dgm:prSet/>
      <dgm:spPr/>
      <dgm:t>
        <a:bodyPr/>
        <a:lstStyle/>
        <a:p>
          <a:endParaRPr lang="en-US">
            <a:solidFill>
              <a:schemeClr val="bg1"/>
            </a:solidFill>
          </a:endParaRPr>
        </a:p>
      </dgm:t>
    </dgm:pt>
    <dgm:pt modelId="{8E9C73D6-A62C-46B9-A250-5A2EC0EB58FB}">
      <dgm:prSet phldrT="[Text]"/>
      <dgm:spPr/>
      <dgm:t>
        <a:bodyPr/>
        <a:lstStyle/>
        <a:p>
          <a:r>
            <a:rPr lang="en-US" dirty="0" smtClean="0">
              <a:solidFill>
                <a:srgbClr val="002060"/>
              </a:solidFill>
            </a:rPr>
            <a:t>#2</a:t>
          </a:r>
        </a:p>
        <a:p>
          <a:r>
            <a:rPr lang="en-US" dirty="0" smtClean="0">
              <a:solidFill>
                <a:srgbClr val="002060"/>
              </a:solidFill>
            </a:rPr>
            <a:t>Crew Training</a:t>
          </a:r>
        </a:p>
        <a:p>
          <a:endParaRPr lang="en-US" dirty="0">
            <a:solidFill>
              <a:srgbClr val="002060"/>
            </a:solidFill>
          </a:endParaRPr>
        </a:p>
      </dgm:t>
    </dgm:pt>
    <dgm:pt modelId="{2381F398-D5EB-41E6-8FEE-CCEAE106B7FB}" type="parTrans" cxnId="{7EFE3C84-A03F-413D-BA86-1449F480605C}">
      <dgm:prSet/>
      <dgm:spPr/>
      <dgm:t>
        <a:bodyPr/>
        <a:lstStyle/>
        <a:p>
          <a:endParaRPr lang="en-US">
            <a:solidFill>
              <a:schemeClr val="bg1"/>
            </a:solidFill>
          </a:endParaRPr>
        </a:p>
      </dgm:t>
    </dgm:pt>
    <dgm:pt modelId="{F287A084-310F-4100-9CD0-E0D7D979E313}" type="sibTrans" cxnId="{7EFE3C84-A03F-413D-BA86-1449F480605C}">
      <dgm:prSet/>
      <dgm:spPr/>
      <dgm:t>
        <a:bodyPr/>
        <a:lstStyle/>
        <a:p>
          <a:endParaRPr lang="en-US">
            <a:solidFill>
              <a:schemeClr val="bg1"/>
            </a:solidFill>
          </a:endParaRPr>
        </a:p>
      </dgm:t>
    </dgm:pt>
    <dgm:pt modelId="{1FAA6F03-E91D-4426-9271-C61DAF0659C3}">
      <dgm:prSet phldrT="[Text]"/>
      <dgm:spPr/>
      <dgm:t>
        <a:bodyPr/>
        <a:lstStyle/>
        <a:p>
          <a:r>
            <a:rPr lang="en-US" dirty="0" smtClean="0">
              <a:solidFill>
                <a:srgbClr val="002060"/>
              </a:solidFill>
            </a:rPr>
            <a:t>#3</a:t>
          </a:r>
        </a:p>
        <a:p>
          <a:r>
            <a:rPr lang="en-US" dirty="0" err="1" smtClean="0">
              <a:solidFill>
                <a:srgbClr val="002060"/>
              </a:solidFill>
            </a:rPr>
            <a:t>ComSat</a:t>
          </a:r>
          <a:r>
            <a:rPr lang="en-US" dirty="0" smtClean="0">
              <a:solidFill>
                <a:srgbClr val="002060"/>
              </a:solidFill>
            </a:rPr>
            <a:t> Team Selection</a:t>
          </a:r>
          <a:endParaRPr lang="en-US" dirty="0" smtClean="0">
            <a:solidFill>
              <a:srgbClr val="002060"/>
            </a:solidFill>
          </a:endParaRPr>
        </a:p>
      </dgm:t>
    </dgm:pt>
    <dgm:pt modelId="{A1C79C44-453A-47AC-975B-1C8B9A668FA8}" type="parTrans" cxnId="{5B2D95D0-3E49-449A-91C4-3F820F7A4965}">
      <dgm:prSet/>
      <dgm:spPr/>
      <dgm:t>
        <a:bodyPr/>
        <a:lstStyle/>
        <a:p>
          <a:endParaRPr lang="en-US">
            <a:solidFill>
              <a:schemeClr val="bg1"/>
            </a:solidFill>
          </a:endParaRPr>
        </a:p>
      </dgm:t>
    </dgm:pt>
    <dgm:pt modelId="{1A2888B9-42EE-4A3B-AD24-9E53CE06F6BD}" type="sibTrans" cxnId="{5B2D95D0-3E49-449A-91C4-3F820F7A4965}">
      <dgm:prSet/>
      <dgm:spPr/>
      <dgm:t>
        <a:bodyPr/>
        <a:lstStyle/>
        <a:p>
          <a:endParaRPr lang="en-US">
            <a:solidFill>
              <a:schemeClr val="bg1"/>
            </a:solidFill>
          </a:endParaRPr>
        </a:p>
      </dgm:t>
    </dgm:pt>
    <dgm:pt modelId="{67FB88CE-70E6-4C89-93D6-6677F861865D}" type="pres">
      <dgm:prSet presAssocID="{1D38FE4B-1419-4923-84A1-3060FD952BD5}" presName="Name0" presStyleCnt="0">
        <dgm:presLayoutVars>
          <dgm:chMax val="11"/>
          <dgm:chPref val="11"/>
          <dgm:dir/>
          <dgm:resizeHandles/>
        </dgm:presLayoutVars>
      </dgm:prSet>
      <dgm:spPr/>
    </dgm:pt>
    <dgm:pt modelId="{BE6431A4-DCA8-4652-AB93-95F9B4999D94}" type="pres">
      <dgm:prSet presAssocID="{1FAA6F03-E91D-4426-9271-C61DAF0659C3}" presName="Accent3" presStyleCnt="0"/>
      <dgm:spPr/>
    </dgm:pt>
    <dgm:pt modelId="{E49F865E-7D15-47DF-BE58-E0563364C1EC}" type="pres">
      <dgm:prSet presAssocID="{1FAA6F03-E91D-4426-9271-C61DAF0659C3}" presName="Accent" presStyleLbl="node1" presStyleIdx="0" presStyleCnt="3"/>
      <dgm:spPr/>
    </dgm:pt>
    <dgm:pt modelId="{2BCDCEBE-3D78-4F5E-B8DD-08035B83A80F}" type="pres">
      <dgm:prSet presAssocID="{1FAA6F03-E91D-4426-9271-C61DAF0659C3}" presName="ParentBackground3" presStyleCnt="0"/>
      <dgm:spPr/>
    </dgm:pt>
    <dgm:pt modelId="{2C1302B8-F066-4356-AAA3-93DAEDED33FA}" type="pres">
      <dgm:prSet presAssocID="{1FAA6F03-E91D-4426-9271-C61DAF0659C3}" presName="ParentBackground" presStyleLbl="fgAcc1" presStyleIdx="0" presStyleCnt="3"/>
      <dgm:spPr/>
      <dgm:t>
        <a:bodyPr/>
        <a:lstStyle/>
        <a:p>
          <a:endParaRPr lang="en-US"/>
        </a:p>
      </dgm:t>
    </dgm:pt>
    <dgm:pt modelId="{C5A5E178-972C-4DB5-9C63-81C9A51C56F5}" type="pres">
      <dgm:prSet presAssocID="{1FAA6F03-E91D-4426-9271-C61DAF0659C3}" presName="Parent3" presStyleLbl="revTx" presStyleIdx="0" presStyleCnt="0">
        <dgm:presLayoutVars>
          <dgm:chMax val="1"/>
          <dgm:chPref val="1"/>
          <dgm:bulletEnabled val="1"/>
        </dgm:presLayoutVars>
      </dgm:prSet>
      <dgm:spPr/>
      <dgm:t>
        <a:bodyPr/>
        <a:lstStyle/>
        <a:p>
          <a:endParaRPr lang="en-US"/>
        </a:p>
      </dgm:t>
    </dgm:pt>
    <dgm:pt modelId="{C3E26419-52CE-4257-BBDE-10AA6FC5959D}" type="pres">
      <dgm:prSet presAssocID="{8E9C73D6-A62C-46B9-A250-5A2EC0EB58FB}" presName="Accent2" presStyleCnt="0"/>
      <dgm:spPr/>
    </dgm:pt>
    <dgm:pt modelId="{C5410808-6CEB-469E-A986-914FAE151860}" type="pres">
      <dgm:prSet presAssocID="{8E9C73D6-A62C-46B9-A250-5A2EC0EB58FB}" presName="Accent" presStyleLbl="node1" presStyleIdx="1" presStyleCnt="3"/>
      <dgm:spPr/>
    </dgm:pt>
    <dgm:pt modelId="{06D253B3-7444-4E86-AEEE-64EC9003CC34}" type="pres">
      <dgm:prSet presAssocID="{8E9C73D6-A62C-46B9-A250-5A2EC0EB58FB}" presName="ParentBackground2" presStyleCnt="0"/>
      <dgm:spPr/>
    </dgm:pt>
    <dgm:pt modelId="{36D29738-E369-4757-A528-C8BBDDE6E1EB}" type="pres">
      <dgm:prSet presAssocID="{8E9C73D6-A62C-46B9-A250-5A2EC0EB58FB}" presName="ParentBackground" presStyleLbl="fgAcc1" presStyleIdx="1" presStyleCnt="3"/>
      <dgm:spPr/>
      <dgm:t>
        <a:bodyPr/>
        <a:lstStyle/>
        <a:p>
          <a:endParaRPr lang="en-US"/>
        </a:p>
      </dgm:t>
    </dgm:pt>
    <dgm:pt modelId="{A7DF5AE3-877A-4E2A-8B73-E3C128CA488A}" type="pres">
      <dgm:prSet presAssocID="{8E9C73D6-A62C-46B9-A250-5A2EC0EB58FB}" presName="Parent2" presStyleLbl="revTx" presStyleIdx="0" presStyleCnt="0">
        <dgm:presLayoutVars>
          <dgm:chMax val="1"/>
          <dgm:chPref val="1"/>
          <dgm:bulletEnabled val="1"/>
        </dgm:presLayoutVars>
      </dgm:prSet>
      <dgm:spPr/>
      <dgm:t>
        <a:bodyPr/>
        <a:lstStyle/>
        <a:p>
          <a:endParaRPr lang="en-US"/>
        </a:p>
      </dgm:t>
    </dgm:pt>
    <dgm:pt modelId="{987985FC-8770-4B8A-8804-0AC12A588794}" type="pres">
      <dgm:prSet presAssocID="{81CBB41B-F3B4-4ADD-973D-B4AA56ED1F9D}" presName="Accent1" presStyleCnt="0"/>
      <dgm:spPr/>
    </dgm:pt>
    <dgm:pt modelId="{9BDE9EEB-0463-4552-A87B-77CC92C397A0}" type="pres">
      <dgm:prSet presAssocID="{81CBB41B-F3B4-4ADD-973D-B4AA56ED1F9D}" presName="Accent" presStyleLbl="node1" presStyleIdx="2" presStyleCnt="3"/>
      <dgm:spPr/>
    </dgm:pt>
    <dgm:pt modelId="{CE3C6A77-4CE0-497D-93CE-ECDFB45E2AF6}" type="pres">
      <dgm:prSet presAssocID="{81CBB41B-F3B4-4ADD-973D-B4AA56ED1F9D}" presName="ParentBackground1" presStyleCnt="0"/>
      <dgm:spPr/>
    </dgm:pt>
    <dgm:pt modelId="{229A4E3E-FECA-48D9-AD0F-A99096A180CE}" type="pres">
      <dgm:prSet presAssocID="{81CBB41B-F3B4-4ADD-973D-B4AA56ED1F9D}" presName="ParentBackground" presStyleLbl="fgAcc1" presStyleIdx="2" presStyleCnt="3"/>
      <dgm:spPr/>
      <dgm:t>
        <a:bodyPr/>
        <a:lstStyle/>
        <a:p>
          <a:endParaRPr lang="en-US"/>
        </a:p>
      </dgm:t>
    </dgm:pt>
    <dgm:pt modelId="{80ED5B7A-89FD-4182-A1D1-837C3F2EFFB5}" type="pres">
      <dgm:prSet presAssocID="{81CBB41B-F3B4-4ADD-973D-B4AA56ED1F9D}" presName="Parent1" presStyleLbl="revTx" presStyleIdx="0" presStyleCnt="0">
        <dgm:presLayoutVars>
          <dgm:chMax val="1"/>
          <dgm:chPref val="1"/>
          <dgm:bulletEnabled val="1"/>
        </dgm:presLayoutVars>
      </dgm:prSet>
      <dgm:spPr/>
      <dgm:t>
        <a:bodyPr/>
        <a:lstStyle/>
        <a:p>
          <a:endParaRPr lang="en-US"/>
        </a:p>
      </dgm:t>
    </dgm:pt>
  </dgm:ptLst>
  <dgm:cxnLst>
    <dgm:cxn modelId="{5B2D95D0-3E49-449A-91C4-3F820F7A4965}" srcId="{1D38FE4B-1419-4923-84A1-3060FD952BD5}" destId="{1FAA6F03-E91D-4426-9271-C61DAF0659C3}" srcOrd="2" destOrd="0" parTransId="{A1C79C44-453A-47AC-975B-1C8B9A668FA8}" sibTransId="{1A2888B9-42EE-4A3B-AD24-9E53CE06F6BD}"/>
    <dgm:cxn modelId="{D60AB00B-EE08-4C68-84FB-8AAC1AD7A601}" type="presOf" srcId="{81CBB41B-F3B4-4ADD-973D-B4AA56ED1F9D}" destId="{229A4E3E-FECA-48D9-AD0F-A99096A180CE}" srcOrd="0" destOrd="0" presId="urn:microsoft.com/office/officeart/2011/layout/CircleProcess"/>
    <dgm:cxn modelId="{CBEE3C9E-77CB-40D7-A55B-EDA80CB8B481}" type="presOf" srcId="{8E9C73D6-A62C-46B9-A250-5A2EC0EB58FB}" destId="{A7DF5AE3-877A-4E2A-8B73-E3C128CA488A}" srcOrd="1" destOrd="0" presId="urn:microsoft.com/office/officeart/2011/layout/CircleProcess"/>
    <dgm:cxn modelId="{3D24739C-8682-43EC-B9C2-5A56305C8352}" type="presOf" srcId="{1FAA6F03-E91D-4426-9271-C61DAF0659C3}" destId="{C5A5E178-972C-4DB5-9C63-81C9A51C56F5}" srcOrd="1" destOrd="0" presId="urn:microsoft.com/office/officeart/2011/layout/CircleProcess"/>
    <dgm:cxn modelId="{D354FF44-39C7-436D-A870-BB951132D411}" type="presOf" srcId="{81CBB41B-F3B4-4ADD-973D-B4AA56ED1F9D}" destId="{80ED5B7A-89FD-4182-A1D1-837C3F2EFFB5}" srcOrd="1" destOrd="0" presId="urn:microsoft.com/office/officeart/2011/layout/CircleProcess"/>
    <dgm:cxn modelId="{CBCFE6F1-B148-4C8E-BA55-02AC96A665B8}" type="presOf" srcId="{1FAA6F03-E91D-4426-9271-C61DAF0659C3}" destId="{2C1302B8-F066-4356-AAA3-93DAEDED33FA}" srcOrd="0" destOrd="0" presId="urn:microsoft.com/office/officeart/2011/layout/CircleProcess"/>
    <dgm:cxn modelId="{7EFE3C84-A03F-413D-BA86-1449F480605C}" srcId="{1D38FE4B-1419-4923-84A1-3060FD952BD5}" destId="{8E9C73D6-A62C-46B9-A250-5A2EC0EB58FB}" srcOrd="1" destOrd="0" parTransId="{2381F398-D5EB-41E6-8FEE-CCEAE106B7FB}" sibTransId="{F287A084-310F-4100-9CD0-E0D7D979E313}"/>
    <dgm:cxn modelId="{88664247-12EE-4C23-978E-8E86F52F0F14}" type="presOf" srcId="{8E9C73D6-A62C-46B9-A250-5A2EC0EB58FB}" destId="{36D29738-E369-4757-A528-C8BBDDE6E1EB}" srcOrd="0" destOrd="0" presId="urn:microsoft.com/office/officeart/2011/layout/CircleProcess"/>
    <dgm:cxn modelId="{B0ED2F75-34A0-4E8C-8BB3-A8634AB10668}" srcId="{1D38FE4B-1419-4923-84A1-3060FD952BD5}" destId="{81CBB41B-F3B4-4ADD-973D-B4AA56ED1F9D}" srcOrd="0" destOrd="0" parTransId="{19D82E4E-2746-4D3B-BE2C-BD8E2DE80A22}" sibTransId="{9BEC95DD-4A70-4F09-8388-70E39951508E}"/>
    <dgm:cxn modelId="{2B5A6C6E-FA26-4298-B100-2ECD907844C3}" type="presOf" srcId="{1D38FE4B-1419-4923-84A1-3060FD952BD5}" destId="{67FB88CE-70E6-4C89-93D6-6677F861865D}" srcOrd="0" destOrd="0" presId="urn:microsoft.com/office/officeart/2011/layout/CircleProcess"/>
    <dgm:cxn modelId="{CAD557AB-1C68-4E33-8B87-E741D601804A}" type="presParOf" srcId="{67FB88CE-70E6-4C89-93D6-6677F861865D}" destId="{BE6431A4-DCA8-4652-AB93-95F9B4999D94}" srcOrd="0" destOrd="0" presId="urn:microsoft.com/office/officeart/2011/layout/CircleProcess"/>
    <dgm:cxn modelId="{D081B5BF-B815-4C38-ADB1-4CF6F03D5A30}" type="presParOf" srcId="{BE6431A4-DCA8-4652-AB93-95F9B4999D94}" destId="{E49F865E-7D15-47DF-BE58-E0563364C1EC}" srcOrd="0" destOrd="0" presId="urn:microsoft.com/office/officeart/2011/layout/CircleProcess"/>
    <dgm:cxn modelId="{CF659346-1B4B-456A-9970-1EEA32872D91}" type="presParOf" srcId="{67FB88CE-70E6-4C89-93D6-6677F861865D}" destId="{2BCDCEBE-3D78-4F5E-B8DD-08035B83A80F}" srcOrd="1" destOrd="0" presId="urn:microsoft.com/office/officeart/2011/layout/CircleProcess"/>
    <dgm:cxn modelId="{8A6501B2-39C4-47FE-A85F-AA2759975D46}" type="presParOf" srcId="{2BCDCEBE-3D78-4F5E-B8DD-08035B83A80F}" destId="{2C1302B8-F066-4356-AAA3-93DAEDED33FA}" srcOrd="0" destOrd="0" presId="urn:microsoft.com/office/officeart/2011/layout/CircleProcess"/>
    <dgm:cxn modelId="{20EC4A5A-FB5E-46BA-80CC-C492B75531D1}" type="presParOf" srcId="{67FB88CE-70E6-4C89-93D6-6677F861865D}" destId="{C5A5E178-972C-4DB5-9C63-81C9A51C56F5}" srcOrd="2" destOrd="0" presId="urn:microsoft.com/office/officeart/2011/layout/CircleProcess"/>
    <dgm:cxn modelId="{62D3E5E1-5266-4ABE-BF8C-3E12556359D3}" type="presParOf" srcId="{67FB88CE-70E6-4C89-93D6-6677F861865D}" destId="{C3E26419-52CE-4257-BBDE-10AA6FC5959D}" srcOrd="3" destOrd="0" presId="urn:microsoft.com/office/officeart/2011/layout/CircleProcess"/>
    <dgm:cxn modelId="{46E08633-1B35-4A6B-8BC3-161F215E3831}" type="presParOf" srcId="{C3E26419-52CE-4257-BBDE-10AA6FC5959D}" destId="{C5410808-6CEB-469E-A986-914FAE151860}" srcOrd="0" destOrd="0" presId="urn:microsoft.com/office/officeart/2011/layout/CircleProcess"/>
    <dgm:cxn modelId="{9B1CD955-C5E1-40D6-A796-87A91EEE4F15}" type="presParOf" srcId="{67FB88CE-70E6-4C89-93D6-6677F861865D}" destId="{06D253B3-7444-4E86-AEEE-64EC9003CC34}" srcOrd="4" destOrd="0" presId="urn:microsoft.com/office/officeart/2011/layout/CircleProcess"/>
    <dgm:cxn modelId="{D89B00F5-1A31-4CE3-9F60-A6ED0285BA89}" type="presParOf" srcId="{06D253B3-7444-4E86-AEEE-64EC9003CC34}" destId="{36D29738-E369-4757-A528-C8BBDDE6E1EB}" srcOrd="0" destOrd="0" presId="urn:microsoft.com/office/officeart/2011/layout/CircleProcess"/>
    <dgm:cxn modelId="{819A8F59-01C8-4A4E-8DF2-DE3281A9080F}" type="presParOf" srcId="{67FB88CE-70E6-4C89-93D6-6677F861865D}" destId="{A7DF5AE3-877A-4E2A-8B73-E3C128CA488A}" srcOrd="5" destOrd="0" presId="urn:microsoft.com/office/officeart/2011/layout/CircleProcess"/>
    <dgm:cxn modelId="{0EC6B2D6-F616-4678-9F33-7AA910B8E027}" type="presParOf" srcId="{67FB88CE-70E6-4C89-93D6-6677F861865D}" destId="{987985FC-8770-4B8A-8804-0AC12A588794}" srcOrd="6" destOrd="0" presId="urn:microsoft.com/office/officeart/2011/layout/CircleProcess"/>
    <dgm:cxn modelId="{8156798C-3C8A-4B21-9069-947B71BEB24D}" type="presParOf" srcId="{987985FC-8770-4B8A-8804-0AC12A588794}" destId="{9BDE9EEB-0463-4552-A87B-77CC92C397A0}" srcOrd="0" destOrd="0" presId="urn:microsoft.com/office/officeart/2011/layout/CircleProcess"/>
    <dgm:cxn modelId="{AC7AA930-797F-4A01-81F5-171924B363C2}" type="presParOf" srcId="{67FB88CE-70E6-4C89-93D6-6677F861865D}" destId="{CE3C6A77-4CE0-497D-93CE-ECDFB45E2AF6}" srcOrd="7" destOrd="0" presId="urn:microsoft.com/office/officeart/2011/layout/CircleProcess"/>
    <dgm:cxn modelId="{98835910-AFEF-4BFD-9683-E5EDD8AE844E}" type="presParOf" srcId="{CE3C6A77-4CE0-497D-93CE-ECDFB45E2AF6}" destId="{229A4E3E-FECA-48D9-AD0F-A99096A180CE}" srcOrd="0" destOrd="0" presId="urn:microsoft.com/office/officeart/2011/layout/CircleProcess"/>
    <dgm:cxn modelId="{3ACFC102-6A8E-46D1-92B8-421FB1D3BF8D}" type="presParOf" srcId="{67FB88CE-70E6-4C89-93D6-6677F861865D}" destId="{80ED5B7A-89FD-4182-A1D1-837C3F2EFFB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6531C-5119-48F7-BCC5-5815D177C3A0}">
      <dsp:nvSpPr>
        <dsp:cNvPr id="0" name=""/>
        <dsp:cNvSpPr/>
      </dsp:nvSpPr>
      <dsp:spPr>
        <a:xfrm>
          <a:off x="6284882" y="1322635"/>
          <a:ext cx="1880926" cy="18810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CEDCE-3FDB-444E-AA9F-D0D9D96688E6}">
      <dsp:nvSpPr>
        <dsp:cNvPr id="0" name=""/>
        <dsp:cNvSpPr/>
      </dsp:nvSpPr>
      <dsp:spPr>
        <a:xfrm>
          <a:off x="6347795"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Training</a:t>
          </a:r>
          <a:endParaRPr lang="en-US" sz="2500" kern="1200" dirty="0">
            <a:solidFill>
              <a:srgbClr val="002060"/>
            </a:solidFill>
          </a:endParaRPr>
        </a:p>
      </dsp:txBody>
      <dsp:txXfrm>
        <a:off x="6598639" y="1636193"/>
        <a:ext cx="1254219" cy="1253905"/>
      </dsp:txXfrm>
    </dsp:sp>
    <dsp:sp modelId="{CA4CC4EF-E2C1-4C70-9426-AC557111BC3A}">
      <dsp:nvSpPr>
        <dsp:cNvPr id="0" name=""/>
        <dsp:cNvSpPr/>
      </dsp:nvSpPr>
      <dsp:spPr>
        <a:xfrm rot="2700000">
          <a:off x="4332962" y="1322502"/>
          <a:ext cx="1880957" cy="1880957"/>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27A93-5EE9-4997-AA32-B6D39C0A775C}">
      <dsp:nvSpPr>
        <dsp:cNvPr id="0" name=""/>
        <dsp:cNvSpPr/>
      </dsp:nvSpPr>
      <dsp:spPr>
        <a:xfrm>
          <a:off x="4403956"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Apps/ Software</a:t>
          </a:r>
          <a:endParaRPr lang="en-US" sz="2500" kern="1200" dirty="0">
            <a:solidFill>
              <a:srgbClr val="002060"/>
            </a:solidFill>
          </a:endParaRPr>
        </a:p>
      </dsp:txBody>
      <dsp:txXfrm>
        <a:off x="4654800" y="1636193"/>
        <a:ext cx="1254219" cy="1253905"/>
      </dsp:txXfrm>
    </dsp:sp>
    <dsp:sp modelId="{0601A6F8-65B5-401E-B5D8-796C279D50AA}">
      <dsp:nvSpPr>
        <dsp:cNvPr id="0" name=""/>
        <dsp:cNvSpPr/>
      </dsp:nvSpPr>
      <dsp:spPr>
        <a:xfrm rot="2700000">
          <a:off x="2397188" y="1322502"/>
          <a:ext cx="1880957" cy="1880957"/>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980C5-EBAB-4AB0-A379-3D89FFFE94F9}">
      <dsp:nvSpPr>
        <dsp:cNvPr id="0" name=""/>
        <dsp:cNvSpPr/>
      </dsp:nvSpPr>
      <dsp:spPr>
        <a:xfrm>
          <a:off x="2460116"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Mindset</a:t>
          </a:r>
          <a:endParaRPr lang="en-US" sz="2500" kern="1200" dirty="0">
            <a:solidFill>
              <a:srgbClr val="002060"/>
            </a:solidFill>
          </a:endParaRPr>
        </a:p>
      </dsp:txBody>
      <dsp:txXfrm>
        <a:off x="2710960" y="1636193"/>
        <a:ext cx="1254219" cy="1253905"/>
      </dsp:txXfrm>
    </dsp:sp>
    <dsp:sp modelId="{AF434D45-71AC-4930-A9DB-CEB247A39462}">
      <dsp:nvSpPr>
        <dsp:cNvPr id="0" name=""/>
        <dsp:cNvSpPr/>
      </dsp:nvSpPr>
      <dsp:spPr>
        <a:xfrm rot="2700000">
          <a:off x="453349" y="1322502"/>
          <a:ext cx="1880957" cy="1880957"/>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2EF77-838B-4BEA-9AC3-365BCFF5C142}">
      <dsp:nvSpPr>
        <dsp:cNvPr id="0" name=""/>
        <dsp:cNvSpPr/>
      </dsp:nvSpPr>
      <dsp:spPr>
        <a:xfrm>
          <a:off x="516277"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Funding &amp; Support</a:t>
          </a:r>
          <a:endParaRPr lang="en-US" sz="2500" kern="1200" dirty="0">
            <a:solidFill>
              <a:srgbClr val="002060"/>
            </a:solidFill>
          </a:endParaRPr>
        </a:p>
      </dsp:txBody>
      <dsp:txXfrm>
        <a:off x="767121" y="1636193"/>
        <a:ext cx="1254219" cy="1253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6531C-5119-48F7-BCC5-5815D177C3A0}">
      <dsp:nvSpPr>
        <dsp:cNvPr id="0" name=""/>
        <dsp:cNvSpPr/>
      </dsp:nvSpPr>
      <dsp:spPr>
        <a:xfrm>
          <a:off x="6284882" y="1322635"/>
          <a:ext cx="1880926" cy="18810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CEDCE-3FDB-444E-AA9F-D0D9D96688E6}">
      <dsp:nvSpPr>
        <dsp:cNvPr id="0" name=""/>
        <dsp:cNvSpPr/>
      </dsp:nvSpPr>
      <dsp:spPr>
        <a:xfrm>
          <a:off x="6347795"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Training</a:t>
          </a:r>
          <a:endParaRPr lang="en-US" sz="2500" kern="1200" dirty="0">
            <a:solidFill>
              <a:srgbClr val="002060"/>
            </a:solidFill>
          </a:endParaRPr>
        </a:p>
      </dsp:txBody>
      <dsp:txXfrm>
        <a:off x="6598639" y="1636193"/>
        <a:ext cx="1254219" cy="1253905"/>
      </dsp:txXfrm>
    </dsp:sp>
    <dsp:sp modelId="{CA4CC4EF-E2C1-4C70-9426-AC557111BC3A}">
      <dsp:nvSpPr>
        <dsp:cNvPr id="0" name=""/>
        <dsp:cNvSpPr/>
      </dsp:nvSpPr>
      <dsp:spPr>
        <a:xfrm rot="2700000">
          <a:off x="4332962" y="1322502"/>
          <a:ext cx="1880957" cy="1880957"/>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27A93-5EE9-4997-AA32-B6D39C0A775C}">
      <dsp:nvSpPr>
        <dsp:cNvPr id="0" name=""/>
        <dsp:cNvSpPr/>
      </dsp:nvSpPr>
      <dsp:spPr>
        <a:xfrm>
          <a:off x="4403956"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Apps/ Software</a:t>
          </a:r>
          <a:endParaRPr lang="en-US" sz="2500" kern="1200" dirty="0">
            <a:solidFill>
              <a:srgbClr val="002060"/>
            </a:solidFill>
          </a:endParaRPr>
        </a:p>
      </dsp:txBody>
      <dsp:txXfrm>
        <a:off x="4654800" y="1636193"/>
        <a:ext cx="1254219" cy="1253905"/>
      </dsp:txXfrm>
    </dsp:sp>
    <dsp:sp modelId="{0601A6F8-65B5-401E-B5D8-796C279D50AA}">
      <dsp:nvSpPr>
        <dsp:cNvPr id="0" name=""/>
        <dsp:cNvSpPr/>
      </dsp:nvSpPr>
      <dsp:spPr>
        <a:xfrm rot="2700000">
          <a:off x="2397188" y="1322502"/>
          <a:ext cx="1880957" cy="1880957"/>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980C5-EBAB-4AB0-A379-3D89FFFE94F9}">
      <dsp:nvSpPr>
        <dsp:cNvPr id="0" name=""/>
        <dsp:cNvSpPr/>
      </dsp:nvSpPr>
      <dsp:spPr>
        <a:xfrm>
          <a:off x="2460116"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Mindset</a:t>
          </a:r>
          <a:endParaRPr lang="en-US" sz="2500" kern="1200" dirty="0">
            <a:solidFill>
              <a:srgbClr val="002060"/>
            </a:solidFill>
          </a:endParaRPr>
        </a:p>
      </dsp:txBody>
      <dsp:txXfrm>
        <a:off x="2710960" y="1636193"/>
        <a:ext cx="1254219" cy="1253905"/>
      </dsp:txXfrm>
    </dsp:sp>
    <dsp:sp modelId="{AF434D45-71AC-4930-A9DB-CEB247A39462}">
      <dsp:nvSpPr>
        <dsp:cNvPr id="0" name=""/>
        <dsp:cNvSpPr/>
      </dsp:nvSpPr>
      <dsp:spPr>
        <a:xfrm rot="2700000">
          <a:off x="453349" y="1322502"/>
          <a:ext cx="1880957" cy="1880957"/>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2EF77-838B-4BEA-9AC3-365BCFF5C142}">
      <dsp:nvSpPr>
        <dsp:cNvPr id="0" name=""/>
        <dsp:cNvSpPr/>
      </dsp:nvSpPr>
      <dsp:spPr>
        <a:xfrm>
          <a:off x="516277" y="1385346"/>
          <a:ext cx="1755907" cy="17555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Funding &amp; Support</a:t>
          </a:r>
          <a:endParaRPr lang="en-US" sz="2500" kern="1200" dirty="0">
            <a:solidFill>
              <a:srgbClr val="002060"/>
            </a:solidFill>
          </a:endParaRPr>
        </a:p>
      </dsp:txBody>
      <dsp:txXfrm>
        <a:off x="767121" y="1636193"/>
        <a:ext cx="1254219" cy="1253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F865E-7D15-47DF-BE58-E0563364C1EC}">
      <dsp:nvSpPr>
        <dsp:cNvPr id="0" name=""/>
        <dsp:cNvSpPr/>
      </dsp:nvSpPr>
      <dsp:spPr>
        <a:xfrm>
          <a:off x="5695500" y="1020730"/>
          <a:ext cx="2484477" cy="2484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302B8-F066-4356-AAA3-93DAEDED33FA}">
      <dsp:nvSpPr>
        <dsp:cNvPr id="0" name=""/>
        <dsp:cNvSpPr/>
      </dsp:nvSpPr>
      <dsp:spPr>
        <a:xfrm>
          <a:off x="5777992" y="1103576"/>
          <a:ext cx="2319492" cy="231924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2060"/>
              </a:solidFill>
            </a:rPr>
            <a:t>#3</a:t>
          </a:r>
        </a:p>
        <a:p>
          <a:pPr lvl="0" algn="ctr" defTabSz="933450">
            <a:lnSpc>
              <a:spcPct val="90000"/>
            </a:lnSpc>
            <a:spcBef>
              <a:spcPct val="0"/>
            </a:spcBef>
            <a:spcAft>
              <a:spcPct val="35000"/>
            </a:spcAft>
          </a:pPr>
          <a:r>
            <a:rPr lang="en-US" sz="2100" kern="1200" dirty="0" err="1" smtClean="0">
              <a:solidFill>
                <a:srgbClr val="002060"/>
              </a:solidFill>
            </a:rPr>
            <a:t>ComSat</a:t>
          </a:r>
          <a:r>
            <a:rPr lang="en-US" sz="2100" kern="1200" dirty="0" smtClean="0">
              <a:solidFill>
                <a:srgbClr val="002060"/>
              </a:solidFill>
            </a:rPr>
            <a:t> Team Selection</a:t>
          </a:r>
          <a:endParaRPr lang="en-US" sz="2100" kern="1200" dirty="0" smtClean="0">
            <a:solidFill>
              <a:srgbClr val="002060"/>
            </a:solidFill>
          </a:endParaRPr>
        </a:p>
      </dsp:txBody>
      <dsp:txXfrm>
        <a:off x="6109579" y="1434959"/>
        <a:ext cx="1656318" cy="1656479"/>
      </dsp:txXfrm>
    </dsp:sp>
    <dsp:sp modelId="{C5410808-6CEB-469E-A986-914FAE151860}">
      <dsp:nvSpPr>
        <dsp:cNvPr id="0" name=""/>
        <dsp:cNvSpPr/>
      </dsp:nvSpPr>
      <dsp:spPr>
        <a:xfrm rot="2700000">
          <a:off x="3130713" y="1023734"/>
          <a:ext cx="2478493" cy="24784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29738-E369-4757-A528-C8BBDDE6E1EB}">
      <dsp:nvSpPr>
        <dsp:cNvPr id="0" name=""/>
        <dsp:cNvSpPr/>
      </dsp:nvSpPr>
      <dsp:spPr>
        <a:xfrm>
          <a:off x="3210213" y="1103576"/>
          <a:ext cx="2319492" cy="231924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2060"/>
              </a:solidFill>
            </a:rPr>
            <a:t>#2</a:t>
          </a:r>
        </a:p>
        <a:p>
          <a:pPr lvl="0" algn="ctr" defTabSz="933450">
            <a:lnSpc>
              <a:spcPct val="90000"/>
            </a:lnSpc>
            <a:spcBef>
              <a:spcPct val="0"/>
            </a:spcBef>
            <a:spcAft>
              <a:spcPct val="35000"/>
            </a:spcAft>
          </a:pPr>
          <a:r>
            <a:rPr lang="en-US" sz="2100" kern="1200" dirty="0" smtClean="0">
              <a:solidFill>
                <a:srgbClr val="002060"/>
              </a:solidFill>
            </a:rPr>
            <a:t>Crew Training</a:t>
          </a:r>
        </a:p>
        <a:p>
          <a:pPr lvl="0" algn="ctr" defTabSz="933450">
            <a:lnSpc>
              <a:spcPct val="90000"/>
            </a:lnSpc>
            <a:spcBef>
              <a:spcPct val="0"/>
            </a:spcBef>
            <a:spcAft>
              <a:spcPct val="35000"/>
            </a:spcAft>
          </a:pPr>
          <a:endParaRPr lang="en-US" sz="2100" kern="1200" dirty="0">
            <a:solidFill>
              <a:srgbClr val="002060"/>
            </a:solidFill>
          </a:endParaRPr>
        </a:p>
      </dsp:txBody>
      <dsp:txXfrm>
        <a:off x="3541801" y="1434959"/>
        <a:ext cx="1656318" cy="1656479"/>
      </dsp:txXfrm>
    </dsp:sp>
    <dsp:sp modelId="{9BDE9EEB-0463-4552-A87B-77CC92C397A0}">
      <dsp:nvSpPr>
        <dsp:cNvPr id="0" name=""/>
        <dsp:cNvSpPr/>
      </dsp:nvSpPr>
      <dsp:spPr>
        <a:xfrm rot="2700000">
          <a:off x="562934" y="1023734"/>
          <a:ext cx="2478493" cy="24784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A4E3E-FECA-48D9-AD0F-A99096A180CE}">
      <dsp:nvSpPr>
        <dsp:cNvPr id="0" name=""/>
        <dsp:cNvSpPr/>
      </dsp:nvSpPr>
      <dsp:spPr>
        <a:xfrm>
          <a:off x="642435" y="1103576"/>
          <a:ext cx="2319492" cy="231924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2060"/>
              </a:solidFill>
            </a:rPr>
            <a:t>#1</a:t>
          </a:r>
        </a:p>
        <a:p>
          <a:pPr lvl="0" algn="ctr" defTabSz="933450">
            <a:lnSpc>
              <a:spcPct val="90000"/>
            </a:lnSpc>
            <a:spcBef>
              <a:spcPct val="0"/>
            </a:spcBef>
            <a:spcAft>
              <a:spcPct val="35000"/>
            </a:spcAft>
          </a:pPr>
          <a:r>
            <a:rPr lang="en-US" sz="2100" kern="1200" dirty="0" err="1" smtClean="0">
              <a:solidFill>
                <a:srgbClr val="002060"/>
              </a:solidFill>
            </a:rPr>
            <a:t>Crowdfunding</a:t>
          </a:r>
          <a:r>
            <a:rPr lang="en-US" sz="2100" kern="1200" dirty="0" smtClean="0">
              <a:solidFill>
                <a:srgbClr val="002060"/>
              </a:solidFill>
            </a:rPr>
            <a:t> Campaign</a:t>
          </a:r>
          <a:endParaRPr lang="en-US" sz="2100" kern="1200" dirty="0">
            <a:solidFill>
              <a:srgbClr val="002060"/>
            </a:solidFill>
          </a:endParaRPr>
        </a:p>
      </dsp:txBody>
      <dsp:txXfrm>
        <a:off x="974022" y="1434959"/>
        <a:ext cx="1656318" cy="165647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A9709-CCBF-4560-90BF-7EECCCA37C79}" type="datetimeFigureOut">
              <a:rPr lang="en-US" smtClean="0"/>
              <a:t>3/17/2014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7F500-0BC9-42E3-9642-68C3C45B02AD}" type="slidenum">
              <a:rPr lang="en-US" smtClean="0"/>
              <a:t>‹#›</a:t>
            </a:fld>
            <a:endParaRPr lang="en-US"/>
          </a:p>
        </p:txBody>
      </p:sp>
    </p:spTree>
    <p:extLst>
      <p:ext uri="{BB962C8B-B14F-4D97-AF65-F5344CB8AC3E}">
        <p14:creationId xmlns:p14="http://schemas.microsoft.com/office/powerpoint/2010/main" val="162108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Researcher</a:t>
            </a:r>
            <a:endParaRPr lang="en-US" dirty="0"/>
          </a:p>
        </p:txBody>
      </p:sp>
      <p:sp>
        <p:nvSpPr>
          <p:cNvPr id="4" name="Slide Number Placeholder 3"/>
          <p:cNvSpPr>
            <a:spLocks noGrp="1"/>
          </p:cNvSpPr>
          <p:nvPr>
            <p:ph type="sldNum" sz="quarter" idx="10"/>
          </p:nvPr>
        </p:nvSpPr>
        <p:spPr/>
        <p:txBody>
          <a:bodyPr/>
          <a:lstStyle/>
          <a:p>
            <a:fld id="{4947F500-0BC9-42E3-9642-68C3C45B02AD}" type="slidenum">
              <a:rPr lang="en-US" smtClean="0"/>
              <a:t>9</a:t>
            </a:fld>
            <a:endParaRPr lang="en-US"/>
          </a:p>
        </p:txBody>
      </p:sp>
    </p:spTree>
    <p:extLst>
      <p:ext uri="{BB962C8B-B14F-4D97-AF65-F5344CB8AC3E}">
        <p14:creationId xmlns:p14="http://schemas.microsoft.com/office/powerpoint/2010/main" val="293671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38</a:t>
            </a:fld>
            <a:endParaRPr lang="en-US"/>
          </a:p>
        </p:txBody>
      </p:sp>
    </p:spTree>
    <p:extLst>
      <p:ext uri="{BB962C8B-B14F-4D97-AF65-F5344CB8AC3E}">
        <p14:creationId xmlns:p14="http://schemas.microsoft.com/office/powerpoint/2010/main" val="428296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earnings from this campaign will fund the development of our Comsat</a:t>
            </a:r>
            <a:r>
              <a:rPr lang="en-US" baseline="0" dirty="0" smtClean="0"/>
              <a:t> and your team shall earn the </a:t>
            </a:r>
            <a:r>
              <a:rPr lang="en-US" baseline="0" dirty="0" err="1" smtClean="0"/>
              <a:t>Crowdfunding</a:t>
            </a:r>
            <a:r>
              <a:rPr lang="en-US" baseline="0" dirty="0" smtClean="0"/>
              <a:t> badge.</a:t>
            </a:r>
            <a:endParaRPr lang="en-US" dirty="0" smtClean="0"/>
          </a:p>
        </p:txBody>
      </p:sp>
      <p:sp>
        <p:nvSpPr>
          <p:cNvPr id="4" name="Slide Number Placeholder 3"/>
          <p:cNvSpPr>
            <a:spLocks noGrp="1"/>
          </p:cNvSpPr>
          <p:nvPr>
            <p:ph type="sldNum" sz="quarter" idx="10"/>
          </p:nvPr>
        </p:nvSpPr>
        <p:spPr/>
        <p:txBody>
          <a:bodyPr/>
          <a:lstStyle/>
          <a:p>
            <a:fld id="{4947F500-0BC9-42E3-9642-68C3C45B02AD}" type="slidenum">
              <a:rPr lang="en-US" smtClean="0"/>
              <a:t>49</a:t>
            </a:fld>
            <a:endParaRPr lang="en-US"/>
          </a:p>
        </p:txBody>
      </p:sp>
    </p:spTree>
    <p:extLst>
      <p:ext uri="{BB962C8B-B14F-4D97-AF65-F5344CB8AC3E}">
        <p14:creationId xmlns:p14="http://schemas.microsoft.com/office/powerpoint/2010/main" val="298484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earnings from this campaign will fund the development of our Comsat</a:t>
            </a:r>
            <a:r>
              <a:rPr lang="en-US" baseline="0" dirty="0" smtClean="0"/>
              <a:t> and your team shall earn the </a:t>
            </a:r>
            <a:r>
              <a:rPr lang="en-US" baseline="0" dirty="0" err="1" smtClean="0"/>
              <a:t>Crowdfunding</a:t>
            </a:r>
            <a:r>
              <a:rPr lang="en-US" baseline="0" dirty="0" smtClean="0"/>
              <a:t> badge.</a:t>
            </a:r>
            <a:endParaRPr lang="en-US" dirty="0" smtClean="0"/>
          </a:p>
        </p:txBody>
      </p:sp>
      <p:sp>
        <p:nvSpPr>
          <p:cNvPr id="4" name="Slide Number Placeholder 3"/>
          <p:cNvSpPr>
            <a:spLocks noGrp="1"/>
          </p:cNvSpPr>
          <p:nvPr>
            <p:ph type="sldNum" sz="quarter" idx="10"/>
          </p:nvPr>
        </p:nvSpPr>
        <p:spPr/>
        <p:txBody>
          <a:bodyPr/>
          <a:lstStyle/>
          <a:p>
            <a:fld id="{4947F500-0BC9-42E3-9642-68C3C45B02AD}" type="slidenum">
              <a:rPr lang="en-US" smtClean="0"/>
              <a:t>11</a:t>
            </a:fld>
            <a:endParaRPr lang="en-US"/>
          </a:p>
        </p:txBody>
      </p:sp>
    </p:spTree>
    <p:extLst>
      <p:ext uri="{BB962C8B-B14F-4D97-AF65-F5344CB8AC3E}">
        <p14:creationId xmlns:p14="http://schemas.microsoft.com/office/powerpoint/2010/main" val="298484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smtClean="0"/>
              <a:t>Objectives</a:t>
            </a:r>
          </a:p>
          <a:p>
            <a:pPr marL="171450" indent="-171450">
              <a:buFont typeface="Arial" panose="020B0604020202020204" pitchFamily="34" charset="0"/>
              <a:buChar char="•"/>
            </a:pPr>
            <a:r>
              <a:rPr lang="en-US" sz="1100" u="none" dirty="0" smtClean="0"/>
              <a:t>Doing</a:t>
            </a:r>
            <a:r>
              <a:rPr lang="en-US" sz="1100" u="none" baseline="0" dirty="0" smtClean="0"/>
              <a:t> Both</a:t>
            </a:r>
          </a:p>
          <a:p>
            <a:pPr marL="171450" indent="-171450">
              <a:buFont typeface="Arial" panose="020B0604020202020204" pitchFamily="34" charset="0"/>
              <a:buChar char="•"/>
            </a:pPr>
            <a:r>
              <a:rPr lang="en-US" sz="1100" u="none" baseline="0" dirty="0" smtClean="0"/>
              <a:t>Digital Photography</a:t>
            </a:r>
          </a:p>
          <a:p>
            <a:pPr marL="171450" indent="-171450">
              <a:buFont typeface="Arial" panose="020B0604020202020204" pitchFamily="34" charset="0"/>
              <a:buChar char="•"/>
            </a:pPr>
            <a:r>
              <a:rPr lang="en-US" sz="1100" u="none" baseline="0" dirty="0" err="1" smtClean="0"/>
              <a:t>Wearables</a:t>
            </a:r>
            <a:endParaRPr lang="en-US" sz="1100" u="none" baseline="0" dirty="0" smtClean="0"/>
          </a:p>
          <a:p>
            <a:pPr marL="171450" indent="-171450">
              <a:buFont typeface="Arial" panose="020B0604020202020204" pitchFamily="34" charset="0"/>
              <a:buChar char="•"/>
            </a:pPr>
            <a:endParaRPr lang="en-US" sz="1100" u="none" dirty="0" smtClean="0"/>
          </a:p>
          <a:p>
            <a:r>
              <a:rPr lang="en-US" sz="1100" u="sng" dirty="0" smtClean="0"/>
              <a:t>Observer Instruction</a:t>
            </a:r>
          </a:p>
          <a:p>
            <a:r>
              <a:rPr lang="en-US" sz="1050" dirty="0" smtClean="0"/>
              <a:t>Ensure that the team has assigned an architect, integrator, and builder</a:t>
            </a:r>
          </a:p>
          <a:p>
            <a:endParaRPr lang="en-US" sz="1050" dirty="0" smtClean="0"/>
          </a:p>
          <a:p>
            <a:r>
              <a:rPr lang="en-US" sz="1100" u="sng" dirty="0" smtClean="0"/>
              <a:t>Debrief Discussion</a:t>
            </a:r>
          </a:p>
          <a:p>
            <a:r>
              <a:rPr lang="en-US" sz="1050" dirty="0" smtClean="0"/>
              <a:t>What is the next big thing in wearable technology? Where on the body is wearable technology going?</a:t>
            </a:r>
          </a:p>
          <a:p>
            <a:r>
              <a:rPr lang="en-US" sz="1050" dirty="0" smtClean="0"/>
              <a:t>How prepared are we to support the requirements of the new technologies?</a:t>
            </a:r>
          </a:p>
        </p:txBody>
      </p:sp>
      <p:sp>
        <p:nvSpPr>
          <p:cNvPr id="4" name="Slide Number Placeholder 3"/>
          <p:cNvSpPr>
            <a:spLocks noGrp="1"/>
          </p:cNvSpPr>
          <p:nvPr>
            <p:ph type="sldNum" sz="quarter" idx="10"/>
          </p:nvPr>
        </p:nvSpPr>
        <p:spPr/>
        <p:txBody>
          <a:bodyPr/>
          <a:lstStyle/>
          <a:p>
            <a:fld id="{4947F500-0BC9-42E3-9642-68C3C45B02AD}" type="slidenum">
              <a:rPr lang="en-US" smtClean="0"/>
              <a:t>12</a:t>
            </a:fld>
            <a:endParaRPr lang="en-US"/>
          </a:p>
        </p:txBody>
      </p:sp>
    </p:spTree>
    <p:extLst>
      <p:ext uri="{BB962C8B-B14F-4D97-AF65-F5344CB8AC3E}">
        <p14:creationId xmlns:p14="http://schemas.microsoft.com/office/powerpoint/2010/main" val="97474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smtClean="0"/>
              <a:t>Objectives</a:t>
            </a:r>
          </a:p>
          <a:p>
            <a:pPr marL="171450" indent="-171450">
              <a:buFont typeface="Arial" panose="020B0604020202020204" pitchFamily="34" charset="0"/>
              <a:buChar char="•"/>
            </a:pPr>
            <a:r>
              <a:rPr lang="en-US" sz="1100" u="none" dirty="0" smtClean="0"/>
              <a:t>Doing</a:t>
            </a:r>
            <a:r>
              <a:rPr lang="en-US" sz="1100" u="none" baseline="0" dirty="0" smtClean="0"/>
              <a:t> Both</a:t>
            </a:r>
          </a:p>
          <a:p>
            <a:pPr marL="171450" indent="-171450">
              <a:buFont typeface="Arial" panose="020B0604020202020204" pitchFamily="34" charset="0"/>
              <a:buChar char="•"/>
            </a:pPr>
            <a:r>
              <a:rPr lang="en-US" sz="1100" u="none" baseline="0" dirty="0" smtClean="0"/>
              <a:t>Digital Photography</a:t>
            </a:r>
          </a:p>
          <a:p>
            <a:pPr marL="171450" indent="-171450">
              <a:buFont typeface="Arial" panose="020B0604020202020204" pitchFamily="34" charset="0"/>
              <a:buChar char="•"/>
            </a:pPr>
            <a:r>
              <a:rPr lang="en-US" sz="1100" u="none" baseline="0" dirty="0" err="1" smtClean="0"/>
              <a:t>Wearables</a:t>
            </a:r>
            <a:endParaRPr lang="en-US" sz="1100" u="none" baseline="0" dirty="0" smtClean="0"/>
          </a:p>
          <a:p>
            <a:pPr marL="171450" indent="-171450">
              <a:buFont typeface="Arial" panose="020B0604020202020204" pitchFamily="34" charset="0"/>
              <a:buChar char="•"/>
            </a:pPr>
            <a:endParaRPr lang="en-US" sz="1100" u="none" dirty="0" smtClean="0"/>
          </a:p>
          <a:p>
            <a:r>
              <a:rPr lang="en-US" sz="1100" u="sng" dirty="0" smtClean="0"/>
              <a:t>Observer Instruction</a:t>
            </a:r>
          </a:p>
          <a:p>
            <a:r>
              <a:rPr lang="en-US" sz="1050" dirty="0" smtClean="0"/>
              <a:t>Ensure that the team has assigned an architect, integrator, and builder</a:t>
            </a:r>
          </a:p>
          <a:p>
            <a:endParaRPr lang="en-US" sz="1050" dirty="0" smtClean="0"/>
          </a:p>
          <a:p>
            <a:r>
              <a:rPr lang="en-US" sz="1100" u="sng" dirty="0" smtClean="0"/>
              <a:t>Debrief Discussion</a:t>
            </a:r>
          </a:p>
          <a:p>
            <a:r>
              <a:rPr lang="en-US" sz="1050" dirty="0" smtClean="0"/>
              <a:t>What is the next big thing in wearable technology? Where on the body is wearable technology going?</a:t>
            </a:r>
          </a:p>
          <a:p>
            <a:r>
              <a:rPr lang="en-US" sz="1050" dirty="0" smtClean="0"/>
              <a:t>How prepared are we to support the requirements of the new technologies?</a:t>
            </a:r>
          </a:p>
        </p:txBody>
      </p:sp>
      <p:sp>
        <p:nvSpPr>
          <p:cNvPr id="4" name="Slide Number Placeholder 3"/>
          <p:cNvSpPr>
            <a:spLocks noGrp="1"/>
          </p:cNvSpPr>
          <p:nvPr>
            <p:ph type="sldNum" sz="quarter" idx="10"/>
          </p:nvPr>
        </p:nvSpPr>
        <p:spPr/>
        <p:txBody>
          <a:bodyPr/>
          <a:lstStyle/>
          <a:p>
            <a:fld id="{4947F500-0BC9-42E3-9642-68C3C45B02AD}" type="slidenum">
              <a:rPr lang="en-US" smtClean="0"/>
              <a:t>13</a:t>
            </a:fld>
            <a:endParaRPr lang="en-US"/>
          </a:p>
        </p:txBody>
      </p:sp>
    </p:spTree>
    <p:extLst>
      <p:ext uri="{BB962C8B-B14F-4D97-AF65-F5344CB8AC3E}">
        <p14:creationId xmlns:p14="http://schemas.microsoft.com/office/powerpoint/2010/main" val="97474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earnings from this campaign will fund the development of our Comsat</a:t>
            </a:r>
            <a:r>
              <a:rPr lang="en-US" baseline="0" dirty="0" smtClean="0"/>
              <a:t> and your team shall earn the </a:t>
            </a:r>
            <a:r>
              <a:rPr lang="en-US" baseline="0" dirty="0" err="1" smtClean="0"/>
              <a:t>Crowdfunding</a:t>
            </a:r>
            <a:r>
              <a:rPr lang="en-US" baseline="0" dirty="0" smtClean="0"/>
              <a:t> badge.</a:t>
            </a:r>
            <a:endParaRPr lang="en-US" dirty="0" smtClean="0"/>
          </a:p>
        </p:txBody>
      </p:sp>
      <p:sp>
        <p:nvSpPr>
          <p:cNvPr id="4" name="Slide Number Placeholder 3"/>
          <p:cNvSpPr>
            <a:spLocks noGrp="1"/>
          </p:cNvSpPr>
          <p:nvPr>
            <p:ph type="sldNum" sz="quarter" idx="10"/>
          </p:nvPr>
        </p:nvSpPr>
        <p:spPr/>
        <p:txBody>
          <a:bodyPr/>
          <a:lstStyle/>
          <a:p>
            <a:fld id="{4947F500-0BC9-42E3-9642-68C3C45B02AD}" type="slidenum">
              <a:rPr lang="en-US" smtClean="0"/>
              <a:t>21</a:t>
            </a:fld>
            <a:endParaRPr lang="en-US"/>
          </a:p>
        </p:txBody>
      </p:sp>
    </p:spTree>
    <p:extLst>
      <p:ext uri="{BB962C8B-B14F-4D97-AF65-F5344CB8AC3E}">
        <p14:creationId xmlns:p14="http://schemas.microsoft.com/office/powerpoint/2010/main" val="298484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22</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23</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Article Date:</a:t>
            </a:r>
            <a:r>
              <a:rPr lang="en-US" baseline="0" dirty="0" smtClean="0"/>
              <a:t> Sept. 2013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24</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25</a:t>
            </a:fld>
            <a:endParaRPr lang="en-US"/>
          </a:p>
        </p:txBody>
      </p:sp>
    </p:spTree>
    <p:extLst>
      <p:ext uri="{BB962C8B-B14F-4D97-AF65-F5344CB8AC3E}">
        <p14:creationId xmlns:p14="http://schemas.microsoft.com/office/powerpoint/2010/main" val="271920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CE57E-9A4B-4203-8470-02A99EAD9098}"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219723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CE57E-9A4B-4203-8470-02A99EAD9098}"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6869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CE57E-9A4B-4203-8470-02A99EAD9098}"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23906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CE57E-9A4B-4203-8470-02A99EAD9098}"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477707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CE57E-9A4B-4203-8470-02A99EAD9098}"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34655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CE57E-9A4B-4203-8470-02A99EAD9098}"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330829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CE57E-9A4B-4203-8470-02A99EAD9098}"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263607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CE57E-9A4B-4203-8470-02A99EAD9098}"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262641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CE57E-9A4B-4203-8470-02A99EAD9098}"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183282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CE57E-9A4B-4203-8470-02A99EAD9098}"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191071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CE57E-9A4B-4203-8470-02A99EAD9098}"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B3E70-7E18-4DD9-B4CC-A6B4F72A1B07}" type="slidenum">
              <a:rPr lang="en-US" smtClean="0"/>
              <a:t>‹#›</a:t>
            </a:fld>
            <a:endParaRPr lang="en-US"/>
          </a:p>
        </p:txBody>
      </p:sp>
    </p:spTree>
    <p:extLst>
      <p:ext uri="{BB962C8B-B14F-4D97-AF65-F5344CB8AC3E}">
        <p14:creationId xmlns:p14="http://schemas.microsoft.com/office/powerpoint/2010/main" val="373960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CE57E-9A4B-4203-8470-02A99EAD9098}" type="datetimeFigureOut">
              <a:rPr lang="en-US" smtClean="0"/>
              <a:t>3/17/2014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B3E70-7E18-4DD9-B4CC-A6B4F72A1B07}" type="slidenum">
              <a:rPr lang="en-US" smtClean="0"/>
              <a:t>‹#›</a:t>
            </a:fld>
            <a:endParaRPr lang="en-US"/>
          </a:p>
        </p:txBody>
      </p:sp>
    </p:spTree>
    <p:extLst>
      <p:ext uri="{BB962C8B-B14F-4D97-AF65-F5344CB8AC3E}">
        <p14:creationId xmlns:p14="http://schemas.microsoft.com/office/powerpoint/2010/main" val="33244534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hyperlink" Target="https://www.google.com.ph/imgres?imgurl&amp;imgrefurl=http%3A%2F%2Fwww.hnauheimer.net%2Fcollaboration%2F&amp;h=0&amp;w=0&amp;tbnid=fAPEFdaAVTg6rM&amp;tbnh=225&amp;tbnw=225&amp;zoom=1&amp;docid=umfOHZ2JdLGcQM&amp;ei=zTUmU7vDK-u7iAfYp4G4Dw&amp;ved=0CAgQsCUoAg" TargetMode="External"/><Relationship Id="rId2" Type="http://schemas.openxmlformats.org/officeDocument/2006/relationships/hyperlink" Target="https://www.flickr.com/photos/66956608@N06/12837525535/in/photolist-kypF6a-7zEmSz-dTXpFa-dTXpKv-9x3voG-aBqtro-8uaY8N-giiPmn-dwXQnF-7zHcwm-hmazkX-8bJP9Z-bNNgiT-aZ7qZi-8sbnsy-83DxMf-bsftp7-bFamaV-bFakxH-bsfsYd-bsftc1-bFakNe-bFak9K-9bUJPT-7UtLyU-98nH3t-7AKybZ-8YmNks-hebqua" TargetMode="Externa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19.jpeg"/><Relationship Id="rId5" Type="http://schemas.openxmlformats.org/officeDocument/2006/relationships/hyperlink" Target="https://drupal.org/files/project-images/Innovation.jpg" TargetMode="External"/><Relationship Id="rId10" Type="http://schemas.openxmlformats.org/officeDocument/2006/relationships/hyperlink" Target="http://www.google.com.ph/url?sa=i&amp;rct=j&amp;q=&amp;esrc=s&amp;source=images&amp;cd=&amp;cad=rja&amp;uact=8&amp;docid=fmiTjC4zduC0NM&amp;tbnid=jQiqV9p9tUpJaM:&amp;ved=0CAYQjRw&amp;url=http%3A%2F%2Fwww.cslewisinstitute.org%2FPride_and_Humility_Page5&amp;ei=WzYmU-_iHI-tiQezm4HwDw&amp;psig=AFQjCNH7pGwBCdxIAhadm9XAKvo6pocxow&amp;ust=1395099585528734" TargetMode="External"/><Relationship Id="rId4" Type="http://schemas.openxmlformats.org/officeDocument/2006/relationships/hyperlink" Target="https://www.google.com.ph/url?sa=i&amp;rct=j&amp;q=&amp;esrc=s&amp;source=images&amp;cd=&amp;cad=rja&amp;uact=8&amp;docid=g3EhD8FoerMYpM&amp;tbnid=cRINbJ5SZfyG0M:&amp;ved=0CAYQjRw&amp;url=https%3A%2F%2Fdrupal.org%2Fproject%2Fprivate_innovation&amp;ei=ZTMmU_HHDeT6iQf5-oG4BA&amp;psig=AFQjCNEGwGEdWJKyLdhIjy7ScFXuTON2dA&amp;ust=1395098820189252" TargetMode="External"/><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lickr.com/photos/66956608@N06/12837525535/in/photolist-kypF6a-7zEmSz-dTXpFa-dTXpKv-9x3voG-aBqtro-8uaY8N-giiPmn-dwXQnF-7zHcwm-hmazkX-8bJP9Z-bNNgiT-aZ7qZi-8sbnsy-83DxMf-bsftp7-bFamaV-bFakxH-bsfsYd-bsftc1-bFakNe-bFak9K-9bUJPT-7UtLyU-98nH3t-7AKybZ-8YmNks-hebqua"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ph/url?sa=i&amp;rct=j&amp;q=&amp;esrc=s&amp;source=images&amp;cd=&amp;cad=rja&amp;uact=8&amp;docid=YGAcvd1B38V_WM&amp;tbnid=ATXR824zrXIShM:&amp;ved=0CAYQjRw&amp;url=http://www.photonstarlighting.co.uk/technology/the_internet_of_things/&amp;ei=5QUhU53uDs-eiQf8p4HQBw&amp;psig=AFQjCNEFNMHY2CcSKqyf_bgiV4lGpqpTGw&amp;ust=1394759468929716" TargetMode="Externa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www.google.com.ph/url?sa=i&amp;rct=j&amp;q=&amp;esrc=s&amp;source=images&amp;cd=&amp;cad=rja&amp;uact=8&amp;docid=tZbe_HkIfRVudM&amp;tbnid=Hx3K8vYaxP3mCM:&amp;ved=0CAYQjRw&amp;url=http://www.v-softinc.com/blog/&amp;ei=NQYhU4fIL-WZiQet1oDYBw&amp;psig=AFQjCNHGZSGV7l1Lzlt__tSe7ItSNGczSA&amp;ust=1394759565830612"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D:\2014\Mars%20One\Mars%202023%20-%20Inhabitants%20wanted.mp4"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D:\2014\Mars%20One\Mars%20One%20introduction%20film%20(updated%20version).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ppery.io/" TargetMode="External"/><Relationship Id="rId2" Type="http://schemas.openxmlformats.org/officeDocument/2006/relationships/hyperlink" Target="http://www.appypie.com" TargetMode="External"/><Relationship Id="rId1" Type="http://schemas.openxmlformats.org/officeDocument/2006/relationships/slideLayout" Target="../slideLayouts/slideLayout2.xml"/><Relationship Id="rId4" Type="http://schemas.openxmlformats.org/officeDocument/2006/relationships/hyperlink" Target="https://mainstreet-app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D:\2014\Mars%20One%20introduction%20film%20(updated%20version).mp4"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ph/url?sa=i&amp;rct=j&amp;q=&amp;esrc=s&amp;source=images&amp;cd=&amp;cad=rja&amp;uact=8&amp;docid=xdkXG0xxjbESAM&amp;tbnid=P_kYuRcgtbiE2M:&amp;ved=0CAUQjRw&amp;url=http://www.indiegogo.com/projects/mars-one-first-private-mars-mission-in-2018&amp;ei=CEMcU4WmOYuRigfWu4CwBQ&amp;psig=AFQjCNGrswJv8TcGwfU1Xo8OZooHy5pa0Q&amp;ust=1394447463146066"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ph/url?sa=i&amp;rct=j&amp;q=&amp;esrc=s&amp;source=images&amp;cd=&amp;cad=rja&amp;uact=8&amp;docid=xdkXG0xxjbESAM&amp;tbnid=P_kYuRcgtbiE2M:&amp;ved=0CAUQjRw&amp;url=http://www.indiegogo.com/projects/mars-one-first-private-mars-mission-in-2018&amp;ei=CEMcU4WmOYuRigfWu4CwBQ&amp;psig=AFQjCNGrswJv8TcGwfU1Xo8OZooHy5pa0Q&amp;ust=139444746314606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bexternal-a.akamaihd.net/safe_image.php?d=AQCCwn3T6qDiRIDN&amp;w=377&amp;h=197&amp;url=http%3A%2F%2Fwww.mars-one.com%2Fassets%2Fimages%2Fsome-default.jpg&amp;cfs=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7539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1498" y="4114800"/>
            <a:ext cx="7310271" cy="707886"/>
          </a:xfrm>
          <a:prstGeom prst="rect">
            <a:avLst/>
          </a:prstGeom>
          <a:solidFill>
            <a:schemeClr val="tx1"/>
          </a:solidFill>
          <a:ln>
            <a:noFill/>
          </a:ln>
        </p:spPr>
        <p:txBody>
          <a:bodyPr wrap="none" rtlCol="0">
            <a:spAutoFit/>
          </a:bodyPr>
          <a:lstStyle/>
          <a:p>
            <a:pPr algn="ctr"/>
            <a:r>
              <a:rPr lang="en-US" sz="4000" b="1" dirty="0" smtClean="0">
                <a:solidFill>
                  <a:srgbClr val="C00000"/>
                </a:solidFill>
                <a:cs typeface="Arial" panose="020B0604020202020204" pitchFamily="34" charset="0"/>
              </a:rPr>
              <a:t>            #engineers2imagineers       </a:t>
            </a:r>
            <a:endParaRPr lang="en-US" sz="4000" b="1" dirty="0">
              <a:solidFill>
                <a:srgbClr val="C00000"/>
              </a:solidFill>
              <a:cs typeface="Arial" panose="020B0604020202020204" pitchFamily="34" charset="0"/>
            </a:endParaRPr>
          </a:p>
        </p:txBody>
      </p:sp>
      <p:sp>
        <p:nvSpPr>
          <p:cNvPr id="5" name="TextBox 4"/>
          <p:cNvSpPr txBox="1"/>
          <p:nvPr/>
        </p:nvSpPr>
        <p:spPr>
          <a:xfrm>
            <a:off x="381000" y="2873514"/>
            <a:ext cx="4487190" cy="707886"/>
          </a:xfrm>
          <a:prstGeom prst="rect">
            <a:avLst/>
          </a:prstGeom>
          <a:noFill/>
        </p:spPr>
        <p:txBody>
          <a:bodyPr wrap="none" rtlCol="0">
            <a:spAutoFit/>
          </a:bodyPr>
          <a:lstStyle/>
          <a:p>
            <a:pPr algn="ctr"/>
            <a:r>
              <a:rPr lang="en-US" sz="4000" b="1" dirty="0" smtClean="0">
                <a:solidFill>
                  <a:schemeClr val="bg1"/>
                </a:solidFill>
              </a:rPr>
              <a:t>NETWORK SERVICES</a:t>
            </a:r>
            <a:endParaRPr lang="en-US" sz="4000" b="1" dirty="0">
              <a:solidFill>
                <a:schemeClr val="bg1"/>
              </a:solidFill>
            </a:endParaRPr>
          </a:p>
        </p:txBody>
      </p:sp>
      <p:pic>
        <p:nvPicPr>
          <p:cNvPr id="1032" name="Picture 8" descr="Mission to Mars"/>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05600" y="2873514"/>
            <a:ext cx="1441548" cy="707886"/>
          </a:xfrm>
          <a:prstGeom prst="rect">
            <a:avLst/>
          </a:prstGeom>
          <a:noFill/>
        </p:spPr>
        <p:txBody>
          <a:bodyPr wrap="none" rtlCol="0">
            <a:spAutoFit/>
          </a:bodyPr>
          <a:lstStyle/>
          <a:p>
            <a:pPr algn="ctr"/>
            <a:r>
              <a:rPr lang="en-US" sz="4000" b="1" dirty="0" smtClean="0">
                <a:solidFill>
                  <a:schemeClr val="bg1"/>
                </a:solidFill>
              </a:rPr>
              <a:t>TEAM</a:t>
            </a:r>
            <a:endParaRPr lang="en-US" sz="4000" b="1" dirty="0">
              <a:solidFill>
                <a:schemeClr val="bg1"/>
              </a:solidFill>
            </a:endParaRPr>
          </a:p>
        </p:txBody>
      </p:sp>
      <p:pic>
        <p:nvPicPr>
          <p:cNvPr id="1034" name="Picture 10" descr="http://cdn.mars-one.com/images/uploads/roadmap2023.jpg"/>
          <p:cNvPicPr>
            <a:picLocks noChangeAspect="1" noChangeArrowheads="1"/>
          </p:cNvPicPr>
          <p:nvPr/>
        </p:nvPicPr>
        <p:blipFill rotWithShape="1">
          <a:blip r:embed="rId4">
            <a:extLst>
              <a:ext uri="{28A0092B-C50C-407E-A947-70E740481C1C}">
                <a14:useLocalDpi xmlns:a14="http://schemas.microsoft.com/office/drawing/2010/main" val="0"/>
              </a:ext>
            </a:extLst>
          </a:blip>
          <a:srcRect t="-1" b="64558"/>
          <a:stretch/>
        </p:blipFill>
        <p:spPr bwMode="auto">
          <a:xfrm>
            <a:off x="-31955" y="-22123"/>
            <a:ext cx="9175955" cy="120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72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r="65056"/>
          <a:stretch/>
        </p:blipFill>
        <p:spPr bwMode="auto">
          <a:xfrm rot="16200000">
            <a:off x="5946189" y="3350213"/>
            <a:ext cx="3200398" cy="3205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r="65056"/>
          <a:stretch/>
        </p:blipFill>
        <p:spPr bwMode="auto">
          <a:xfrm rot="16200000">
            <a:off x="3202989" y="3350212"/>
            <a:ext cx="3200398" cy="3205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r="65056"/>
          <a:stretch/>
        </p:blipFill>
        <p:spPr bwMode="auto">
          <a:xfrm rot="16200000">
            <a:off x="-2587" y="3350211"/>
            <a:ext cx="3200398" cy="3205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24&lt;br /&gt;&lt;span&gt;Departure&lt;br /&gt;Crew One&lt;/span&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225"/>
            <a:ext cx="9158785" cy="3205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Team Missions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74297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https://encrypted-tbn3.gstatic.com/images?q=tbn:ANd9GcRovVhdSe6FHXHwLXsIqJO2KEoYaVRyorGpUmWmEIeedoWok41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0"/>
            <a:ext cx="2124075" cy="215265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0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44"/>
          <a:stretch/>
        </p:blipFill>
        <p:spPr bwMode="auto">
          <a:xfrm>
            <a:off x="0" y="744339"/>
            <a:ext cx="9144000" cy="542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454" y="6096000"/>
            <a:ext cx="9045810" cy="769441"/>
          </a:xfrm>
          <a:prstGeom prst="rect">
            <a:avLst/>
          </a:prstGeom>
          <a:noFill/>
        </p:spPr>
        <p:txBody>
          <a:bodyPr wrap="none" rtlCol="0">
            <a:spAutoFit/>
          </a:bodyPr>
          <a:lstStyle/>
          <a:p>
            <a:pPr algn="ctr"/>
            <a:r>
              <a:rPr lang="en-US" sz="4400" b="1" dirty="0" smtClean="0">
                <a:effectLst>
                  <a:outerShdw blurRad="38100" dist="38100" dir="2700000" algn="tl">
                    <a:srgbClr val="000000">
                      <a:alpha val="43137"/>
                    </a:srgbClr>
                  </a:outerShdw>
                </a:effectLst>
              </a:rPr>
              <a:t>START A CROWDFUNDING CAMPAIGN</a:t>
            </a:r>
            <a:endParaRPr lang="en-US" sz="4400" b="1" dirty="0">
              <a:effectLst>
                <a:outerShdw blurRad="38100" dist="38100" dir="2700000" algn="tl">
                  <a:srgbClr val="000000">
                    <a:alpha val="43137"/>
                  </a:srgbClr>
                </a:outerShdw>
              </a:effectLst>
            </a:endParaRPr>
          </a:p>
        </p:txBody>
      </p:sp>
      <p:sp>
        <p:nvSpPr>
          <p:cNvPr id="7" name="TextBox 6"/>
          <p:cNvSpPr txBox="1"/>
          <p:nvPr/>
        </p:nvSpPr>
        <p:spPr>
          <a:xfrm>
            <a:off x="2667000" y="-76200"/>
            <a:ext cx="3781805" cy="923330"/>
          </a:xfrm>
          <a:prstGeom prst="rect">
            <a:avLst/>
          </a:prstGeom>
          <a:noFill/>
        </p:spPr>
        <p:txBody>
          <a:bodyPr wrap="none" rtlCol="0">
            <a:spAutoFit/>
          </a:bodyPr>
          <a:lstStyle/>
          <a:p>
            <a:pPr algn="ctr"/>
            <a:r>
              <a:rPr lang="en-US" sz="5400" b="1" dirty="0" smtClean="0">
                <a:effectLst>
                  <a:outerShdw blurRad="38100" dist="38100" dir="2700000" algn="tl">
                    <a:srgbClr val="000000">
                      <a:alpha val="43137"/>
                    </a:srgbClr>
                  </a:outerShdw>
                </a:effectLst>
              </a:rPr>
              <a:t>MISSION #1:</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8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Autofit/>
          </a:bodyPr>
          <a:lstStyle/>
          <a:p>
            <a:pPr algn="l"/>
            <a:r>
              <a:rPr lang="en-US" sz="2800" dirty="0" smtClean="0"/>
              <a:t>Campaign </a:t>
            </a:r>
            <a:r>
              <a:rPr lang="en-US" sz="2800" dirty="0" smtClean="0"/>
              <a:t>#1: </a:t>
            </a:r>
            <a:br>
              <a:rPr lang="en-US" sz="2800" dirty="0" smtClean="0"/>
            </a:br>
            <a:r>
              <a:rPr lang="en-US" sz="2800" dirty="0" smtClean="0"/>
              <a:t>Create a DIGITAL AD (DIGIAD) Poster</a:t>
            </a:r>
            <a:endParaRPr lang="en-US" sz="2800" dirty="0"/>
          </a:p>
        </p:txBody>
      </p:sp>
      <p:sp>
        <p:nvSpPr>
          <p:cNvPr id="6" name="Content Placeholder 5"/>
          <p:cNvSpPr>
            <a:spLocks noGrp="1"/>
          </p:cNvSpPr>
          <p:nvPr>
            <p:ph sz="half" idx="2"/>
          </p:nvPr>
        </p:nvSpPr>
        <p:spPr/>
        <p:txBody>
          <a:bodyPr>
            <a:noAutofit/>
          </a:bodyPr>
          <a:lstStyle/>
          <a:p>
            <a:r>
              <a:rPr lang="en-US" sz="2000" u="sng" dirty="0" smtClean="0"/>
              <a:t>General Instruction</a:t>
            </a:r>
            <a:endParaRPr lang="en-US" sz="2000" u="sng" dirty="0" smtClean="0"/>
          </a:p>
          <a:p>
            <a:pPr marL="457200" lvl="1" indent="0">
              <a:buNone/>
            </a:pPr>
            <a:r>
              <a:rPr lang="en-US" sz="1800" dirty="0" smtClean="0"/>
              <a:t>To startup the funds for your </a:t>
            </a:r>
            <a:r>
              <a:rPr lang="en-US" sz="1800" dirty="0" smtClean="0"/>
              <a:t>mission, </a:t>
            </a:r>
            <a:r>
              <a:rPr lang="en-US" sz="1800" dirty="0" smtClean="0"/>
              <a:t>your team must sell your </a:t>
            </a:r>
            <a:r>
              <a:rPr lang="en-US" sz="1800" dirty="0"/>
              <a:t>w</a:t>
            </a:r>
            <a:r>
              <a:rPr lang="en-US" sz="1800" dirty="0" smtClean="0"/>
              <a:t>earable technologies.</a:t>
            </a:r>
          </a:p>
          <a:p>
            <a:pPr marL="457200" lvl="1" indent="0">
              <a:buNone/>
            </a:pPr>
            <a:endParaRPr lang="en-US" sz="1600" dirty="0" smtClean="0"/>
          </a:p>
          <a:p>
            <a:pPr marL="800100" lvl="1" indent="-342900">
              <a:buFont typeface="+mj-lt"/>
              <a:buAutoNum type="arabicPeriod"/>
            </a:pPr>
            <a:r>
              <a:rPr lang="en-US" sz="1600" dirty="0" smtClean="0"/>
              <a:t>Each participant must </a:t>
            </a:r>
            <a:r>
              <a:rPr lang="en-US" sz="1600" dirty="0" smtClean="0"/>
              <a:t>take </a:t>
            </a:r>
            <a:r>
              <a:rPr lang="en-US" sz="1600" dirty="0" smtClean="0"/>
              <a:t>a digital photo of their </a:t>
            </a:r>
            <a:r>
              <a:rPr lang="en-US" sz="1600" dirty="0" smtClean="0"/>
              <a:t>wearable technology.  For members with  non-wearabl</a:t>
            </a:r>
            <a:r>
              <a:rPr lang="en-US" sz="1600" dirty="0" smtClean="0"/>
              <a:t>e technology, you can be creative (overlay pictures to your photo).</a:t>
            </a:r>
            <a:endParaRPr lang="en-US" sz="1600" dirty="0"/>
          </a:p>
          <a:p>
            <a:pPr marL="800100" lvl="1" indent="-342900">
              <a:buFont typeface="+mj-lt"/>
              <a:buAutoNum type="arabicPeriod"/>
            </a:pPr>
            <a:r>
              <a:rPr lang="en-US" sz="1600" dirty="0" smtClean="0"/>
              <a:t>Create </a:t>
            </a:r>
            <a:r>
              <a:rPr lang="en-US" sz="1600" dirty="0" smtClean="0"/>
              <a:t>a DIGIAD Poster of aggregate images to be posted in #Engineers2Imagineers Community Portal (FB) for selling. </a:t>
            </a:r>
            <a:r>
              <a:rPr lang="en-US" sz="1600" dirty="0" smtClean="0"/>
              <a:t> </a:t>
            </a:r>
            <a:r>
              <a:rPr lang="en-US" sz="1600" dirty="0" smtClean="0"/>
              <a:t>Additional </a:t>
            </a:r>
            <a:r>
              <a:rPr lang="en-US" sz="1600" dirty="0"/>
              <a:t>funding will be given to teams w/wearable technology</a:t>
            </a:r>
            <a:r>
              <a:rPr lang="en-US" sz="1600" dirty="0" smtClean="0"/>
              <a:t>).</a:t>
            </a:r>
            <a:endParaRPr lang="en-US" sz="1600" dirty="0"/>
          </a:p>
          <a:p>
            <a:pPr marL="800100" lvl="1" indent="-342900">
              <a:buFont typeface="+mj-lt"/>
              <a:buAutoNum type="arabicPeriod"/>
            </a:pPr>
            <a:r>
              <a:rPr lang="en-US" sz="1600" dirty="0" smtClean="0"/>
              <a:t>One </a:t>
            </a:r>
            <a:r>
              <a:rPr lang="en-US" sz="1600" dirty="0" smtClean="0"/>
              <a:t>photo per team </a:t>
            </a:r>
            <a:r>
              <a:rPr lang="en-US" sz="1600" dirty="0" smtClean="0"/>
              <a:t>member.</a:t>
            </a:r>
          </a:p>
        </p:txBody>
      </p:sp>
      <p:pic>
        <p:nvPicPr>
          <p:cNvPr id="1028" name="Picture 4" descr="where-wearable-tech.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193376"/>
            <a:ext cx="4038600" cy="3339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karenleland.com/wp-content/uploads/2012/04/using-qr-codes.jpg"/>
          <p:cNvPicPr>
            <a:picLocks noChangeAspect="1" noChangeArrowheads="1"/>
          </p:cNvPicPr>
          <p:nvPr/>
        </p:nvPicPr>
        <p:blipFill rotWithShape="1">
          <a:blip r:embed="rId4">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0" y="247471"/>
            <a:ext cx="1524000" cy="1015663"/>
          </a:xfrm>
          <a:prstGeom prst="rect">
            <a:avLst/>
          </a:prstGeom>
          <a:noFill/>
          <a:ln>
            <a:solidFill>
              <a:schemeClr val="tx1"/>
            </a:solidFill>
          </a:ln>
        </p:spPr>
        <p:txBody>
          <a:bodyPr wrap="square" rtlCol="0">
            <a:spAutoFit/>
          </a:bodyPr>
          <a:lstStyle/>
          <a:p>
            <a:r>
              <a:rPr lang="en-US" sz="1200" b="1" dirty="0" smtClean="0"/>
              <a:t>Digital XP:  </a:t>
            </a:r>
          </a:p>
          <a:p>
            <a:r>
              <a:rPr lang="en-US" sz="1200" dirty="0" smtClean="0"/>
              <a:t>Digital Photography</a:t>
            </a:r>
          </a:p>
          <a:p>
            <a:r>
              <a:rPr lang="en-US" sz="1200" dirty="0" smtClean="0"/>
              <a:t>Wearable Technology</a:t>
            </a:r>
          </a:p>
          <a:p>
            <a:r>
              <a:rPr lang="en-US" sz="1200" b="1" dirty="0" smtClean="0"/>
              <a:t>Mindset: </a:t>
            </a:r>
          </a:p>
          <a:p>
            <a:r>
              <a:rPr lang="en-US" sz="1200" dirty="0" smtClean="0"/>
              <a:t>Doing Both</a:t>
            </a:r>
            <a:r>
              <a:rPr lang="en-US" sz="1200" dirty="0"/>
              <a:t>	 </a:t>
            </a:r>
            <a:r>
              <a:rPr lang="en-US" sz="1200" dirty="0" smtClean="0"/>
              <a:t>  </a:t>
            </a:r>
            <a:endParaRPr lang="en-US" sz="1200" dirty="0"/>
          </a:p>
        </p:txBody>
      </p:sp>
    </p:spTree>
    <p:extLst>
      <p:ext uri="{BB962C8B-B14F-4D97-AF65-F5344CB8AC3E}">
        <p14:creationId xmlns:p14="http://schemas.microsoft.com/office/powerpoint/2010/main" val="385049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Campaign #1:  </a:t>
            </a:r>
            <a:br>
              <a:rPr lang="en-US" sz="2800" dirty="0" smtClean="0"/>
            </a:br>
            <a:r>
              <a:rPr lang="en-US" sz="2800" dirty="0" smtClean="0"/>
              <a:t>Create a DIGITAL AD (DIGIAD) Poster</a:t>
            </a:r>
            <a:endParaRPr lang="en-US" sz="2800" dirty="0"/>
          </a:p>
        </p:txBody>
      </p:sp>
      <p:pic>
        <p:nvPicPr>
          <p:cNvPr id="7" name="Picture 2" descr="http://www.karenleland.com/wp-content/uploads/2012/04/using-qr-cod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p:txBody>
          <a:bodyPr>
            <a:noAutofit/>
          </a:bodyPr>
          <a:lstStyle/>
          <a:p>
            <a:r>
              <a:rPr lang="en-US" sz="2000" u="sng" dirty="0" smtClean="0"/>
              <a:t>Team Roles</a:t>
            </a:r>
            <a:endParaRPr lang="en-US" sz="1800" dirty="0"/>
          </a:p>
          <a:p>
            <a:pPr lvl="1"/>
            <a:r>
              <a:rPr lang="en-US" sz="1800" dirty="0"/>
              <a:t>Identify from your team </a:t>
            </a:r>
          </a:p>
          <a:p>
            <a:pPr marL="1139825" lvl="2" indent="-225425">
              <a:buAutoNum type="arabicPeriod"/>
            </a:pPr>
            <a:r>
              <a:rPr lang="en-US" sz="1200" dirty="0"/>
              <a:t>Who will </a:t>
            </a:r>
            <a:r>
              <a:rPr lang="en-US" sz="1200" dirty="0" smtClean="0"/>
              <a:t>Architect </a:t>
            </a:r>
            <a:r>
              <a:rPr lang="en-US" sz="1200" dirty="0"/>
              <a:t>the layout </a:t>
            </a:r>
            <a:r>
              <a:rPr lang="en-US" sz="1200" dirty="0" smtClean="0"/>
              <a:t>and </a:t>
            </a:r>
            <a:r>
              <a:rPr lang="en-US" sz="1200" dirty="0"/>
              <a:t>design for your images</a:t>
            </a:r>
          </a:p>
          <a:p>
            <a:pPr marL="1139825" lvl="2" indent="-225425">
              <a:buAutoNum type="arabicPeriod"/>
            </a:pPr>
            <a:r>
              <a:rPr lang="en-US" sz="1200" dirty="0"/>
              <a:t>An </a:t>
            </a:r>
            <a:r>
              <a:rPr lang="en-US" sz="1200" dirty="0" smtClean="0"/>
              <a:t>Integrator </a:t>
            </a:r>
            <a:r>
              <a:rPr lang="en-US" sz="1200" dirty="0"/>
              <a:t>who will download and integrate all the pictures</a:t>
            </a:r>
          </a:p>
          <a:p>
            <a:pPr marL="1139825" lvl="2" indent="-225425">
              <a:buAutoNum type="arabicPeriod"/>
            </a:pPr>
            <a:r>
              <a:rPr lang="en-US" sz="1200" dirty="0"/>
              <a:t>A </a:t>
            </a:r>
            <a:r>
              <a:rPr lang="en-US" sz="1200" dirty="0" smtClean="0"/>
              <a:t> </a:t>
            </a:r>
            <a:r>
              <a:rPr lang="en-US" sz="1200" dirty="0" smtClean="0"/>
              <a:t>Technical Writer </a:t>
            </a:r>
            <a:r>
              <a:rPr lang="en-US" sz="1200" dirty="0"/>
              <a:t>who will creatively include a “call to action”  for their DIGIAD Poster</a:t>
            </a:r>
          </a:p>
          <a:p>
            <a:pPr marL="1139825" lvl="2" indent="-225425">
              <a:buAutoNum type="arabicPeriod"/>
            </a:pPr>
            <a:r>
              <a:rPr lang="en-US" sz="1200" dirty="0"/>
              <a:t>A </a:t>
            </a:r>
            <a:r>
              <a:rPr lang="en-US" sz="1200" dirty="0" smtClean="0"/>
              <a:t>Builder </a:t>
            </a:r>
            <a:r>
              <a:rPr lang="en-US" sz="1200" dirty="0"/>
              <a:t>who will build the images into a </a:t>
            </a:r>
            <a:r>
              <a:rPr lang="en-US" sz="1200" dirty="0" err="1" smtClean="0"/>
              <a:t>DigiAd</a:t>
            </a:r>
            <a:r>
              <a:rPr lang="en-US" sz="1200" dirty="0" smtClean="0"/>
              <a:t> Poster and </a:t>
            </a:r>
            <a:r>
              <a:rPr lang="en-US" sz="1200" dirty="0"/>
              <a:t>post the same in #Engineers2Imagineers Community Portal (FB</a:t>
            </a:r>
            <a:r>
              <a:rPr lang="en-US" sz="1200" dirty="0" smtClean="0"/>
              <a:t>)</a:t>
            </a:r>
          </a:p>
          <a:p>
            <a:pPr marL="1139825" lvl="2" indent="-225425">
              <a:buAutoNum type="arabicPeriod"/>
            </a:pPr>
            <a:r>
              <a:rPr lang="en-US" sz="1200" dirty="0" smtClean="0"/>
              <a:t>A </a:t>
            </a:r>
            <a:r>
              <a:rPr lang="en-US" sz="1200" dirty="0" err="1" smtClean="0"/>
              <a:t>Marketeer</a:t>
            </a:r>
            <a:r>
              <a:rPr lang="en-US" sz="1200" dirty="0" smtClean="0"/>
              <a:t> who will notify their Adviser once the Campaign has been completed</a:t>
            </a:r>
          </a:p>
          <a:p>
            <a:pPr lvl="1"/>
            <a:r>
              <a:rPr lang="en-US" sz="1800" dirty="0" smtClean="0"/>
              <a:t>Only one photo per member is needed for the DIGIAD Poster</a:t>
            </a:r>
            <a:endParaRPr lang="en-US" sz="1800" dirty="0"/>
          </a:p>
        </p:txBody>
      </p:sp>
      <p:sp>
        <p:nvSpPr>
          <p:cNvPr id="9" name="Content Placeholder 5"/>
          <p:cNvSpPr>
            <a:spLocks noGrp="1"/>
          </p:cNvSpPr>
          <p:nvPr>
            <p:ph sz="half" idx="2"/>
          </p:nvPr>
        </p:nvSpPr>
        <p:spPr/>
        <p:txBody>
          <a:bodyPr>
            <a:noAutofit/>
          </a:bodyPr>
          <a:lstStyle/>
          <a:p>
            <a:r>
              <a:rPr lang="en-US" sz="2000" u="sng" dirty="0" smtClean="0"/>
              <a:t>Funding</a:t>
            </a:r>
          </a:p>
          <a:p>
            <a:pPr lvl="1"/>
            <a:r>
              <a:rPr lang="en-US" sz="1800" dirty="0" smtClean="0"/>
              <a:t>The team who successfully created their DIGIAD Poster gets </a:t>
            </a:r>
            <a:r>
              <a:rPr lang="en-US" sz="1800" dirty="0" smtClean="0"/>
              <a:t>1,000,000 BITCOINS</a:t>
            </a:r>
            <a:endParaRPr lang="en-US" sz="1800" dirty="0" smtClean="0"/>
          </a:p>
          <a:p>
            <a:pPr lvl="1"/>
            <a:r>
              <a:rPr lang="en-US" sz="1800" dirty="0" smtClean="0"/>
              <a:t>The </a:t>
            </a:r>
            <a:r>
              <a:rPr lang="en-US" sz="1800" dirty="0"/>
              <a:t>team with the most creative </a:t>
            </a:r>
            <a:r>
              <a:rPr lang="en-US" sz="1800" dirty="0" smtClean="0"/>
              <a:t>DIGIAD Poster gets </a:t>
            </a:r>
            <a:r>
              <a:rPr lang="en-US" sz="1800" dirty="0" smtClean="0"/>
              <a:t>1,000,000 BITCOINS</a:t>
            </a:r>
            <a:endParaRPr lang="en-US" sz="1800" dirty="0"/>
          </a:p>
          <a:p>
            <a:pPr lvl="1"/>
            <a:r>
              <a:rPr lang="en-US" sz="1800" dirty="0" smtClean="0"/>
              <a:t>Additional </a:t>
            </a:r>
            <a:r>
              <a:rPr lang="en-US" sz="1800" dirty="0" smtClean="0"/>
              <a:t>10,000 BITCOINS for </a:t>
            </a:r>
            <a:r>
              <a:rPr lang="en-US" sz="1800" dirty="0" smtClean="0"/>
              <a:t>each wearable technology</a:t>
            </a:r>
          </a:p>
          <a:p>
            <a:pPr lvl="1"/>
            <a:r>
              <a:rPr lang="en-US" sz="1800" dirty="0" smtClean="0"/>
              <a:t>Only teams where all members have contributed to the campaign will qualify for the </a:t>
            </a:r>
            <a:r>
              <a:rPr lang="en-US" sz="1800" dirty="0" smtClean="0"/>
              <a:t>funding.</a:t>
            </a:r>
            <a:endParaRPr lang="en-US" sz="1800" dirty="0" smtClean="0"/>
          </a:p>
        </p:txBody>
      </p:sp>
    </p:spTree>
    <p:extLst>
      <p:ext uri="{BB962C8B-B14F-4D97-AF65-F5344CB8AC3E}">
        <p14:creationId xmlns:p14="http://schemas.microsoft.com/office/powerpoint/2010/main" val="393848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6858000" cy="1143000"/>
          </a:xfrm>
        </p:spPr>
        <p:txBody>
          <a:bodyPr>
            <a:noAutofit/>
          </a:bodyPr>
          <a:lstStyle/>
          <a:p>
            <a:pPr algn="l"/>
            <a:r>
              <a:rPr lang="en-US" sz="2400" dirty="0" smtClean="0"/>
              <a:t>Campaign </a:t>
            </a:r>
            <a:r>
              <a:rPr lang="en-US" sz="2400" dirty="0" smtClean="0"/>
              <a:t>#1:  </a:t>
            </a:r>
            <a:r>
              <a:rPr lang="en-US" sz="2400" dirty="0" smtClean="0"/>
              <a:t/>
            </a:r>
            <a:br>
              <a:rPr lang="en-US" sz="2400" dirty="0" smtClean="0"/>
            </a:br>
            <a:r>
              <a:rPr lang="en-US" sz="2400" dirty="0" smtClean="0"/>
              <a:t>Market your </a:t>
            </a:r>
            <a:r>
              <a:rPr lang="en-US" sz="2400" dirty="0" smtClean="0"/>
              <a:t>DIGIAD-Poster &amp; Create a </a:t>
            </a:r>
            <a:br>
              <a:rPr lang="en-US" sz="2400" dirty="0" smtClean="0"/>
            </a:br>
            <a:r>
              <a:rPr lang="en-US" sz="2400" dirty="0" smtClean="0"/>
              <a:t>Digital Artwork (DIGIART) of your supporters</a:t>
            </a:r>
            <a:endParaRPr lang="en-US" sz="2400" dirty="0"/>
          </a:p>
        </p:txBody>
      </p:sp>
      <p:sp>
        <p:nvSpPr>
          <p:cNvPr id="3" name="Content Placeholder 2"/>
          <p:cNvSpPr>
            <a:spLocks noGrp="1"/>
          </p:cNvSpPr>
          <p:nvPr>
            <p:ph sz="half" idx="2"/>
          </p:nvPr>
        </p:nvSpPr>
        <p:spPr/>
        <p:txBody>
          <a:bodyPr>
            <a:noAutofit/>
          </a:bodyPr>
          <a:lstStyle/>
          <a:p>
            <a:r>
              <a:rPr lang="en-US" sz="1800" u="sng" dirty="0" smtClean="0"/>
              <a:t>General </a:t>
            </a:r>
            <a:r>
              <a:rPr lang="en-US" sz="1800" u="sng" dirty="0"/>
              <a:t>Instruction</a:t>
            </a:r>
            <a:endParaRPr lang="en-US" sz="1800" u="sng" dirty="0" smtClean="0"/>
          </a:p>
          <a:p>
            <a:pPr marL="457200" lvl="1" indent="0">
              <a:buNone/>
            </a:pPr>
            <a:r>
              <a:rPr lang="en-US" sz="1600" dirty="0" smtClean="0"/>
              <a:t>Once </a:t>
            </a:r>
            <a:r>
              <a:rPr lang="en-US" sz="1600" dirty="0" smtClean="0"/>
              <a:t>you </a:t>
            </a:r>
            <a:r>
              <a:rPr lang="en-US" sz="1600" dirty="0" smtClean="0"/>
              <a:t>have completed your </a:t>
            </a:r>
            <a:r>
              <a:rPr lang="en-US" sz="1600" dirty="0" err="1" smtClean="0"/>
              <a:t>DigiAd</a:t>
            </a:r>
            <a:r>
              <a:rPr lang="en-US" sz="1600" dirty="0" smtClean="0"/>
              <a:t> Poster, your next </a:t>
            </a:r>
            <a:r>
              <a:rPr lang="en-US" sz="1600" dirty="0" smtClean="0"/>
              <a:t>Campaign </a:t>
            </a:r>
            <a:r>
              <a:rPr lang="en-US" sz="1600" dirty="0" smtClean="0"/>
              <a:t>is to share your </a:t>
            </a:r>
            <a:r>
              <a:rPr lang="en-US" sz="1600" dirty="0" smtClean="0"/>
              <a:t>poster </a:t>
            </a:r>
            <a:r>
              <a:rPr lang="en-US" sz="1600" dirty="0" smtClean="0"/>
              <a:t>to your  network of friends in Twitter and create a DIGIART of the </a:t>
            </a:r>
            <a:r>
              <a:rPr lang="en-US" sz="1600" dirty="0" smtClean="0"/>
              <a:t>RT as proof of support.</a:t>
            </a:r>
          </a:p>
          <a:p>
            <a:pPr marL="457200" lvl="1" indent="0">
              <a:buNone/>
            </a:pPr>
            <a:endParaRPr lang="en-US" sz="1600" dirty="0" smtClean="0"/>
          </a:p>
          <a:p>
            <a:pPr marL="800100" lvl="1" indent="-342900">
              <a:buFont typeface="+mj-lt"/>
              <a:buAutoNum type="arabicPeriod"/>
            </a:pPr>
            <a:r>
              <a:rPr lang="en-US" sz="1600" dirty="0" smtClean="0"/>
              <a:t>Use #</a:t>
            </a:r>
            <a:r>
              <a:rPr lang="en-US" sz="1600" dirty="0" smtClean="0"/>
              <a:t>engineers2imagineers, #&lt;</a:t>
            </a:r>
            <a:r>
              <a:rPr lang="en-US" sz="1600" dirty="0" smtClean="0"/>
              <a:t>team no&gt;</a:t>
            </a:r>
          </a:p>
          <a:p>
            <a:pPr marL="800100" lvl="1" indent="-342900">
              <a:buFont typeface="+mj-lt"/>
              <a:buAutoNum type="arabicPeriod"/>
            </a:pPr>
            <a:r>
              <a:rPr lang="en-US" sz="1600" dirty="0" smtClean="0"/>
              <a:t>Each member must be able to capture the best response to their tweet.  The team will now create a collage of their best RT.  The team may use any collage applications, such as Google Mosaic</a:t>
            </a:r>
          </a:p>
        </p:txBody>
      </p:sp>
      <p:pic>
        <p:nvPicPr>
          <p:cNvPr id="7" name="Content Placeholder 6" descr="http://www.littlekendra.com/wp-content/uploads/2011/03/Collages16.jpg">
            <a:hlinkClick r:id="" action="ppaction://noaction"/>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karenleland.com/wp-content/uploads/2012/04/using-qr-cod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67600" y="247471"/>
            <a:ext cx="1524000" cy="1200329"/>
          </a:xfrm>
          <a:prstGeom prst="rect">
            <a:avLst/>
          </a:prstGeom>
          <a:noFill/>
          <a:ln>
            <a:solidFill>
              <a:schemeClr val="tx1"/>
            </a:solidFill>
          </a:ln>
        </p:spPr>
        <p:txBody>
          <a:bodyPr wrap="square" rtlCol="0">
            <a:spAutoFit/>
          </a:bodyPr>
          <a:lstStyle/>
          <a:p>
            <a:r>
              <a:rPr lang="en-US" sz="1200" b="1" dirty="0" smtClean="0"/>
              <a:t>Digital XP:  </a:t>
            </a:r>
          </a:p>
          <a:p>
            <a:r>
              <a:rPr lang="en-US" sz="1200" dirty="0" smtClean="0"/>
              <a:t>Tweeter</a:t>
            </a:r>
          </a:p>
          <a:p>
            <a:r>
              <a:rPr lang="en-US" sz="1200" dirty="0" smtClean="0"/>
              <a:t>Collage Apps</a:t>
            </a:r>
          </a:p>
          <a:p>
            <a:endParaRPr lang="en-US" sz="1200" dirty="0" smtClean="0"/>
          </a:p>
          <a:p>
            <a:r>
              <a:rPr lang="en-US" sz="1200" b="1" dirty="0" smtClean="0"/>
              <a:t>Mindset: </a:t>
            </a:r>
          </a:p>
          <a:p>
            <a:r>
              <a:rPr lang="en-US" sz="1200" dirty="0" smtClean="0"/>
              <a:t>CX – Social Car</a:t>
            </a:r>
            <a:r>
              <a:rPr lang="en-US" sz="1200" dirty="0"/>
              <a:t>	</a:t>
            </a:r>
            <a:r>
              <a:rPr lang="en-US" sz="1200" dirty="0" smtClean="0"/>
              <a:t>e   </a:t>
            </a:r>
            <a:endParaRPr lang="en-US" sz="1200" dirty="0"/>
          </a:p>
        </p:txBody>
      </p:sp>
    </p:spTree>
    <p:extLst>
      <p:ext uri="{BB962C8B-B14F-4D97-AF65-F5344CB8AC3E}">
        <p14:creationId xmlns:p14="http://schemas.microsoft.com/office/powerpoint/2010/main" val="716116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638"/>
            <a:ext cx="8153400" cy="1143000"/>
          </a:xfrm>
        </p:spPr>
        <p:txBody>
          <a:bodyPr>
            <a:noAutofit/>
          </a:bodyPr>
          <a:lstStyle/>
          <a:p>
            <a:r>
              <a:rPr lang="en-US" sz="2800" dirty="0" smtClean="0"/>
              <a:t>Campaign #2:  </a:t>
            </a:r>
            <a:r>
              <a:rPr lang="en-US" sz="2800" dirty="0" smtClean="0"/>
              <a:t/>
            </a:r>
            <a:br>
              <a:rPr lang="en-US" sz="2800" dirty="0" smtClean="0"/>
            </a:br>
            <a:r>
              <a:rPr lang="en-US" sz="2400" dirty="0" smtClean="0"/>
              <a:t>Market your </a:t>
            </a:r>
            <a:r>
              <a:rPr lang="en-US" sz="2400" dirty="0" smtClean="0"/>
              <a:t>DIGIAD Poster &amp; </a:t>
            </a:r>
            <a:br>
              <a:rPr lang="en-US" sz="2400" dirty="0" smtClean="0"/>
            </a:br>
            <a:r>
              <a:rPr lang="en-US" sz="2400" dirty="0" smtClean="0"/>
              <a:t>Create a DIGIART of your Supporters</a:t>
            </a:r>
            <a:endParaRPr lang="en-US" sz="2400" dirty="0"/>
          </a:p>
        </p:txBody>
      </p:sp>
      <p:sp>
        <p:nvSpPr>
          <p:cNvPr id="3" name="Content Placeholder 2"/>
          <p:cNvSpPr>
            <a:spLocks noGrp="1"/>
          </p:cNvSpPr>
          <p:nvPr>
            <p:ph sz="half" idx="2"/>
          </p:nvPr>
        </p:nvSpPr>
        <p:spPr/>
        <p:txBody>
          <a:bodyPr>
            <a:normAutofit/>
          </a:bodyPr>
          <a:lstStyle/>
          <a:p>
            <a:r>
              <a:rPr lang="en-US" sz="1800" u="sng" dirty="0" smtClean="0"/>
              <a:t>Funding</a:t>
            </a:r>
          </a:p>
          <a:p>
            <a:pPr lvl="1"/>
            <a:r>
              <a:rPr lang="en-US" sz="1600" dirty="0" smtClean="0"/>
              <a:t>The team who completes the DIGIART gets </a:t>
            </a:r>
            <a:r>
              <a:rPr lang="en-US" sz="1600" dirty="0" smtClean="0"/>
              <a:t>1,000,000 BITCOINS</a:t>
            </a:r>
            <a:endParaRPr lang="en-US" sz="1600" dirty="0" smtClean="0"/>
          </a:p>
          <a:p>
            <a:pPr lvl="1"/>
            <a:r>
              <a:rPr lang="en-US" sz="1600" dirty="0" smtClean="0"/>
              <a:t>The team with the most number of RT will get an additional </a:t>
            </a:r>
            <a:r>
              <a:rPr lang="en-US" sz="1600" dirty="0" smtClean="0"/>
              <a:t>500,000 BITCOINS</a:t>
            </a:r>
            <a:endParaRPr lang="en-US" sz="1600" dirty="0" smtClean="0"/>
          </a:p>
          <a:p>
            <a:pPr lvl="2"/>
            <a:r>
              <a:rPr lang="en-US" sz="1200" dirty="0" smtClean="0"/>
              <a:t>2</a:t>
            </a:r>
            <a:r>
              <a:rPr lang="en-US" sz="1200" baseline="30000" dirty="0" smtClean="0"/>
              <a:t>nd</a:t>
            </a:r>
            <a:r>
              <a:rPr lang="en-US" sz="1200" dirty="0" smtClean="0"/>
              <a:t> - </a:t>
            </a:r>
            <a:r>
              <a:rPr lang="en-US" sz="1200" dirty="0" smtClean="0"/>
              <a:t>400,000 BITCOINS</a:t>
            </a:r>
            <a:endParaRPr lang="en-US" sz="1200" dirty="0" smtClean="0"/>
          </a:p>
          <a:p>
            <a:pPr lvl="2"/>
            <a:r>
              <a:rPr lang="en-US" sz="1200" dirty="0" smtClean="0"/>
              <a:t>3</a:t>
            </a:r>
            <a:r>
              <a:rPr lang="en-US" sz="1200" baseline="30000" dirty="0" smtClean="0"/>
              <a:t>rd</a:t>
            </a:r>
            <a:r>
              <a:rPr lang="en-US" sz="1200" dirty="0" smtClean="0"/>
              <a:t> - </a:t>
            </a:r>
            <a:r>
              <a:rPr lang="en-US" sz="1200" dirty="0"/>
              <a:t>300,000 BITCOINS</a:t>
            </a:r>
            <a:endParaRPr lang="en-US" sz="1200" dirty="0" smtClean="0"/>
          </a:p>
          <a:p>
            <a:pPr lvl="2"/>
            <a:r>
              <a:rPr lang="en-US" sz="1200" dirty="0" smtClean="0"/>
              <a:t>4</a:t>
            </a:r>
            <a:r>
              <a:rPr lang="en-US" sz="1200" baseline="30000" dirty="0" smtClean="0"/>
              <a:t>th</a:t>
            </a:r>
            <a:r>
              <a:rPr lang="en-US" sz="1200" dirty="0" smtClean="0"/>
              <a:t> - </a:t>
            </a:r>
            <a:r>
              <a:rPr lang="en-US" sz="1200" dirty="0"/>
              <a:t>200,000 BITCOINS</a:t>
            </a:r>
            <a:endParaRPr lang="en-US" sz="1200" dirty="0" smtClean="0"/>
          </a:p>
          <a:p>
            <a:pPr lvl="2"/>
            <a:r>
              <a:rPr lang="en-US" sz="1200" dirty="0" smtClean="0"/>
              <a:t>5</a:t>
            </a:r>
            <a:r>
              <a:rPr lang="en-US" sz="1200" baseline="30000" dirty="0" smtClean="0"/>
              <a:t>th</a:t>
            </a:r>
            <a:r>
              <a:rPr lang="en-US" sz="1200" dirty="0" smtClean="0"/>
              <a:t> - </a:t>
            </a:r>
            <a:r>
              <a:rPr lang="en-US" sz="1200" dirty="0"/>
              <a:t>100,000 BITCOINS</a:t>
            </a:r>
            <a:endParaRPr lang="en-US" sz="1200" dirty="0" smtClean="0"/>
          </a:p>
          <a:p>
            <a:pPr lvl="1"/>
            <a:r>
              <a:rPr lang="en-US" sz="1600" dirty="0" smtClean="0"/>
              <a:t>Only </a:t>
            </a:r>
            <a:r>
              <a:rPr lang="en-US" sz="1600" dirty="0"/>
              <a:t>teams where all members have contributed to the campaign will qualify for the funding</a:t>
            </a:r>
          </a:p>
        </p:txBody>
      </p:sp>
      <p:pic>
        <p:nvPicPr>
          <p:cNvPr id="9" name="Picture 2" descr="http://www.karenleland.com/wp-content/uploads/2012/04/using-qr-codes.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sz="half" idx="1"/>
          </p:nvPr>
        </p:nvSpPr>
        <p:spPr/>
        <p:txBody>
          <a:bodyPr>
            <a:noAutofit/>
          </a:bodyPr>
          <a:lstStyle/>
          <a:p>
            <a:r>
              <a:rPr lang="en-US" sz="1800" u="sng" dirty="0" smtClean="0"/>
              <a:t>Team Roles</a:t>
            </a:r>
            <a:endParaRPr lang="en-US" sz="1800" u="sng" dirty="0" smtClean="0"/>
          </a:p>
          <a:p>
            <a:pPr lvl="1"/>
            <a:r>
              <a:rPr lang="en-US" sz="1600" dirty="0" smtClean="0"/>
              <a:t>Identify from your team </a:t>
            </a:r>
          </a:p>
          <a:p>
            <a:pPr marL="1139825" lvl="2" indent="-225425">
              <a:buAutoNum type="arabicPeriod"/>
            </a:pPr>
            <a:r>
              <a:rPr lang="en-US" sz="1400" dirty="0" smtClean="0"/>
              <a:t>Who will </a:t>
            </a:r>
            <a:r>
              <a:rPr lang="en-US" sz="1400" dirty="0" smtClean="0"/>
              <a:t>Architect </a:t>
            </a:r>
            <a:r>
              <a:rPr lang="en-US" sz="1400" dirty="0" smtClean="0"/>
              <a:t>the layout and design for your tweets</a:t>
            </a:r>
          </a:p>
          <a:p>
            <a:pPr marL="1139825" lvl="2" indent="-225425">
              <a:buAutoNum type="arabicPeriod"/>
            </a:pPr>
            <a:r>
              <a:rPr lang="en-US" sz="1400" dirty="0" smtClean="0"/>
              <a:t>An </a:t>
            </a:r>
            <a:r>
              <a:rPr lang="en-US" sz="1400" dirty="0" smtClean="0"/>
              <a:t>Integrator </a:t>
            </a:r>
            <a:r>
              <a:rPr lang="en-US" sz="1400" dirty="0" smtClean="0"/>
              <a:t>who will gather and integrate all the tweets</a:t>
            </a:r>
          </a:p>
          <a:p>
            <a:pPr marL="1139825" lvl="2" indent="-225425">
              <a:buAutoNum type="arabicPeriod"/>
            </a:pPr>
            <a:r>
              <a:rPr lang="en-US" sz="1400" dirty="0" smtClean="0"/>
              <a:t>A technical writer who will creatively  include a  headline for the </a:t>
            </a:r>
            <a:r>
              <a:rPr lang="en-US" sz="1400" dirty="0" err="1" smtClean="0"/>
              <a:t>DigiArt</a:t>
            </a:r>
            <a:endParaRPr lang="en-US" sz="1400" dirty="0" smtClean="0"/>
          </a:p>
          <a:p>
            <a:pPr marL="1139825" lvl="2" indent="-225425">
              <a:buAutoNum type="arabicPeriod"/>
            </a:pPr>
            <a:r>
              <a:rPr lang="en-US" sz="1400" dirty="0" smtClean="0"/>
              <a:t>A </a:t>
            </a:r>
            <a:r>
              <a:rPr lang="en-US" sz="1400" dirty="0" smtClean="0"/>
              <a:t>Builder </a:t>
            </a:r>
            <a:r>
              <a:rPr lang="en-US" sz="1400" dirty="0" smtClean="0"/>
              <a:t>who will build the images into a digital artwork (DIGIART) and post the same in #Engineers2Imagineers Community Portal (FB)</a:t>
            </a:r>
          </a:p>
          <a:p>
            <a:pPr marL="1139825" lvl="2" indent="-225425">
              <a:buAutoNum type="arabicPeriod"/>
            </a:pPr>
            <a:r>
              <a:rPr lang="en-US" sz="1400" dirty="0" smtClean="0"/>
              <a:t>A </a:t>
            </a:r>
            <a:r>
              <a:rPr lang="en-US" sz="1400" dirty="0" err="1" smtClean="0"/>
              <a:t>Marketeer</a:t>
            </a:r>
            <a:r>
              <a:rPr lang="en-US" sz="1400" dirty="0" smtClean="0"/>
              <a:t> who will monitor the teams RT and notify their Adviser of the RT for validation</a:t>
            </a:r>
          </a:p>
          <a:p>
            <a:pPr lvl="1"/>
            <a:r>
              <a:rPr lang="en-US" sz="1600" dirty="0" smtClean="0"/>
              <a:t>Only one tweet per member is needed for the DIGIART</a:t>
            </a:r>
          </a:p>
        </p:txBody>
      </p:sp>
    </p:spTree>
    <p:extLst>
      <p:ext uri="{BB962C8B-B14F-4D97-AF65-F5344CB8AC3E}">
        <p14:creationId xmlns:p14="http://schemas.microsoft.com/office/powerpoint/2010/main" val="420799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Autofit/>
          </a:bodyPr>
          <a:lstStyle/>
          <a:p>
            <a:pPr algn="l"/>
            <a:r>
              <a:rPr lang="en-US" dirty="0"/>
              <a:t>Campaign </a:t>
            </a:r>
            <a:r>
              <a:rPr lang="en-US" dirty="0" smtClean="0"/>
              <a:t>#2:  </a:t>
            </a:r>
            <a:r>
              <a:rPr lang="en-US" dirty="0"/>
              <a:t/>
            </a:r>
            <a:br>
              <a:rPr lang="en-US" dirty="0"/>
            </a:br>
            <a:r>
              <a:rPr lang="en-US" dirty="0" smtClean="0"/>
              <a:t>Create a DIGIAD Video</a:t>
            </a:r>
            <a:endParaRPr lang="en-US" dirty="0">
              <a:hlinkClick r:id="rId2"/>
            </a:endParaRPr>
          </a:p>
        </p:txBody>
      </p:sp>
      <p:sp>
        <p:nvSpPr>
          <p:cNvPr id="3" name="Content Placeholder 2"/>
          <p:cNvSpPr>
            <a:spLocks noGrp="1"/>
          </p:cNvSpPr>
          <p:nvPr>
            <p:ph sz="half" idx="2"/>
          </p:nvPr>
        </p:nvSpPr>
        <p:spPr/>
        <p:txBody>
          <a:bodyPr>
            <a:noAutofit/>
          </a:bodyPr>
          <a:lstStyle/>
          <a:p>
            <a:r>
              <a:rPr lang="en-US" sz="1800" u="sng" dirty="0" smtClean="0"/>
              <a:t>General Instruction</a:t>
            </a:r>
            <a:endParaRPr lang="en-US" sz="1800" u="sng" dirty="0" smtClean="0"/>
          </a:p>
          <a:p>
            <a:pPr marL="457200" lvl="1" indent="0">
              <a:buNone/>
            </a:pPr>
            <a:r>
              <a:rPr lang="en-US" sz="1600" dirty="0" smtClean="0"/>
              <a:t>Part of the selection process is to check </a:t>
            </a:r>
            <a:r>
              <a:rPr lang="en-US" sz="1600" dirty="0" smtClean="0"/>
              <a:t>the drive and commitment of each team member and the team in developing and launching the </a:t>
            </a:r>
            <a:r>
              <a:rPr lang="en-US" sz="1600" dirty="0" err="1" smtClean="0"/>
              <a:t>ComSat</a:t>
            </a:r>
            <a:r>
              <a:rPr lang="en-US" sz="1600" dirty="0" smtClean="0"/>
              <a:t>.</a:t>
            </a:r>
            <a:endParaRPr lang="en-US" sz="1600" dirty="0" smtClean="0"/>
          </a:p>
          <a:p>
            <a:pPr lvl="1"/>
            <a:endParaRPr lang="en-US" sz="1600" dirty="0" smtClean="0"/>
          </a:p>
          <a:p>
            <a:pPr marL="800100" lvl="1" indent="-342900">
              <a:buFont typeface="+mj-lt"/>
              <a:buAutoNum type="arabicPeriod"/>
            </a:pPr>
            <a:r>
              <a:rPr lang="en-US" sz="1600" dirty="0" smtClean="0"/>
              <a:t>Each </a:t>
            </a:r>
            <a:r>
              <a:rPr lang="en-US" sz="1600" dirty="0" smtClean="0"/>
              <a:t>member of the team must take a photo or video of themselves to show their interpretation of their assigned </a:t>
            </a:r>
            <a:r>
              <a:rPr lang="en-US" sz="1600" dirty="0" smtClean="0"/>
              <a:t>mindset.</a:t>
            </a:r>
            <a:endParaRPr lang="en-US" sz="1600" dirty="0" smtClean="0"/>
          </a:p>
          <a:p>
            <a:pPr marL="800100" lvl="1" indent="-342900">
              <a:buFont typeface="+mj-lt"/>
              <a:buAutoNum type="arabicPeriod"/>
            </a:pPr>
            <a:r>
              <a:rPr lang="en-US" sz="1600" dirty="0" smtClean="0"/>
              <a:t>Additional bonus will be given to a team who is able to come up with a team photo or video within the time limit of </a:t>
            </a:r>
            <a:r>
              <a:rPr lang="en-US" sz="1600" dirty="0" smtClean="0"/>
              <a:t>Mission#1 </a:t>
            </a:r>
            <a:r>
              <a:rPr lang="en-US" sz="1600" dirty="0" smtClean="0"/>
              <a:t>(1hr</a:t>
            </a:r>
            <a:r>
              <a:rPr lang="en-US" sz="1600" dirty="0" smtClean="0"/>
              <a:t>). The team may go outside of the room.</a:t>
            </a:r>
            <a:endParaRPr lang="en-US" sz="1600" dirty="0" smtClean="0"/>
          </a:p>
          <a:p>
            <a:pPr marL="800100" lvl="1" indent="-342900">
              <a:buFont typeface="+mj-lt"/>
              <a:buAutoNum type="arabicPeriod"/>
            </a:pPr>
            <a:r>
              <a:rPr lang="en-US" sz="1600" dirty="0" smtClean="0"/>
              <a:t>The photos and videos must be shared in </a:t>
            </a:r>
            <a:r>
              <a:rPr lang="en-US" sz="1600" dirty="0"/>
              <a:t>I</a:t>
            </a:r>
            <a:r>
              <a:rPr lang="en-US" sz="1600" dirty="0" smtClean="0"/>
              <a:t>nstagram </a:t>
            </a:r>
            <a:r>
              <a:rPr lang="en-US" sz="1600" dirty="0" smtClean="0"/>
              <a:t>with #</a:t>
            </a:r>
            <a:r>
              <a:rPr lang="en-US" sz="1600" dirty="0" smtClean="0"/>
              <a:t>engineers2imagineers, #&lt;team name&gt;</a:t>
            </a:r>
            <a:endParaRPr lang="en-US" sz="1600" dirty="0" smtClean="0"/>
          </a:p>
        </p:txBody>
      </p:sp>
      <p:pic>
        <p:nvPicPr>
          <p:cNvPr id="5" name="Picture 2" descr="http://www.karenleland.com/wp-content/uploads/2012/04/using-qr-cod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67600" y="247471"/>
            <a:ext cx="1524000" cy="1200329"/>
          </a:xfrm>
          <a:prstGeom prst="rect">
            <a:avLst/>
          </a:prstGeom>
          <a:noFill/>
          <a:ln>
            <a:solidFill>
              <a:schemeClr val="tx1"/>
            </a:solidFill>
          </a:ln>
        </p:spPr>
        <p:txBody>
          <a:bodyPr wrap="square" rtlCol="0">
            <a:spAutoFit/>
          </a:bodyPr>
          <a:lstStyle/>
          <a:p>
            <a:r>
              <a:rPr lang="en-US" sz="1200" b="1" dirty="0" smtClean="0"/>
              <a:t>Digital XP:  </a:t>
            </a:r>
          </a:p>
          <a:p>
            <a:r>
              <a:rPr lang="en-US" sz="1200" dirty="0" smtClean="0"/>
              <a:t>Video Shooting</a:t>
            </a:r>
          </a:p>
          <a:p>
            <a:r>
              <a:rPr lang="en-US" sz="1200" dirty="0" smtClean="0"/>
              <a:t>Instagram</a:t>
            </a:r>
          </a:p>
          <a:p>
            <a:r>
              <a:rPr lang="en-US" sz="1200" b="1" dirty="0" smtClean="0"/>
              <a:t>Mindset: </a:t>
            </a:r>
          </a:p>
          <a:p>
            <a:r>
              <a:rPr lang="en-US" sz="1200" dirty="0" smtClean="0"/>
              <a:t>Innovation</a:t>
            </a:r>
          </a:p>
          <a:p>
            <a:endParaRPr lang="en-US" sz="1200" dirty="0"/>
          </a:p>
        </p:txBody>
      </p:sp>
      <p:sp>
        <p:nvSpPr>
          <p:cNvPr id="4" name="Content Placeholder 3"/>
          <p:cNvSpPr>
            <a:spLocks noGrp="1"/>
          </p:cNvSpPr>
          <p:nvPr>
            <p:ph sz="half" idx="1"/>
          </p:nvPr>
        </p:nvSpPr>
        <p:spPr/>
        <p:txBody>
          <a:bodyPr/>
          <a:lstStyle/>
          <a:p>
            <a:endParaRPr lang="en-US"/>
          </a:p>
        </p:txBody>
      </p:sp>
      <p:sp>
        <p:nvSpPr>
          <p:cNvPr id="6" name="AutoShape 2" descr="data:image/jpeg;base64,/9j/4AAQSkZJRgABAQAAAQABAAD/2wCEAAkGBxQQEhUUEBQUFBQVFRQUFBQVFBQUFBQUFBQWFhQUFBQYHCggGBwlHBQUITEhJSkrLi4uFx8zODMsNygtLiwBCgoKDg0OGhAQGiwkHCQsLCwsLCwtLCwsLCwsLCwsLCwsLCwsLCwsLCwsLCwsLCwsLCwsLCwsLCwsLCwsLCwsLP/AABEIALcBEwMBIgACEQEDEQH/xAAbAAABBQEBAAAAAAAAAAAAAAABAAIDBAUGB//EADcQAAICAQIEAwUIAQMFAAAAAAABAhEDBCEFEjFBUWFxEyKBkcEGMlKhsdHh8EIVkqIjM2Jygv/EABkBAAMBAQEAAAAAAAAAAAAAAAEDBAACBf/EACYRAAMAAgICAQQCAwAAAAAAAAABAgMRITEEEkEiUWFxExQjMjP/2gAMAwEAAhEDEQA/APOAgCclYQgEYI5BQ0JjDkICCAI2RHIkkRSCBjWAIgnIhBSEYwBBEAwgBoKQTAoFE6wSq6dDeUCafQWmuyKgEyxN9ESY9FOXSL+gHcrthUU+kVAM1IcHm+oNRwmUUKfk409bGf18jW9GWNZJkhTpkbHJpraENNPTGsDC2MkwgE2Bsa2NlIIBzkNsZzCsxhwhlhsxg2IFiMY1bCmMsSORhJYbGJhsxhwRthMEemOGIemAI2RFImmQSCgMAgpBMAQAkmHC5ul8wNpLbCk29IiSHxxPwZu6TQRW1GhDh6Iq8zn6UVT4v3ZzeLh832NnQcE7v8/2NvBpEi9jxk2TyrpFOPx5l7Md6DtRiafg88kny7K3XpZ2upjSUY/elsvJd5fD9jS4Zw1RSSXQVj8io3r5GZcU1r2+DmOH/Zvl6qzV/wBKUVsjp3pKGT02wqslU9sE3K4Ry0OH+WxU1+BUdBxDLyLd19TC1WOeXouVeL6/CP7mT5H9rZwnHYe+q62UJY34P5He4+A44vma5peMt/kuiG6nh8a6FuPyfThEWTxvd7PPZyoiczb4xoUm6OfnsehiyrIjz82J42PchkpjGxjY4Q2ScwOYjsFmOdkykFMhTHphDsksJHYgB2a9hsZYrAM2PsNjLFZjbJUw2RWGzB2Spj4shsKkAOyZsjaFzA5jGDQBWTYNPzbvp+pzVKVthmXT0huDC5Ol8Wbuh0qSVFPAq2Rr6Vqjzs2Z3+i7FiU/suabFRbn02ItOi1ghb3/AKiRvRVKDgje6LGbURxK5Pd9EurfgkZ3+owgmo+9J/divPx8EaPCeGOT9pm3k+ngvCkLfPY7iUWeFaZyftMn3pdF+GPZI6LS4qKmm0vN5Jdy9GUY13fbu36I5ZJlrfCLceWirLDKbqLjFeLav4I1NNpHLedRXh3+JeWCFePwCobI3lUvg5nU/Z+lbuUvF/TwMrUaRR6o7TJjUV7j2/C+nwXb4HOcVj1fzXgHWijBmqnpnMZjM1+dJdS5xXJvyx96T7Lr6vwRhanhc5r3pNeUf3f7HaRdTMfiuoUvXsjnMmme7fXwNt6H2OVO5Sv3fera35Iq8Sxe9aLcVer0mQZp9ltowckaI2Wcy6qiselD2jzMk6YABAdixCsAjAHWIYIxjZTDYyw2YaPTDZGmGzBH2KxthsBh1hsZYbMYfYrGWOswS7oNNz7vovzZoPES8Jw1jXnv89x+ZHkZ8rq3+D0sUKZRUx9TW0sfAyO5t8Nf5i30Nns0dLG78StxTW2/Y4n7z2nJdk+sV5+P9o8dySx8ixupSUk33STVV85D+E8Ji0nP73itmhP5ZQlpFjgnCo42m92dbpMXM0l8fQ5zPhy4FcU8seu1Ka+Hc6T7OuUsKnKPLKSun1S7X5nD2+RWV6Razzt+zx1t1fZf3wNPh2hUV7u7/E+r9PAqcPwqTrte/mzp9LiSR3jj2ZBnyeq0iLDg+ZYUH26FiMEMyyrzfgXf1/Sdsgd7ZQ1uNUcnr08tpbdubx8l4nYZdHz/APc6fhXT4vuYHGoU1SpdP2IcsNPbWi3xrSevk5bNpIQTUF16vq2/FvuYerycto1uJankm/S/3OQ4pxFW7OZTbPWS45IM0ObJ6Jv6IztXC2yxwXWrLLKl4Rr/AJX9BauI/mXpia01tGBqcCZlZsVG7qjMyq7L8NtHnZoTKAAtALSEABzAEAABEYBpjrGWGwjR6ENTCYI5BsArAYNhG2Exgj4K2l4uvmMLPDoc2SPlv8v5o5uvWWzqVtpHT4FUUivqIssx6EWVHgrs9d9GZkNXhmToZuYtcJn71Dvg4T0zqI6RTrJVyjFR+Ft/VlnTy5WScK6UTewu1W66eaJW+dFSfBraVJqzZ0uP/p0vQwOHz2Zs8H1KlH0e/wDf70OCbOnoucKjyyp+J0OHKmtvNfJtP80zGxYubeO0v18mTcLcpOUWuVJ38/D1ak/iPw05ekefmXttmwpeA+qGYpx6J9P1XUg1OZ8yUfBt/ko/q/keqqUx7N7ZJrb0SZ8mxyfFslyrzNjWZaVmLkxNvml17eR5OfI7rZd40evJzXE9DGeSPNe6fR12OI+2PB4xi+S015vfyZ3HEtVWTbta/U4r7Sa/v1pp/mDC2qWj1dbjn7GJ9ktNTlJ9eVr4XEua+VFrgmp9rHJNpKqjfRPu/p80ZfEM1tj63VtsS+IKGeRnzLGZlWTK4RDb2yjLqAkzLf1Iy5PaIaWmIAQHQBCCIxtF4KGhs6Ox9hTI7CmAw9BsZYbMYemIamJMwR5qcChcm/Rfv9DJOg4JCoX47/35Il8utY3+SjxluzUTI8/QevMhzyPJR6LKWYGjycskDOyHC9xy6FN8noXBslpGhkyOOSL7Nfo/5Od4DmpI6bJFON9a3+HckyLVFUvgmjSl5ST+ZNwXJyyrzp/RkDScE12aaDjlyyv0ODNblo7HhfV+BcU1GafjcX8rT/4v5mPw7V+8XeIaqMOVt/5J9HVf5XXTZsbNaXB5OSH7aHTyxeR4uRcn37UkndbrkW9XbvxJ4aiPvTb78q9IWqr/ANnIyZa+G+TZ0pu1u6u+3al+Y3h2T2vI192C3l+KXev3C8rD/Fxtmpkg755bWnUevXxMXi2bli2t329fP++BoavVUvPsc/xPOnGu++/n3F1Q3Bjba2cVxTNUuvicrqME9Tk5IdFvOT+7BeL8+u3c6vPw+Wabcny411l3l5R/fsU9Tmx4oOGJUrt+LdK3J93sNxvXR6VtdFDWQjigseL7qXxk+8n5mDqEaGpy2UsqHQS29mXmRWZezIpziVwyOkQ5Y2isW7K2RUyrG/gnyz8jRCCNEgCIJjFoViEjo7CEaExg2GxoTGDYbBYrAEkxpyaS6vZHVaLHyxSXZJfI5/g0LyX4Rb+Oy+rOm06PM86+VJf4kcOh8ypm2LsyhmZHJTRSzEePqTuFkTVDl0JfZ0nB5WvM7LQ5LijgeE5TseF5rRLmXJXj5RqYMfWPa9voT5sCcU/8lsyPDLf+9S3lfLTfo/oJOabTJNHKpr4V6mnqtW1PG4b0skutP3UlS2e9Sk//AJMGXEoSaUOXmt+4+qrry/iX5kefXNS3atJpV03ro+3oZNiLjb5NnNxDe1KMsb5VljypuFSSpSSTTe6V777FvDNY4KK2239e5zj4pze6owSfvNLZXGSal5vmV7+Za0uqcoqORVJ9J3apLpX96INWcfx8Eus1Ntu+n6sxclZG5TdQj1feT/Cvqw63Wq3C97p+VdTB4lrrqK+6ui+oVO2VTPqg8d4oqqNKK2SXgclnytuy3rst7GZJlMyLqhTkV80x8pFTPIdKE0yDNIgkSSZFkZRKJ2yKiLPEniiPUPYdL+o4v/VlYcJCKSUARCMYsBAKzo7CGwCMYNhsaFGMEVj8WJzdRVmlo+HU7lu/y/kTkzTHY2MVX0T8H0zSt9Zfp2NrG6KkZUOWU8jLTunTPShKFpFmcypkC8pFkkcygtjW6IpoVgmxqFMtcOyUzreEZdvicZpep0vD89UIyrZTifB1umzqmOya1NNPzs5p8QroVtVxat116+Wwj0YzgbxZrn95pxb+90T877EOr1ObE01mc47VHI45+q7SatJUQSz+0lUGk298c7cXfeNbv4b+TNGWmTzzeXSZssYRjHnwuoxUY0vcWLlivWK+AzHOtJic9Ii0/GMi39zpX3e3wZfl9oczjVpKKb92Kulvt5mNHHG/di6vbmab+LW35FqNcrt7fhjsvicUlsfEzrbRJoZyWPnyP357vvS7L6spajNbbFqNTzFLJIdKFVRDkyWVcjsflZBJjUhDZHORTzSJcsyrOQ+ET2xtjGh1gGixs3RTyTtkupn2ICnHOlsRkr4HCAIaKCIAQGLFCEI6OxBASYcTk6X8IzaS2wpb4Qwu6XQOW8tl4d3+xb02jUPN+P7FpbEOXyn1BVj8fXNCw41HZKixFEHMh8MhE9srWkPmiFyJJsgyMyRy2Ocxc/ZlZTHOZ36g9h2R0M57GOdigg6B2WdPLc2MWopWYEXTLa1GxxSGzRfy6m/kVNTktNeJTlm3E8oFB06ItPxaWnmueMcsE7UZpSpfht9vnRf0nG8Epzko5MMpbpY8qeNW901P3n/uRj6xJopaPRPLOl07vw/kpWOKnb4JbqlSS5OxjxLG/GUn2Ttv4Jlh6h8u8VH/AMe/lb8Svw7SwwR91K+77v1YMk7ZC1O+C5OvXkTYzIIUmdC2VshUyyLWdmflkNhCbZDlkQMkmyKTKZJmBsZOVIRBnnew2Z2ziq0iKTsSAIqJQiEAxgiAIwCyEUYt9EXMOkX+W/l2ObyTHY+IdEWm07l5L9fQ08UFFUtiNOg85BkyVbK4lQTOY32hE5ioVo69iaMyRSIYoMslAaCmTTyFeeUiyZSGUjuYOask5guRBKQ6MjvRzsnx9SVkMWOeQW0MT4GzkCOUjyTIuY7Uh2WOYPtCspjMmag+mw+wNbmN3gum5IK+r3fqc3pI+0yxXnb9Fv8AQ7HHsjnyPplSbB9VOh+afYiQpPcDZKkUNibGSkNnMj5jpIU2RaiRnZJFnVzM+cijHJPkoc5EUmJsaxyQobknSKtkmaXYiKcc6RPkrbCIARgoQgCMYQhCCE3YxS6bCbBJjWeYeiP5gNjB0TaBsekSIh5hk8wNNm3onlmoglksicrGTyV0O1AHWyWU6IXkI27FY1To5Jkx/MVlITmByFFuOUHOUlOmP9qD0Otk2XIQe0I8mWyJ5Bk4wPJM9liWUr5MljHKwJDZhInvM64RrfZzHeRy/DGv9z/hnSNmH9nI0peqXyX8m02ed5L3kZf4y1jQ5BbRDOZFKQlIY2LNMhlMMmQZGMSFNlbUSKsibIyBlMonrsAzJKhzZWySsdE7Yu60hghCKCYQhCMAQhCMYQhCCY2bFYhHmnoCFz0ERjEWTIQ8whDUuDkbKZHYRHaQBJgbEIwQNjWwCCjDZSI3MQhspE+S2noAgCOhQ5IljAQjBRtcDdKXr9EabkIR5ef/AKM9TC/8aImyOTEI4QWRykQZpiEMkXTKmSRCxCKZQgiyypFcQiiOifJ2EQBHYsIhCMYQhCMYQhCMY//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QEhUUEBQUFBQVFRQUFBQVFBQUFBQUFBQWFhQUFBQYHCggGBwlHBQUITEhJSkrLi4uFx8zODMsNygtLiwBCgoKDg0OGhAQGiwkHCQsLCwsLCwtLCwsLCwsLCwsLCwsLCwsLCwsLCwsLCwsLCwsLCwsLCwsLCwsLCwsLCwsLP/AABEIALcBEwMBIgACEQEDEQH/xAAbAAABBQEBAAAAAAAAAAAAAAABAAIDBAUGB//EADcQAAICAQIEAwUIAQMFAAAAAAABAhEDBCEFEjFBUWFxEyKBkcEGMlKhsdHh8EIVkqIjM2Jygv/EABkBAAMBAQEAAAAAAAAAAAAAAAEDBAACBf/EACYRAAMAAgICAQQCAwAAAAAAAAABAgMRITEEEkEiUWFxExQjMjP/2gAMAwEAAhEDEQA/APOAgCclYQgEYI5BQ0JjDkICCAI2RHIkkRSCBjWAIgnIhBSEYwBBEAwgBoKQTAoFE6wSq6dDeUCafQWmuyKgEyxN9ESY9FOXSL+gHcrthUU+kVAM1IcHm+oNRwmUUKfk409bGf18jW9GWNZJkhTpkbHJpraENNPTGsDC2MkwgE2Bsa2NlIIBzkNsZzCsxhwhlhsxg2IFiMY1bCmMsSORhJYbGJhsxhwRthMEemOGIemAI2RFImmQSCgMAgpBMAQAkmHC5ul8wNpLbCk29IiSHxxPwZu6TQRW1GhDh6Iq8zn6UVT4v3ZzeLh832NnQcE7v8/2NvBpEi9jxk2TyrpFOPx5l7Md6DtRiafg88kny7K3XpZ2upjSUY/elsvJd5fD9jS4Zw1RSSXQVj8io3r5GZcU1r2+DmOH/Zvl6qzV/wBKUVsjp3pKGT02wqslU9sE3K4Ry0OH+WxU1+BUdBxDLyLd19TC1WOeXouVeL6/CP7mT5H9rZwnHYe+q62UJY34P5He4+A44vma5peMt/kuiG6nh8a6FuPyfThEWTxvd7PPZyoiczb4xoUm6OfnsehiyrIjz82J42PchkpjGxjY4Q2ScwOYjsFmOdkykFMhTHphDsksJHYgB2a9hsZYrAM2PsNjLFZjbJUw2RWGzB2Spj4shsKkAOyZsjaFzA5jGDQBWTYNPzbvp+pzVKVthmXT0huDC5Ol8Wbuh0qSVFPAq2Rr6Vqjzs2Z3+i7FiU/suabFRbn02ItOi1ghb3/AKiRvRVKDgje6LGbURxK5Pd9EurfgkZ3+owgmo+9J/divPx8EaPCeGOT9pm3k+ngvCkLfPY7iUWeFaZyftMn3pdF+GPZI6LS4qKmm0vN5Jdy9GUY13fbu36I5ZJlrfCLceWirLDKbqLjFeLav4I1NNpHLedRXh3+JeWCFePwCobI3lUvg5nU/Z+lbuUvF/TwMrUaRR6o7TJjUV7j2/C+nwXb4HOcVj1fzXgHWijBmqnpnMZjM1+dJdS5xXJvyx96T7Lr6vwRhanhc5r3pNeUf3f7HaRdTMfiuoUvXsjnMmme7fXwNt6H2OVO5Sv3fera35Iq8Sxe9aLcVer0mQZp9ltowckaI2Wcy6qiselD2jzMk6YABAdixCsAjAHWIYIxjZTDYyw2YaPTDZGmGzBH2KxthsBh1hsZYbMYfYrGWOswS7oNNz7vovzZoPES8Jw1jXnv89x+ZHkZ8rq3+D0sUKZRUx9TW0sfAyO5t8Nf5i30Nns0dLG78StxTW2/Y4n7z2nJdk+sV5+P9o8dySx8ixupSUk33STVV85D+E8Ji0nP73itmhP5ZQlpFjgnCo42m92dbpMXM0l8fQ5zPhy4FcU8seu1Ka+Hc6T7OuUsKnKPLKSun1S7X5nD2+RWV6Razzt+zx1t1fZf3wNPh2hUV7u7/E+r9PAqcPwqTrte/mzp9LiSR3jj2ZBnyeq0iLDg+ZYUH26FiMEMyyrzfgXf1/Sdsgd7ZQ1uNUcnr08tpbdubx8l4nYZdHz/APc6fhXT4vuYHGoU1SpdP2IcsNPbWi3xrSevk5bNpIQTUF16vq2/FvuYerycto1uJankm/S/3OQ4pxFW7OZTbPWS45IM0ObJ6Jv6IztXC2yxwXWrLLKl4Rr/AJX9BauI/mXpia01tGBqcCZlZsVG7qjMyq7L8NtHnZoTKAAtALSEABzAEAABEYBpjrGWGwjR6ENTCYI5BsArAYNhG2Exgj4K2l4uvmMLPDoc2SPlv8v5o5uvWWzqVtpHT4FUUivqIssx6EWVHgrs9d9GZkNXhmToZuYtcJn71Dvg4T0zqI6RTrJVyjFR+Ft/VlnTy5WScK6UTewu1W66eaJW+dFSfBraVJqzZ0uP/p0vQwOHz2Zs8H1KlH0e/wDf70OCbOnoucKjyyp+J0OHKmtvNfJtP80zGxYubeO0v18mTcLcpOUWuVJ38/D1ak/iPw05ekefmXttmwpeA+qGYpx6J9P1XUg1OZ8yUfBt/ko/q/keqqUx7N7ZJrb0SZ8mxyfFslyrzNjWZaVmLkxNvml17eR5OfI7rZd40evJzXE9DGeSPNe6fR12OI+2PB4xi+S015vfyZ3HEtVWTbta/U4r7Sa/v1pp/mDC2qWj1dbjn7GJ9ktNTlJ9eVr4XEua+VFrgmp9rHJNpKqjfRPu/p80ZfEM1tj63VtsS+IKGeRnzLGZlWTK4RDb2yjLqAkzLf1Iy5PaIaWmIAQHQBCCIxtF4KGhs6Ox9hTI7CmAw9BsZYbMYemIamJMwR5qcChcm/Rfv9DJOg4JCoX47/35Il8utY3+SjxluzUTI8/QevMhzyPJR6LKWYGjycskDOyHC9xy6FN8noXBslpGhkyOOSL7Nfo/5Od4DmpI6bJFON9a3+HckyLVFUvgmjSl5ST+ZNwXJyyrzp/RkDScE12aaDjlyyv0ODNblo7HhfV+BcU1GafjcX8rT/4v5mPw7V+8XeIaqMOVt/5J9HVf5XXTZsbNaXB5OSH7aHTyxeR4uRcn37UkndbrkW9XbvxJ4aiPvTb78q9IWqr/ANnIyZa+G+TZ0pu1u6u+3al+Y3h2T2vI192C3l+KXev3C8rD/Fxtmpkg755bWnUevXxMXi2bli2t329fP++BoavVUvPsc/xPOnGu++/n3F1Q3Bjba2cVxTNUuvicrqME9Tk5IdFvOT+7BeL8+u3c6vPw+Wabcny411l3l5R/fsU9Tmx4oOGJUrt+LdK3J93sNxvXR6VtdFDWQjigseL7qXxk+8n5mDqEaGpy2UsqHQS29mXmRWZezIpziVwyOkQ5Y2isW7K2RUyrG/gnyz8jRCCNEgCIJjFoViEjo7CEaExg2GxoTGDYbBYrAEkxpyaS6vZHVaLHyxSXZJfI5/g0LyX4Rb+Oy+rOm06PM86+VJf4kcOh8ypm2LsyhmZHJTRSzEePqTuFkTVDl0JfZ0nB5WvM7LQ5LijgeE5TseF5rRLmXJXj5RqYMfWPa9voT5sCcU/8lsyPDLf+9S3lfLTfo/oJOabTJNHKpr4V6mnqtW1PG4b0skutP3UlS2e9Sk//AJMGXEoSaUOXmt+4+qrry/iX5kefXNS3atJpV03ro+3oZNiLjb5NnNxDe1KMsb5VljypuFSSpSSTTe6V777FvDNY4KK2239e5zj4pze6owSfvNLZXGSal5vmV7+Za0uqcoqORVJ9J3apLpX96INWcfx8Eus1Ntu+n6sxclZG5TdQj1feT/Cvqw63Wq3C97p+VdTB4lrrqK+6ui+oVO2VTPqg8d4oqqNKK2SXgclnytuy3rst7GZJlMyLqhTkV80x8pFTPIdKE0yDNIgkSSZFkZRKJ2yKiLPEniiPUPYdL+o4v/VlYcJCKSUARCMYsBAKzo7CGwCMYNhsaFGMEVj8WJzdRVmlo+HU7lu/y/kTkzTHY2MVX0T8H0zSt9Zfp2NrG6KkZUOWU8jLTunTPShKFpFmcypkC8pFkkcygtjW6IpoVgmxqFMtcOyUzreEZdvicZpep0vD89UIyrZTifB1umzqmOya1NNPzs5p8QroVtVxat116+Wwj0YzgbxZrn95pxb+90T877EOr1ObE01mc47VHI45+q7SatJUQSz+0lUGk298c7cXfeNbv4b+TNGWmTzzeXSZssYRjHnwuoxUY0vcWLlivWK+AzHOtJic9Ii0/GMi39zpX3e3wZfl9oczjVpKKb92Kulvt5mNHHG/di6vbmab+LW35FqNcrt7fhjsvicUlsfEzrbRJoZyWPnyP357vvS7L6spajNbbFqNTzFLJIdKFVRDkyWVcjsflZBJjUhDZHORTzSJcsyrOQ+ET2xtjGh1gGixs3RTyTtkupn2ICnHOlsRkr4HCAIaKCIAQGLFCEI6OxBASYcTk6X8IzaS2wpb4Qwu6XQOW8tl4d3+xb02jUPN+P7FpbEOXyn1BVj8fXNCw41HZKixFEHMh8MhE9srWkPmiFyJJsgyMyRy2Ocxc/ZlZTHOZ36g9h2R0M57GOdigg6B2WdPLc2MWopWYEXTLa1GxxSGzRfy6m/kVNTktNeJTlm3E8oFB06ItPxaWnmueMcsE7UZpSpfht9vnRf0nG8Epzko5MMpbpY8qeNW901P3n/uRj6xJopaPRPLOl07vw/kpWOKnb4JbqlSS5OxjxLG/GUn2Ttv4Jlh6h8u8VH/AMe/lb8Svw7SwwR91K+77v1YMk7ZC1O+C5OvXkTYzIIUmdC2VshUyyLWdmflkNhCbZDlkQMkmyKTKZJmBsZOVIRBnnew2Z2ziq0iKTsSAIqJQiEAxgiAIwCyEUYt9EXMOkX+W/l2ObyTHY+IdEWm07l5L9fQ08UFFUtiNOg85BkyVbK4lQTOY32hE5ioVo69iaMyRSIYoMslAaCmTTyFeeUiyZSGUjuYOask5guRBKQ6MjvRzsnx9SVkMWOeQW0MT4GzkCOUjyTIuY7Uh2WOYPtCspjMmag+mw+wNbmN3gum5IK+r3fqc3pI+0yxXnb9Fv8AQ7HHsjnyPplSbB9VOh+afYiQpPcDZKkUNibGSkNnMj5jpIU2RaiRnZJFnVzM+cijHJPkoc5EUmJsaxyQobknSKtkmaXYiKcc6RPkrbCIARgoQgCMYQhCCE3YxS6bCbBJjWeYeiP5gNjB0TaBsekSIh5hk8wNNm3onlmoglksicrGTyV0O1AHWyWU6IXkI27FY1To5Jkx/MVlITmByFFuOUHOUlOmP9qD0Otk2XIQe0I8mWyJ5Bk4wPJM9liWUr5MljHKwJDZhInvM64RrfZzHeRy/DGv9z/hnSNmH9nI0peqXyX8m02ed5L3kZf4y1jQ5BbRDOZFKQlIY2LNMhlMMmQZGMSFNlbUSKsibIyBlMonrsAzJKhzZWySsdE7Yu60hghCKCYQhCMAQhCMYQhCCY2bFYhHmnoCFz0ERjEWTIQ8whDUuDkbKZHYRHaQBJgbEIwQNjWwCCjDZSI3MQhspE+S2noAgCOhQ5IljAQjBRtcDdKXr9EabkIR5ef/AKM9TC/8aImyOTEI4QWRykQZpiEMkXTKmSRCxCKZQgiyypFcQiiOifJ2EQBHYsIhCMYQhCMYQhCMY//Z">
            <a:hlinkClick r:id="rId4"/>
          </p:cNvPr>
          <p:cNvSpPr>
            <a:spLocks noChangeAspect="1" noChangeArrowheads="1"/>
          </p:cNvSpPr>
          <p:nvPr/>
        </p:nvSpPr>
        <p:spPr bwMode="auto">
          <a:xfrm>
            <a:off x="53975" y="-1790700"/>
            <a:ext cx="56292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xQQEhUUEBQUFBQVFRQUFBQVFBQUFBQUFBQWFhQUFBQYHCggGBwlHBQUITEhJSkrLi4uFx8zODMsNygtLiwBCgoKDg0OGhAQGiwkHCQsLCwsLCwtLCwsLCwsLCwsLCwsLCwsLCwsLCwsLCwsLCwsLCwsLCwsLCwsLCwsLCwsLP/AABEIALcBEwMBIgACEQEDEQH/xAAbAAABBQEBAAAAAAAAAAAAAAABAAIDBAUGB//EADcQAAICAQIEAwUIAQMFAAAAAAABAhEDBCEFEjFBUWFxEyKBkcEGMlKhsdHh8EIVkqIjM2Jygv/EABkBAAMBAQEAAAAAAAAAAAAAAAEDBAACBf/EACYRAAMAAgICAQQCAwAAAAAAAAABAgMRITEEEkEiUWFxExQjMjP/2gAMAwEAAhEDEQA/APOAgCclYQgEYI5BQ0JjDkICCAI2RHIkkRSCBjWAIgnIhBSEYwBBEAwgBoKQTAoFE6wSq6dDeUCafQWmuyKgEyxN9ESY9FOXSL+gHcrthUU+kVAM1IcHm+oNRwmUUKfk409bGf18jW9GWNZJkhTpkbHJpraENNPTGsDC2MkwgE2Bsa2NlIIBzkNsZzCsxhwhlhsxg2IFiMY1bCmMsSORhJYbGJhsxhwRthMEemOGIemAI2RFImmQSCgMAgpBMAQAkmHC5ul8wNpLbCk29IiSHxxPwZu6TQRW1GhDh6Iq8zn6UVT4v3ZzeLh832NnQcE7v8/2NvBpEi9jxk2TyrpFOPx5l7Md6DtRiafg88kny7K3XpZ2upjSUY/elsvJd5fD9jS4Zw1RSSXQVj8io3r5GZcU1r2+DmOH/Zvl6qzV/wBKUVsjp3pKGT02wqslU9sE3K4Ry0OH+WxU1+BUdBxDLyLd19TC1WOeXouVeL6/CP7mT5H9rZwnHYe+q62UJY34P5He4+A44vma5peMt/kuiG6nh8a6FuPyfThEWTxvd7PPZyoiczb4xoUm6OfnsehiyrIjz82J42PchkpjGxjY4Q2ScwOYjsFmOdkykFMhTHphDsksJHYgB2a9hsZYrAM2PsNjLFZjbJUw2RWGzB2Spj4shsKkAOyZsjaFzA5jGDQBWTYNPzbvp+pzVKVthmXT0huDC5Ol8Wbuh0qSVFPAq2Rr6Vqjzs2Z3+i7FiU/suabFRbn02ItOi1ghb3/AKiRvRVKDgje6LGbURxK5Pd9EurfgkZ3+owgmo+9J/divPx8EaPCeGOT9pm3k+ngvCkLfPY7iUWeFaZyftMn3pdF+GPZI6LS4qKmm0vN5Jdy9GUY13fbu36I5ZJlrfCLceWirLDKbqLjFeLav4I1NNpHLedRXh3+JeWCFePwCobI3lUvg5nU/Z+lbuUvF/TwMrUaRR6o7TJjUV7j2/C+nwXb4HOcVj1fzXgHWijBmqnpnMZjM1+dJdS5xXJvyx96T7Lr6vwRhanhc5r3pNeUf3f7HaRdTMfiuoUvXsjnMmme7fXwNt6H2OVO5Sv3fera35Iq8Sxe9aLcVer0mQZp9ltowckaI2Wcy6qiselD2jzMk6YABAdixCsAjAHWIYIxjZTDYyw2YaPTDZGmGzBH2KxthsBh1hsZYbMYfYrGWOswS7oNNz7vovzZoPES8Jw1jXnv89x+ZHkZ8rq3+D0sUKZRUx9TW0sfAyO5t8Nf5i30Nns0dLG78StxTW2/Y4n7z2nJdk+sV5+P9o8dySx8ixupSUk33STVV85D+E8Ji0nP73itmhP5ZQlpFjgnCo42m92dbpMXM0l8fQ5zPhy4FcU8seu1Ka+Hc6T7OuUsKnKPLKSun1S7X5nD2+RWV6Razzt+zx1t1fZf3wNPh2hUV7u7/E+r9PAqcPwqTrte/mzp9LiSR3jj2ZBnyeq0iLDg+ZYUH26FiMEMyyrzfgXf1/Sdsgd7ZQ1uNUcnr08tpbdubx8l4nYZdHz/APc6fhXT4vuYHGoU1SpdP2IcsNPbWi3xrSevk5bNpIQTUF16vq2/FvuYerycto1uJankm/S/3OQ4pxFW7OZTbPWS45IM0ObJ6Jv6IztXC2yxwXWrLLKl4Rr/AJX9BauI/mXpia01tGBqcCZlZsVG7qjMyq7L8NtHnZoTKAAtALSEABzAEAABEYBpjrGWGwjR6ENTCYI5BsArAYNhG2Exgj4K2l4uvmMLPDoc2SPlv8v5o5uvWWzqVtpHT4FUUivqIssx6EWVHgrs9d9GZkNXhmToZuYtcJn71Dvg4T0zqI6RTrJVyjFR+Ft/VlnTy5WScK6UTewu1W66eaJW+dFSfBraVJqzZ0uP/p0vQwOHz2Zs8H1KlH0e/wDf70OCbOnoucKjyyp+J0OHKmtvNfJtP80zGxYubeO0v18mTcLcpOUWuVJ38/D1ak/iPw05ekefmXttmwpeA+qGYpx6J9P1XUg1OZ8yUfBt/ko/q/keqqUx7N7ZJrb0SZ8mxyfFslyrzNjWZaVmLkxNvml17eR5OfI7rZd40evJzXE9DGeSPNe6fR12OI+2PB4xi+S015vfyZ3HEtVWTbta/U4r7Sa/v1pp/mDC2qWj1dbjn7GJ9ktNTlJ9eVr4XEua+VFrgmp9rHJNpKqjfRPu/p80ZfEM1tj63VtsS+IKGeRnzLGZlWTK4RDb2yjLqAkzLf1Iy5PaIaWmIAQHQBCCIxtF4KGhs6Ox9hTI7CmAw9BsZYbMYemIamJMwR5qcChcm/Rfv9DJOg4JCoX47/35Il8utY3+SjxluzUTI8/QevMhzyPJR6LKWYGjycskDOyHC9xy6FN8noXBslpGhkyOOSL7Nfo/5Od4DmpI6bJFON9a3+HckyLVFUvgmjSl5ST+ZNwXJyyrzp/RkDScE12aaDjlyyv0ODNblo7HhfV+BcU1GafjcX8rT/4v5mPw7V+8XeIaqMOVt/5J9HVf5XXTZsbNaXB5OSH7aHTyxeR4uRcn37UkndbrkW9XbvxJ4aiPvTb78q9IWqr/ANnIyZa+G+TZ0pu1u6u+3al+Y3h2T2vI192C3l+KXev3C8rD/Fxtmpkg755bWnUevXxMXi2bli2t329fP++BoavVUvPsc/xPOnGu++/n3F1Q3Bjba2cVxTNUuvicrqME9Tk5IdFvOT+7BeL8+u3c6vPw+Wabcny411l3l5R/fsU9Tmx4oOGJUrt+LdK3J93sNxvXR6VtdFDWQjigseL7qXxk+8n5mDqEaGpy2UsqHQS29mXmRWZezIpziVwyOkQ5Y2isW7K2RUyrG/gnyz8jRCCNEgCIJjFoViEjo7CEaExg2GxoTGDYbBYrAEkxpyaS6vZHVaLHyxSXZJfI5/g0LyX4Rb+Oy+rOm06PM86+VJf4kcOh8ypm2LsyhmZHJTRSzEePqTuFkTVDl0JfZ0nB5WvM7LQ5LijgeE5TseF5rRLmXJXj5RqYMfWPa9voT5sCcU/8lsyPDLf+9S3lfLTfo/oJOabTJNHKpr4V6mnqtW1PG4b0skutP3UlS2e9Sk//AJMGXEoSaUOXmt+4+qrry/iX5kefXNS3atJpV03ro+3oZNiLjb5NnNxDe1KMsb5VljypuFSSpSSTTe6V777FvDNY4KK2239e5zj4pze6owSfvNLZXGSal5vmV7+Za0uqcoqORVJ9J3apLpX96INWcfx8Eus1Ntu+n6sxclZG5TdQj1feT/Cvqw63Wq3C97p+VdTB4lrrqK+6ui+oVO2VTPqg8d4oqqNKK2SXgclnytuy3rst7GZJlMyLqhTkV80x8pFTPIdKE0yDNIgkSSZFkZRKJ2yKiLPEniiPUPYdL+o4v/VlYcJCKSUARCMYsBAKzo7CGwCMYNhsaFGMEVj8WJzdRVmlo+HU7lu/y/kTkzTHY2MVX0T8H0zSt9Zfp2NrG6KkZUOWU8jLTunTPShKFpFmcypkC8pFkkcygtjW6IpoVgmxqFMtcOyUzreEZdvicZpep0vD89UIyrZTifB1umzqmOya1NNPzs5p8QroVtVxat116+Wwj0YzgbxZrn95pxb+90T877EOr1ObE01mc47VHI45+q7SatJUQSz+0lUGk298c7cXfeNbv4b+TNGWmTzzeXSZssYRjHnwuoxUY0vcWLlivWK+AzHOtJic9Ii0/GMi39zpX3e3wZfl9oczjVpKKb92Kulvt5mNHHG/di6vbmab+LW35FqNcrt7fhjsvicUlsfEzrbRJoZyWPnyP357vvS7L6spajNbbFqNTzFLJIdKFVRDkyWVcjsflZBJjUhDZHORTzSJcsyrOQ+ET2xtjGh1gGixs3RTyTtkupn2ICnHOlsRkr4HCAIaKCIAQGLFCEI6OxBASYcTk6X8IzaS2wpb4Qwu6XQOW8tl4d3+xb02jUPN+P7FpbEOXyn1BVj8fXNCw41HZKixFEHMh8MhE9srWkPmiFyJJsgyMyRy2Ocxc/ZlZTHOZ36g9h2R0M57GOdigg6B2WdPLc2MWopWYEXTLa1GxxSGzRfy6m/kVNTktNeJTlm3E8oFB06ItPxaWnmueMcsE7UZpSpfht9vnRf0nG8Epzko5MMpbpY8qeNW901P3n/uRj6xJopaPRPLOl07vw/kpWOKnb4JbqlSS5OxjxLG/GUn2Ttv4Jlh6h8u8VH/AMe/lb8Svw7SwwR91K+77v1YMk7ZC1O+C5OvXkTYzIIUmdC2VshUyyLWdmflkNhCbZDlkQMkmyKTKZJmBsZOVIRBnnew2Z2ziq0iKTsSAIqJQiEAxgiAIwCyEUYt9EXMOkX+W/l2ObyTHY+IdEWm07l5L9fQ08UFFUtiNOg85BkyVbK4lQTOY32hE5ioVo69iaMyRSIYoMslAaCmTTyFeeUiyZSGUjuYOask5guRBKQ6MjvRzsnx9SVkMWOeQW0MT4GzkCOUjyTIuY7Uh2WOYPtCspjMmag+mw+wNbmN3gum5IK+r3fqc3pI+0yxXnb9Fv8AQ7HHsjnyPplSbB9VOh+afYiQpPcDZKkUNibGSkNnMj5jpIU2RaiRnZJFnVzM+cijHJPkoc5EUmJsaxyQobknSKtkmaXYiKcc6RPkrbCIARgoQgCMYQhCCE3YxS6bCbBJjWeYeiP5gNjB0TaBsekSIh5hk8wNNm3onlmoglksicrGTyV0O1AHWyWU6IXkI27FY1To5Jkx/MVlITmByFFuOUHOUlOmP9qD0Otk2XIQe0I8mWyJ5Bk4wPJM9liWUr5MljHKwJDZhInvM64RrfZzHeRy/DGv9z/hnSNmH9nI0peqXyX8m02ed5L3kZf4y1jQ5BbRDOZFKQlIY2LNMhlMMmQZGMSFNlbUSKsibIyBlMonrsAzJKhzZWySsdE7Yu60hghCKCYQhCMAQhCMYQhCCY2bFYhHmnoCFz0ERjEWTIQ8whDUuDkbKZHYRHaQBJgbEIwQNjWwCCjDZSI3MQhspE+S2noAgCOhQ5IljAQjBRtcDdKXr9EabkIR5ef/AKM9TC/8aImyOTEI4QWRykQZpiEMkXTKmSRCxCKZQgiyypFcQiiOifJ2EQBHYsIhCMYQhCMYQhCMY//Z">
            <a:hlinkClick r:id="rId4"/>
          </p:cNvPr>
          <p:cNvSpPr>
            <a:spLocks noChangeAspect="1" noChangeArrowheads="1"/>
          </p:cNvSpPr>
          <p:nvPr/>
        </p:nvSpPr>
        <p:spPr bwMode="auto">
          <a:xfrm>
            <a:off x="206375" y="-1638300"/>
            <a:ext cx="56292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drupal.org/files/styles/grid-3/public/project-images/Innovation.jpg?itok=WK1mENF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20955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TnHuo-o6pth6Bya9rEQa8lWjKMd06OjRkT9rg6e8KZhO64aYZ_qDe8RXS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025" y="2990851"/>
            <a:ext cx="2088676" cy="20886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tomerexperiencefuturetren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2700" y="1594514"/>
            <a:ext cx="2333064" cy="34850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2.gstatic.com/images?q=tbn:ANd9GcT59nKwo_LojIzqth6ABs1cPX9lW4xgQFqQtCXMeX8Ff6UY69WBWA">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2156" b="38922"/>
          <a:stretch/>
        </p:blipFill>
        <p:spPr bwMode="auto">
          <a:xfrm>
            <a:off x="449238" y="5029201"/>
            <a:ext cx="4436525" cy="114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9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Campaign </a:t>
            </a:r>
            <a:r>
              <a:rPr lang="en-US" dirty="0" smtClean="0"/>
              <a:t>#2:  </a:t>
            </a:r>
            <a:r>
              <a:rPr lang="en-US" dirty="0"/>
              <a:t/>
            </a:r>
            <a:br>
              <a:rPr lang="en-US" dirty="0"/>
            </a:br>
            <a:r>
              <a:rPr lang="en-US" dirty="0" smtClean="0"/>
              <a:t>Create a DIGIAD Video</a:t>
            </a:r>
            <a:endParaRPr lang="en-US" dirty="0">
              <a:hlinkClick r:id="rId2"/>
            </a:endParaRPr>
          </a:p>
        </p:txBody>
      </p:sp>
      <p:sp>
        <p:nvSpPr>
          <p:cNvPr id="3" name="Content Placeholder 2"/>
          <p:cNvSpPr>
            <a:spLocks noGrp="1"/>
          </p:cNvSpPr>
          <p:nvPr>
            <p:ph sz="half" idx="2"/>
          </p:nvPr>
        </p:nvSpPr>
        <p:spPr/>
        <p:txBody>
          <a:bodyPr>
            <a:normAutofit/>
          </a:bodyPr>
          <a:lstStyle/>
          <a:p>
            <a:r>
              <a:rPr lang="en-US" sz="1800" u="sng" dirty="0" smtClean="0"/>
              <a:t>Funding</a:t>
            </a:r>
          </a:p>
          <a:p>
            <a:pPr lvl="1"/>
            <a:r>
              <a:rPr lang="en-US" sz="1600" dirty="0" smtClean="0"/>
              <a:t>Each </a:t>
            </a:r>
            <a:r>
              <a:rPr lang="en-US" sz="1600" dirty="0" smtClean="0"/>
              <a:t>member </a:t>
            </a:r>
            <a:r>
              <a:rPr lang="en-US" sz="1600" dirty="0" smtClean="0"/>
              <a:t>with </a:t>
            </a:r>
            <a:r>
              <a:rPr lang="en-US" sz="1600" dirty="0" smtClean="0"/>
              <a:t>photo gets </a:t>
            </a:r>
            <a:r>
              <a:rPr lang="en-US" sz="1600" dirty="0" smtClean="0"/>
              <a:t>100,000 </a:t>
            </a:r>
            <a:r>
              <a:rPr lang="en-US" sz="1600" dirty="0" smtClean="0"/>
              <a:t>and </a:t>
            </a:r>
            <a:r>
              <a:rPr lang="en-US" sz="1600" dirty="0" smtClean="0"/>
              <a:t>200,000 BITCOINS for </a:t>
            </a:r>
            <a:r>
              <a:rPr lang="en-US" sz="1600" dirty="0" smtClean="0"/>
              <a:t>those with </a:t>
            </a:r>
            <a:r>
              <a:rPr lang="en-US" sz="1600" dirty="0" smtClean="0"/>
              <a:t>videos (“liked” by followers)</a:t>
            </a:r>
            <a:endParaRPr lang="en-US" sz="1600" dirty="0" smtClean="0"/>
          </a:p>
          <a:p>
            <a:pPr lvl="1"/>
            <a:r>
              <a:rPr lang="en-US" sz="1600" dirty="0" smtClean="0"/>
              <a:t>The team with photo gets </a:t>
            </a:r>
            <a:r>
              <a:rPr lang="en-US" sz="1600" dirty="0" smtClean="0"/>
              <a:t>200,000 </a:t>
            </a:r>
            <a:r>
              <a:rPr lang="en-US" sz="1600" dirty="0" smtClean="0"/>
              <a:t>and </a:t>
            </a:r>
            <a:r>
              <a:rPr lang="en-US" sz="1600" dirty="0" smtClean="0"/>
              <a:t>300,000 BITCOINS for video (“liked by followers”)</a:t>
            </a:r>
            <a:endParaRPr lang="en-US" sz="1600" dirty="0" smtClean="0"/>
          </a:p>
          <a:p>
            <a:pPr lvl="1"/>
            <a:r>
              <a:rPr lang="en-US" sz="1600" dirty="0" smtClean="0"/>
              <a:t>The </a:t>
            </a:r>
            <a:r>
              <a:rPr lang="en-US" sz="1600" dirty="0"/>
              <a:t>team </a:t>
            </a:r>
            <a:r>
              <a:rPr lang="en-US" sz="1600" dirty="0" smtClean="0"/>
              <a:t>who was able to present the mindset in their DIGIAD Video gets </a:t>
            </a:r>
            <a:r>
              <a:rPr lang="en-US" sz="1600" dirty="0" smtClean="0"/>
              <a:t>1,000,000 BITCOINS</a:t>
            </a:r>
            <a:endParaRPr lang="en-US" sz="1600" dirty="0"/>
          </a:p>
          <a:p>
            <a:pPr lvl="1"/>
            <a:r>
              <a:rPr lang="en-US" sz="1600" dirty="0"/>
              <a:t>Additional </a:t>
            </a:r>
            <a:r>
              <a:rPr lang="en-US" sz="1600" dirty="0" smtClean="0"/>
              <a:t>10,0000 BITCOINS for </a:t>
            </a:r>
            <a:r>
              <a:rPr lang="en-US" sz="1600" dirty="0" smtClean="0"/>
              <a:t>the most creative/engaging video</a:t>
            </a:r>
            <a:endParaRPr lang="en-US" sz="1600" dirty="0"/>
          </a:p>
          <a:p>
            <a:pPr lvl="1"/>
            <a:r>
              <a:rPr lang="en-US" sz="1600" dirty="0"/>
              <a:t>Only teams where all members have contributed to the campaign will qualify for the funding</a:t>
            </a:r>
            <a:endParaRPr lang="en-US" sz="1600" dirty="0" smtClean="0"/>
          </a:p>
        </p:txBody>
      </p:sp>
      <p:pic>
        <p:nvPicPr>
          <p:cNvPr id="5" name="Picture 2" descr="http://www.karenleland.com/wp-content/uploads/2012/04/using-qr-cod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half" idx="1"/>
          </p:nvPr>
        </p:nvSpPr>
        <p:spPr/>
        <p:txBody>
          <a:bodyPr>
            <a:noAutofit/>
          </a:bodyPr>
          <a:lstStyle/>
          <a:p>
            <a:r>
              <a:rPr lang="en-US" sz="1800" u="sng" dirty="0" smtClean="0"/>
              <a:t>Team Roles</a:t>
            </a:r>
            <a:endParaRPr lang="en-US" sz="1800" u="sng" dirty="0" smtClean="0"/>
          </a:p>
          <a:p>
            <a:pPr lvl="1"/>
            <a:r>
              <a:rPr lang="en-US" sz="1600" dirty="0" smtClean="0"/>
              <a:t>Identify </a:t>
            </a:r>
            <a:r>
              <a:rPr lang="en-US" sz="1600" dirty="0"/>
              <a:t>from your team </a:t>
            </a:r>
          </a:p>
          <a:p>
            <a:pPr marL="1139825" lvl="2" indent="-225425">
              <a:buAutoNum type="arabicPeriod"/>
            </a:pPr>
            <a:r>
              <a:rPr lang="en-US" sz="1400" dirty="0"/>
              <a:t>Who will </a:t>
            </a:r>
            <a:r>
              <a:rPr lang="en-US" sz="1400" dirty="0" smtClean="0"/>
              <a:t>Architect </a:t>
            </a:r>
            <a:r>
              <a:rPr lang="en-US" sz="1400" dirty="0" smtClean="0"/>
              <a:t>a creative storyboard, script, shots</a:t>
            </a:r>
            <a:endParaRPr lang="en-US" sz="1400" dirty="0"/>
          </a:p>
          <a:p>
            <a:pPr marL="1139825" lvl="2" indent="-225425">
              <a:buAutoNum type="arabicPeriod"/>
            </a:pPr>
            <a:r>
              <a:rPr lang="en-US" sz="1400" dirty="0"/>
              <a:t>An </a:t>
            </a:r>
            <a:r>
              <a:rPr lang="en-US" sz="1400" dirty="0" smtClean="0"/>
              <a:t>Integrator </a:t>
            </a:r>
            <a:r>
              <a:rPr lang="en-US" sz="1400" dirty="0"/>
              <a:t>who will gather and integrate all </a:t>
            </a:r>
            <a:r>
              <a:rPr lang="en-US" sz="1400" dirty="0" smtClean="0"/>
              <a:t>photos and videos</a:t>
            </a:r>
            <a:endParaRPr lang="en-US" sz="1400" dirty="0"/>
          </a:p>
          <a:p>
            <a:pPr marL="1139825" lvl="2" indent="-225425">
              <a:buAutoNum type="arabicPeriod"/>
            </a:pPr>
            <a:r>
              <a:rPr lang="en-US" sz="1400" dirty="0" smtClean="0"/>
              <a:t>A </a:t>
            </a:r>
            <a:r>
              <a:rPr lang="en-US" sz="1400" dirty="0" smtClean="0"/>
              <a:t>Builder </a:t>
            </a:r>
            <a:r>
              <a:rPr lang="en-US" sz="1400" dirty="0"/>
              <a:t>who will build the </a:t>
            </a:r>
            <a:r>
              <a:rPr lang="en-US" sz="1400" dirty="0" smtClean="0"/>
              <a:t>photos and videos into </a:t>
            </a:r>
            <a:r>
              <a:rPr lang="en-US" sz="1400" dirty="0"/>
              <a:t>a </a:t>
            </a:r>
            <a:r>
              <a:rPr lang="en-US" sz="1400" dirty="0" smtClean="0"/>
              <a:t>DIGIAD Video </a:t>
            </a:r>
            <a:r>
              <a:rPr lang="en-US" sz="1400" dirty="0"/>
              <a:t>and post the same in #Engineers2Imagineers Community Portal (FB</a:t>
            </a:r>
            <a:r>
              <a:rPr lang="en-US" sz="1400" dirty="0" smtClean="0"/>
              <a:t>)</a:t>
            </a:r>
          </a:p>
          <a:p>
            <a:pPr marL="1139825" lvl="2" indent="-225425">
              <a:buAutoNum type="arabicPeriod"/>
            </a:pPr>
            <a:r>
              <a:rPr lang="en-US" sz="1400" dirty="0"/>
              <a:t>A </a:t>
            </a:r>
            <a:r>
              <a:rPr lang="en-US" sz="1400" dirty="0" err="1"/>
              <a:t>Marketeer</a:t>
            </a:r>
            <a:r>
              <a:rPr lang="en-US" sz="1400" dirty="0"/>
              <a:t> who will monitor the teams </a:t>
            </a:r>
            <a:r>
              <a:rPr lang="en-US" sz="1400" dirty="0" smtClean="0"/>
              <a:t>Instagram photos and videos and notify their Adviser of the their post for validation</a:t>
            </a:r>
          </a:p>
          <a:p>
            <a:pPr lvl="1"/>
            <a:r>
              <a:rPr lang="en-US" sz="1600" dirty="0" smtClean="0"/>
              <a:t>Only one photo and video per member is needed, also for the team</a:t>
            </a:r>
            <a:endParaRPr lang="en-US" sz="1400" dirty="0" smtClean="0"/>
          </a:p>
        </p:txBody>
      </p:sp>
    </p:spTree>
    <p:extLst>
      <p:ext uri="{BB962C8B-B14F-4D97-AF65-F5344CB8AC3E}">
        <p14:creationId xmlns:p14="http://schemas.microsoft.com/office/powerpoint/2010/main" val="623762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6858000" cy="1143000"/>
          </a:xfrm>
        </p:spPr>
        <p:txBody>
          <a:bodyPr>
            <a:noAutofit/>
          </a:bodyPr>
          <a:lstStyle/>
          <a:p>
            <a:pPr algn="l"/>
            <a:r>
              <a:rPr lang="en-US" sz="2400" dirty="0" smtClean="0"/>
              <a:t>Campaign </a:t>
            </a:r>
            <a:r>
              <a:rPr lang="en-US" sz="2400" dirty="0" smtClean="0"/>
              <a:t>#3:</a:t>
            </a:r>
            <a:r>
              <a:rPr lang="en-US" sz="2400" dirty="0" smtClean="0"/>
              <a:t/>
            </a:r>
            <a:br>
              <a:rPr lang="en-US" sz="2400" dirty="0" smtClean="0"/>
            </a:br>
            <a:r>
              <a:rPr lang="en-US" sz="2400" dirty="0" smtClean="0"/>
              <a:t>Identify the tools/tech for </a:t>
            </a:r>
            <a:br>
              <a:rPr lang="en-US" sz="2400" dirty="0" smtClean="0"/>
            </a:br>
            <a:r>
              <a:rPr lang="en-US" sz="2400" dirty="0" smtClean="0"/>
              <a:t>your Comsat and Crew</a:t>
            </a:r>
            <a:endParaRPr lang="en-US" sz="2400" dirty="0"/>
          </a:p>
        </p:txBody>
      </p:sp>
      <p:sp>
        <p:nvSpPr>
          <p:cNvPr id="7" name="Content Placeholder 6"/>
          <p:cNvSpPr>
            <a:spLocks noGrp="1"/>
          </p:cNvSpPr>
          <p:nvPr>
            <p:ph sz="half" idx="2"/>
          </p:nvPr>
        </p:nvSpPr>
        <p:spPr/>
        <p:txBody>
          <a:bodyPr>
            <a:normAutofit fontScale="70000" lnSpcReduction="20000"/>
          </a:bodyPr>
          <a:lstStyle/>
          <a:p>
            <a:r>
              <a:rPr lang="en-US" u="sng" dirty="0" smtClean="0"/>
              <a:t>General Instruction</a:t>
            </a:r>
            <a:endParaRPr lang="en-US" u="sng" dirty="0"/>
          </a:p>
          <a:p>
            <a:pPr marL="457200" lvl="1" indent="0">
              <a:buNone/>
            </a:pPr>
            <a:r>
              <a:rPr lang="en-US" dirty="0" smtClean="0"/>
              <a:t>In this Campaign your </a:t>
            </a:r>
            <a:r>
              <a:rPr lang="en-US" dirty="0" smtClean="0"/>
              <a:t>team must identify the tools/technologies you will use for the </a:t>
            </a:r>
            <a:r>
              <a:rPr lang="en-US" dirty="0" err="1" smtClean="0"/>
              <a:t>ComSat</a:t>
            </a:r>
            <a:r>
              <a:rPr lang="en-US" dirty="0" smtClean="0"/>
              <a:t> &amp; </a:t>
            </a:r>
            <a:r>
              <a:rPr lang="en-US" dirty="0" smtClean="0"/>
              <a:t>Your </a:t>
            </a:r>
            <a:r>
              <a:rPr lang="en-US" dirty="0" smtClean="0"/>
              <a:t>Crew.</a:t>
            </a:r>
            <a:endParaRPr lang="en-US" dirty="0"/>
          </a:p>
          <a:p>
            <a:pPr lvl="1"/>
            <a:endParaRPr lang="en-US" dirty="0" smtClean="0"/>
          </a:p>
          <a:p>
            <a:pPr marL="914400" lvl="1" indent="-457200">
              <a:buFont typeface="+mj-lt"/>
              <a:buAutoNum type="arabicPeriod"/>
            </a:pPr>
            <a:r>
              <a:rPr lang="en-US" dirty="0" smtClean="0"/>
              <a:t>Each </a:t>
            </a:r>
            <a:r>
              <a:rPr lang="en-US" dirty="0" smtClean="0"/>
              <a:t>member must review </a:t>
            </a:r>
            <a:r>
              <a:rPr lang="en-US" dirty="0" smtClean="0"/>
              <a:t>thre</a:t>
            </a:r>
            <a:r>
              <a:rPr lang="en-US" dirty="0" smtClean="0"/>
              <a:t>e (3) </a:t>
            </a:r>
            <a:r>
              <a:rPr lang="en-US" dirty="0" smtClean="0"/>
              <a:t>on </a:t>
            </a:r>
            <a:r>
              <a:rPr lang="en-US" dirty="0" smtClean="0"/>
              <a:t>new technologies for personal and professional efficiency and effectiveness </a:t>
            </a:r>
            <a:r>
              <a:rPr lang="en-US" dirty="0" smtClean="0"/>
              <a:t>(e.g. Software/Apps </a:t>
            </a:r>
            <a:r>
              <a:rPr lang="en-US" dirty="0" smtClean="0"/>
              <a:t>for:  making movies, games, photography, cooking, getting in shape</a:t>
            </a:r>
            <a:r>
              <a:rPr lang="en-US" dirty="0" smtClean="0"/>
              <a:t>).  The apps/tool must be shared in the Community Portal in FB and must get a “like” from network of friends</a:t>
            </a:r>
            <a:endParaRPr lang="en-US" dirty="0" smtClean="0"/>
          </a:p>
          <a:p>
            <a:pPr marL="914400" lvl="1" indent="-457200">
              <a:buFont typeface="+mj-lt"/>
              <a:buAutoNum type="arabicPeriod"/>
            </a:pPr>
            <a:r>
              <a:rPr lang="en-US" dirty="0" smtClean="0"/>
              <a:t>After reviewing, your team must discuss and collaborate which software or apps will you use for your Comsat and </a:t>
            </a:r>
            <a:r>
              <a:rPr lang="en-US" dirty="0" smtClean="0"/>
              <a:t>Your Crew</a:t>
            </a:r>
          </a:p>
          <a:p>
            <a:pPr marL="914400" lvl="1" indent="-457200">
              <a:buFont typeface="+mj-lt"/>
              <a:buAutoNum type="arabicPeriod"/>
            </a:pPr>
            <a:endParaRPr lang="en-US" dirty="0"/>
          </a:p>
        </p:txBody>
      </p:sp>
      <p:pic>
        <p:nvPicPr>
          <p:cNvPr id="5" name="Picture 2" descr="http://www.karenleland.com/wp-content/uploads/2012/04/using-qr-codes.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1"/>
          </p:nvPr>
        </p:nvSpPr>
        <p:spPr/>
        <p:txBody>
          <a:bodyPr>
            <a:normAutofit fontScale="70000" lnSpcReduction="20000"/>
          </a:bodyPr>
          <a:lstStyle/>
          <a:p>
            <a:endParaRPr lang="en-US"/>
          </a:p>
        </p:txBody>
      </p:sp>
      <p:sp>
        <p:nvSpPr>
          <p:cNvPr id="9" name="TextBox 8"/>
          <p:cNvSpPr txBox="1"/>
          <p:nvPr/>
        </p:nvSpPr>
        <p:spPr>
          <a:xfrm>
            <a:off x="7467600" y="247471"/>
            <a:ext cx="1524000" cy="1200329"/>
          </a:xfrm>
          <a:prstGeom prst="rect">
            <a:avLst/>
          </a:prstGeom>
          <a:noFill/>
          <a:ln>
            <a:solidFill>
              <a:schemeClr val="tx1"/>
            </a:solidFill>
          </a:ln>
        </p:spPr>
        <p:txBody>
          <a:bodyPr wrap="square" rtlCol="0">
            <a:spAutoFit/>
          </a:bodyPr>
          <a:lstStyle/>
          <a:p>
            <a:r>
              <a:rPr lang="en-US" sz="1200" b="1" dirty="0" smtClean="0"/>
              <a:t>Digital XP:  </a:t>
            </a:r>
          </a:p>
          <a:p>
            <a:r>
              <a:rPr lang="en-US" sz="1200" dirty="0" smtClean="0"/>
              <a:t>Internet of Things</a:t>
            </a:r>
          </a:p>
          <a:p>
            <a:r>
              <a:rPr lang="en-US" sz="1200" dirty="0" smtClean="0"/>
              <a:t>Mobile Apps</a:t>
            </a:r>
          </a:p>
          <a:p>
            <a:r>
              <a:rPr lang="en-US" sz="1200" b="1" dirty="0" smtClean="0"/>
              <a:t>Mindset: </a:t>
            </a:r>
          </a:p>
          <a:p>
            <a:r>
              <a:rPr lang="en-US" sz="1200" dirty="0" smtClean="0"/>
              <a:t>Collaboration</a:t>
            </a:r>
          </a:p>
          <a:p>
            <a:endParaRPr lang="en-US" sz="1200" dirty="0"/>
          </a:p>
        </p:txBody>
      </p:sp>
      <p:pic>
        <p:nvPicPr>
          <p:cNvPr id="3074" name="Picture 2" descr="http://www.photonstarlighting.co.uk/Main_Upload/internet%20of%20things.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08" y="1599352"/>
            <a:ext cx="4008692" cy="1982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v-softinc.com/wp-content/uploads/2014/01/7.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97" y="3581400"/>
            <a:ext cx="3886199"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33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Campaign </a:t>
            </a:r>
            <a:r>
              <a:rPr lang="en-US" sz="2400" dirty="0" smtClean="0"/>
              <a:t>#3:</a:t>
            </a:r>
            <a:r>
              <a:rPr lang="en-US" sz="2400" dirty="0" smtClean="0"/>
              <a:t/>
            </a:r>
            <a:br>
              <a:rPr lang="en-US" sz="2400" dirty="0" smtClean="0"/>
            </a:br>
            <a:r>
              <a:rPr lang="en-US" sz="2400" dirty="0" smtClean="0"/>
              <a:t>Identify the tools/technology for </a:t>
            </a:r>
            <a:br>
              <a:rPr lang="en-US" sz="2400" dirty="0" smtClean="0"/>
            </a:br>
            <a:r>
              <a:rPr lang="en-US" sz="2400" dirty="0" smtClean="0"/>
              <a:t>your Comsat and Crew</a:t>
            </a:r>
            <a:endParaRPr lang="en-US" sz="2400" dirty="0"/>
          </a:p>
        </p:txBody>
      </p:sp>
      <p:pic>
        <p:nvPicPr>
          <p:cNvPr id="5" name="Picture 2" descr="http://www.karenleland.com/wp-content/uploads/2012/04/using-qr-codes.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8" name="Content Placeholder 6"/>
          <p:cNvSpPr>
            <a:spLocks noGrp="1"/>
          </p:cNvSpPr>
          <p:nvPr>
            <p:ph sz="half" idx="1"/>
          </p:nvPr>
        </p:nvSpPr>
        <p:spPr/>
        <p:txBody>
          <a:bodyPr>
            <a:noAutofit/>
          </a:bodyPr>
          <a:lstStyle/>
          <a:p>
            <a:r>
              <a:rPr lang="en-US" u="sng" dirty="0" smtClean="0"/>
              <a:t>Team Roles</a:t>
            </a:r>
            <a:endParaRPr lang="en-US" u="sng" dirty="0"/>
          </a:p>
          <a:p>
            <a:pPr lvl="1"/>
            <a:r>
              <a:rPr lang="en-US" dirty="0" smtClean="0"/>
              <a:t>Identify </a:t>
            </a:r>
            <a:r>
              <a:rPr lang="en-US" dirty="0"/>
              <a:t>from your team </a:t>
            </a:r>
          </a:p>
          <a:p>
            <a:pPr marL="1139825" lvl="2" indent="-225425">
              <a:buAutoNum type="arabicPeriod"/>
            </a:pPr>
            <a:r>
              <a:rPr lang="en-US" dirty="0" smtClean="0"/>
              <a:t>Who will </a:t>
            </a:r>
            <a:r>
              <a:rPr lang="en-US" dirty="0" smtClean="0"/>
              <a:t>Architect </a:t>
            </a:r>
            <a:r>
              <a:rPr lang="en-US" dirty="0" smtClean="0"/>
              <a:t>in getting a short interactive video of the tool</a:t>
            </a:r>
          </a:p>
          <a:p>
            <a:pPr marL="1139825" lvl="2" indent="-225425">
              <a:buAutoNum type="arabicPeriod"/>
            </a:pPr>
            <a:r>
              <a:rPr lang="en-US" dirty="0" smtClean="0"/>
              <a:t>An </a:t>
            </a:r>
            <a:r>
              <a:rPr lang="en-US" dirty="0" smtClean="0"/>
              <a:t>Integrator </a:t>
            </a:r>
            <a:r>
              <a:rPr lang="en-US" dirty="0" smtClean="0"/>
              <a:t>who will capture the video to be used for the succeeding Campaign</a:t>
            </a:r>
          </a:p>
          <a:p>
            <a:pPr lvl="1"/>
            <a:r>
              <a:rPr lang="en-US" dirty="0" smtClean="0"/>
              <a:t>Only one tool is needed</a:t>
            </a:r>
            <a:endParaRPr lang="en-US" dirty="0"/>
          </a:p>
        </p:txBody>
      </p:sp>
      <p:sp>
        <p:nvSpPr>
          <p:cNvPr id="10" name="Content Placeholder 2"/>
          <p:cNvSpPr txBox="1">
            <a:spLocks noGrp="1"/>
          </p:cNvSpPr>
          <p:nvPr>
            <p:ph sz="half" idx="2"/>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u="sng" dirty="0" smtClean="0"/>
              <a:t>Funding</a:t>
            </a:r>
          </a:p>
          <a:p>
            <a:pPr lvl="1"/>
            <a:r>
              <a:rPr lang="en-US" dirty="0" smtClean="0"/>
              <a:t>Each member gets 100,000 BITCOINS (when their post gets “liked” by their followers)</a:t>
            </a:r>
          </a:p>
          <a:p>
            <a:pPr lvl="1"/>
            <a:r>
              <a:rPr lang="en-US" dirty="0" smtClean="0"/>
              <a:t>The team who successfully chose an app/software gets 1,000,000 BITCOINS</a:t>
            </a:r>
          </a:p>
        </p:txBody>
      </p:sp>
    </p:spTree>
    <p:extLst>
      <p:ext uri="{BB962C8B-B14F-4D97-AF65-F5344CB8AC3E}">
        <p14:creationId xmlns:p14="http://schemas.microsoft.com/office/powerpoint/2010/main" val="4196344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MbTd0_-r2tk/UXV8STWNcDI/AAAAAAAAW7g/0AoARfPbTek/s640/Screen+Shot+2013-04-22+at+1.40.27+PM.pn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014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5217" y="373559"/>
            <a:ext cx="5600316" cy="769441"/>
          </a:xfrm>
          <a:prstGeom prst="rect">
            <a:avLst/>
          </a:prstGeom>
          <a:noFill/>
        </p:spPr>
        <p:txBody>
          <a:bodyPr wrap="none" rtlCol="0">
            <a:spAutoFit/>
          </a:bodyPr>
          <a:lstStyle/>
          <a:p>
            <a:pPr algn="ctr"/>
            <a:r>
              <a:rPr lang="en-US" sz="4400" b="1" dirty="0" smtClean="0"/>
              <a:t>#engineers2imagineers</a:t>
            </a:r>
            <a:endParaRPr lang="en-US" sz="4400" b="1" dirty="0"/>
          </a:p>
        </p:txBody>
      </p:sp>
      <p:sp>
        <p:nvSpPr>
          <p:cNvPr id="4" name="TextBox 3"/>
          <p:cNvSpPr txBox="1"/>
          <p:nvPr/>
        </p:nvSpPr>
        <p:spPr>
          <a:xfrm>
            <a:off x="3608743" y="5859959"/>
            <a:ext cx="2198039" cy="769441"/>
          </a:xfrm>
          <a:prstGeom prst="rect">
            <a:avLst/>
          </a:prstGeom>
          <a:noFill/>
        </p:spPr>
        <p:txBody>
          <a:bodyPr wrap="none" rtlCol="0">
            <a:spAutoFit/>
          </a:bodyPr>
          <a:lstStyle/>
          <a:p>
            <a:pPr algn="ctr"/>
            <a:r>
              <a:rPr lang="en-US" sz="4400" b="1" dirty="0" smtClean="0"/>
              <a:t>03.26.14</a:t>
            </a:r>
            <a:endParaRPr lang="en-US" sz="4400" b="1" dirty="0"/>
          </a:p>
        </p:txBody>
      </p:sp>
    </p:spTree>
    <p:extLst>
      <p:ext uri="{BB962C8B-B14F-4D97-AF65-F5344CB8AC3E}">
        <p14:creationId xmlns:p14="http://schemas.microsoft.com/office/powerpoint/2010/main" val="2781676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Autofit/>
          </a:bodyPr>
          <a:lstStyle/>
          <a:p>
            <a:pPr algn="l"/>
            <a:r>
              <a:rPr lang="en-US" sz="3600" dirty="0" smtClean="0"/>
              <a:t>Campaign </a:t>
            </a:r>
            <a:r>
              <a:rPr lang="en-US" sz="3600" dirty="0" smtClean="0"/>
              <a:t>#4:</a:t>
            </a:r>
            <a:r>
              <a:rPr lang="en-US" sz="3600" dirty="0" smtClean="0"/>
              <a:t/>
            </a:r>
            <a:br>
              <a:rPr lang="en-US" sz="3600" dirty="0" smtClean="0"/>
            </a:br>
            <a:r>
              <a:rPr lang="en-US" sz="3600" dirty="0" smtClean="0"/>
              <a:t>Preparing for the </a:t>
            </a:r>
            <a:r>
              <a:rPr lang="en-US" sz="3600" dirty="0" smtClean="0"/>
              <a:t>Selection</a:t>
            </a:r>
            <a:endParaRPr lang="en-US" sz="3600" dirty="0"/>
          </a:p>
        </p:txBody>
      </p:sp>
      <p:sp>
        <p:nvSpPr>
          <p:cNvPr id="4" name="TextBox 3"/>
          <p:cNvSpPr txBox="1"/>
          <p:nvPr/>
        </p:nvSpPr>
        <p:spPr>
          <a:xfrm>
            <a:off x="7467600" y="247471"/>
            <a:ext cx="1524000" cy="1200329"/>
          </a:xfrm>
          <a:prstGeom prst="rect">
            <a:avLst/>
          </a:prstGeom>
          <a:noFill/>
          <a:ln>
            <a:solidFill>
              <a:schemeClr val="tx1"/>
            </a:solidFill>
          </a:ln>
        </p:spPr>
        <p:txBody>
          <a:bodyPr wrap="square" rtlCol="0">
            <a:spAutoFit/>
          </a:bodyPr>
          <a:lstStyle/>
          <a:p>
            <a:r>
              <a:rPr lang="en-US" sz="1200" b="1" dirty="0" smtClean="0"/>
              <a:t>Digital XP:  </a:t>
            </a:r>
          </a:p>
          <a:p>
            <a:r>
              <a:rPr lang="en-US" sz="1200" dirty="0" smtClean="0"/>
              <a:t>Internet of Things</a:t>
            </a:r>
          </a:p>
          <a:p>
            <a:r>
              <a:rPr lang="en-US" sz="1200" dirty="0" smtClean="0"/>
              <a:t>Mobile Apps</a:t>
            </a:r>
          </a:p>
          <a:p>
            <a:r>
              <a:rPr lang="en-US" sz="1200" b="1" dirty="0" smtClean="0"/>
              <a:t>Mindset: </a:t>
            </a:r>
          </a:p>
          <a:p>
            <a:r>
              <a:rPr lang="en-US" sz="1200" dirty="0" smtClean="0"/>
              <a:t>Collaboration</a:t>
            </a:r>
          </a:p>
          <a:p>
            <a:endParaRPr lang="en-US" sz="1200" dirty="0"/>
          </a:p>
        </p:txBody>
      </p:sp>
      <p:pic>
        <p:nvPicPr>
          <p:cNvPr id="5" name="Picture 2" descr="http://www.karenleland.com/wp-content/uploads/2012/04/using-qr-codes.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50" t="27098" r="25557" b="40627"/>
          <a:stretch/>
        </p:blipFill>
        <p:spPr bwMode="auto">
          <a:xfrm>
            <a:off x="259308" y="228600"/>
            <a:ext cx="1364776" cy="1275277"/>
          </a:xfrm>
          <a:prstGeom prst="round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p:txBody>
          <a:bodyPr>
            <a:normAutofit/>
          </a:bodyPr>
          <a:lstStyle/>
          <a:p>
            <a:r>
              <a:rPr lang="en-US" sz="2000" u="sng" dirty="0"/>
              <a:t>Participant Instruction</a:t>
            </a:r>
          </a:p>
          <a:p>
            <a:pPr lvl="1"/>
            <a:r>
              <a:rPr lang="en-US" sz="1800" dirty="0"/>
              <a:t>Identify from your team </a:t>
            </a:r>
          </a:p>
          <a:p>
            <a:pPr marL="1139825" lvl="2" indent="-225425">
              <a:buAutoNum type="arabicPeriod"/>
            </a:pPr>
            <a:r>
              <a:rPr lang="en-US" sz="1600" dirty="0"/>
              <a:t>Who will Architect a creative storyboard</a:t>
            </a:r>
          </a:p>
          <a:p>
            <a:pPr marL="1139825" lvl="2" indent="-225425">
              <a:buAutoNum type="arabicPeriod"/>
            </a:pPr>
            <a:r>
              <a:rPr lang="en-US" sz="1600" dirty="0"/>
              <a:t>An Integrator who will gather and integrate all campaign materials</a:t>
            </a:r>
          </a:p>
          <a:p>
            <a:pPr marL="1139825" lvl="2" indent="-225425">
              <a:buAutoNum type="arabicPeriod"/>
            </a:pPr>
            <a:r>
              <a:rPr lang="en-US" sz="1600" dirty="0"/>
              <a:t>A Builder who will build the Video and post the same in #Engineers2Imagineers Community Portal (FB)</a:t>
            </a:r>
          </a:p>
          <a:p>
            <a:pPr marL="1139825" lvl="2" indent="-225425">
              <a:buAutoNum type="arabicPeriod"/>
            </a:pPr>
            <a:r>
              <a:rPr lang="en-US" sz="1600" dirty="0"/>
              <a:t>A </a:t>
            </a:r>
            <a:r>
              <a:rPr lang="en-US" sz="1600" dirty="0" err="1"/>
              <a:t>Marketeer</a:t>
            </a:r>
            <a:r>
              <a:rPr lang="en-US" sz="1600" dirty="0"/>
              <a:t> who will present the video during the conference</a:t>
            </a:r>
          </a:p>
        </p:txBody>
      </p:sp>
      <p:sp>
        <p:nvSpPr>
          <p:cNvPr id="11" name="Content Placeholder 6"/>
          <p:cNvSpPr>
            <a:spLocks noGrp="1"/>
          </p:cNvSpPr>
          <p:nvPr>
            <p:ph sz="half" idx="1"/>
          </p:nvPr>
        </p:nvSpPr>
        <p:spPr/>
        <p:txBody>
          <a:bodyPr>
            <a:normAutofit fontScale="70000" lnSpcReduction="20000"/>
          </a:bodyPr>
          <a:lstStyle/>
          <a:p>
            <a:r>
              <a:rPr lang="en-US" u="sng" dirty="0" smtClean="0"/>
              <a:t>General Instruction</a:t>
            </a:r>
            <a:endParaRPr lang="en-US" u="sng" dirty="0"/>
          </a:p>
          <a:p>
            <a:pPr marL="457200" lvl="1" indent="0">
              <a:buNone/>
            </a:pPr>
            <a:r>
              <a:rPr lang="en-US" dirty="0" smtClean="0"/>
              <a:t>Now that you have completed Campaigns #1-3, you now have established your proof of concept.  You shall now create a two (2) minute video showing all your activities for your Campaigns #1-3.  This will now serve as your video portfolio.</a:t>
            </a:r>
          </a:p>
          <a:p>
            <a:pPr marL="457200" lvl="1" indent="0">
              <a:buNone/>
            </a:pPr>
            <a:endParaRPr lang="en-US" dirty="0" smtClean="0"/>
          </a:p>
          <a:p>
            <a:pPr marL="914400" lvl="1" indent="-457200">
              <a:buFont typeface="+mj-lt"/>
              <a:buAutoNum type="arabicPeriod"/>
            </a:pPr>
            <a:r>
              <a:rPr lang="en-US" dirty="0" smtClean="0"/>
              <a:t>Your </a:t>
            </a:r>
            <a:r>
              <a:rPr lang="en-US" dirty="0" smtClean="0"/>
              <a:t>video and fund will be the basis for </a:t>
            </a:r>
            <a:r>
              <a:rPr lang="en-US" dirty="0" smtClean="0"/>
              <a:t>the </a:t>
            </a:r>
            <a:r>
              <a:rPr lang="en-US" dirty="0" err="1" smtClean="0"/>
              <a:t>ComSat</a:t>
            </a:r>
            <a:r>
              <a:rPr lang="en-US" dirty="0" smtClean="0"/>
              <a:t> Team Selection</a:t>
            </a:r>
            <a:endParaRPr lang="en-US" dirty="0" smtClean="0"/>
          </a:p>
          <a:p>
            <a:pPr marL="914400" lvl="1" indent="-457200">
              <a:buFont typeface="+mj-lt"/>
              <a:buAutoNum type="arabicPeriod"/>
            </a:pPr>
            <a:r>
              <a:rPr lang="en-US" dirty="0" smtClean="0"/>
              <a:t>The video must include the team name, Selfie group picture, </a:t>
            </a:r>
            <a:r>
              <a:rPr lang="en-US" dirty="0" smtClean="0"/>
              <a:t>the amount of BITCOINS generated by the Campaign</a:t>
            </a:r>
            <a:endParaRPr lang="en-US" dirty="0"/>
          </a:p>
        </p:txBody>
      </p:sp>
    </p:spTree>
    <p:extLst>
      <p:ext uri="{BB962C8B-B14F-4D97-AF65-F5344CB8AC3E}">
        <p14:creationId xmlns:p14="http://schemas.microsoft.com/office/powerpoint/2010/main" val="627426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44"/>
          <a:stretch/>
        </p:blipFill>
        <p:spPr bwMode="auto">
          <a:xfrm>
            <a:off x="0" y="744339"/>
            <a:ext cx="9144000" cy="542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09408" y="6096000"/>
            <a:ext cx="7147919" cy="769441"/>
          </a:xfrm>
          <a:prstGeom prst="rect">
            <a:avLst/>
          </a:prstGeom>
          <a:noFill/>
        </p:spPr>
        <p:txBody>
          <a:bodyPr wrap="none" rtlCol="0">
            <a:spAutoFit/>
          </a:bodyPr>
          <a:lstStyle/>
          <a:p>
            <a:pPr algn="ctr"/>
            <a:r>
              <a:rPr lang="en-US" sz="4400" b="1" dirty="0" smtClean="0">
                <a:effectLst>
                  <a:outerShdw blurRad="38100" dist="38100" dir="2700000" algn="tl">
                    <a:srgbClr val="000000">
                      <a:alpha val="43137"/>
                    </a:srgbClr>
                  </a:outerShdw>
                </a:effectLst>
              </a:rPr>
              <a:t>#engineers2imageers Training</a:t>
            </a:r>
            <a:endParaRPr lang="en-US" sz="4400" b="1" dirty="0">
              <a:effectLst>
                <a:outerShdw blurRad="38100" dist="38100" dir="2700000" algn="tl">
                  <a:srgbClr val="000000">
                    <a:alpha val="43137"/>
                  </a:srgbClr>
                </a:outerShdw>
              </a:effectLst>
            </a:endParaRPr>
          </a:p>
        </p:txBody>
      </p:sp>
      <p:sp>
        <p:nvSpPr>
          <p:cNvPr id="7" name="TextBox 6"/>
          <p:cNvSpPr txBox="1"/>
          <p:nvPr/>
        </p:nvSpPr>
        <p:spPr>
          <a:xfrm>
            <a:off x="2666999" y="-76200"/>
            <a:ext cx="3781806" cy="923330"/>
          </a:xfrm>
          <a:prstGeom prst="rect">
            <a:avLst/>
          </a:prstGeom>
          <a:noFill/>
        </p:spPr>
        <p:txBody>
          <a:bodyPr wrap="none" rtlCol="0">
            <a:spAutoFit/>
          </a:bodyPr>
          <a:lstStyle/>
          <a:p>
            <a:pPr algn="ctr"/>
            <a:r>
              <a:rPr lang="en-US" sz="5400" b="1" dirty="0" smtClean="0">
                <a:effectLst>
                  <a:outerShdw blurRad="38100" dist="38100" dir="2700000" algn="tl">
                    <a:srgbClr val="000000">
                      <a:alpha val="43137"/>
                    </a:srgbClr>
                  </a:outerShdw>
                </a:effectLst>
              </a:rPr>
              <a:t>MISSION #2:</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8150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1"/>
          </p:nvPr>
        </p:nvPicPr>
        <p:blipFill>
          <a:blip r:embed="rId3">
            <a:extLst>
              <a:ext uri="{28A0092B-C50C-407E-A947-70E740481C1C}">
                <a14:useLocalDpi xmlns:a14="http://schemas.microsoft.com/office/drawing/2010/main" val="0"/>
              </a:ext>
            </a:extLst>
          </a:blip>
          <a:srcRect t="-53461" b="-53461"/>
          <a:stretch>
            <a:fillRect/>
          </a:stretch>
        </p:blipFill>
        <p:spPr/>
      </p:pic>
      <p:pic>
        <p:nvPicPr>
          <p:cNvPr id="7" name="Content Placeholder 6" descr="Screen Shot 2014-01-30 at 10.47.46 AM.png"/>
          <p:cNvPicPr>
            <a:picLocks noGrp="1" noChangeAspect="1"/>
          </p:cNvPicPr>
          <p:nvPr>
            <p:ph sz="half" idx="2"/>
          </p:nvPr>
        </p:nvPicPr>
        <p:blipFill>
          <a:blip r:embed="rId4">
            <a:extLst>
              <a:ext uri="{28A0092B-C50C-407E-A947-70E740481C1C}">
                <a14:useLocalDpi xmlns:a14="http://schemas.microsoft.com/office/drawing/2010/main" val="0"/>
              </a:ext>
            </a:extLst>
          </a:blip>
          <a:srcRect t="-21920" b="-21920"/>
          <a:stretch>
            <a:fillRect/>
          </a:stretch>
        </p:blipFill>
        <p:spPr/>
      </p:pic>
    </p:spTree>
    <p:extLst>
      <p:ext uri="{BB962C8B-B14F-4D97-AF65-F5344CB8AC3E}">
        <p14:creationId xmlns:p14="http://schemas.microsoft.com/office/powerpoint/2010/main" val="616589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1445854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Facebook’s about face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Facebook </a:t>
            </a:r>
            <a:r>
              <a:rPr lang="en-US" b="1" dirty="0"/>
              <a:t>had fewer than 20 people on their core mobile team in early 2012</a:t>
            </a:r>
            <a:r>
              <a:rPr lang="en-US" dirty="0"/>
              <a:t>, and changes to the mobile app came every three to six months — compared to the desktop version, which was updated twice per </a:t>
            </a:r>
            <a:r>
              <a:rPr lang="en-US" dirty="0" smtClean="0"/>
              <a:t>day -- Cory </a:t>
            </a:r>
            <a:r>
              <a:rPr lang="en-US" dirty="0" err="1"/>
              <a:t>Ondrejka</a:t>
            </a:r>
            <a:r>
              <a:rPr lang="en-US" dirty="0"/>
              <a:t>, Facebook's VP of mobile engineering</a:t>
            </a:r>
            <a:r>
              <a:rPr lang="en-US" dirty="0" smtClean="0"/>
              <a:t>.</a:t>
            </a:r>
          </a:p>
          <a:p>
            <a:r>
              <a:rPr lang="en-US" dirty="0"/>
              <a:t>When Facebook decided to revamp its mobile approach last </a:t>
            </a:r>
            <a:r>
              <a:rPr lang="en-US" dirty="0" smtClean="0"/>
              <a:t>summer</a:t>
            </a:r>
            <a:r>
              <a:rPr lang="en-US" b="1" dirty="0" smtClean="0"/>
              <a:t>, </a:t>
            </a:r>
            <a:r>
              <a:rPr lang="en-US" b="1" dirty="0" err="1" smtClean="0"/>
              <a:t>Zuckerberg</a:t>
            </a:r>
            <a:r>
              <a:rPr lang="en-US" b="1" dirty="0" smtClean="0"/>
              <a:t> refocused the company, giving each team mobile engineers and developers so that updates and new features could be built with the mobile experience in mind. </a:t>
            </a:r>
            <a:r>
              <a:rPr lang="en-US" dirty="0" smtClean="0"/>
              <a:t>"</a:t>
            </a:r>
            <a:r>
              <a:rPr lang="en-US" dirty="0"/>
              <a:t>[Mark] said, </a:t>
            </a:r>
            <a:r>
              <a:rPr lang="en-US" b="1" dirty="0"/>
              <a:t>'You know, we need to think about maybe putting mobile first and being a mobile-first company,'" </a:t>
            </a:r>
            <a:r>
              <a:rPr lang="en-US" dirty="0"/>
              <a:t>Facebook Vice President of Business and Marketing Partnerships David Fischer told Fortune's Adam </a:t>
            </a:r>
            <a:r>
              <a:rPr lang="en-US" dirty="0" err="1"/>
              <a:t>Lashinsky</a:t>
            </a:r>
            <a:r>
              <a:rPr lang="en-US" dirty="0"/>
              <a:t> in </a:t>
            </a:r>
            <a:r>
              <a:rPr lang="en-US" dirty="0" smtClean="0"/>
              <a:t>February (2013)</a:t>
            </a:r>
            <a:r>
              <a:rPr lang="en-US" b="1" dirty="0" smtClean="0"/>
              <a:t>. </a:t>
            </a:r>
            <a:r>
              <a:rPr lang="en-US" b="1" dirty="0"/>
              <a:t>"We realigned the company around, so everybody was responsible for mobile."</a:t>
            </a:r>
          </a:p>
          <a:p>
            <a:endParaRPr lang="en-US" dirty="0"/>
          </a:p>
        </p:txBody>
      </p:sp>
    </p:spTree>
    <p:extLst>
      <p:ext uri="{BB962C8B-B14F-4D97-AF65-F5344CB8AC3E}">
        <p14:creationId xmlns:p14="http://schemas.microsoft.com/office/powerpoint/2010/main" val="1756770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3432938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a:blip r:embed="rId2">
            <a:extLst>
              <a:ext uri="{28A0092B-C50C-407E-A947-70E740481C1C}">
                <a14:useLocalDpi xmlns:a14="http://schemas.microsoft.com/office/drawing/2010/main" val="0"/>
              </a:ext>
            </a:extLst>
          </a:blip>
          <a:srcRect t="7131" b="7131"/>
          <a:stretch>
            <a:fillRect/>
          </a:stretch>
        </p:blipFill>
        <p:spPr>
          <a:xfrm>
            <a:off x="1946076" y="1572768"/>
            <a:ext cx="6081280" cy="5046965"/>
          </a:xfrm>
        </p:spPr>
      </p:pic>
    </p:spTree>
    <p:extLst>
      <p:ext uri="{BB962C8B-B14F-4D97-AF65-F5344CB8AC3E}">
        <p14:creationId xmlns:p14="http://schemas.microsoft.com/office/powerpoint/2010/main" val="2332468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Apps versus Web apps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0945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fontScale="92500" lnSpcReduction="2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a:t>
            </a:r>
            <a:endParaRPr lang="en-US" dirty="0"/>
          </a:p>
        </p:txBody>
      </p:sp>
      <p:sp>
        <p:nvSpPr>
          <p:cNvPr id="10" name="Content Placeholder 9"/>
          <p:cNvSpPr>
            <a:spLocks noGrp="1"/>
          </p:cNvSpPr>
          <p:nvPr>
            <p:ph sz="quarter" idx="4"/>
          </p:nvPr>
        </p:nvSpPr>
        <p:spPr/>
        <p:txBody>
          <a:bodyPr/>
          <a:lstStyle/>
          <a:p>
            <a:r>
              <a:rPr lang="en-US" dirty="0"/>
              <a:t>basically Internet-enabled apps that are accessible via the mobile device’s Web browser. They need not be downloaded onto the user’s mobile device in order to be accessed. The Safari browser is a good example of a mobile Web app.</a:t>
            </a:r>
          </a:p>
        </p:txBody>
      </p:sp>
    </p:spTree>
    <p:extLst>
      <p:ext uri="{BB962C8B-B14F-4D97-AF65-F5344CB8AC3E}">
        <p14:creationId xmlns:p14="http://schemas.microsoft.com/office/powerpoint/2010/main" val="3915767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Text Placeholder 2"/>
          <p:cNvSpPr>
            <a:spLocks noGrp="1"/>
          </p:cNvSpPr>
          <p:nvPr>
            <p:ph idx="1"/>
          </p:nvPr>
        </p:nvSpPr>
        <p:spPr/>
        <p:txBody>
          <a:bodyPr>
            <a:normAutofit/>
          </a:bodyPr>
          <a:lstStyle/>
          <a:p>
            <a:r>
              <a:rPr lang="en-US" dirty="0"/>
              <a:t>From the point of the mobile device user, some native and Web apps look and work much the same way, with very little difference between them. </a:t>
            </a:r>
          </a:p>
        </p:txBody>
      </p:sp>
    </p:spTree>
    <p:extLst>
      <p:ext uri="{BB962C8B-B14F-4D97-AF65-F5344CB8AC3E}">
        <p14:creationId xmlns:p14="http://schemas.microsoft.com/office/powerpoint/2010/main" val="252787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Giant Leap for Mankind</a:t>
            </a:r>
            <a:endParaRPr lang="en-US" dirty="0"/>
          </a:p>
        </p:txBody>
      </p:sp>
      <p:pic>
        <p:nvPicPr>
          <p:cNvPr id="9218" name="Picture 2" descr="https://images.indiegogo.com/file_attachments/245736/files/20131206082046-camera-15b.png?1386346846">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8349" y="1844133"/>
            <a:ext cx="7187302" cy="4038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1380" y="5943600"/>
            <a:ext cx="7078220" cy="830997"/>
          </a:xfrm>
          <a:prstGeom prst="rect">
            <a:avLst/>
          </a:prstGeom>
          <a:noFill/>
        </p:spPr>
        <p:txBody>
          <a:bodyPr wrap="none" rtlCol="0">
            <a:spAutoFit/>
          </a:bodyPr>
          <a:lstStyle/>
          <a:p>
            <a:pPr algn="ctr"/>
            <a:r>
              <a:rPr lang="en-US" sz="2400" dirty="0" smtClean="0"/>
              <a:t>Mars One is breaking down barriers to allow everyone, </a:t>
            </a:r>
          </a:p>
          <a:p>
            <a:pPr algn="ctr"/>
            <a:r>
              <a:rPr lang="en-US" sz="2400" dirty="0" smtClean="0"/>
              <a:t>including us, to participate in this historic event.</a:t>
            </a:r>
            <a:endParaRPr lang="en-US" sz="2400" dirty="0"/>
          </a:p>
        </p:txBody>
      </p:sp>
    </p:spTree>
    <p:extLst>
      <p:ext uri="{BB962C8B-B14F-4D97-AF65-F5344CB8AC3E}">
        <p14:creationId xmlns:p14="http://schemas.microsoft.com/office/powerpoint/2010/main" val="1277837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a:t>
            </a:r>
            <a:endParaRPr lang="en-US" dirty="0"/>
          </a:p>
        </p:txBody>
      </p:sp>
      <p:sp>
        <p:nvSpPr>
          <p:cNvPr id="5" name="Text Placeholder 4"/>
          <p:cNvSpPr>
            <a:spLocks noGrp="1"/>
          </p:cNvSpPr>
          <p:nvPr>
            <p:ph type="body" idx="1"/>
          </p:nvPr>
        </p:nvSpPr>
        <p:spPr/>
        <p:txBody>
          <a:bodyPr>
            <a:normAutofit/>
          </a:bodyPr>
          <a:lstStyle/>
          <a:p>
            <a:r>
              <a:rPr lang="en-US" dirty="0" smtClean="0"/>
              <a:t>Native Apps</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a:t>A native app is totally compatible with the device’s hardware and native features, such as accelerometer, camera and so on. Web apps, on the other hand, can access only a limited amount of a device’s native </a:t>
            </a:r>
            <a:r>
              <a:rPr lang="en-US" dirty="0" smtClean="0"/>
              <a:t>features.</a:t>
            </a:r>
          </a:p>
          <a:p>
            <a:r>
              <a:rPr lang="en-US" dirty="0" smtClean="0"/>
              <a:t>While </a:t>
            </a:r>
            <a:r>
              <a:rPr lang="en-US" dirty="0"/>
              <a:t>a native app works as a standalone entity, the problem is that the user has to keep downloading updates. </a:t>
            </a:r>
          </a:p>
        </p:txBody>
      </p:sp>
      <p:sp>
        <p:nvSpPr>
          <p:cNvPr id="7" name="Text Placeholder 6"/>
          <p:cNvSpPr>
            <a:spLocks noGrp="1"/>
          </p:cNvSpPr>
          <p:nvPr>
            <p:ph type="body" sz="quarter" idx="3"/>
          </p:nvPr>
        </p:nvSpPr>
        <p:spPr/>
        <p:txBody>
          <a:bodyPr>
            <a:normAutofit/>
          </a:bodyPr>
          <a:lstStyle/>
          <a:p>
            <a:r>
              <a:rPr lang="en-US" dirty="0" smtClean="0"/>
              <a:t>Web Apps</a:t>
            </a:r>
            <a:endParaRPr lang="en-US" dirty="0"/>
          </a:p>
        </p:txBody>
      </p:sp>
      <p:sp>
        <p:nvSpPr>
          <p:cNvPr id="8" name="Content Placeholder 7"/>
          <p:cNvSpPr>
            <a:spLocks noGrp="1"/>
          </p:cNvSpPr>
          <p:nvPr>
            <p:ph sz="quarter" idx="4"/>
          </p:nvPr>
        </p:nvSpPr>
        <p:spPr/>
        <p:txBody>
          <a:bodyPr/>
          <a:lstStyle/>
          <a:p>
            <a:r>
              <a:rPr lang="en-US" dirty="0"/>
              <a:t>A Web app, on the other hand updates itself without the need for user intervention. However, it necessarily needs to be accessed via a mobile device’s browser.</a:t>
            </a:r>
          </a:p>
          <a:p>
            <a:endParaRPr lang="en-US" dirty="0"/>
          </a:p>
          <a:p>
            <a:endParaRPr lang="en-US" dirty="0"/>
          </a:p>
        </p:txBody>
      </p:sp>
    </p:spTree>
    <p:extLst>
      <p:ext uri="{BB962C8B-B14F-4D97-AF65-F5344CB8AC3E}">
        <p14:creationId xmlns:p14="http://schemas.microsoft.com/office/powerpoint/2010/main" val="759461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lnSpcReduction="10000"/>
          </a:bodyPr>
          <a:lstStyle/>
          <a:p>
            <a:r>
              <a:rPr lang="en-US" dirty="0"/>
              <a:t>Native apps are more expensive to develop. </a:t>
            </a:r>
            <a:endParaRPr lang="en-US" dirty="0" smtClean="0"/>
          </a:p>
          <a:p>
            <a:r>
              <a:rPr lang="en-US" dirty="0" smtClean="0"/>
              <a:t>However</a:t>
            </a:r>
            <a:r>
              <a:rPr lang="en-US" dirty="0"/>
              <a:t>, they are faster and more efficient, as they work in tandem with the mobile device they are developed for. </a:t>
            </a:r>
            <a:endParaRPr lang="en-US" dirty="0" smtClean="0"/>
          </a:p>
          <a:p>
            <a:r>
              <a:rPr lang="en-US" dirty="0" smtClean="0"/>
              <a:t>Also</a:t>
            </a:r>
            <a:r>
              <a:rPr lang="en-US" dirty="0"/>
              <a:t>, they are assured of quality, as users can access them only via app stores online.</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lnSpcReduction="10000"/>
          </a:bodyPr>
          <a:lstStyle/>
          <a:p>
            <a:r>
              <a:rPr lang="en-US" dirty="0"/>
              <a:t>Web apps may result in higher costs of maintenance across multiple mobile platforms. </a:t>
            </a:r>
            <a:endParaRPr lang="en-US" dirty="0" smtClean="0"/>
          </a:p>
          <a:p>
            <a:r>
              <a:rPr lang="en-US" dirty="0" smtClean="0"/>
              <a:t>There is </a:t>
            </a:r>
            <a:r>
              <a:rPr lang="en-US" dirty="0"/>
              <a:t>no specific regulatory authority to control quality standards of these apps. </a:t>
            </a:r>
            <a:endParaRPr lang="en-US" dirty="0" smtClean="0"/>
          </a:p>
          <a:p>
            <a:r>
              <a:rPr lang="en-US" dirty="0" smtClean="0"/>
              <a:t>The </a:t>
            </a:r>
            <a:r>
              <a:rPr lang="en-US" dirty="0"/>
              <a:t>Apple App Store, though, features a listing of Apple’s Web apps.</a:t>
            </a:r>
          </a:p>
        </p:txBody>
      </p:sp>
    </p:spTree>
    <p:extLst>
      <p:ext uri="{BB962C8B-B14F-4D97-AF65-F5344CB8AC3E}">
        <p14:creationId xmlns:p14="http://schemas.microsoft.com/office/powerpoint/2010/main" val="3110971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App monetization with native apps can be tricky, since certain mobile device manufacturers may lay restrictions on integrating services with certain mobile ad platforms and networks. </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lnSpcReduction="10000"/>
          </a:bodyPr>
          <a:lstStyle/>
          <a:p>
            <a:r>
              <a:rPr lang="en-US" dirty="0"/>
              <a:t>Web apps enable you to monetize apps by way of advertisements, charging membership fees and so </a:t>
            </a:r>
            <a:r>
              <a:rPr lang="en-US" dirty="0" smtClean="0"/>
              <a:t>on</a:t>
            </a:r>
            <a:endParaRPr lang="en-US" dirty="0"/>
          </a:p>
          <a:p>
            <a:r>
              <a:rPr lang="en-US" dirty="0" smtClean="0"/>
              <a:t> </a:t>
            </a:r>
            <a:r>
              <a:rPr lang="en-US" dirty="0"/>
              <a:t>However, while the app store takes care of your revenue and commissions in the case of native app, you need to setup your own payment system in case of a Web app.</a:t>
            </a:r>
          </a:p>
        </p:txBody>
      </p:sp>
    </p:spTree>
    <p:extLst>
      <p:ext uri="{BB962C8B-B14F-4D97-AF65-F5344CB8AC3E}">
        <p14:creationId xmlns:p14="http://schemas.microsoft.com/office/powerpoint/2010/main" val="275497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a:t>
            </a:r>
            <a:r>
              <a:rPr lang="en-US" dirty="0" smtClean="0"/>
              <a:t>well.</a:t>
            </a:r>
          </a:p>
          <a:p>
            <a:r>
              <a:rPr lang="en-US" dirty="0" smtClean="0"/>
              <a:t>Every </a:t>
            </a:r>
            <a:r>
              <a:rPr lang="en-US" dirty="0"/>
              <a:t>mobile platform uses a different native programming language. While </a:t>
            </a:r>
            <a:r>
              <a:rPr lang="en-US" dirty="0" err="1"/>
              <a:t>iOS</a:t>
            </a:r>
            <a:r>
              <a:rPr lang="en-US" dirty="0"/>
              <a:t> uses Objective-C, Android uses Java, Windows Mobile uses C++ and so on. Web apps, on the other hand, use languages such as JavaScript, HTML 5, CSS3 or other Web application frameworks as per the developer’s </a:t>
            </a:r>
            <a:r>
              <a:rPr lang="en-US" dirty="0" smtClean="0"/>
              <a:t>preferences.</a:t>
            </a:r>
          </a:p>
          <a:p>
            <a:r>
              <a:rPr lang="en-US" dirty="0" smtClean="0"/>
              <a:t>Each </a:t>
            </a:r>
            <a:r>
              <a:rPr lang="en-US" dirty="0"/>
              <a:t>mobile platform offers the developer its own standardized SDK, development tools and other user interface elements, which they can use to develop their native app with relative ease.</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In the case of Web apps, though, there is no such standardization and the developer has no access to SDKs or tools of any sort.</a:t>
            </a:r>
          </a:p>
        </p:txBody>
      </p:sp>
    </p:spTree>
    <p:extLst>
      <p:ext uri="{BB962C8B-B14F-4D97-AF65-F5344CB8AC3E}">
        <p14:creationId xmlns:p14="http://schemas.microsoft.com/office/powerpoint/2010/main" val="2260904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we start…</a:t>
            </a:r>
            <a:endParaRPr lang="en-US" dirty="0"/>
          </a:p>
        </p:txBody>
      </p:sp>
      <p:sp>
        <p:nvSpPr>
          <p:cNvPr id="8" name="Content Placeholder 7"/>
          <p:cNvSpPr>
            <a:spLocks noGrp="1"/>
          </p:cNvSpPr>
          <p:nvPr>
            <p:ph idx="1"/>
          </p:nvPr>
        </p:nvSpPr>
        <p:spPr/>
        <p:txBody>
          <a:bodyPr/>
          <a:lstStyle/>
          <a:p>
            <a:r>
              <a:rPr lang="en-US" dirty="0" smtClean="0"/>
              <a:t>Download and install a barcode reader app for your Android Device:</a:t>
            </a:r>
          </a:p>
          <a:p>
            <a:endParaRPr lang="en-US" dirty="0"/>
          </a:p>
          <a:p>
            <a:endParaRPr lang="en-US" dirty="0"/>
          </a:p>
        </p:txBody>
      </p:sp>
      <p:pic>
        <p:nvPicPr>
          <p:cNvPr id="9" name="Picture 8" descr="Screen Shot 2014-02-24 at 10.57.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3287184"/>
            <a:ext cx="6184900" cy="2095500"/>
          </a:xfrm>
          <a:prstGeom prst="rect">
            <a:avLst/>
          </a:prstGeom>
        </p:spPr>
      </p:pic>
    </p:spTree>
    <p:extLst>
      <p:ext uri="{BB962C8B-B14F-4D97-AF65-F5344CB8AC3E}">
        <p14:creationId xmlns:p14="http://schemas.microsoft.com/office/powerpoint/2010/main" val="2188175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Mock-Ups</a:t>
            </a:r>
            <a:endParaRPr lang="en-US" dirty="0"/>
          </a:p>
        </p:txBody>
      </p:sp>
      <p:sp>
        <p:nvSpPr>
          <p:cNvPr id="5" name="Text Placeholder 4"/>
          <p:cNvSpPr>
            <a:spLocks noGrp="1"/>
          </p:cNvSpPr>
          <p:nvPr>
            <p:ph type="body" idx="1"/>
          </p:nvPr>
        </p:nvSpPr>
        <p:spPr/>
        <p:txBody>
          <a:bodyPr/>
          <a:lstStyle/>
          <a:p>
            <a:r>
              <a:rPr lang="en-US" dirty="0" smtClean="0"/>
              <a:t>I have an idea but I can’t put it into words</a:t>
            </a:r>
            <a:endParaRPr lang="en-US" dirty="0"/>
          </a:p>
        </p:txBody>
      </p:sp>
    </p:spTree>
    <p:extLst>
      <p:ext uri="{BB962C8B-B14F-4D97-AF65-F5344CB8AC3E}">
        <p14:creationId xmlns:p14="http://schemas.microsoft.com/office/powerpoint/2010/main" val="1922702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Moqups.com</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l="4916" r="4916"/>
          <a:stretch>
            <a:fillRect/>
          </a:stretch>
        </p:blipFill>
        <p:spPr/>
      </p:pic>
      <p:sp>
        <p:nvSpPr>
          <p:cNvPr id="2" name="Content Placeholder 1"/>
          <p:cNvSpPr>
            <a:spLocks noGrp="1"/>
          </p:cNvSpPr>
          <p:nvPr>
            <p:ph sz="half" idx="2"/>
          </p:nvPr>
        </p:nvSpPr>
        <p:spPr/>
        <p:txBody>
          <a:bodyPr/>
          <a:lstStyle/>
          <a:p>
            <a:r>
              <a:rPr lang="en-US" dirty="0" err="1" smtClean="0"/>
              <a:t>Wireframing</a:t>
            </a:r>
            <a:r>
              <a:rPr lang="en-US" dirty="0" smtClean="0"/>
              <a:t> is a technique that enables non-technical people to express </a:t>
            </a:r>
            <a:endParaRPr lang="en-US" dirty="0"/>
          </a:p>
        </p:txBody>
      </p:sp>
    </p:spTree>
    <p:extLst>
      <p:ext uri="{BB962C8B-B14F-4D97-AF65-F5344CB8AC3E}">
        <p14:creationId xmlns:p14="http://schemas.microsoft.com/office/powerpoint/2010/main" val="2429390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App Generators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3543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endParaRPr lang="en-US" dirty="0" smtClean="0"/>
          </a:p>
          <a:p>
            <a:endParaRPr lang="en-US" dirty="0"/>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2817528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a:hlinkClick r:id="rId2"/>
              </a:rPr>
              <a:t>http://www.infinitemonkeys.mobi/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endParaRPr lang="en-US" dirty="0"/>
          </a:p>
          <a:p>
            <a:endParaRPr lang="en-US" dirty="0"/>
          </a:p>
        </p:txBody>
      </p:sp>
    </p:spTree>
    <p:extLst>
      <p:ext uri="{BB962C8B-B14F-4D97-AF65-F5344CB8AC3E}">
        <p14:creationId xmlns:p14="http://schemas.microsoft.com/office/powerpoint/2010/main" val="212399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pic>
        <p:nvPicPr>
          <p:cNvPr id="1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873"/>
          <a:stretch/>
        </p:blipFill>
        <p:spPr bwMode="auto">
          <a:xfrm>
            <a:off x="479361" y="1600200"/>
            <a:ext cx="81852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94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4" name="Content Placeholder 3" descr="Screen Shot 2014-02-17 at 10.45.05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635" b="-4635"/>
          <a:stretch/>
        </p:blipFill>
        <p:spPr>
          <a:xfrm>
            <a:off x="617006" y="1261533"/>
            <a:ext cx="7968193" cy="4525963"/>
          </a:xfrm>
        </p:spPr>
      </p:pic>
      <p:sp>
        <p:nvSpPr>
          <p:cNvPr id="3" name="Content Placeholder 2"/>
          <p:cNvSpPr>
            <a:spLocks noGrp="1"/>
          </p:cNvSpPr>
          <p:nvPr>
            <p:ph sz="half" idx="2"/>
          </p:nvPr>
        </p:nvSpPr>
        <p:spPr>
          <a:xfrm>
            <a:off x="2082801" y="5969000"/>
            <a:ext cx="5791100" cy="567267"/>
          </a:xfrm>
        </p:spPr>
        <p:txBody>
          <a:bodyPr>
            <a:normAutofit/>
          </a:bodyPr>
          <a:lstStyle/>
          <a:p>
            <a:pPr marL="0" indent="0">
              <a:buNone/>
            </a:pPr>
            <a:r>
              <a:rPr lang="en-US" sz="2400" dirty="0"/>
              <a:t>http://</a:t>
            </a:r>
            <a:r>
              <a:rPr lang="en-US" sz="2400" dirty="0" err="1"/>
              <a:t>www.infinitemonkeys.mobi</a:t>
            </a:r>
            <a:r>
              <a:rPr lang="en-US" sz="2400" dirty="0"/>
              <a:t>/</a:t>
            </a:r>
          </a:p>
        </p:txBody>
      </p:sp>
    </p:spTree>
    <p:extLst>
      <p:ext uri="{BB962C8B-B14F-4D97-AF65-F5344CB8AC3E}">
        <p14:creationId xmlns:p14="http://schemas.microsoft.com/office/powerpoint/2010/main" val="3520411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More Complicated</a:t>
            </a:r>
            <a:endParaRPr lang="en-US" dirty="0"/>
          </a:p>
        </p:txBody>
      </p:sp>
      <p:sp>
        <p:nvSpPr>
          <p:cNvPr id="5" name="Text Placeholder 4"/>
          <p:cNvSpPr>
            <a:spLocks noGrp="1"/>
          </p:cNvSpPr>
          <p:nvPr>
            <p:ph type="body" idx="1"/>
          </p:nvPr>
        </p:nvSpPr>
        <p:spPr/>
        <p:txBody>
          <a:bodyPr/>
          <a:lstStyle/>
          <a:p>
            <a:r>
              <a:rPr lang="en-US" dirty="0" smtClean="0"/>
              <a:t>MIT’s App Inventor</a:t>
            </a:r>
            <a:endParaRPr lang="en-US" dirty="0"/>
          </a:p>
        </p:txBody>
      </p:sp>
    </p:spTree>
    <p:extLst>
      <p:ext uri="{BB962C8B-B14F-4D97-AF65-F5344CB8AC3E}">
        <p14:creationId xmlns:p14="http://schemas.microsoft.com/office/powerpoint/2010/main" val="548560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p:spPr>
      </p:pic>
      <p:sp>
        <p:nvSpPr>
          <p:cNvPr id="3" name="Content Placeholder 2"/>
          <p:cNvSpPr>
            <a:spLocks noGrp="1"/>
          </p:cNvSpPr>
          <p:nvPr>
            <p:ph sz="half" idx="2"/>
          </p:nvPr>
        </p:nvSpPr>
        <p:spPr>
          <a:xfrm>
            <a:off x="931334" y="5127096"/>
            <a:ext cx="7416800" cy="470429"/>
          </a:xfrm>
        </p:spPr>
        <p:txBody>
          <a:bodyPr>
            <a:noAutofit/>
          </a:bodyPr>
          <a:lstStyle/>
          <a:p>
            <a:r>
              <a:rPr lang="en-US" sz="3600" dirty="0"/>
              <a:t>http://ai2.appinventor.mit.edu/</a:t>
            </a:r>
          </a:p>
        </p:txBody>
      </p:sp>
    </p:spTree>
    <p:extLst>
      <p:ext uri="{BB962C8B-B14F-4D97-AF65-F5344CB8AC3E}">
        <p14:creationId xmlns:p14="http://schemas.microsoft.com/office/powerpoint/2010/main" val="1827242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540182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2728828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794491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7642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23461569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3408204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44"/>
          <a:stretch/>
        </p:blipFill>
        <p:spPr bwMode="auto">
          <a:xfrm>
            <a:off x="0" y="744339"/>
            <a:ext cx="9144000" cy="542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2916" y="6096000"/>
            <a:ext cx="6360908" cy="769441"/>
          </a:xfrm>
          <a:prstGeom prst="rect">
            <a:avLst/>
          </a:prstGeom>
          <a:noFill/>
        </p:spPr>
        <p:txBody>
          <a:bodyPr wrap="none" rtlCol="0">
            <a:spAutoFit/>
          </a:bodyPr>
          <a:lstStyle/>
          <a:p>
            <a:pPr algn="ctr"/>
            <a:r>
              <a:rPr lang="en-US" sz="4400" b="1" dirty="0" smtClean="0">
                <a:effectLst>
                  <a:outerShdw blurRad="38100" dist="38100" dir="2700000" algn="tl">
                    <a:srgbClr val="000000">
                      <a:alpha val="43137"/>
                    </a:srgbClr>
                  </a:outerShdw>
                </a:effectLst>
              </a:rPr>
              <a:t>COMSAT TEAM SELECTION</a:t>
            </a:r>
            <a:endParaRPr lang="en-US" sz="4400" b="1" dirty="0">
              <a:effectLst>
                <a:outerShdw blurRad="38100" dist="38100" dir="2700000" algn="tl">
                  <a:srgbClr val="000000">
                    <a:alpha val="43137"/>
                  </a:srgbClr>
                </a:outerShdw>
              </a:effectLst>
            </a:endParaRPr>
          </a:p>
        </p:txBody>
      </p:sp>
      <p:sp>
        <p:nvSpPr>
          <p:cNvPr id="7" name="TextBox 6"/>
          <p:cNvSpPr txBox="1"/>
          <p:nvPr/>
        </p:nvSpPr>
        <p:spPr>
          <a:xfrm>
            <a:off x="2667000" y="-76200"/>
            <a:ext cx="3781805" cy="923330"/>
          </a:xfrm>
          <a:prstGeom prst="rect">
            <a:avLst/>
          </a:prstGeom>
          <a:noFill/>
        </p:spPr>
        <p:txBody>
          <a:bodyPr wrap="none" rtlCol="0">
            <a:spAutoFit/>
          </a:bodyPr>
          <a:lstStyle/>
          <a:p>
            <a:pPr algn="ctr"/>
            <a:r>
              <a:rPr lang="en-US" sz="5400" b="1" dirty="0" smtClean="0">
                <a:effectLst>
                  <a:outerShdw blurRad="38100" dist="38100" dir="2700000" algn="tl">
                    <a:srgbClr val="000000">
                      <a:alpha val="43137"/>
                    </a:srgbClr>
                  </a:outerShdw>
                </a:effectLst>
              </a:rPr>
              <a:t>MISSION #3:</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71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Mandate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 have been mandated by our Stakeholders to submit a video of Letter of Interest for us to supply the Communication Satellite (</a:t>
            </a:r>
            <a:r>
              <a:rPr lang="en-US" sz="2400" dirty="0" err="1" smtClean="0"/>
              <a:t>ComSat</a:t>
            </a:r>
            <a:r>
              <a:rPr lang="en-US" sz="2400" dirty="0" smtClean="0"/>
              <a:t>) for Mars One.</a:t>
            </a:r>
            <a:endParaRPr lang="en-US" sz="2400" dirty="0"/>
          </a:p>
          <a:p>
            <a:pPr marL="0" indent="0">
              <a:buNone/>
            </a:pPr>
            <a:endParaRPr lang="en-US" sz="2400" dirty="0" smtClean="0"/>
          </a:p>
          <a:p>
            <a:pPr marL="0" indent="0">
              <a:buNone/>
            </a:pPr>
            <a:r>
              <a:rPr lang="en-US" sz="2400" dirty="0" smtClean="0"/>
              <a:t>All of you have been invited (in our Community Portal in FB) to participate in this 1</a:t>
            </a:r>
            <a:r>
              <a:rPr lang="en-US" sz="2400" baseline="30000" dirty="0" smtClean="0"/>
              <a:t>st</a:t>
            </a:r>
            <a:r>
              <a:rPr lang="en-US" sz="2400" dirty="0" smtClean="0"/>
              <a:t> major step in establishing a human outpost in the Red Planet.</a:t>
            </a:r>
          </a:p>
          <a:p>
            <a:pPr marL="0" indent="0">
              <a:buNone/>
            </a:pPr>
            <a:endParaRPr lang="en-US" sz="2400" dirty="0"/>
          </a:p>
          <a:p>
            <a:pPr marL="0" indent="0">
              <a:buNone/>
            </a:pPr>
            <a:r>
              <a:rPr lang="en-US" sz="2400" dirty="0" smtClean="0"/>
              <a:t>My Mission is to </a:t>
            </a:r>
            <a:r>
              <a:rPr lang="en-US" sz="2400" dirty="0" smtClean="0">
                <a:solidFill>
                  <a:srgbClr val="FFFF00"/>
                </a:solidFill>
              </a:rPr>
              <a:t>incubate</a:t>
            </a:r>
            <a:r>
              <a:rPr lang="en-US" sz="2400" dirty="0" smtClean="0"/>
              <a:t> a Team who will submit the Letter of Interest for Mars One.</a:t>
            </a:r>
          </a:p>
        </p:txBody>
      </p:sp>
      <p:pic>
        <p:nvPicPr>
          <p:cNvPr id="4" name="Picture 6" descr="2018&lt;br /&gt;&lt;span&gt;Demo &amp; Comsat&lt;br /&gt;Mission&lt;/span&g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 r="23"/>
          <a:stretch/>
        </p:blipFill>
        <p:spPr bwMode="auto">
          <a:xfrm>
            <a:off x="5899355" y="5716378"/>
            <a:ext cx="3244645" cy="1141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62600"/>
            <a:ext cx="5334000" cy="142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020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ComSat</a:t>
            </a:r>
            <a:r>
              <a:rPr lang="en-US" dirty="0" smtClean="0"/>
              <a:t> Team Selection</a:t>
            </a:r>
            <a:endParaRPr lang="en-US" dirty="0"/>
          </a:p>
        </p:txBody>
      </p:sp>
      <p:sp>
        <p:nvSpPr>
          <p:cNvPr id="3" name="Content Placeholder 2"/>
          <p:cNvSpPr>
            <a:spLocks noGrp="1"/>
          </p:cNvSpPr>
          <p:nvPr>
            <p:ph idx="1"/>
          </p:nvPr>
        </p:nvSpPr>
        <p:spPr/>
        <p:txBody>
          <a:bodyPr>
            <a:noAutofit/>
          </a:bodyPr>
          <a:lstStyle/>
          <a:p>
            <a:r>
              <a:rPr lang="en-US" sz="2000" dirty="0" smtClean="0"/>
              <a:t>Each Team will present their social media campaign posted in FB as </a:t>
            </a:r>
            <a:r>
              <a:rPr lang="en-US" sz="2000" dirty="0" smtClean="0"/>
              <a:t>their video portfolio</a:t>
            </a:r>
            <a:endParaRPr lang="en-US" sz="2000" dirty="0" smtClean="0"/>
          </a:p>
          <a:p>
            <a:r>
              <a:rPr lang="en-US" sz="2000" dirty="0" smtClean="0"/>
              <a:t>A Team will be 1</a:t>
            </a:r>
            <a:r>
              <a:rPr lang="en-US" sz="2000" baseline="30000" dirty="0" smtClean="0"/>
              <a:t>st</a:t>
            </a:r>
            <a:r>
              <a:rPr lang="en-US" sz="2000" dirty="0" smtClean="0"/>
              <a:t> chosen with the highest BITCOINS generated and rating in the video portfolio and asked to go on stage to be awarded their jackets to signify them as “Certified </a:t>
            </a:r>
            <a:r>
              <a:rPr lang="en-US" sz="2000" dirty="0" err="1" smtClean="0"/>
              <a:t>Imagineers</a:t>
            </a:r>
            <a:r>
              <a:rPr lang="en-US" sz="2000" dirty="0" smtClean="0"/>
              <a:t>”</a:t>
            </a:r>
          </a:p>
          <a:p>
            <a:r>
              <a:rPr lang="en-US" sz="2000" dirty="0" smtClean="0"/>
              <a:t>MGT </a:t>
            </a:r>
            <a:r>
              <a:rPr lang="en-US" sz="2000" dirty="0" smtClean="0"/>
              <a:t>will then declare that no mission in MARs will become successful without all the mindsets and technology on board</a:t>
            </a:r>
          </a:p>
          <a:p>
            <a:r>
              <a:rPr lang="en-US" sz="2000" dirty="0" smtClean="0"/>
              <a:t>Given this, in order </a:t>
            </a:r>
            <a:r>
              <a:rPr lang="en-US" sz="2000" dirty="0" smtClean="0"/>
              <a:t>for the chosen Team </a:t>
            </a:r>
            <a:r>
              <a:rPr lang="en-US" sz="2000" dirty="0" smtClean="0"/>
              <a:t>to build </a:t>
            </a:r>
            <a:r>
              <a:rPr lang="en-US" sz="2000" dirty="0" smtClean="0"/>
              <a:t>the </a:t>
            </a:r>
            <a:r>
              <a:rPr lang="en-US" sz="2000" dirty="0" err="1" smtClean="0"/>
              <a:t>ComSat</a:t>
            </a:r>
            <a:r>
              <a:rPr lang="en-US" sz="2000" dirty="0" smtClean="0"/>
              <a:t>, </a:t>
            </a:r>
            <a:r>
              <a:rPr lang="en-US" sz="2000" dirty="0" smtClean="0"/>
              <a:t>they must collaborate with the other teams</a:t>
            </a:r>
            <a:endParaRPr lang="en-US" sz="2000" dirty="0" smtClean="0"/>
          </a:p>
          <a:p>
            <a:r>
              <a:rPr lang="en-US" sz="2000" dirty="0" smtClean="0"/>
              <a:t>All those who wish to become </a:t>
            </a:r>
            <a:r>
              <a:rPr lang="en-US" sz="2000" dirty="0"/>
              <a:t>involved in </a:t>
            </a:r>
            <a:r>
              <a:rPr lang="en-US" sz="2000" dirty="0" smtClean="0"/>
              <a:t>the </a:t>
            </a:r>
            <a:r>
              <a:rPr lang="en-US" sz="2000" dirty="0"/>
              <a:t>mission to </a:t>
            </a:r>
            <a:r>
              <a:rPr lang="en-US" sz="2000" dirty="0" smtClean="0"/>
              <a:t>MARs, as ONE Team </a:t>
            </a:r>
            <a:r>
              <a:rPr lang="en-US" sz="2000" dirty="0" smtClean="0"/>
              <a:t>must go to the stage to be provided with their jackets and express </a:t>
            </a:r>
            <a:r>
              <a:rPr lang="en-US" sz="2000" dirty="0" smtClean="0"/>
              <a:t>their support through a pact…</a:t>
            </a:r>
          </a:p>
        </p:txBody>
      </p:sp>
    </p:spTree>
    <p:extLst>
      <p:ext uri="{BB962C8B-B14F-4D97-AF65-F5344CB8AC3E}">
        <p14:creationId xmlns:p14="http://schemas.microsoft.com/office/powerpoint/2010/main" val="1425163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SELFIE GROUP w/Jackets</a:t>
            </a:r>
            <a:br>
              <a:rPr lang="en-US" dirty="0" smtClean="0"/>
            </a:br>
            <a:r>
              <a:rPr lang="en-US" dirty="0" smtClean="0"/>
              <a:t>“Certified </a:t>
            </a:r>
            <a:r>
              <a:rPr lang="en-US" dirty="0" err="1" smtClean="0"/>
              <a:t>Imagineers</a:t>
            </a:r>
            <a:r>
              <a:rPr lang="en-US" dirty="0" smtClean="0"/>
              <a:t>”</a:t>
            </a:r>
            <a:endParaRPr lang="en-US" dirty="0"/>
          </a:p>
        </p:txBody>
      </p:sp>
      <p:pic>
        <p:nvPicPr>
          <p:cNvPr id="5122" name="Picture 2" descr="AP10ThingsToSee- Secretary of State John Kerry takes a selfie with a group of students before delivering a speech on climate change on Sunday, Feb. 16, 2014, in Jakarta, Indonesia. Climate change may be the world&amp;#39;s &amp;quot;most fearsome&amp;quot; weapon of mass destruction and urgent global action is needed to combat it, Kerry said on Sunday, comparing those who deny its existence or question its causes to people who insist the Earth is flat. (AP Photo/ Evan Vucci, F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936" y="1600200"/>
            <a:ext cx="805212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34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bexternal-a.akamaihd.net/safe_image.php?d=AQCCwn3T6qDiRIDN&amp;w=377&amp;h=197&amp;url=http%3A%2F%2Fwww.mars-one.com%2Fassets%2Fimages%2Fsome-default.jpg&amp;cfs=1">
            <a:hlinkClick r:id="rId2" action="ppaction://hlinkfile"/>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7539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3789" y="4114800"/>
            <a:ext cx="7425687" cy="707886"/>
          </a:xfrm>
          <a:prstGeom prst="rect">
            <a:avLst/>
          </a:prstGeom>
          <a:solidFill>
            <a:schemeClr val="tx1"/>
          </a:solidFill>
          <a:ln>
            <a:noFill/>
          </a:ln>
        </p:spPr>
        <p:txBody>
          <a:bodyPr wrap="none" rtlCol="0">
            <a:spAutoFit/>
          </a:bodyPr>
          <a:lstStyle/>
          <a:p>
            <a:pPr algn="ctr"/>
            <a:r>
              <a:rPr lang="en-US" sz="4000" b="1" dirty="0" smtClean="0">
                <a:solidFill>
                  <a:srgbClr val="C00000"/>
                </a:solidFill>
                <a:cs typeface="Arial" panose="020B0604020202020204" pitchFamily="34" charset="0"/>
              </a:rPr>
              <a:t>           #engineers2imagineers         </a:t>
            </a:r>
            <a:endParaRPr lang="en-US" sz="4000" b="1" dirty="0">
              <a:solidFill>
                <a:srgbClr val="C00000"/>
              </a:solidFill>
              <a:cs typeface="Arial" panose="020B0604020202020204" pitchFamily="34" charset="0"/>
            </a:endParaRPr>
          </a:p>
        </p:txBody>
      </p:sp>
      <p:sp>
        <p:nvSpPr>
          <p:cNvPr id="5" name="TextBox 4"/>
          <p:cNvSpPr txBox="1"/>
          <p:nvPr/>
        </p:nvSpPr>
        <p:spPr>
          <a:xfrm>
            <a:off x="457200" y="2873514"/>
            <a:ext cx="4487190" cy="707886"/>
          </a:xfrm>
          <a:prstGeom prst="rect">
            <a:avLst/>
          </a:prstGeom>
          <a:noFill/>
        </p:spPr>
        <p:txBody>
          <a:bodyPr wrap="none" rtlCol="0">
            <a:spAutoFit/>
          </a:bodyPr>
          <a:lstStyle/>
          <a:p>
            <a:pPr algn="ctr"/>
            <a:r>
              <a:rPr lang="en-US" sz="4000" b="1" dirty="0" smtClean="0">
                <a:solidFill>
                  <a:schemeClr val="bg1"/>
                </a:solidFill>
              </a:rPr>
              <a:t>NETWORK SERVICES</a:t>
            </a:r>
            <a:endParaRPr lang="en-US" sz="4000" b="1" dirty="0">
              <a:solidFill>
                <a:schemeClr val="bg1"/>
              </a:solidFill>
            </a:endParaRPr>
          </a:p>
        </p:txBody>
      </p:sp>
      <p:pic>
        <p:nvPicPr>
          <p:cNvPr id="1032" name="Picture 8" descr="Mission to Mars"/>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05600" y="2873514"/>
            <a:ext cx="1441548" cy="707886"/>
          </a:xfrm>
          <a:prstGeom prst="rect">
            <a:avLst/>
          </a:prstGeom>
          <a:noFill/>
        </p:spPr>
        <p:txBody>
          <a:bodyPr wrap="none" rtlCol="0">
            <a:spAutoFit/>
          </a:bodyPr>
          <a:lstStyle/>
          <a:p>
            <a:pPr algn="ctr"/>
            <a:r>
              <a:rPr lang="en-US" sz="4000" b="1" dirty="0" smtClean="0">
                <a:solidFill>
                  <a:schemeClr val="bg1"/>
                </a:solidFill>
              </a:rPr>
              <a:t>TEAM</a:t>
            </a:r>
            <a:endParaRPr lang="en-US" sz="4000" b="1" dirty="0">
              <a:solidFill>
                <a:schemeClr val="bg1"/>
              </a:solidFill>
            </a:endParaRPr>
          </a:p>
        </p:txBody>
      </p:sp>
      <p:pic>
        <p:nvPicPr>
          <p:cNvPr id="1034" name="Picture 10" descr="http://cdn.mars-one.com/images/uploads/roadmap2023.jpg"/>
          <p:cNvPicPr>
            <a:picLocks noChangeAspect="1" noChangeArrowheads="1"/>
          </p:cNvPicPr>
          <p:nvPr/>
        </p:nvPicPr>
        <p:blipFill rotWithShape="1">
          <a:blip r:embed="rId5">
            <a:extLst>
              <a:ext uri="{28A0092B-C50C-407E-A947-70E740481C1C}">
                <a14:useLocalDpi xmlns:a14="http://schemas.microsoft.com/office/drawing/2010/main" val="0"/>
              </a:ext>
            </a:extLst>
          </a:blip>
          <a:srcRect t="-1" b="64558"/>
          <a:stretch/>
        </p:blipFill>
        <p:spPr bwMode="auto">
          <a:xfrm>
            <a:off x="-31955" y="-22123"/>
            <a:ext cx="9175955" cy="120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4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Interest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8753720"/>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2018&lt;br /&gt;&lt;span&gt;Demo &amp; Comsat&lt;br /&gt;Mission&lt;/span&g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2" r="23"/>
          <a:stretch/>
        </p:blipFill>
        <p:spPr bwMode="auto">
          <a:xfrm>
            <a:off x="5899355" y="5716378"/>
            <a:ext cx="3244645" cy="1141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562600"/>
            <a:ext cx="5334000" cy="142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990600" y="1600200"/>
            <a:ext cx="7136029" cy="707886"/>
            <a:chOff x="990600" y="3733800"/>
            <a:chExt cx="7136029" cy="707886"/>
          </a:xfrm>
        </p:grpSpPr>
        <p:sp>
          <p:nvSpPr>
            <p:cNvPr id="7" name="TextBox 6"/>
            <p:cNvSpPr txBox="1"/>
            <p:nvPr/>
          </p:nvSpPr>
          <p:spPr>
            <a:xfrm>
              <a:off x="990600" y="3733800"/>
              <a:ext cx="1898084" cy="400110"/>
            </a:xfrm>
            <a:prstGeom prst="rect">
              <a:avLst/>
            </a:prstGeom>
            <a:noFill/>
          </p:spPr>
          <p:txBody>
            <a:bodyPr wrap="none" rtlCol="0">
              <a:spAutoFit/>
            </a:bodyPr>
            <a:lstStyle/>
            <a:p>
              <a:r>
                <a:rPr lang="en-US" sz="2000" b="1" dirty="0" smtClean="0"/>
                <a:t>SUSTAINABILITY</a:t>
              </a:r>
              <a:endParaRPr lang="en-US" sz="2000" b="1" dirty="0"/>
            </a:p>
          </p:txBody>
        </p:sp>
        <p:sp>
          <p:nvSpPr>
            <p:cNvPr id="8" name="TextBox 7"/>
            <p:cNvSpPr txBox="1"/>
            <p:nvPr/>
          </p:nvSpPr>
          <p:spPr>
            <a:xfrm>
              <a:off x="3389190" y="3733800"/>
              <a:ext cx="837089" cy="400110"/>
            </a:xfrm>
            <a:prstGeom prst="rect">
              <a:avLst/>
            </a:prstGeom>
            <a:noFill/>
          </p:spPr>
          <p:txBody>
            <a:bodyPr wrap="none" rtlCol="0">
              <a:spAutoFit/>
            </a:bodyPr>
            <a:lstStyle/>
            <a:p>
              <a:pPr algn="ctr"/>
              <a:r>
                <a:rPr lang="en-US" sz="2000" b="1" dirty="0" smtClean="0"/>
                <a:t>DRIVE</a:t>
              </a:r>
              <a:endParaRPr lang="en-US" sz="2000" b="1" dirty="0"/>
            </a:p>
          </p:txBody>
        </p:sp>
        <p:sp>
          <p:nvSpPr>
            <p:cNvPr id="9" name="TextBox 8"/>
            <p:cNvSpPr txBox="1"/>
            <p:nvPr/>
          </p:nvSpPr>
          <p:spPr>
            <a:xfrm>
              <a:off x="4891457" y="3733800"/>
              <a:ext cx="1642565" cy="707886"/>
            </a:xfrm>
            <a:prstGeom prst="rect">
              <a:avLst/>
            </a:prstGeom>
            <a:noFill/>
          </p:spPr>
          <p:txBody>
            <a:bodyPr wrap="none" rtlCol="0">
              <a:spAutoFit/>
            </a:bodyPr>
            <a:lstStyle/>
            <a:p>
              <a:pPr algn="ctr"/>
              <a:r>
                <a:rPr lang="en-US" sz="2000" b="1" dirty="0" smtClean="0"/>
                <a:t>TOOLS/ </a:t>
              </a:r>
            </a:p>
            <a:p>
              <a:pPr algn="ctr"/>
              <a:r>
                <a:rPr lang="en-US" sz="2000" b="1" dirty="0" smtClean="0"/>
                <a:t>TECHNOLOGY</a:t>
              </a:r>
              <a:endParaRPr lang="en-US" sz="2000" b="1" dirty="0"/>
            </a:p>
          </p:txBody>
        </p:sp>
        <p:sp>
          <p:nvSpPr>
            <p:cNvPr id="10" name="TextBox 9"/>
            <p:cNvSpPr txBox="1"/>
            <p:nvPr/>
          </p:nvSpPr>
          <p:spPr>
            <a:xfrm>
              <a:off x="7270304" y="3733800"/>
              <a:ext cx="856325" cy="400110"/>
            </a:xfrm>
            <a:prstGeom prst="rect">
              <a:avLst/>
            </a:prstGeom>
            <a:noFill/>
          </p:spPr>
          <p:txBody>
            <a:bodyPr wrap="none" rtlCol="0">
              <a:spAutoFit/>
            </a:bodyPr>
            <a:lstStyle/>
            <a:p>
              <a:pPr algn="ctr"/>
              <a:r>
                <a:rPr lang="en-US" sz="2000" b="1" dirty="0" smtClean="0"/>
                <a:t>SKILLS</a:t>
              </a:r>
              <a:endParaRPr lang="en-US" sz="2000" b="1" dirty="0"/>
            </a:p>
          </p:txBody>
        </p:sp>
      </p:grpSp>
    </p:spTree>
    <p:extLst>
      <p:ext uri="{BB962C8B-B14F-4D97-AF65-F5344CB8AC3E}">
        <p14:creationId xmlns:p14="http://schemas.microsoft.com/office/powerpoint/2010/main" val="294980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b="72063"/>
          <a:stretch/>
        </p:blipFill>
        <p:spPr bwMode="auto">
          <a:xfrm>
            <a:off x="0" y="3371671"/>
            <a:ext cx="9158785" cy="8955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b="72063"/>
          <a:stretch/>
        </p:blipFill>
        <p:spPr bwMode="auto">
          <a:xfrm>
            <a:off x="0" y="2533471"/>
            <a:ext cx="9158785" cy="8955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b="72063"/>
          <a:stretch/>
        </p:blipFill>
        <p:spPr bwMode="auto">
          <a:xfrm>
            <a:off x="0" y="1695271"/>
            <a:ext cx="9158785" cy="8955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b="72063"/>
          <a:stretch/>
        </p:blipFill>
        <p:spPr bwMode="auto">
          <a:xfrm>
            <a:off x="0" y="838200"/>
            <a:ext cx="9158785" cy="895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b="72063"/>
          <a:stretch/>
        </p:blipFill>
        <p:spPr bwMode="auto">
          <a:xfrm>
            <a:off x="0" y="0"/>
            <a:ext cx="9158785" cy="8955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2024&lt;br /&gt;&lt;span&gt;Departure&lt;br /&gt;Crew One&lt;/span&gt;"/>
          <p:cNvPicPr>
            <a:picLocks noChangeAspect="1" noChangeArrowheads="1"/>
          </p:cNvPicPr>
          <p:nvPr/>
        </p:nvPicPr>
        <p:blipFill rotWithShape="1">
          <a:blip r:embed="rId2">
            <a:extLst>
              <a:ext uri="{28A0092B-C50C-407E-A947-70E740481C1C}">
                <a14:useLocalDpi xmlns:a14="http://schemas.microsoft.com/office/drawing/2010/main" val="0"/>
              </a:ext>
            </a:extLst>
          </a:blip>
          <a:srcRect b="15539"/>
          <a:stretch/>
        </p:blipFill>
        <p:spPr bwMode="auto">
          <a:xfrm>
            <a:off x="0" y="4150568"/>
            <a:ext cx="9158785" cy="27074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Objective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5927726"/>
              </p:ext>
            </p:extLst>
          </p:nvPr>
        </p:nvGraphicFramePr>
        <p:xfrm>
          <a:off x="457200" y="6556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18467" y="1383268"/>
            <a:ext cx="8713989" cy="369332"/>
          </a:xfrm>
          <a:prstGeom prst="rect">
            <a:avLst/>
          </a:prstGeom>
          <a:noFill/>
        </p:spPr>
        <p:txBody>
          <a:bodyPr wrap="none" rtlCol="0">
            <a:spAutoFit/>
          </a:bodyPr>
          <a:lstStyle/>
          <a:p>
            <a:pPr algn="ctr"/>
            <a:r>
              <a:rPr lang="en-US" dirty="0" smtClean="0"/>
              <a:t>For ONE Team to be able to submit a portfolio in a video format containing the following: </a:t>
            </a:r>
            <a:endParaRPr lang="en-US" dirty="0"/>
          </a:p>
        </p:txBody>
      </p:sp>
      <p:sp>
        <p:nvSpPr>
          <p:cNvPr id="7" name="TextBox 6"/>
          <p:cNvSpPr txBox="1"/>
          <p:nvPr/>
        </p:nvSpPr>
        <p:spPr>
          <a:xfrm>
            <a:off x="685800" y="3963412"/>
            <a:ext cx="2362200" cy="1569660"/>
          </a:xfrm>
          <a:prstGeom prst="rect">
            <a:avLst/>
          </a:prstGeom>
          <a:noFill/>
        </p:spPr>
        <p:txBody>
          <a:bodyPr wrap="square" rtlCol="0">
            <a:spAutoFit/>
          </a:bodyPr>
          <a:lstStyle/>
          <a:p>
            <a:pPr marL="342900" indent="-342900">
              <a:buFont typeface="+mj-lt"/>
              <a:buAutoNum type="arabicPeriod"/>
            </a:pPr>
            <a:r>
              <a:rPr lang="en-US" sz="1600" dirty="0" smtClean="0"/>
              <a:t>Create a Digital Advertisement (</a:t>
            </a:r>
            <a:r>
              <a:rPr lang="en-US" sz="1600" dirty="0" err="1" smtClean="0"/>
              <a:t>DigiAd</a:t>
            </a:r>
            <a:r>
              <a:rPr lang="en-US" sz="1600" dirty="0" smtClean="0"/>
              <a:t>) Poster</a:t>
            </a:r>
          </a:p>
          <a:p>
            <a:pPr marL="342900" indent="-342900">
              <a:buFont typeface="+mj-lt"/>
              <a:buAutoNum type="arabicPeriod"/>
            </a:pPr>
            <a:r>
              <a:rPr lang="en-US" sz="1600" dirty="0" smtClean="0"/>
              <a:t>Create a Digital Art (</a:t>
            </a:r>
            <a:r>
              <a:rPr lang="en-US" sz="1600" dirty="0" err="1" smtClean="0"/>
              <a:t>DigiArt</a:t>
            </a:r>
            <a:r>
              <a:rPr lang="en-US" sz="1600" dirty="0" smtClean="0"/>
              <a:t>) of your supporters</a:t>
            </a:r>
          </a:p>
        </p:txBody>
      </p:sp>
      <p:sp>
        <p:nvSpPr>
          <p:cNvPr id="8" name="Rectangle 7"/>
          <p:cNvSpPr/>
          <p:nvPr/>
        </p:nvSpPr>
        <p:spPr>
          <a:xfrm>
            <a:off x="2743200" y="3952840"/>
            <a:ext cx="2133600" cy="1200329"/>
          </a:xfrm>
          <a:prstGeom prst="rect">
            <a:avLst/>
          </a:prstGeom>
        </p:spPr>
        <p:txBody>
          <a:bodyPr wrap="square">
            <a:spAutoFit/>
          </a:bodyPr>
          <a:lstStyle/>
          <a:p>
            <a:pPr marL="342900" indent="-342900">
              <a:buFont typeface="+mj-lt"/>
              <a:buAutoNum type="arabicPeriod" startAt="3"/>
            </a:pPr>
            <a:r>
              <a:rPr lang="en-US" dirty="0"/>
              <a:t>Create a photo/video interpretation of a </a:t>
            </a:r>
            <a:r>
              <a:rPr lang="en-US" dirty="0" smtClean="0"/>
              <a:t>Mindset</a:t>
            </a:r>
            <a:endParaRPr lang="en-US" dirty="0"/>
          </a:p>
        </p:txBody>
      </p:sp>
      <p:sp>
        <p:nvSpPr>
          <p:cNvPr id="9" name="Rectangle 8"/>
          <p:cNvSpPr/>
          <p:nvPr/>
        </p:nvSpPr>
        <p:spPr>
          <a:xfrm>
            <a:off x="4876800" y="3962400"/>
            <a:ext cx="1981200" cy="1200329"/>
          </a:xfrm>
          <a:prstGeom prst="rect">
            <a:avLst/>
          </a:prstGeom>
        </p:spPr>
        <p:txBody>
          <a:bodyPr wrap="square">
            <a:spAutoFit/>
          </a:bodyPr>
          <a:lstStyle/>
          <a:p>
            <a:pPr marL="342900" indent="-342900">
              <a:buFont typeface="+mj-lt"/>
              <a:buAutoNum type="arabicPeriod" startAt="4"/>
            </a:pPr>
            <a:r>
              <a:rPr lang="en-US" dirty="0"/>
              <a:t>Research </a:t>
            </a:r>
            <a:r>
              <a:rPr lang="en-US" dirty="0" smtClean="0"/>
              <a:t>&amp; </a:t>
            </a:r>
            <a:r>
              <a:rPr lang="en-US" dirty="0"/>
              <a:t>share on available apps</a:t>
            </a:r>
            <a:r>
              <a:rPr lang="en-US" dirty="0" smtClean="0"/>
              <a:t>/ software</a:t>
            </a:r>
            <a:endParaRPr lang="en-US" dirty="0"/>
          </a:p>
        </p:txBody>
      </p:sp>
      <p:sp>
        <p:nvSpPr>
          <p:cNvPr id="10" name="Rectangle 9"/>
          <p:cNvSpPr/>
          <p:nvPr/>
        </p:nvSpPr>
        <p:spPr>
          <a:xfrm>
            <a:off x="6858000" y="3962400"/>
            <a:ext cx="1828800" cy="1754326"/>
          </a:xfrm>
          <a:prstGeom prst="rect">
            <a:avLst/>
          </a:prstGeom>
        </p:spPr>
        <p:txBody>
          <a:bodyPr wrap="square">
            <a:spAutoFit/>
          </a:bodyPr>
          <a:lstStyle/>
          <a:p>
            <a:pPr marL="342900" indent="-342900">
              <a:buFont typeface="+mj-lt"/>
              <a:buAutoNum type="arabicPeriod" startAt="5"/>
            </a:pPr>
            <a:r>
              <a:rPr lang="en-US" dirty="0" smtClean="0"/>
              <a:t>Undergo learning session on how to develop a Mobile Apps</a:t>
            </a:r>
            <a:endParaRPr lang="en-US" dirty="0"/>
          </a:p>
        </p:txBody>
      </p:sp>
    </p:spTree>
    <p:extLst>
      <p:ext uri="{BB962C8B-B14F-4D97-AF65-F5344CB8AC3E}">
        <p14:creationId xmlns:p14="http://schemas.microsoft.com/office/powerpoint/2010/main" val="1007726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t>
            </a:r>
            <a:r>
              <a:rPr lang="en-US" dirty="0" smtClean="0"/>
              <a:t>Preparation</a:t>
            </a:r>
            <a:endParaRPr lang="en-US" dirty="0"/>
          </a:p>
        </p:txBody>
      </p:sp>
      <p:sp>
        <p:nvSpPr>
          <p:cNvPr id="3" name="Content Placeholder 2"/>
          <p:cNvSpPr>
            <a:spLocks noGrp="1"/>
          </p:cNvSpPr>
          <p:nvPr>
            <p:ph idx="1"/>
          </p:nvPr>
        </p:nvSpPr>
        <p:spPr/>
        <p:txBody>
          <a:bodyPr>
            <a:normAutofit/>
          </a:bodyPr>
          <a:lstStyle/>
          <a:p>
            <a:r>
              <a:rPr lang="en-US" sz="1900" dirty="0" smtClean="0"/>
              <a:t>Each team will be provided with </a:t>
            </a:r>
            <a:r>
              <a:rPr lang="en-US" sz="1900" dirty="0" smtClean="0"/>
              <a:t>two (2) Incubator </a:t>
            </a:r>
            <a:r>
              <a:rPr lang="en-US" sz="1900" dirty="0" smtClean="0"/>
              <a:t>Advisers who will help provide guidance and ensure that the team observes all the requirements of the </a:t>
            </a:r>
            <a:r>
              <a:rPr lang="en-US" sz="1900" dirty="0" smtClean="0"/>
              <a:t>mission </a:t>
            </a:r>
            <a:r>
              <a:rPr lang="en-US" sz="1900" dirty="0" smtClean="0"/>
              <a:t>(e.g. individual members participation) as part of the quality control.  Also </a:t>
            </a:r>
            <a:r>
              <a:rPr lang="en-US" sz="1900" dirty="0" smtClean="0"/>
              <a:t>to ensure </a:t>
            </a:r>
            <a:r>
              <a:rPr lang="en-US" sz="1900" dirty="0" smtClean="0"/>
              <a:t>timelines are met by the team, since </a:t>
            </a:r>
            <a:r>
              <a:rPr lang="en-US" sz="1900" dirty="0" smtClean="0"/>
              <a:t>we were only given four (4) hours by Mars One to present our Letter of Interest.</a:t>
            </a:r>
            <a:endParaRPr lang="en-US" sz="1900" dirty="0" smtClean="0"/>
          </a:p>
          <a:p>
            <a:r>
              <a:rPr lang="en-US" sz="1900" dirty="0" smtClean="0"/>
              <a:t>Each team must come up with their team name that will best depict </a:t>
            </a:r>
            <a:r>
              <a:rPr lang="en-US" sz="1900" dirty="0" smtClean="0"/>
              <a:t>“#engineers2imagineers”.</a:t>
            </a:r>
            <a:endParaRPr lang="en-US" sz="1900" dirty="0" smtClean="0"/>
          </a:p>
          <a:p>
            <a:r>
              <a:rPr lang="en-US" sz="1900" dirty="0" smtClean="0"/>
              <a:t>The team will be given a mission </a:t>
            </a:r>
            <a:r>
              <a:rPr lang="en-US" sz="1900" dirty="0" smtClean="0"/>
              <a:t>sheet with QR Code to access the Mission Instructions.  Each mission will allow the team to earn </a:t>
            </a:r>
            <a:r>
              <a:rPr lang="en-US" sz="1900" dirty="0" smtClean="0">
                <a:solidFill>
                  <a:srgbClr val="FFFF00"/>
                </a:solidFill>
              </a:rPr>
              <a:t>BITCOINS</a:t>
            </a:r>
            <a:r>
              <a:rPr lang="en-US" sz="1900" dirty="0" smtClean="0"/>
              <a:t>.</a:t>
            </a:r>
            <a:endParaRPr lang="en-US" sz="1900" dirty="0" smtClean="0"/>
          </a:p>
          <a:p>
            <a:r>
              <a:rPr lang="en-US" sz="1900" dirty="0" smtClean="0"/>
              <a:t>Each member of the Team must contribute to each of the missions. Otherwise, the entire Team will </a:t>
            </a:r>
            <a:r>
              <a:rPr lang="en-US" sz="1900" dirty="0" smtClean="0"/>
              <a:t>be disqualified.</a:t>
            </a:r>
            <a:endParaRPr lang="en-US" sz="1900" dirty="0" smtClean="0"/>
          </a:p>
        </p:txBody>
      </p:sp>
      <p:pic>
        <p:nvPicPr>
          <p:cNvPr id="14338" name="Picture 2" descr="https://encrypted-tbn0.gstatic.com/images?q=tbn:ANd9GcQdAsoBMAE8A06GLIE321k7dLMEvAV_OkTYLXcbAzvKYs-Iga7z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0" t="4856" r="52607" b="5690"/>
          <a:stretch/>
        </p:blipFill>
        <p:spPr bwMode="auto">
          <a:xfrm>
            <a:off x="6602455" y="5608088"/>
            <a:ext cx="1178638" cy="1175161"/>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5334000" cy="142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encrypted-tbn0.gstatic.com/images?q=tbn:ANd9GcQdAsoBMAE8A06GLIE321k7dLMEvAV_OkTYLXcbAzvKYs-Iga7z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64" t="3462" r="2001" b="7083"/>
          <a:stretch/>
        </p:blipFill>
        <p:spPr bwMode="auto">
          <a:xfrm>
            <a:off x="7903589" y="5608088"/>
            <a:ext cx="1164211" cy="117516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00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t>
            </a:r>
            <a:r>
              <a:rPr lang="en-US" dirty="0" smtClean="0"/>
              <a:t>Preparation </a:t>
            </a:r>
            <a:r>
              <a:rPr lang="en-US" dirty="0" smtClean="0"/>
              <a:t>(cont’d)</a:t>
            </a:r>
            <a:endParaRPr lang="en-US" dirty="0"/>
          </a:p>
        </p:txBody>
      </p:sp>
      <p:sp>
        <p:nvSpPr>
          <p:cNvPr id="3" name="Content Placeholder 2"/>
          <p:cNvSpPr>
            <a:spLocks noGrp="1"/>
          </p:cNvSpPr>
          <p:nvPr>
            <p:ph idx="1"/>
          </p:nvPr>
        </p:nvSpPr>
        <p:spPr/>
        <p:txBody>
          <a:bodyPr>
            <a:noAutofit/>
          </a:bodyPr>
          <a:lstStyle/>
          <a:p>
            <a:r>
              <a:rPr lang="en-US" sz="2200" dirty="0"/>
              <a:t>The team will be given one hour to complete </a:t>
            </a:r>
            <a:r>
              <a:rPr lang="en-US" sz="2200" dirty="0" smtClean="0"/>
              <a:t>MISSION #</a:t>
            </a:r>
            <a:r>
              <a:rPr lang="en-US" sz="2200" dirty="0" smtClean="0"/>
              <a:t>1-3</a:t>
            </a:r>
            <a:endParaRPr lang="en-US" sz="2200" dirty="0" smtClean="0"/>
          </a:p>
          <a:p>
            <a:r>
              <a:rPr lang="en-US" sz="2200" dirty="0" smtClean="0"/>
              <a:t>Each team will need to identify an Architect, Integrator, Builder, Technical Writer, </a:t>
            </a:r>
            <a:r>
              <a:rPr lang="en-US" sz="2200" dirty="0" err="1" smtClean="0"/>
              <a:t>Marketeer</a:t>
            </a:r>
            <a:r>
              <a:rPr lang="en-US" sz="2200" dirty="0" smtClean="0"/>
              <a:t> for every </a:t>
            </a:r>
            <a:r>
              <a:rPr lang="en-US" sz="2200" dirty="0" smtClean="0"/>
              <a:t>mission</a:t>
            </a:r>
            <a:r>
              <a:rPr lang="en-US" sz="2200" dirty="0" smtClean="0"/>
              <a:t> </a:t>
            </a:r>
            <a:r>
              <a:rPr lang="en-US" sz="2200" dirty="0" smtClean="0"/>
              <a:t>(some roles may not be necessary for some of the </a:t>
            </a:r>
            <a:r>
              <a:rPr lang="en-US" sz="2200" dirty="0" err="1" smtClean="0"/>
              <a:t>missionns</a:t>
            </a:r>
            <a:r>
              <a:rPr lang="en-US" sz="2200" dirty="0" smtClean="0"/>
              <a:t>).  But all members must be able to assume at least one of the roles throughout the campaign.  In addition, the team must permanently assign a Financial Advisor (who </a:t>
            </a:r>
            <a:r>
              <a:rPr lang="en-US" sz="2200" dirty="0" smtClean="0"/>
              <a:t>shall </a:t>
            </a:r>
            <a:r>
              <a:rPr lang="en-US" sz="2200" dirty="0" smtClean="0"/>
              <a:t>monitor how much </a:t>
            </a:r>
            <a:r>
              <a:rPr lang="en-US" sz="2200" dirty="0" smtClean="0"/>
              <a:t>BITCOINS </a:t>
            </a:r>
            <a:r>
              <a:rPr lang="en-US" sz="2200" dirty="0" smtClean="0"/>
              <a:t>the team gathered from their </a:t>
            </a:r>
            <a:r>
              <a:rPr lang="en-US" sz="2200" dirty="0" err="1" smtClean="0"/>
              <a:t>Crowdfunding</a:t>
            </a:r>
            <a:r>
              <a:rPr lang="en-US" sz="2200" dirty="0" smtClean="0"/>
              <a:t> campaign)</a:t>
            </a:r>
          </a:p>
          <a:p>
            <a:r>
              <a:rPr lang="en-US" sz="2200" dirty="0" smtClean="0"/>
              <a:t>Resources needed are:  smartphones, QR code reader/scanner, phone cable for downloading pictures, laptop computers/tablets w/photo and video editing software, digital pictures</a:t>
            </a:r>
            <a:endParaRPr lang="en-US" sz="2200" dirty="0"/>
          </a:p>
        </p:txBody>
      </p:sp>
      <p:pic>
        <p:nvPicPr>
          <p:cNvPr id="14338" name="Picture 2" descr="https://encrypted-tbn0.gstatic.com/images?q=tbn:ANd9GcQdAsoBMAE8A06GLIE321k7dLMEvAV_OkTYLXcbAzvKYs-Iga7z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0" t="4856" r="52607" b="5690"/>
          <a:stretch/>
        </p:blipFill>
        <p:spPr bwMode="auto">
          <a:xfrm>
            <a:off x="6602455" y="5608088"/>
            <a:ext cx="1178638" cy="1175161"/>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5334000" cy="142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encrypted-tbn0.gstatic.com/images?q=tbn:ANd9GcQdAsoBMAE8A06GLIE321k7dLMEvAV_OkTYLXcbAzvKYs-Iga7z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64" t="3462" r="2001" b="7083"/>
          <a:stretch/>
        </p:blipFill>
        <p:spPr bwMode="auto">
          <a:xfrm>
            <a:off x="7903589" y="5608088"/>
            <a:ext cx="1164211" cy="117516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08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11423</TotalTime>
  <Words>3752</Words>
  <Application>Microsoft Office PowerPoint</Application>
  <PresentationFormat>On-screen Show (4:3)</PresentationFormat>
  <Paragraphs>348</Paragraphs>
  <Slides>52</Slides>
  <Notes>12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The Next Giant Leap for Mankind</vt:lpstr>
      <vt:lpstr>Roadmap</vt:lpstr>
      <vt:lpstr>Stakeholders Mandate</vt:lpstr>
      <vt:lpstr>Letter of Interest</vt:lpstr>
      <vt:lpstr>Your Objective</vt:lpstr>
      <vt:lpstr>Team Preparation</vt:lpstr>
      <vt:lpstr>Team Preparation (cont’d)</vt:lpstr>
      <vt:lpstr>Your Team Missions</vt:lpstr>
      <vt:lpstr>PowerPoint Presentation</vt:lpstr>
      <vt:lpstr>Campaign #1:  Create a DIGITAL AD (DIGIAD) Poster</vt:lpstr>
      <vt:lpstr>Campaign #1:   Create a DIGITAL AD (DIGIAD) Poster</vt:lpstr>
      <vt:lpstr>Campaign #1:   Market your DIGIAD-Poster &amp; Create a  Digital Artwork (DIGIART) of your supporters</vt:lpstr>
      <vt:lpstr>Campaign #2:   Market your DIGIAD Poster &amp;  Create a DIGIART of your Supporters</vt:lpstr>
      <vt:lpstr>Campaign #2:   Create a DIGIAD Video</vt:lpstr>
      <vt:lpstr>Campaign #2:   Create a DIGIAD Video</vt:lpstr>
      <vt:lpstr>Campaign #3: Identify the tools/tech for  your Comsat and Crew</vt:lpstr>
      <vt:lpstr>Campaign #3: Identify the tools/technology for  your Comsat and Crew</vt:lpstr>
      <vt:lpstr>Campaign #4: Preparing for the Selection</vt:lpstr>
      <vt:lpstr>PowerPoint Presentation</vt:lpstr>
      <vt:lpstr>Mark Zuckerberg, Founder, Facebook</vt:lpstr>
      <vt:lpstr>Monthly Active Users - FB</vt:lpstr>
      <vt:lpstr>Facebook’s about face</vt:lpstr>
      <vt:lpstr>App Development Costs</vt:lpstr>
      <vt:lpstr>In 2011</vt:lpstr>
      <vt:lpstr>Native Apps versus Web apps</vt:lpstr>
      <vt:lpstr>What they are</vt:lpstr>
      <vt:lpstr>User Interface</vt:lpstr>
      <vt:lpstr>Accessibility</vt:lpstr>
      <vt:lpstr>Efficiency</vt:lpstr>
      <vt:lpstr>App Monetization</vt:lpstr>
      <vt:lpstr>Development</vt:lpstr>
      <vt:lpstr>Before we start…</vt:lpstr>
      <vt:lpstr>Mock-Ups</vt:lpstr>
      <vt:lpstr>Moqups.com</vt:lpstr>
      <vt:lpstr>Mobile App Generators</vt:lpstr>
      <vt:lpstr>Want to build an app? </vt:lpstr>
      <vt:lpstr>Some app generators</vt:lpstr>
      <vt:lpstr>DEMO!</vt:lpstr>
      <vt:lpstr>Something More Complicated</vt:lpstr>
      <vt:lpstr>Demo! MIT’s App Inventor</vt:lpstr>
      <vt:lpstr>Can you tell what’s supposed to happen?</vt:lpstr>
      <vt:lpstr>PowerPoint Presentation</vt:lpstr>
      <vt:lpstr>What’s possible!</vt:lpstr>
      <vt:lpstr>Native Apps Development</vt:lpstr>
      <vt:lpstr>Platforms</vt:lpstr>
      <vt:lpstr>Thank you!</vt:lpstr>
      <vt:lpstr>PowerPoint Presentation</vt:lpstr>
      <vt:lpstr>ComSat Team Selection</vt:lpstr>
      <vt:lpstr>SELFIE GROUP w/Jackets “Certified Imagineers”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Ronald James E.</dc:creator>
  <cp:lastModifiedBy>SANTOS, Ronald James E.</cp:lastModifiedBy>
  <cp:revision>169</cp:revision>
  <dcterms:created xsi:type="dcterms:W3CDTF">2014-03-04T15:07:27Z</dcterms:created>
  <dcterms:modified xsi:type="dcterms:W3CDTF">2014-03-17T03:16:17Z</dcterms:modified>
</cp:coreProperties>
</file>