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sldIdLst>
    <p:sldId id="256" r:id="rId2"/>
    <p:sldId id="257" r:id="rId3"/>
    <p:sldId id="266" r:id="rId4"/>
    <p:sldId id="272" r:id="rId5"/>
    <p:sldId id="311" r:id="rId6"/>
    <p:sldId id="313" r:id="rId7"/>
    <p:sldId id="312" r:id="rId8"/>
    <p:sldId id="314" r:id="rId9"/>
    <p:sldId id="315" r:id="rId10"/>
    <p:sldId id="316" r:id="rId11"/>
    <p:sldId id="317" r:id="rId12"/>
    <p:sldId id="318" r:id="rId13"/>
    <p:sldId id="319" r:id="rId14"/>
    <p:sldId id="320" r:id="rId15"/>
    <p:sldId id="321" r:id="rId16"/>
    <p:sldId id="322" r:id="rId17"/>
    <p:sldId id="323" r:id="rId18"/>
    <p:sldId id="324" r:id="rId19"/>
    <p:sldId id="325" r:id="rId20"/>
    <p:sldId id="326" r:id="rId21"/>
    <p:sldId id="327" r:id="rId22"/>
    <p:sldId id="328" r:id="rId23"/>
    <p:sldId id="262" r:id="rId24"/>
    <p:sldId id="258" r:id="rId25"/>
    <p:sldId id="329" r:id="rId26"/>
    <p:sldId id="259" r:id="rId27"/>
    <p:sldId id="260" r:id="rId28"/>
    <p:sldId id="261" r:id="rId29"/>
    <p:sldId id="263" r:id="rId30"/>
    <p:sldId id="264" r:id="rId31"/>
    <p:sldId id="265" r:id="rId32"/>
    <p:sldId id="330" r:id="rId33"/>
    <p:sldId id="331" r:id="rId34"/>
    <p:sldId id="332" r:id="rId35"/>
    <p:sldId id="333" r:id="rId36"/>
    <p:sldId id="334" r:id="rId37"/>
    <p:sldId id="337" r:id="rId38"/>
    <p:sldId id="335" r:id="rId39"/>
    <p:sldId id="336" r:id="rId40"/>
    <p:sldId id="338" r:id="rId41"/>
    <p:sldId id="339" r:id="rId42"/>
    <p:sldId id="340" r:id="rId43"/>
    <p:sldId id="341" r:id="rId44"/>
    <p:sldId id="342" r:id="rId45"/>
    <p:sldId id="343" r:id="rId46"/>
    <p:sldId id="344"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2308" autoAdjust="0"/>
  </p:normalViewPr>
  <p:slideViewPr>
    <p:cSldViewPr snapToGrid="0" snapToObjects="1">
      <p:cViewPr varScale="1">
        <p:scale>
          <a:sx n="57" d="100"/>
          <a:sy n="57" d="100"/>
        </p:scale>
        <p:origin x="-258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8EB818-03B4-6440-B900-BE3C8C629987}" type="datetimeFigureOut">
              <a:rPr lang="en-US" smtClean="0"/>
              <a:t>02/04/17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208101-F981-6242-AE4C-4077D556006E}" type="slidenum">
              <a:rPr lang="en-US" smtClean="0"/>
              <a:t>‹#›</a:t>
            </a:fld>
            <a:endParaRPr lang="en-US"/>
          </a:p>
        </p:txBody>
      </p:sp>
    </p:spTree>
    <p:extLst>
      <p:ext uri="{BB962C8B-B14F-4D97-AF65-F5344CB8AC3E}">
        <p14:creationId xmlns:p14="http://schemas.microsoft.com/office/powerpoint/2010/main" val="107369944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http://www.101apps.co.za/</a:t>
            </a:r>
            <a:r>
              <a:rPr lang="en-US" dirty="0" err="1" smtClean="0"/>
              <a:t>index.php</a:t>
            </a:r>
            <a:r>
              <a:rPr lang="en-US" dirty="0" smtClean="0"/>
              <a:t>/articles/android-s-</a:t>
            </a:r>
            <a:r>
              <a:rPr lang="en-US" dirty="0" err="1" smtClean="0"/>
              <a:t>recyclerview</a:t>
            </a:r>
            <a:r>
              <a:rPr lang="en-US" dirty="0" smtClean="0"/>
              <a:t>-and-</a:t>
            </a:r>
            <a:r>
              <a:rPr lang="en-US" dirty="0" err="1" smtClean="0"/>
              <a:t>cardview</a:t>
            </a:r>
            <a:r>
              <a:rPr lang="en-US" dirty="0" smtClean="0"/>
              <a:t>-</a:t>
            </a:r>
            <a:r>
              <a:rPr lang="en-US" dirty="0" err="1" smtClean="0"/>
              <a:t>widgets.html</a:t>
            </a:r>
            <a:endParaRPr lang="en-US" dirty="0" smtClean="0"/>
          </a:p>
          <a:p>
            <a:endParaRPr lang="en-US" dirty="0" smtClean="0"/>
          </a:p>
          <a:p>
            <a:r>
              <a:rPr lang="en-US" dirty="0" smtClean="0"/>
              <a:t>https://</a:t>
            </a:r>
            <a:r>
              <a:rPr lang="en-US" dirty="0" err="1" smtClean="0"/>
              <a:t>www.binpress.com</a:t>
            </a:r>
            <a:r>
              <a:rPr lang="en-US" dirty="0" smtClean="0"/>
              <a:t>/tutorial/android-l-</a:t>
            </a:r>
            <a:r>
              <a:rPr lang="en-US" dirty="0" err="1" smtClean="0"/>
              <a:t>recyclerview</a:t>
            </a:r>
            <a:r>
              <a:rPr lang="en-US" dirty="0" smtClean="0"/>
              <a:t>-and-</a:t>
            </a:r>
            <a:r>
              <a:rPr lang="en-US" dirty="0" err="1" smtClean="0"/>
              <a:t>cardview</a:t>
            </a:r>
            <a:r>
              <a:rPr lang="en-US" dirty="0" smtClean="0"/>
              <a:t>-tutorial/156</a:t>
            </a:r>
          </a:p>
          <a:p>
            <a:endParaRPr lang="en-US" dirty="0" smtClean="0"/>
          </a:p>
          <a:p>
            <a:r>
              <a:rPr lang="en-US" dirty="0" smtClean="0"/>
              <a:t>http://</a:t>
            </a:r>
            <a:r>
              <a:rPr lang="en-US" dirty="0" err="1" smtClean="0"/>
              <a:t>code.tutsplus.com</a:t>
            </a:r>
            <a:r>
              <a:rPr lang="en-US" dirty="0" smtClean="0"/>
              <a:t>/tutorials/getting-started-with-</a:t>
            </a:r>
            <a:r>
              <a:rPr lang="en-US" dirty="0" err="1" smtClean="0"/>
              <a:t>recyclerview</a:t>
            </a:r>
            <a:r>
              <a:rPr lang="en-US" dirty="0" smtClean="0"/>
              <a:t>-and-</a:t>
            </a:r>
            <a:r>
              <a:rPr lang="en-US" dirty="0" err="1" smtClean="0"/>
              <a:t>cardview</a:t>
            </a:r>
            <a:r>
              <a:rPr lang="en-US" dirty="0" smtClean="0"/>
              <a:t>-on-android--cms-23465</a:t>
            </a:r>
            <a:endParaRPr lang="en-US" dirty="0"/>
          </a:p>
        </p:txBody>
      </p:sp>
      <p:sp>
        <p:nvSpPr>
          <p:cNvPr id="4" name="Slide Number Placeholder 3"/>
          <p:cNvSpPr>
            <a:spLocks noGrp="1"/>
          </p:cNvSpPr>
          <p:nvPr>
            <p:ph type="sldNum" sz="quarter" idx="10"/>
          </p:nvPr>
        </p:nvSpPr>
        <p:spPr/>
        <p:txBody>
          <a:bodyPr/>
          <a:lstStyle/>
          <a:p>
            <a:fld id="{39208101-F981-6242-AE4C-4077D556006E}" type="slidenum">
              <a:rPr lang="en-US" smtClean="0"/>
              <a:t>4</a:t>
            </a:fld>
            <a:endParaRPr lang="en-US"/>
          </a:p>
        </p:txBody>
      </p:sp>
    </p:spTree>
    <p:extLst>
      <p:ext uri="{BB962C8B-B14F-4D97-AF65-F5344CB8AC3E}">
        <p14:creationId xmlns:p14="http://schemas.microsoft.com/office/powerpoint/2010/main" val="27077033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like a </a:t>
            </a:r>
            <a:r>
              <a:rPr lang="en-US" dirty="0" err="1" smtClean="0"/>
              <a:t>ListView</a:t>
            </a:r>
            <a:r>
              <a:rPr lang="en-US" dirty="0" smtClean="0"/>
              <a:t>, a </a:t>
            </a:r>
            <a:r>
              <a:rPr lang="en-US" dirty="0" err="1" smtClean="0"/>
              <a:t>RecyclerView</a:t>
            </a:r>
            <a:r>
              <a:rPr lang="en-US" dirty="0" smtClean="0"/>
              <a:t> needs an adapter to access its data. But before we create an adapter, let us create data that we can work with. Create a simple class to represent a person and then write a constructor method to initialize a Person object</a:t>
            </a:r>
          </a:p>
          <a:p>
            <a:endParaRPr lang="en-US" dirty="0" smtClean="0"/>
          </a:p>
          <a:p>
            <a:r>
              <a:rPr lang="en-US" dirty="0" smtClean="0"/>
              <a:t>CODE:</a:t>
            </a:r>
          </a:p>
          <a:p>
            <a:r>
              <a:rPr lang="en-US" dirty="0" smtClean="0"/>
              <a:t>class Person {</a:t>
            </a:r>
          </a:p>
          <a:p>
            <a:r>
              <a:rPr lang="en-US" dirty="0" smtClean="0"/>
              <a:t>    String name;</a:t>
            </a:r>
          </a:p>
          <a:p>
            <a:r>
              <a:rPr lang="en-US" dirty="0" smtClean="0"/>
              <a:t>    String age;</a:t>
            </a:r>
          </a:p>
          <a:p>
            <a:r>
              <a:rPr lang="en-US" dirty="0" smtClean="0"/>
              <a:t>    </a:t>
            </a:r>
            <a:r>
              <a:rPr lang="en-US" dirty="0" err="1" smtClean="0"/>
              <a:t>int</a:t>
            </a:r>
            <a:r>
              <a:rPr lang="en-US" dirty="0" smtClean="0"/>
              <a:t> </a:t>
            </a:r>
            <a:r>
              <a:rPr lang="en-US" dirty="0" err="1" smtClean="0"/>
              <a:t>photoId</a:t>
            </a:r>
            <a:r>
              <a:rPr lang="en-US" dirty="0" smtClean="0"/>
              <a:t>;</a:t>
            </a:r>
          </a:p>
          <a:p>
            <a:r>
              <a:rPr lang="en-US" dirty="0" smtClean="0"/>
              <a:t> </a:t>
            </a:r>
          </a:p>
          <a:p>
            <a:r>
              <a:rPr lang="en-US" dirty="0" smtClean="0"/>
              <a:t>    Person(String name, String age, </a:t>
            </a:r>
            <a:r>
              <a:rPr lang="en-US" dirty="0" err="1" smtClean="0"/>
              <a:t>int</a:t>
            </a:r>
            <a:r>
              <a:rPr lang="en-US" dirty="0" smtClean="0"/>
              <a:t> </a:t>
            </a:r>
            <a:r>
              <a:rPr lang="en-US" dirty="0" err="1" smtClean="0"/>
              <a:t>photoId</a:t>
            </a:r>
            <a:r>
              <a:rPr lang="en-US" dirty="0" smtClean="0"/>
              <a:t>) {</a:t>
            </a:r>
          </a:p>
          <a:p>
            <a:r>
              <a:rPr lang="en-US" dirty="0" smtClean="0"/>
              <a:t>        </a:t>
            </a:r>
            <a:r>
              <a:rPr lang="en-US" dirty="0" err="1" smtClean="0"/>
              <a:t>this.name</a:t>
            </a:r>
            <a:r>
              <a:rPr lang="en-US" dirty="0" smtClean="0"/>
              <a:t> = name;</a:t>
            </a:r>
          </a:p>
          <a:p>
            <a:r>
              <a:rPr lang="en-US" dirty="0" smtClean="0"/>
              <a:t>        </a:t>
            </a:r>
            <a:r>
              <a:rPr lang="en-US" dirty="0" err="1" smtClean="0"/>
              <a:t>this.age</a:t>
            </a:r>
            <a:r>
              <a:rPr lang="en-US" dirty="0" smtClean="0"/>
              <a:t> = age;</a:t>
            </a:r>
          </a:p>
          <a:p>
            <a:r>
              <a:rPr lang="en-US" dirty="0" smtClean="0"/>
              <a:t>        </a:t>
            </a:r>
            <a:r>
              <a:rPr lang="en-US" dirty="0" err="1" smtClean="0"/>
              <a:t>this.photoId</a:t>
            </a:r>
            <a:r>
              <a:rPr lang="en-US" dirty="0" smtClean="0"/>
              <a:t> = </a:t>
            </a:r>
            <a:r>
              <a:rPr lang="en-US" dirty="0" err="1" smtClean="0"/>
              <a:t>photoId</a:t>
            </a:r>
            <a:r>
              <a:rPr lang="en-US" dirty="0" smtClean="0"/>
              <a:t>;</a:t>
            </a:r>
          </a:p>
          <a:p>
            <a:r>
              <a:rPr lang="en-US" dirty="0" smtClean="0"/>
              <a:t>    }</a:t>
            </a:r>
          </a:p>
          <a:p>
            <a:r>
              <a:rPr lang="en-US" dirty="0" smtClean="0"/>
              <a:t>}</a:t>
            </a:r>
          </a:p>
          <a:p>
            <a:r>
              <a:rPr lang="en-US" dirty="0" smtClean="0"/>
              <a:t> </a:t>
            </a:r>
          </a:p>
          <a:p>
            <a:r>
              <a:rPr lang="en-US" dirty="0" smtClean="0"/>
              <a:t>private List&lt;Person&gt; persons;</a:t>
            </a:r>
          </a:p>
          <a:p>
            <a:r>
              <a:rPr lang="en-US" dirty="0" smtClean="0"/>
              <a:t> </a:t>
            </a:r>
          </a:p>
          <a:p>
            <a:r>
              <a:rPr lang="en-US" dirty="0" smtClean="0"/>
              <a:t>// This method creates an </a:t>
            </a:r>
            <a:r>
              <a:rPr lang="en-US" dirty="0" err="1" smtClean="0"/>
              <a:t>ArrayList</a:t>
            </a:r>
            <a:r>
              <a:rPr lang="en-US" dirty="0" smtClean="0"/>
              <a:t> that has three Person objects</a:t>
            </a:r>
          </a:p>
          <a:p>
            <a:r>
              <a:rPr lang="en-US" dirty="0" smtClean="0"/>
              <a:t>// Checkout the project associated with this tutorial on </a:t>
            </a:r>
            <a:r>
              <a:rPr lang="en-US" dirty="0" err="1" smtClean="0"/>
              <a:t>Github</a:t>
            </a:r>
            <a:r>
              <a:rPr lang="en-US" dirty="0" smtClean="0"/>
              <a:t> if</a:t>
            </a:r>
          </a:p>
          <a:p>
            <a:r>
              <a:rPr lang="en-US" dirty="0" smtClean="0"/>
              <a:t>// you want to use the same images.</a:t>
            </a:r>
          </a:p>
          <a:p>
            <a:r>
              <a:rPr lang="en-US" dirty="0" smtClean="0"/>
              <a:t>private void </a:t>
            </a:r>
            <a:r>
              <a:rPr lang="en-US" dirty="0" err="1" smtClean="0"/>
              <a:t>initializeData</a:t>
            </a:r>
            <a:r>
              <a:rPr lang="en-US" dirty="0" smtClean="0"/>
              <a:t>(){</a:t>
            </a:r>
          </a:p>
          <a:p>
            <a:r>
              <a:rPr lang="en-US" dirty="0" smtClean="0"/>
              <a:t>    persons = new </a:t>
            </a:r>
            <a:r>
              <a:rPr lang="en-US" dirty="0" err="1" smtClean="0"/>
              <a:t>ArrayList</a:t>
            </a:r>
            <a:r>
              <a:rPr lang="en-US" dirty="0" smtClean="0"/>
              <a:t>&lt;&gt;();</a:t>
            </a:r>
          </a:p>
          <a:p>
            <a:r>
              <a:rPr lang="en-US" dirty="0" smtClean="0"/>
              <a:t>    </a:t>
            </a:r>
            <a:r>
              <a:rPr lang="en-US" dirty="0" err="1" smtClean="0"/>
              <a:t>persons.add</a:t>
            </a:r>
            <a:r>
              <a:rPr lang="en-US" dirty="0" smtClean="0"/>
              <a:t>(new Person("Emma Wilson", "23 years old", </a:t>
            </a:r>
            <a:r>
              <a:rPr lang="en-US" dirty="0" err="1" smtClean="0"/>
              <a:t>R.drawable.emma</a:t>
            </a:r>
            <a:r>
              <a:rPr lang="en-US" dirty="0" smtClean="0"/>
              <a:t>));</a:t>
            </a:r>
          </a:p>
          <a:p>
            <a:r>
              <a:rPr lang="en-US" dirty="0" smtClean="0"/>
              <a:t>    </a:t>
            </a:r>
            <a:r>
              <a:rPr lang="en-US" dirty="0" err="1" smtClean="0"/>
              <a:t>persons.add</a:t>
            </a:r>
            <a:r>
              <a:rPr lang="en-US" dirty="0" smtClean="0"/>
              <a:t>(new Person("</a:t>
            </a:r>
            <a:r>
              <a:rPr lang="en-US" dirty="0" err="1" smtClean="0"/>
              <a:t>Lavery</a:t>
            </a:r>
            <a:r>
              <a:rPr lang="en-US" dirty="0" smtClean="0"/>
              <a:t> </a:t>
            </a:r>
            <a:r>
              <a:rPr lang="en-US" dirty="0" err="1" smtClean="0"/>
              <a:t>Maiss</a:t>
            </a:r>
            <a:r>
              <a:rPr lang="en-US" dirty="0" smtClean="0"/>
              <a:t>", "25 years old", </a:t>
            </a:r>
            <a:r>
              <a:rPr lang="en-US" dirty="0" err="1" smtClean="0"/>
              <a:t>R.drawable.lavery</a:t>
            </a:r>
            <a:r>
              <a:rPr lang="en-US" dirty="0" smtClean="0"/>
              <a:t>));</a:t>
            </a:r>
          </a:p>
          <a:p>
            <a:r>
              <a:rPr lang="en-US" dirty="0" smtClean="0"/>
              <a:t>    </a:t>
            </a:r>
            <a:r>
              <a:rPr lang="en-US" dirty="0" err="1" smtClean="0"/>
              <a:t>persons.add</a:t>
            </a:r>
            <a:r>
              <a:rPr lang="en-US" dirty="0" smtClean="0"/>
              <a:t>(new Person("Lillie Watts", "35 years old", </a:t>
            </a:r>
            <a:r>
              <a:rPr lang="en-US" dirty="0" err="1" smtClean="0"/>
              <a:t>R.drawable.lillie</a:t>
            </a:r>
            <a:r>
              <a:rPr lang="en-US" dirty="0" smtClean="0"/>
              <a:t>));</a:t>
            </a:r>
          </a:p>
          <a:p>
            <a:r>
              <a:rPr lang="en-US" dirty="0" smtClean="0"/>
              <a:t>}</a:t>
            </a:r>
          </a:p>
          <a:p>
            <a:endParaRPr lang="en-US" dirty="0"/>
          </a:p>
        </p:txBody>
      </p:sp>
      <p:sp>
        <p:nvSpPr>
          <p:cNvPr id="4" name="Slide Number Placeholder 3"/>
          <p:cNvSpPr>
            <a:spLocks noGrp="1"/>
          </p:cNvSpPr>
          <p:nvPr>
            <p:ph type="sldNum" sz="quarter" idx="10"/>
          </p:nvPr>
        </p:nvSpPr>
        <p:spPr/>
        <p:txBody>
          <a:bodyPr/>
          <a:lstStyle/>
          <a:p>
            <a:fld id="{39208101-F981-6242-AE4C-4077D556006E}" type="slidenum">
              <a:rPr lang="en-US" smtClean="0"/>
              <a:t>16</a:t>
            </a:fld>
            <a:endParaRPr lang="en-US"/>
          </a:p>
        </p:txBody>
      </p:sp>
    </p:spTree>
    <p:extLst>
      <p:ext uri="{BB962C8B-B14F-4D97-AF65-F5344CB8AC3E}">
        <p14:creationId xmlns:p14="http://schemas.microsoft.com/office/powerpoint/2010/main" val="1141745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208101-F981-6242-AE4C-4077D556006E}" type="slidenum">
              <a:rPr lang="en-US" smtClean="0"/>
              <a:t>17</a:t>
            </a:fld>
            <a:endParaRPr lang="en-US"/>
          </a:p>
        </p:txBody>
      </p:sp>
    </p:spTree>
    <p:extLst>
      <p:ext uri="{BB962C8B-B14F-4D97-AF65-F5344CB8AC3E}">
        <p14:creationId xmlns:p14="http://schemas.microsoft.com/office/powerpoint/2010/main" val="3297085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CODE:</a:t>
            </a:r>
          </a:p>
          <a:p>
            <a:endParaRPr lang="en-US" dirty="0" smtClean="0"/>
          </a:p>
          <a:p>
            <a:r>
              <a:rPr lang="en-US" sz="1200" b="1" kern="1200" dirty="0" smtClean="0">
                <a:solidFill>
                  <a:schemeClr val="tx1"/>
                </a:solidFill>
                <a:effectLst/>
                <a:latin typeface="+mn-lt"/>
                <a:ea typeface="+mn-ea"/>
                <a:cs typeface="+mn-cs"/>
              </a:rPr>
              <a:t>public class </a:t>
            </a:r>
            <a:r>
              <a:rPr lang="en-US" dirty="0" err="1" smtClean="0"/>
              <a:t>RVAdapter</a:t>
            </a:r>
            <a:r>
              <a:rPr lang="en-US" dirty="0" smtClean="0"/>
              <a:t> </a:t>
            </a:r>
            <a:r>
              <a:rPr lang="en-US" sz="1200" b="1" kern="1200" dirty="0" smtClean="0">
                <a:solidFill>
                  <a:schemeClr val="tx1"/>
                </a:solidFill>
                <a:effectLst/>
                <a:latin typeface="+mn-lt"/>
                <a:ea typeface="+mn-ea"/>
                <a:cs typeface="+mn-cs"/>
              </a:rPr>
              <a:t>extends </a:t>
            </a:r>
            <a:r>
              <a:rPr lang="en-US" dirty="0" err="1" smtClean="0"/>
              <a:t>RecyclerView.Adapter</a:t>
            </a:r>
            <a:r>
              <a:rPr lang="en-US" dirty="0" smtClean="0"/>
              <a:t>&lt;</a:t>
            </a:r>
            <a:r>
              <a:rPr lang="en-US" dirty="0" err="1" smtClean="0"/>
              <a:t>RVAdapter.PersonViewHolder</a:t>
            </a:r>
            <a:r>
              <a:rPr lang="en-US" dirty="0" smtClean="0"/>
              <a:t>&gt;{</a:t>
            </a:r>
            <a:br>
              <a:rPr lang="en-US" dirty="0" smtClean="0"/>
            </a:br>
            <a:r>
              <a:rPr lang="en-US" dirty="0" smtClean="0"/>
              <a:t/>
            </a:r>
            <a:br>
              <a:rPr lang="en-US" dirty="0" smtClean="0"/>
            </a:br>
            <a:r>
              <a:rPr lang="en-US" dirty="0" smtClean="0"/>
              <a:t>    </a:t>
            </a:r>
            <a:r>
              <a:rPr lang="en-US" sz="1200" b="1" kern="1200" dirty="0" smtClean="0">
                <a:solidFill>
                  <a:schemeClr val="tx1"/>
                </a:solidFill>
                <a:effectLst/>
                <a:latin typeface="+mn-lt"/>
                <a:ea typeface="+mn-ea"/>
                <a:cs typeface="+mn-cs"/>
              </a:rPr>
              <a:t>public static class </a:t>
            </a:r>
            <a:r>
              <a:rPr lang="en-US" dirty="0" err="1" smtClean="0"/>
              <a:t>PersonViewHolder</a:t>
            </a:r>
            <a:r>
              <a:rPr lang="en-US" dirty="0" smtClean="0"/>
              <a:t> </a:t>
            </a:r>
            <a:r>
              <a:rPr lang="en-US" sz="1200" b="1" kern="1200" dirty="0" smtClean="0">
                <a:solidFill>
                  <a:schemeClr val="tx1"/>
                </a:solidFill>
                <a:effectLst/>
                <a:latin typeface="+mn-lt"/>
                <a:ea typeface="+mn-ea"/>
                <a:cs typeface="+mn-cs"/>
              </a:rPr>
              <a:t>extends </a:t>
            </a:r>
            <a:r>
              <a:rPr lang="en-US" dirty="0" err="1" smtClean="0"/>
              <a:t>RecyclerView.ViewHolder</a:t>
            </a:r>
            <a:r>
              <a:rPr lang="en-US" dirty="0" smtClean="0"/>
              <a:t> {</a:t>
            </a:r>
            <a:br>
              <a:rPr lang="en-US" dirty="0" smtClean="0"/>
            </a:br>
            <a:r>
              <a:rPr lang="en-US" dirty="0" smtClean="0"/>
              <a:t>        </a:t>
            </a:r>
            <a:r>
              <a:rPr lang="en-US" dirty="0" err="1" smtClean="0"/>
              <a:t>CardView</a:t>
            </a:r>
            <a:r>
              <a:rPr lang="en-US" dirty="0" smtClean="0"/>
              <a:t> </a:t>
            </a:r>
            <a:r>
              <a:rPr lang="en-US" sz="1200" b="1" kern="1200" dirty="0" smtClean="0">
                <a:solidFill>
                  <a:schemeClr val="tx1"/>
                </a:solidFill>
                <a:effectLst/>
                <a:latin typeface="+mn-lt"/>
                <a:ea typeface="+mn-ea"/>
                <a:cs typeface="+mn-cs"/>
              </a:rPr>
              <a:t>cv</a:t>
            </a:r>
            <a:r>
              <a:rPr lang="en-US" dirty="0" smtClean="0"/>
              <a:t>;</a:t>
            </a:r>
            <a:br>
              <a:rPr lang="en-US" dirty="0" smtClean="0"/>
            </a:br>
            <a:r>
              <a:rPr lang="en-US" dirty="0" smtClean="0"/>
              <a:t>        </a:t>
            </a:r>
            <a:r>
              <a:rPr lang="en-US" dirty="0" err="1" smtClean="0"/>
              <a:t>TextView</a:t>
            </a:r>
            <a:r>
              <a:rPr lang="en-US" dirty="0" smtClean="0"/>
              <a:t> </a:t>
            </a:r>
            <a:r>
              <a:rPr lang="en-US" sz="1200" b="1" kern="1200" dirty="0" err="1" smtClean="0">
                <a:solidFill>
                  <a:schemeClr val="tx1"/>
                </a:solidFill>
                <a:effectLst/>
                <a:latin typeface="+mn-lt"/>
                <a:ea typeface="+mn-ea"/>
                <a:cs typeface="+mn-cs"/>
              </a:rPr>
              <a:t>personName</a:t>
            </a:r>
            <a:r>
              <a:rPr lang="en-US" dirty="0" smtClean="0"/>
              <a:t>;</a:t>
            </a:r>
            <a:br>
              <a:rPr lang="en-US" dirty="0" smtClean="0"/>
            </a:br>
            <a:r>
              <a:rPr lang="en-US" dirty="0" smtClean="0"/>
              <a:t>        </a:t>
            </a:r>
            <a:r>
              <a:rPr lang="en-US" dirty="0" err="1" smtClean="0"/>
              <a:t>TextView</a:t>
            </a:r>
            <a:r>
              <a:rPr lang="en-US" dirty="0" smtClean="0"/>
              <a:t> </a:t>
            </a:r>
            <a:r>
              <a:rPr lang="en-US" sz="1200" b="1" kern="1200" dirty="0" err="1" smtClean="0">
                <a:solidFill>
                  <a:schemeClr val="tx1"/>
                </a:solidFill>
                <a:effectLst/>
                <a:latin typeface="+mn-lt"/>
                <a:ea typeface="+mn-ea"/>
                <a:cs typeface="+mn-cs"/>
              </a:rPr>
              <a:t>personAge</a:t>
            </a:r>
            <a:r>
              <a:rPr lang="en-US" dirty="0" smtClean="0"/>
              <a:t>;</a:t>
            </a:r>
            <a:br>
              <a:rPr lang="en-US" dirty="0" smtClean="0"/>
            </a:br>
            <a:r>
              <a:rPr lang="en-US" dirty="0" smtClean="0"/>
              <a:t>        </a:t>
            </a:r>
            <a:r>
              <a:rPr lang="en-US" dirty="0" err="1" smtClean="0"/>
              <a:t>ImageView</a:t>
            </a:r>
            <a:r>
              <a:rPr lang="en-US" dirty="0" smtClean="0"/>
              <a:t> </a:t>
            </a:r>
            <a:r>
              <a:rPr lang="en-US" sz="1200" b="1" kern="1200" dirty="0" err="1" smtClean="0">
                <a:solidFill>
                  <a:schemeClr val="tx1"/>
                </a:solidFill>
                <a:effectLst/>
                <a:latin typeface="+mn-lt"/>
                <a:ea typeface="+mn-ea"/>
                <a:cs typeface="+mn-cs"/>
              </a:rPr>
              <a:t>personPhoto</a:t>
            </a:r>
            <a:r>
              <a:rPr lang="en-US" dirty="0" smtClean="0"/>
              <a:t>;</a:t>
            </a:r>
            <a:br>
              <a:rPr lang="en-US" dirty="0" smtClean="0"/>
            </a:br>
            <a:r>
              <a:rPr lang="en-US" dirty="0" smtClean="0"/>
              <a:t/>
            </a:r>
            <a:br>
              <a:rPr lang="en-US" dirty="0" smtClean="0"/>
            </a:br>
            <a:r>
              <a:rPr lang="en-US" dirty="0" smtClean="0"/>
              <a:t>        </a:t>
            </a:r>
            <a:r>
              <a:rPr lang="en-US" dirty="0" err="1" smtClean="0"/>
              <a:t>PersonViewHolder</a:t>
            </a:r>
            <a:r>
              <a:rPr lang="en-US" dirty="0" smtClean="0"/>
              <a:t>(View </a:t>
            </a:r>
            <a:r>
              <a:rPr lang="en-US" dirty="0" err="1" smtClean="0"/>
              <a:t>itemView</a:t>
            </a:r>
            <a:r>
              <a:rPr lang="en-US" dirty="0" smtClean="0"/>
              <a:t>) {</a:t>
            </a:r>
            <a:br>
              <a:rPr lang="en-US" dirty="0" smtClean="0"/>
            </a:br>
            <a:r>
              <a:rPr lang="en-US" dirty="0" smtClean="0"/>
              <a:t>            </a:t>
            </a:r>
            <a:r>
              <a:rPr lang="en-US" sz="1200" b="1" kern="1200" dirty="0" smtClean="0">
                <a:solidFill>
                  <a:schemeClr val="tx1"/>
                </a:solidFill>
                <a:effectLst/>
                <a:latin typeface="+mn-lt"/>
                <a:ea typeface="+mn-ea"/>
                <a:cs typeface="+mn-cs"/>
              </a:rPr>
              <a:t>super</a:t>
            </a:r>
            <a:r>
              <a:rPr lang="en-US" dirty="0" smtClean="0"/>
              <a:t>(</a:t>
            </a:r>
            <a:r>
              <a:rPr lang="en-US" dirty="0" err="1" smtClean="0"/>
              <a:t>itemView</a:t>
            </a:r>
            <a:r>
              <a:rPr lang="en-US" dirty="0" smtClean="0"/>
              <a:t>);</a:t>
            </a:r>
            <a:br>
              <a:rPr lang="en-US" dirty="0" smtClean="0"/>
            </a:br>
            <a:r>
              <a:rPr lang="en-US" dirty="0" smtClean="0"/>
              <a:t>            </a:t>
            </a:r>
            <a:r>
              <a:rPr lang="en-US" sz="1200" b="1" kern="1200" dirty="0" smtClean="0">
                <a:solidFill>
                  <a:schemeClr val="tx1"/>
                </a:solidFill>
                <a:effectLst/>
                <a:latin typeface="+mn-lt"/>
                <a:ea typeface="+mn-ea"/>
                <a:cs typeface="+mn-cs"/>
              </a:rPr>
              <a:t>cv </a:t>
            </a:r>
            <a:r>
              <a:rPr lang="en-US" dirty="0" smtClean="0"/>
              <a:t>= (</a:t>
            </a:r>
            <a:r>
              <a:rPr lang="en-US" dirty="0" err="1" smtClean="0"/>
              <a:t>CardView</a:t>
            </a:r>
            <a:r>
              <a:rPr lang="en-US" dirty="0" smtClean="0"/>
              <a:t>)</a:t>
            </a:r>
            <a:r>
              <a:rPr lang="en-US" dirty="0" err="1" smtClean="0"/>
              <a:t>itemView.findViewById</a:t>
            </a:r>
            <a:r>
              <a:rPr lang="en-US" dirty="0" smtClean="0"/>
              <a:t>(</a:t>
            </a:r>
            <a:r>
              <a:rPr lang="en-US" dirty="0" err="1" smtClean="0"/>
              <a:t>R.id.</a:t>
            </a:r>
            <a:r>
              <a:rPr lang="en-US" sz="1200" b="1" i="1" kern="1200" dirty="0" err="1" smtClean="0">
                <a:solidFill>
                  <a:schemeClr val="tx1"/>
                </a:solidFill>
                <a:effectLst/>
                <a:latin typeface="+mn-lt"/>
                <a:ea typeface="+mn-ea"/>
                <a:cs typeface="+mn-cs"/>
              </a:rPr>
              <a:t>cv</a:t>
            </a:r>
            <a:r>
              <a:rPr lang="en-US" dirty="0" smtClean="0"/>
              <a:t>);</a:t>
            </a:r>
            <a:br>
              <a:rPr lang="en-US" dirty="0" smtClean="0"/>
            </a:br>
            <a:r>
              <a:rPr lang="en-US" dirty="0" smtClean="0"/>
              <a:t>            </a:t>
            </a:r>
            <a:r>
              <a:rPr lang="en-US" sz="1200" b="1" kern="1200" dirty="0" err="1" smtClean="0">
                <a:solidFill>
                  <a:schemeClr val="tx1"/>
                </a:solidFill>
                <a:effectLst/>
                <a:latin typeface="+mn-lt"/>
                <a:ea typeface="+mn-ea"/>
                <a:cs typeface="+mn-cs"/>
              </a:rPr>
              <a:t>personName</a:t>
            </a:r>
            <a:r>
              <a:rPr lang="en-US" sz="1200" b="1" kern="1200" dirty="0" smtClean="0">
                <a:solidFill>
                  <a:schemeClr val="tx1"/>
                </a:solidFill>
                <a:effectLst/>
                <a:latin typeface="+mn-lt"/>
                <a:ea typeface="+mn-ea"/>
                <a:cs typeface="+mn-cs"/>
              </a:rPr>
              <a:t> </a:t>
            </a:r>
            <a:r>
              <a:rPr lang="en-US" dirty="0" smtClean="0"/>
              <a:t>= (</a:t>
            </a:r>
            <a:r>
              <a:rPr lang="en-US" dirty="0" err="1" smtClean="0"/>
              <a:t>TextView</a:t>
            </a:r>
            <a:r>
              <a:rPr lang="en-US" dirty="0" smtClean="0"/>
              <a:t>)</a:t>
            </a:r>
            <a:r>
              <a:rPr lang="en-US" dirty="0" err="1" smtClean="0"/>
              <a:t>itemView.findViewById</a:t>
            </a:r>
            <a:r>
              <a:rPr lang="en-US" dirty="0" smtClean="0"/>
              <a:t>(</a:t>
            </a:r>
            <a:r>
              <a:rPr lang="en-US" dirty="0" err="1" smtClean="0"/>
              <a:t>R.id.</a:t>
            </a:r>
            <a:r>
              <a:rPr lang="en-US" sz="1200" b="1" i="1" kern="1200" dirty="0" err="1" smtClean="0">
                <a:solidFill>
                  <a:schemeClr val="tx1"/>
                </a:solidFill>
                <a:effectLst/>
                <a:latin typeface="+mn-lt"/>
                <a:ea typeface="+mn-ea"/>
                <a:cs typeface="+mn-cs"/>
              </a:rPr>
              <a:t>person_name</a:t>
            </a:r>
            <a:r>
              <a:rPr lang="en-US" dirty="0" smtClean="0"/>
              <a:t>);</a:t>
            </a:r>
            <a:br>
              <a:rPr lang="en-US" dirty="0" smtClean="0"/>
            </a:br>
            <a:r>
              <a:rPr lang="en-US" dirty="0" smtClean="0"/>
              <a:t>            </a:t>
            </a:r>
            <a:r>
              <a:rPr lang="en-US" sz="1200" b="1" kern="1200" dirty="0" err="1" smtClean="0">
                <a:solidFill>
                  <a:schemeClr val="tx1"/>
                </a:solidFill>
                <a:effectLst/>
                <a:latin typeface="+mn-lt"/>
                <a:ea typeface="+mn-ea"/>
                <a:cs typeface="+mn-cs"/>
              </a:rPr>
              <a:t>personAge</a:t>
            </a:r>
            <a:r>
              <a:rPr lang="en-US" sz="1200" b="1" kern="1200" dirty="0" smtClean="0">
                <a:solidFill>
                  <a:schemeClr val="tx1"/>
                </a:solidFill>
                <a:effectLst/>
                <a:latin typeface="+mn-lt"/>
                <a:ea typeface="+mn-ea"/>
                <a:cs typeface="+mn-cs"/>
              </a:rPr>
              <a:t> </a:t>
            </a:r>
            <a:r>
              <a:rPr lang="en-US" dirty="0" smtClean="0"/>
              <a:t>= (</a:t>
            </a:r>
            <a:r>
              <a:rPr lang="en-US" dirty="0" err="1" smtClean="0"/>
              <a:t>TextView</a:t>
            </a:r>
            <a:r>
              <a:rPr lang="en-US" dirty="0" smtClean="0"/>
              <a:t>)</a:t>
            </a:r>
            <a:r>
              <a:rPr lang="en-US" dirty="0" err="1" smtClean="0"/>
              <a:t>itemView.findViewById</a:t>
            </a:r>
            <a:r>
              <a:rPr lang="en-US" dirty="0" smtClean="0"/>
              <a:t>(</a:t>
            </a:r>
            <a:r>
              <a:rPr lang="en-US" dirty="0" err="1" smtClean="0"/>
              <a:t>R.id.</a:t>
            </a:r>
            <a:r>
              <a:rPr lang="en-US" sz="1200" b="1" i="1" kern="1200" dirty="0" err="1" smtClean="0">
                <a:solidFill>
                  <a:schemeClr val="tx1"/>
                </a:solidFill>
                <a:effectLst/>
                <a:latin typeface="+mn-lt"/>
                <a:ea typeface="+mn-ea"/>
                <a:cs typeface="+mn-cs"/>
              </a:rPr>
              <a:t>person_age</a:t>
            </a:r>
            <a:r>
              <a:rPr lang="en-US" dirty="0" smtClean="0"/>
              <a:t>);</a:t>
            </a:r>
            <a:br>
              <a:rPr lang="en-US" dirty="0" smtClean="0"/>
            </a:br>
            <a:r>
              <a:rPr lang="en-US" dirty="0" smtClean="0"/>
              <a:t>            </a:t>
            </a:r>
            <a:r>
              <a:rPr lang="en-US" sz="1200" b="1" kern="1200" dirty="0" err="1" smtClean="0">
                <a:solidFill>
                  <a:schemeClr val="tx1"/>
                </a:solidFill>
                <a:effectLst/>
                <a:latin typeface="+mn-lt"/>
                <a:ea typeface="+mn-ea"/>
                <a:cs typeface="+mn-cs"/>
              </a:rPr>
              <a:t>personPhoto</a:t>
            </a:r>
            <a:r>
              <a:rPr lang="en-US" sz="1200" b="1" kern="1200" dirty="0" smtClean="0">
                <a:solidFill>
                  <a:schemeClr val="tx1"/>
                </a:solidFill>
                <a:effectLst/>
                <a:latin typeface="+mn-lt"/>
                <a:ea typeface="+mn-ea"/>
                <a:cs typeface="+mn-cs"/>
              </a:rPr>
              <a:t> </a:t>
            </a:r>
            <a:r>
              <a:rPr lang="en-US" dirty="0" smtClean="0"/>
              <a:t>= (</a:t>
            </a:r>
            <a:r>
              <a:rPr lang="en-US" dirty="0" err="1" smtClean="0"/>
              <a:t>ImageView</a:t>
            </a:r>
            <a:r>
              <a:rPr lang="en-US" dirty="0" smtClean="0"/>
              <a:t>)</a:t>
            </a:r>
            <a:r>
              <a:rPr lang="en-US" dirty="0" err="1" smtClean="0"/>
              <a:t>itemView.findViewById</a:t>
            </a:r>
            <a:r>
              <a:rPr lang="en-US" dirty="0" smtClean="0"/>
              <a:t>(</a:t>
            </a:r>
            <a:r>
              <a:rPr lang="en-US" dirty="0" err="1" smtClean="0"/>
              <a:t>R.id.</a:t>
            </a:r>
            <a:r>
              <a:rPr lang="en-US" sz="1200" b="1" i="1" kern="1200" dirty="0" err="1" smtClean="0">
                <a:solidFill>
                  <a:schemeClr val="tx1"/>
                </a:solidFill>
                <a:effectLst/>
                <a:latin typeface="+mn-lt"/>
                <a:ea typeface="+mn-ea"/>
                <a:cs typeface="+mn-cs"/>
              </a:rPr>
              <a:t>person_photo</a:t>
            </a:r>
            <a:r>
              <a:rPr lang="en-US" dirty="0" smtClean="0"/>
              <a:t>);</a:t>
            </a:r>
            <a:br>
              <a:rPr lang="en-US" dirty="0" smtClean="0"/>
            </a:br>
            <a:r>
              <a:rPr lang="en-US" dirty="0" smtClean="0"/>
              <a:t>        }</a:t>
            </a:r>
            <a:br>
              <a:rPr lang="en-US" dirty="0" smtClean="0"/>
            </a:br>
            <a:r>
              <a:rPr lang="en-US" dirty="0" smtClean="0"/>
              <a:t>    }</a:t>
            </a:r>
            <a:br>
              <a:rPr lang="en-US" dirty="0" smtClean="0"/>
            </a:br>
            <a:r>
              <a:rPr lang="en-US" dirty="0" smtClean="0"/>
              <a:t/>
            </a:r>
            <a:br>
              <a:rPr lang="en-US" dirty="0" smtClean="0"/>
            </a:br>
            <a:r>
              <a:rPr lang="en-US" dirty="0" smtClean="0"/>
              <a:t>    </a:t>
            </a:r>
            <a:br>
              <a:rPr lang="en-US" dirty="0" smtClean="0"/>
            </a:br>
            <a:r>
              <a:rPr lang="en-US" dirty="0" smtClean="0"/>
              <a:t/>
            </a:r>
            <a:br>
              <a:rPr lang="en-US" dirty="0" smtClean="0"/>
            </a:br>
            <a:r>
              <a:rPr lang="en-US" dirty="0" smtClean="0"/>
              <a:t>}</a:t>
            </a:r>
            <a:endParaRPr lang="en-US" dirty="0"/>
          </a:p>
        </p:txBody>
      </p:sp>
      <p:sp>
        <p:nvSpPr>
          <p:cNvPr id="4" name="Slide Number Placeholder 3"/>
          <p:cNvSpPr>
            <a:spLocks noGrp="1"/>
          </p:cNvSpPr>
          <p:nvPr>
            <p:ph type="sldNum" sz="quarter" idx="10"/>
          </p:nvPr>
        </p:nvSpPr>
        <p:spPr/>
        <p:txBody>
          <a:bodyPr/>
          <a:lstStyle/>
          <a:p>
            <a:fld id="{39208101-F981-6242-AE4C-4077D556006E}" type="slidenum">
              <a:rPr lang="en-US" smtClean="0"/>
              <a:t>18</a:t>
            </a:fld>
            <a:endParaRPr lang="en-US"/>
          </a:p>
        </p:txBody>
      </p:sp>
    </p:spTree>
    <p:extLst>
      <p:ext uri="{BB962C8B-B14F-4D97-AF65-F5344CB8AC3E}">
        <p14:creationId xmlns:p14="http://schemas.microsoft.com/office/powerpoint/2010/main" val="2863254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CODE:</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public class </a:t>
            </a:r>
            <a:r>
              <a:rPr lang="en-US" dirty="0" err="1" smtClean="0"/>
              <a:t>RVAdapter</a:t>
            </a:r>
            <a:r>
              <a:rPr lang="en-US" dirty="0" smtClean="0"/>
              <a:t> </a:t>
            </a:r>
            <a:r>
              <a:rPr lang="en-US" sz="1200" b="1" kern="1200" dirty="0" smtClean="0">
                <a:solidFill>
                  <a:schemeClr val="tx1"/>
                </a:solidFill>
                <a:effectLst/>
                <a:latin typeface="+mn-lt"/>
                <a:ea typeface="+mn-ea"/>
                <a:cs typeface="+mn-cs"/>
              </a:rPr>
              <a:t>extends </a:t>
            </a:r>
            <a:r>
              <a:rPr lang="en-US" dirty="0" err="1" smtClean="0"/>
              <a:t>RecyclerView.Adapter</a:t>
            </a:r>
            <a:r>
              <a:rPr lang="en-US" dirty="0" smtClean="0"/>
              <a:t>&lt;</a:t>
            </a:r>
            <a:r>
              <a:rPr lang="en-US" dirty="0" err="1" smtClean="0"/>
              <a:t>RVAdapter.PersonViewHolder</a:t>
            </a:r>
            <a:r>
              <a:rPr lang="en-US" dirty="0" smtClean="0"/>
              <a:t>&gt;{</a:t>
            </a:r>
            <a:br>
              <a:rPr lang="en-US" dirty="0" smtClean="0"/>
            </a:br>
            <a:r>
              <a:rPr lang="en-US" dirty="0" smtClean="0"/>
              <a:t/>
            </a:r>
            <a:br>
              <a:rPr lang="en-US" dirty="0" smtClean="0"/>
            </a:br>
            <a:r>
              <a:rPr lang="en-US" dirty="0" smtClean="0"/>
              <a:t>    List&lt;Person&gt; </a:t>
            </a:r>
            <a:r>
              <a:rPr lang="en-US" sz="1200" b="1" kern="1200" dirty="0" smtClean="0">
                <a:solidFill>
                  <a:schemeClr val="tx1"/>
                </a:solidFill>
                <a:effectLst/>
                <a:latin typeface="+mn-lt"/>
                <a:ea typeface="+mn-ea"/>
                <a:cs typeface="+mn-cs"/>
              </a:rPr>
              <a:t>persons</a:t>
            </a:r>
            <a:r>
              <a:rPr lang="en-US" dirty="0" smtClean="0"/>
              <a:t>;</a:t>
            </a:r>
            <a:br>
              <a:rPr lang="en-US" dirty="0" smtClean="0"/>
            </a:br>
            <a:r>
              <a:rPr lang="en-US" dirty="0" smtClean="0"/>
              <a:t/>
            </a:r>
            <a:br>
              <a:rPr lang="en-US" dirty="0" smtClean="0"/>
            </a:br>
            <a:r>
              <a:rPr lang="en-US" dirty="0" smtClean="0"/>
              <a:t>    </a:t>
            </a:r>
            <a:r>
              <a:rPr lang="en-US" dirty="0" err="1" smtClean="0"/>
              <a:t>RVAdapter</a:t>
            </a:r>
            <a:r>
              <a:rPr lang="en-US" dirty="0" smtClean="0"/>
              <a:t>(List&lt;Person&gt; persons){</a:t>
            </a:r>
            <a:br>
              <a:rPr lang="en-US" dirty="0" smtClean="0"/>
            </a:br>
            <a:r>
              <a:rPr lang="en-US" dirty="0" smtClean="0"/>
              <a:t>        </a:t>
            </a:r>
            <a:r>
              <a:rPr lang="en-US" sz="1200" b="1" kern="1200" dirty="0" err="1" smtClean="0">
                <a:solidFill>
                  <a:schemeClr val="tx1"/>
                </a:solidFill>
                <a:effectLst/>
                <a:latin typeface="+mn-lt"/>
                <a:ea typeface="+mn-ea"/>
                <a:cs typeface="+mn-cs"/>
              </a:rPr>
              <a:t>this</a:t>
            </a:r>
            <a:r>
              <a:rPr lang="en-US" dirty="0" err="1" smtClean="0"/>
              <a:t>.</a:t>
            </a:r>
            <a:r>
              <a:rPr lang="en-US" sz="1200" b="1" kern="1200" dirty="0" err="1" smtClean="0">
                <a:solidFill>
                  <a:schemeClr val="tx1"/>
                </a:solidFill>
                <a:effectLst/>
                <a:latin typeface="+mn-lt"/>
                <a:ea typeface="+mn-ea"/>
                <a:cs typeface="+mn-cs"/>
              </a:rPr>
              <a:t>persons</a:t>
            </a:r>
            <a:r>
              <a:rPr lang="en-US" sz="1200" b="1" kern="1200" dirty="0" smtClean="0">
                <a:solidFill>
                  <a:schemeClr val="tx1"/>
                </a:solidFill>
                <a:effectLst/>
                <a:latin typeface="+mn-lt"/>
                <a:ea typeface="+mn-ea"/>
                <a:cs typeface="+mn-cs"/>
              </a:rPr>
              <a:t> </a:t>
            </a:r>
            <a:r>
              <a:rPr lang="en-US" dirty="0" smtClean="0"/>
              <a:t>= persons;</a:t>
            </a:r>
            <a:br>
              <a:rPr lang="en-US" dirty="0" smtClean="0"/>
            </a:br>
            <a:r>
              <a:rPr lang="en-US" dirty="0" smtClean="0"/>
              <a:t>    }</a:t>
            </a:r>
            <a:br>
              <a:rPr lang="en-US" dirty="0" smtClean="0"/>
            </a:br>
            <a:r>
              <a:rPr lang="en-US" dirty="0" smtClean="0"/>
              <a:t/>
            </a:r>
            <a:br>
              <a:rPr lang="en-US" dirty="0" smtClean="0"/>
            </a:br>
            <a:r>
              <a:rPr lang="en-US" dirty="0" smtClean="0"/>
              <a:t>    </a:t>
            </a:r>
            <a:r>
              <a:rPr lang="en-US" sz="1200" b="1" kern="1200" dirty="0" smtClean="0">
                <a:solidFill>
                  <a:schemeClr val="tx1"/>
                </a:solidFill>
                <a:effectLst/>
                <a:latin typeface="+mn-lt"/>
                <a:ea typeface="+mn-ea"/>
                <a:cs typeface="+mn-cs"/>
              </a:rPr>
              <a:t>public static class </a:t>
            </a:r>
            <a:r>
              <a:rPr lang="en-US" dirty="0" err="1" smtClean="0"/>
              <a:t>PersonViewHolder</a:t>
            </a:r>
            <a:r>
              <a:rPr lang="en-US" dirty="0" smtClean="0"/>
              <a:t> </a:t>
            </a:r>
            <a:r>
              <a:rPr lang="en-US" sz="1200" b="1" kern="1200" dirty="0" smtClean="0">
                <a:solidFill>
                  <a:schemeClr val="tx1"/>
                </a:solidFill>
                <a:effectLst/>
                <a:latin typeface="+mn-lt"/>
                <a:ea typeface="+mn-ea"/>
                <a:cs typeface="+mn-cs"/>
              </a:rPr>
              <a:t>extends </a:t>
            </a:r>
            <a:r>
              <a:rPr lang="en-US" dirty="0" err="1" smtClean="0"/>
              <a:t>RecyclerView.ViewHolder</a:t>
            </a:r>
            <a:r>
              <a:rPr lang="en-US" dirty="0" smtClean="0"/>
              <a:t> {</a:t>
            </a:r>
            <a:br>
              <a:rPr lang="en-US" dirty="0" smtClean="0"/>
            </a:br>
            <a:r>
              <a:rPr lang="en-US" dirty="0" smtClean="0"/>
              <a:t>        </a:t>
            </a:r>
            <a:r>
              <a:rPr lang="en-US" dirty="0" err="1" smtClean="0"/>
              <a:t>CardView</a:t>
            </a:r>
            <a:r>
              <a:rPr lang="en-US" dirty="0" smtClean="0"/>
              <a:t> </a:t>
            </a:r>
            <a:r>
              <a:rPr lang="en-US" sz="1200" b="1" kern="1200" dirty="0" smtClean="0">
                <a:solidFill>
                  <a:schemeClr val="tx1"/>
                </a:solidFill>
                <a:effectLst/>
                <a:latin typeface="+mn-lt"/>
                <a:ea typeface="+mn-ea"/>
                <a:cs typeface="+mn-cs"/>
              </a:rPr>
              <a:t>cv</a:t>
            </a:r>
            <a:r>
              <a:rPr lang="en-US" dirty="0" smtClean="0"/>
              <a:t>;</a:t>
            </a:r>
            <a:br>
              <a:rPr lang="en-US" dirty="0" smtClean="0"/>
            </a:br>
            <a:r>
              <a:rPr lang="en-US" dirty="0" smtClean="0"/>
              <a:t>        </a:t>
            </a:r>
            <a:r>
              <a:rPr lang="en-US" dirty="0" err="1" smtClean="0"/>
              <a:t>TextView</a:t>
            </a:r>
            <a:r>
              <a:rPr lang="en-US" dirty="0" smtClean="0"/>
              <a:t> </a:t>
            </a:r>
            <a:r>
              <a:rPr lang="en-US" sz="1200" b="1" kern="1200" dirty="0" err="1" smtClean="0">
                <a:solidFill>
                  <a:schemeClr val="tx1"/>
                </a:solidFill>
                <a:effectLst/>
                <a:latin typeface="+mn-lt"/>
                <a:ea typeface="+mn-ea"/>
                <a:cs typeface="+mn-cs"/>
              </a:rPr>
              <a:t>personName</a:t>
            </a:r>
            <a:r>
              <a:rPr lang="en-US" dirty="0" smtClean="0"/>
              <a:t>;</a:t>
            </a:r>
            <a:br>
              <a:rPr lang="en-US" dirty="0" smtClean="0"/>
            </a:br>
            <a:r>
              <a:rPr lang="en-US" dirty="0" smtClean="0"/>
              <a:t>        </a:t>
            </a:r>
            <a:r>
              <a:rPr lang="en-US" dirty="0" err="1" smtClean="0"/>
              <a:t>TextView</a:t>
            </a:r>
            <a:r>
              <a:rPr lang="en-US" dirty="0" smtClean="0"/>
              <a:t> </a:t>
            </a:r>
            <a:r>
              <a:rPr lang="en-US" sz="1200" b="1" kern="1200" dirty="0" err="1" smtClean="0">
                <a:solidFill>
                  <a:schemeClr val="tx1"/>
                </a:solidFill>
                <a:effectLst/>
                <a:latin typeface="+mn-lt"/>
                <a:ea typeface="+mn-ea"/>
                <a:cs typeface="+mn-cs"/>
              </a:rPr>
              <a:t>personAge</a:t>
            </a:r>
            <a:r>
              <a:rPr lang="en-US" dirty="0" smtClean="0"/>
              <a:t>;</a:t>
            </a:r>
            <a:br>
              <a:rPr lang="en-US" dirty="0" smtClean="0"/>
            </a:br>
            <a:r>
              <a:rPr lang="en-US" dirty="0" smtClean="0"/>
              <a:t>        </a:t>
            </a:r>
            <a:r>
              <a:rPr lang="en-US" dirty="0" err="1" smtClean="0"/>
              <a:t>ImageView</a:t>
            </a:r>
            <a:r>
              <a:rPr lang="en-US" dirty="0" smtClean="0"/>
              <a:t> </a:t>
            </a:r>
            <a:r>
              <a:rPr lang="en-US" sz="1200" b="1" kern="1200" dirty="0" err="1" smtClean="0">
                <a:solidFill>
                  <a:schemeClr val="tx1"/>
                </a:solidFill>
                <a:effectLst/>
                <a:latin typeface="+mn-lt"/>
                <a:ea typeface="+mn-ea"/>
                <a:cs typeface="+mn-cs"/>
              </a:rPr>
              <a:t>personPhoto</a:t>
            </a:r>
            <a:r>
              <a:rPr lang="en-US" dirty="0" smtClean="0"/>
              <a:t>;</a:t>
            </a:r>
            <a:br>
              <a:rPr lang="en-US" dirty="0" smtClean="0"/>
            </a:br>
            <a:r>
              <a:rPr lang="en-US" dirty="0" smtClean="0"/>
              <a:t/>
            </a:r>
            <a:br>
              <a:rPr lang="en-US" dirty="0" smtClean="0"/>
            </a:br>
            <a:r>
              <a:rPr lang="en-US" dirty="0" smtClean="0"/>
              <a:t>        </a:t>
            </a:r>
            <a:r>
              <a:rPr lang="en-US" dirty="0" err="1" smtClean="0"/>
              <a:t>PersonViewHolder</a:t>
            </a:r>
            <a:r>
              <a:rPr lang="en-US" dirty="0" smtClean="0"/>
              <a:t>(View </a:t>
            </a:r>
            <a:r>
              <a:rPr lang="en-US" dirty="0" err="1" smtClean="0"/>
              <a:t>itemView</a:t>
            </a:r>
            <a:r>
              <a:rPr lang="en-US" dirty="0" smtClean="0"/>
              <a:t>) {</a:t>
            </a:r>
            <a:br>
              <a:rPr lang="en-US" dirty="0" smtClean="0"/>
            </a:br>
            <a:r>
              <a:rPr lang="en-US" dirty="0" smtClean="0"/>
              <a:t>            </a:t>
            </a:r>
            <a:r>
              <a:rPr lang="en-US" sz="1200" b="1" kern="1200" dirty="0" smtClean="0">
                <a:solidFill>
                  <a:schemeClr val="tx1"/>
                </a:solidFill>
                <a:effectLst/>
                <a:latin typeface="+mn-lt"/>
                <a:ea typeface="+mn-ea"/>
                <a:cs typeface="+mn-cs"/>
              </a:rPr>
              <a:t>super</a:t>
            </a:r>
            <a:r>
              <a:rPr lang="en-US" dirty="0" smtClean="0"/>
              <a:t>(</a:t>
            </a:r>
            <a:r>
              <a:rPr lang="en-US" dirty="0" err="1" smtClean="0"/>
              <a:t>itemView</a:t>
            </a:r>
            <a:r>
              <a:rPr lang="en-US" dirty="0" smtClean="0"/>
              <a:t>);</a:t>
            </a:r>
            <a:br>
              <a:rPr lang="en-US" dirty="0" smtClean="0"/>
            </a:br>
            <a:r>
              <a:rPr lang="en-US" dirty="0" smtClean="0"/>
              <a:t>            </a:t>
            </a:r>
            <a:r>
              <a:rPr lang="en-US" sz="1200" b="1" kern="1200" dirty="0" smtClean="0">
                <a:solidFill>
                  <a:schemeClr val="tx1"/>
                </a:solidFill>
                <a:effectLst/>
                <a:latin typeface="+mn-lt"/>
                <a:ea typeface="+mn-ea"/>
                <a:cs typeface="+mn-cs"/>
              </a:rPr>
              <a:t>cv </a:t>
            </a:r>
            <a:r>
              <a:rPr lang="en-US" dirty="0" smtClean="0"/>
              <a:t>= (</a:t>
            </a:r>
            <a:r>
              <a:rPr lang="en-US" dirty="0" err="1" smtClean="0"/>
              <a:t>CardView</a:t>
            </a:r>
            <a:r>
              <a:rPr lang="en-US" dirty="0" smtClean="0"/>
              <a:t>)</a:t>
            </a:r>
            <a:r>
              <a:rPr lang="en-US" dirty="0" err="1" smtClean="0"/>
              <a:t>itemView.findViewById</a:t>
            </a:r>
            <a:r>
              <a:rPr lang="en-US" dirty="0" smtClean="0"/>
              <a:t>(</a:t>
            </a:r>
            <a:r>
              <a:rPr lang="en-US" dirty="0" err="1" smtClean="0"/>
              <a:t>R.id.</a:t>
            </a:r>
            <a:r>
              <a:rPr lang="en-US" sz="1200" b="1" i="1" kern="1200" dirty="0" err="1" smtClean="0">
                <a:solidFill>
                  <a:schemeClr val="tx1"/>
                </a:solidFill>
                <a:effectLst/>
                <a:latin typeface="+mn-lt"/>
                <a:ea typeface="+mn-ea"/>
                <a:cs typeface="+mn-cs"/>
              </a:rPr>
              <a:t>cv</a:t>
            </a:r>
            <a:r>
              <a:rPr lang="en-US" dirty="0" smtClean="0"/>
              <a:t>);</a:t>
            </a:r>
            <a:br>
              <a:rPr lang="en-US" dirty="0" smtClean="0"/>
            </a:br>
            <a:r>
              <a:rPr lang="en-US" dirty="0" smtClean="0"/>
              <a:t>            </a:t>
            </a:r>
            <a:r>
              <a:rPr lang="en-US" sz="1200" b="1" kern="1200" dirty="0" err="1" smtClean="0">
                <a:solidFill>
                  <a:schemeClr val="tx1"/>
                </a:solidFill>
                <a:effectLst/>
                <a:latin typeface="+mn-lt"/>
                <a:ea typeface="+mn-ea"/>
                <a:cs typeface="+mn-cs"/>
              </a:rPr>
              <a:t>personName</a:t>
            </a:r>
            <a:r>
              <a:rPr lang="en-US" sz="1200" b="1" kern="1200" dirty="0" smtClean="0">
                <a:solidFill>
                  <a:schemeClr val="tx1"/>
                </a:solidFill>
                <a:effectLst/>
                <a:latin typeface="+mn-lt"/>
                <a:ea typeface="+mn-ea"/>
                <a:cs typeface="+mn-cs"/>
              </a:rPr>
              <a:t> </a:t>
            </a:r>
            <a:r>
              <a:rPr lang="en-US" dirty="0" smtClean="0"/>
              <a:t>= (</a:t>
            </a:r>
            <a:r>
              <a:rPr lang="en-US" dirty="0" err="1" smtClean="0"/>
              <a:t>TextView</a:t>
            </a:r>
            <a:r>
              <a:rPr lang="en-US" dirty="0" smtClean="0"/>
              <a:t>)</a:t>
            </a:r>
            <a:r>
              <a:rPr lang="en-US" dirty="0" err="1" smtClean="0"/>
              <a:t>itemView.findViewById</a:t>
            </a:r>
            <a:r>
              <a:rPr lang="en-US" dirty="0" smtClean="0"/>
              <a:t>(</a:t>
            </a:r>
            <a:r>
              <a:rPr lang="en-US" dirty="0" err="1" smtClean="0"/>
              <a:t>R.id.</a:t>
            </a:r>
            <a:r>
              <a:rPr lang="en-US" sz="1200" b="1" i="1" kern="1200" dirty="0" err="1" smtClean="0">
                <a:solidFill>
                  <a:schemeClr val="tx1"/>
                </a:solidFill>
                <a:effectLst/>
                <a:latin typeface="+mn-lt"/>
                <a:ea typeface="+mn-ea"/>
                <a:cs typeface="+mn-cs"/>
              </a:rPr>
              <a:t>person_name</a:t>
            </a:r>
            <a:r>
              <a:rPr lang="en-US" dirty="0" smtClean="0"/>
              <a:t>);</a:t>
            </a:r>
            <a:br>
              <a:rPr lang="en-US" dirty="0" smtClean="0"/>
            </a:br>
            <a:r>
              <a:rPr lang="en-US" dirty="0" smtClean="0"/>
              <a:t>            </a:t>
            </a:r>
            <a:r>
              <a:rPr lang="en-US" sz="1200" b="1" kern="1200" dirty="0" err="1" smtClean="0">
                <a:solidFill>
                  <a:schemeClr val="tx1"/>
                </a:solidFill>
                <a:effectLst/>
                <a:latin typeface="+mn-lt"/>
                <a:ea typeface="+mn-ea"/>
                <a:cs typeface="+mn-cs"/>
              </a:rPr>
              <a:t>personAge</a:t>
            </a:r>
            <a:r>
              <a:rPr lang="en-US" sz="1200" b="1" kern="1200" dirty="0" smtClean="0">
                <a:solidFill>
                  <a:schemeClr val="tx1"/>
                </a:solidFill>
                <a:effectLst/>
                <a:latin typeface="+mn-lt"/>
                <a:ea typeface="+mn-ea"/>
                <a:cs typeface="+mn-cs"/>
              </a:rPr>
              <a:t> </a:t>
            </a:r>
            <a:r>
              <a:rPr lang="en-US" dirty="0" smtClean="0"/>
              <a:t>= (</a:t>
            </a:r>
            <a:r>
              <a:rPr lang="en-US" dirty="0" err="1" smtClean="0"/>
              <a:t>TextView</a:t>
            </a:r>
            <a:r>
              <a:rPr lang="en-US" dirty="0" smtClean="0"/>
              <a:t>)</a:t>
            </a:r>
            <a:r>
              <a:rPr lang="en-US" dirty="0" err="1" smtClean="0"/>
              <a:t>itemView.findViewById</a:t>
            </a:r>
            <a:r>
              <a:rPr lang="en-US" dirty="0" smtClean="0"/>
              <a:t>(</a:t>
            </a:r>
            <a:r>
              <a:rPr lang="en-US" dirty="0" err="1" smtClean="0"/>
              <a:t>R.id.</a:t>
            </a:r>
            <a:r>
              <a:rPr lang="en-US" sz="1200" b="1" i="1" kern="1200" dirty="0" err="1" smtClean="0">
                <a:solidFill>
                  <a:schemeClr val="tx1"/>
                </a:solidFill>
                <a:effectLst/>
                <a:latin typeface="+mn-lt"/>
                <a:ea typeface="+mn-ea"/>
                <a:cs typeface="+mn-cs"/>
              </a:rPr>
              <a:t>person_age</a:t>
            </a:r>
            <a:r>
              <a:rPr lang="en-US" dirty="0" smtClean="0"/>
              <a:t>);</a:t>
            </a:r>
            <a:br>
              <a:rPr lang="en-US" dirty="0" smtClean="0"/>
            </a:br>
            <a:r>
              <a:rPr lang="en-US" dirty="0" smtClean="0"/>
              <a:t>            </a:t>
            </a:r>
            <a:r>
              <a:rPr lang="en-US" sz="1200" b="1" kern="1200" dirty="0" err="1" smtClean="0">
                <a:solidFill>
                  <a:schemeClr val="tx1"/>
                </a:solidFill>
                <a:effectLst/>
                <a:latin typeface="+mn-lt"/>
                <a:ea typeface="+mn-ea"/>
                <a:cs typeface="+mn-cs"/>
              </a:rPr>
              <a:t>personPhoto</a:t>
            </a:r>
            <a:r>
              <a:rPr lang="en-US" sz="1200" b="1" kern="1200" dirty="0" smtClean="0">
                <a:solidFill>
                  <a:schemeClr val="tx1"/>
                </a:solidFill>
                <a:effectLst/>
                <a:latin typeface="+mn-lt"/>
                <a:ea typeface="+mn-ea"/>
                <a:cs typeface="+mn-cs"/>
              </a:rPr>
              <a:t> </a:t>
            </a:r>
            <a:r>
              <a:rPr lang="en-US" dirty="0" smtClean="0"/>
              <a:t>= (</a:t>
            </a:r>
            <a:r>
              <a:rPr lang="en-US" dirty="0" err="1" smtClean="0"/>
              <a:t>ImageView</a:t>
            </a:r>
            <a:r>
              <a:rPr lang="en-US" dirty="0" smtClean="0"/>
              <a:t>)</a:t>
            </a:r>
            <a:r>
              <a:rPr lang="en-US" dirty="0" err="1" smtClean="0"/>
              <a:t>itemView.findViewById</a:t>
            </a:r>
            <a:r>
              <a:rPr lang="en-US" dirty="0" smtClean="0"/>
              <a:t>(</a:t>
            </a:r>
            <a:r>
              <a:rPr lang="en-US" dirty="0" err="1" smtClean="0"/>
              <a:t>R.id.</a:t>
            </a:r>
            <a:r>
              <a:rPr lang="en-US" sz="1200" b="1" i="1" kern="1200" dirty="0" err="1" smtClean="0">
                <a:solidFill>
                  <a:schemeClr val="tx1"/>
                </a:solidFill>
                <a:effectLst/>
                <a:latin typeface="+mn-lt"/>
                <a:ea typeface="+mn-ea"/>
                <a:cs typeface="+mn-cs"/>
              </a:rPr>
              <a:t>person_photo</a:t>
            </a:r>
            <a:r>
              <a:rPr lang="en-US" dirty="0" smtClean="0"/>
              <a:t>);</a:t>
            </a:r>
            <a:br>
              <a:rPr lang="en-US" dirty="0" smtClean="0"/>
            </a:br>
            <a:r>
              <a:rPr lang="en-US" dirty="0" smtClean="0"/>
              <a:t>        }</a:t>
            </a:r>
            <a:br>
              <a:rPr lang="en-US" dirty="0" smtClean="0"/>
            </a:br>
            <a:r>
              <a:rPr lang="en-US" dirty="0" smtClean="0"/>
              <a:t>    }</a:t>
            </a:r>
            <a:br>
              <a:rPr lang="en-US" dirty="0" smtClean="0"/>
            </a:br>
            <a:r>
              <a:rPr lang="en-US" dirty="0" smtClean="0"/>
              <a:t>}</a:t>
            </a:r>
            <a:br>
              <a:rPr lang="en-US" dirty="0" smtClean="0"/>
            </a:br>
            <a:endParaRPr lang="en-US" dirty="0"/>
          </a:p>
        </p:txBody>
      </p:sp>
      <p:sp>
        <p:nvSpPr>
          <p:cNvPr id="4" name="Slide Number Placeholder 3"/>
          <p:cNvSpPr>
            <a:spLocks noGrp="1"/>
          </p:cNvSpPr>
          <p:nvPr>
            <p:ph type="sldNum" sz="quarter" idx="10"/>
          </p:nvPr>
        </p:nvSpPr>
        <p:spPr/>
        <p:txBody>
          <a:bodyPr/>
          <a:lstStyle/>
          <a:p>
            <a:fld id="{39208101-F981-6242-AE4C-4077D556006E}" type="slidenum">
              <a:rPr lang="en-US" smtClean="0"/>
              <a:t>19</a:t>
            </a:fld>
            <a:endParaRPr lang="en-US"/>
          </a:p>
        </p:txBody>
      </p:sp>
    </p:spTree>
    <p:extLst>
      <p:ext uri="{BB962C8B-B14F-4D97-AF65-F5344CB8AC3E}">
        <p14:creationId xmlns:p14="http://schemas.microsoft.com/office/powerpoint/2010/main" val="22516939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RecyclerView.Adapter</a:t>
            </a:r>
            <a:r>
              <a:rPr lang="en-US" dirty="0" smtClean="0"/>
              <a:t> has three abstract methods that we must override. </a:t>
            </a:r>
          </a:p>
          <a:p>
            <a:endParaRPr lang="en-US" dirty="0" smtClean="0"/>
          </a:p>
          <a:p>
            <a:r>
              <a:rPr lang="en-US" dirty="0" smtClean="0"/>
              <a:t>Let us start with the </a:t>
            </a:r>
            <a:r>
              <a:rPr lang="en-US" dirty="0" err="1" smtClean="0"/>
              <a:t>getItemCount</a:t>
            </a:r>
            <a:r>
              <a:rPr lang="en-US" dirty="0" smtClean="0"/>
              <a:t> method. This should return the number of items present in the data. As our data is in the form of a List, we only need to call the size method on the List object.</a:t>
            </a:r>
          </a:p>
          <a:p>
            <a:endParaRPr lang="en-US" dirty="0" smtClean="0"/>
          </a:p>
          <a:p>
            <a:r>
              <a:rPr lang="en-US" dirty="0" smtClean="0"/>
              <a:t>Next, override the </a:t>
            </a:r>
            <a:r>
              <a:rPr lang="en-US" dirty="0" err="1" smtClean="0"/>
              <a:t>onCreateViewHolder</a:t>
            </a:r>
            <a:r>
              <a:rPr lang="en-US" dirty="0" smtClean="0"/>
              <a:t> method. As its name suggests, this method is called when the custom </a:t>
            </a:r>
            <a:r>
              <a:rPr lang="en-US" dirty="0" err="1" smtClean="0"/>
              <a:t>ViewHolder</a:t>
            </a:r>
            <a:r>
              <a:rPr lang="en-US" dirty="0" smtClean="0"/>
              <a:t> needs to be initialized. We specify the layout that each item of the </a:t>
            </a:r>
            <a:r>
              <a:rPr lang="en-US" dirty="0" err="1" smtClean="0"/>
              <a:t>RecyclerView</a:t>
            </a:r>
            <a:r>
              <a:rPr lang="en-US" dirty="0" smtClean="0"/>
              <a:t> should use. This is done by inflating the layout using </a:t>
            </a:r>
            <a:r>
              <a:rPr lang="en-US" dirty="0" err="1" smtClean="0"/>
              <a:t>LayoutInflater</a:t>
            </a:r>
            <a:r>
              <a:rPr lang="en-US" dirty="0" smtClean="0"/>
              <a:t>, passing the output to the constructor of the custom </a:t>
            </a:r>
            <a:r>
              <a:rPr lang="en-US" dirty="0" err="1" smtClean="0"/>
              <a:t>ViewHolder</a:t>
            </a:r>
            <a:r>
              <a:rPr lang="en-US" dirty="0" smtClean="0"/>
              <a:t>.</a:t>
            </a:r>
          </a:p>
          <a:p>
            <a:endParaRPr lang="en-US" dirty="0" smtClean="0"/>
          </a:p>
          <a:p>
            <a:r>
              <a:rPr lang="en-US" dirty="0" smtClean="0"/>
              <a:t>Override the </a:t>
            </a:r>
            <a:r>
              <a:rPr lang="en-US" dirty="0" err="1" smtClean="0"/>
              <a:t>onBindViewHolder</a:t>
            </a:r>
            <a:r>
              <a:rPr lang="en-US" dirty="0" smtClean="0"/>
              <a:t> to specify the contents of each item of the </a:t>
            </a:r>
            <a:r>
              <a:rPr lang="en-US" dirty="0" err="1" smtClean="0"/>
              <a:t>RecyclerView</a:t>
            </a:r>
            <a:r>
              <a:rPr lang="en-US" dirty="0" smtClean="0"/>
              <a:t>. This method is very similar to the </a:t>
            </a:r>
            <a:r>
              <a:rPr lang="en-US" dirty="0" err="1" smtClean="0"/>
              <a:t>getView</a:t>
            </a:r>
            <a:r>
              <a:rPr lang="en-US" dirty="0" smtClean="0"/>
              <a:t> method of a </a:t>
            </a:r>
            <a:r>
              <a:rPr lang="en-US" dirty="0" err="1" smtClean="0"/>
              <a:t>ListView's</a:t>
            </a:r>
            <a:r>
              <a:rPr lang="en-US" dirty="0" smtClean="0"/>
              <a:t> adapter. In our example, here's where you have to set the values of the name, age, and photo fields of the </a:t>
            </a:r>
            <a:r>
              <a:rPr lang="en-US" dirty="0" err="1" smtClean="0"/>
              <a:t>CardView</a:t>
            </a:r>
            <a:r>
              <a:rPr lang="en-US" dirty="0" smtClean="0"/>
              <a:t>.</a:t>
            </a:r>
          </a:p>
          <a:p>
            <a:endParaRPr lang="en-US" dirty="0" smtClean="0"/>
          </a:p>
          <a:p>
            <a:r>
              <a:rPr lang="en-US" dirty="0" smtClean="0"/>
              <a:t>Finally, you need to override the </a:t>
            </a:r>
            <a:r>
              <a:rPr lang="en-US" dirty="0" err="1" smtClean="0"/>
              <a:t>onAttachedToRecyclerView</a:t>
            </a:r>
            <a:r>
              <a:rPr lang="en-US" dirty="0" smtClean="0"/>
              <a:t> method. For now, we can simply use the superclass's implementation of this method as shown below.</a:t>
            </a:r>
          </a:p>
          <a:p>
            <a:endParaRPr lang="en-US" dirty="0" smtClean="0"/>
          </a:p>
          <a:p>
            <a:r>
              <a:rPr lang="en-US" dirty="0" smtClean="0"/>
              <a:t>CODE:</a:t>
            </a:r>
          </a:p>
          <a:p>
            <a:r>
              <a:rPr lang="en-US" sz="1200" b="1" kern="1200" dirty="0" smtClean="0">
                <a:solidFill>
                  <a:schemeClr val="tx1"/>
                </a:solidFill>
                <a:effectLst/>
                <a:latin typeface="+mn-lt"/>
                <a:ea typeface="+mn-ea"/>
                <a:cs typeface="+mn-cs"/>
              </a:rPr>
              <a:t>package </a:t>
            </a:r>
            <a:r>
              <a:rPr lang="en-US" dirty="0" err="1" smtClean="0"/>
              <a:t>ronaldramos.info.newviews</a:t>
            </a:r>
            <a:r>
              <a:rPr lang="en-US" dirty="0" smtClean="0"/>
              <a:t>;</a:t>
            </a:r>
            <a:br>
              <a:rPr lang="en-US" dirty="0" smtClean="0"/>
            </a:br>
            <a:r>
              <a:rPr lang="en-US" dirty="0" smtClean="0"/>
              <a:t/>
            </a:r>
            <a:br>
              <a:rPr lang="en-US" dirty="0" smtClean="0"/>
            </a:br>
            <a:r>
              <a:rPr lang="en-US" sz="1200" b="1" kern="1200" dirty="0" smtClean="0">
                <a:solidFill>
                  <a:schemeClr val="tx1"/>
                </a:solidFill>
                <a:effectLst/>
                <a:latin typeface="+mn-lt"/>
                <a:ea typeface="+mn-ea"/>
                <a:cs typeface="+mn-cs"/>
              </a:rPr>
              <a:t>import </a:t>
            </a:r>
            <a:r>
              <a:rPr lang="en-US" dirty="0" smtClean="0"/>
              <a:t>android.support.v7.widget.CardView;</a:t>
            </a:r>
            <a:br>
              <a:rPr lang="en-US" dirty="0" smtClean="0"/>
            </a:br>
            <a:r>
              <a:rPr lang="en-US" sz="1200" b="1" kern="1200" dirty="0" smtClean="0">
                <a:solidFill>
                  <a:schemeClr val="tx1"/>
                </a:solidFill>
                <a:effectLst/>
                <a:latin typeface="+mn-lt"/>
                <a:ea typeface="+mn-ea"/>
                <a:cs typeface="+mn-cs"/>
              </a:rPr>
              <a:t>import </a:t>
            </a:r>
            <a:r>
              <a:rPr lang="en-US" dirty="0" smtClean="0"/>
              <a:t>android.support.v7.widget.</a:t>
            </a:r>
            <a:r>
              <a:rPr lang="en-US" dirty="0" smtClean="0">
                <a:effectLst/>
              </a:rPr>
              <a:t>RecyclerView</a:t>
            </a:r>
            <a:r>
              <a:rPr lang="en-US" dirty="0" smtClean="0"/>
              <a:t>;</a:t>
            </a:r>
            <a:br>
              <a:rPr lang="en-US" dirty="0" smtClean="0"/>
            </a:br>
            <a:r>
              <a:rPr lang="en-US" sz="1200" b="1" kern="1200" dirty="0" smtClean="0">
                <a:solidFill>
                  <a:schemeClr val="tx1"/>
                </a:solidFill>
                <a:effectLst/>
                <a:latin typeface="+mn-lt"/>
                <a:ea typeface="+mn-ea"/>
                <a:cs typeface="+mn-cs"/>
              </a:rPr>
              <a:t>import </a:t>
            </a:r>
            <a:r>
              <a:rPr lang="en-US" dirty="0" err="1" smtClean="0"/>
              <a:t>android.view.LayoutInflater</a:t>
            </a:r>
            <a:r>
              <a:rPr lang="en-US" dirty="0" smtClean="0"/>
              <a:t>;</a:t>
            </a:r>
            <a:br>
              <a:rPr lang="en-US" dirty="0" smtClean="0"/>
            </a:br>
            <a:r>
              <a:rPr lang="en-US" sz="1200" b="1" kern="1200" dirty="0" smtClean="0">
                <a:solidFill>
                  <a:schemeClr val="tx1"/>
                </a:solidFill>
                <a:effectLst/>
                <a:latin typeface="+mn-lt"/>
                <a:ea typeface="+mn-ea"/>
                <a:cs typeface="+mn-cs"/>
              </a:rPr>
              <a:t>import </a:t>
            </a:r>
            <a:r>
              <a:rPr lang="en-US" dirty="0" err="1" smtClean="0"/>
              <a:t>android.view.View</a:t>
            </a:r>
            <a:r>
              <a:rPr lang="en-US" dirty="0" smtClean="0"/>
              <a:t>;</a:t>
            </a:r>
            <a:br>
              <a:rPr lang="en-US" dirty="0" smtClean="0"/>
            </a:br>
            <a:r>
              <a:rPr lang="en-US" sz="1200" b="1" kern="1200" dirty="0" smtClean="0">
                <a:solidFill>
                  <a:schemeClr val="tx1"/>
                </a:solidFill>
                <a:effectLst/>
                <a:latin typeface="+mn-lt"/>
                <a:ea typeface="+mn-ea"/>
                <a:cs typeface="+mn-cs"/>
              </a:rPr>
              <a:t>import </a:t>
            </a:r>
            <a:r>
              <a:rPr lang="en-US" dirty="0" err="1" smtClean="0"/>
              <a:t>android.view.ViewGroup</a:t>
            </a:r>
            <a:r>
              <a:rPr lang="en-US" dirty="0" smtClean="0"/>
              <a:t>;</a:t>
            </a:r>
            <a:br>
              <a:rPr lang="en-US" dirty="0" smtClean="0"/>
            </a:br>
            <a:r>
              <a:rPr lang="en-US" sz="1200" b="1" kern="1200" dirty="0" smtClean="0">
                <a:solidFill>
                  <a:schemeClr val="tx1"/>
                </a:solidFill>
                <a:effectLst/>
                <a:latin typeface="+mn-lt"/>
                <a:ea typeface="+mn-ea"/>
                <a:cs typeface="+mn-cs"/>
              </a:rPr>
              <a:t>import </a:t>
            </a:r>
            <a:r>
              <a:rPr lang="en-US" dirty="0" err="1" smtClean="0"/>
              <a:t>android.widget.ImageView</a:t>
            </a:r>
            <a:r>
              <a:rPr lang="en-US" dirty="0" smtClean="0"/>
              <a:t>;</a:t>
            </a:r>
            <a:br>
              <a:rPr lang="en-US" dirty="0" smtClean="0"/>
            </a:br>
            <a:r>
              <a:rPr lang="en-US" sz="1200" b="1" kern="1200" dirty="0" smtClean="0">
                <a:solidFill>
                  <a:schemeClr val="tx1"/>
                </a:solidFill>
                <a:effectLst/>
                <a:latin typeface="+mn-lt"/>
                <a:ea typeface="+mn-ea"/>
                <a:cs typeface="+mn-cs"/>
              </a:rPr>
              <a:t>import </a:t>
            </a:r>
            <a:r>
              <a:rPr lang="en-US" dirty="0" err="1" smtClean="0"/>
              <a:t>android.widget.TextView</a:t>
            </a:r>
            <a:r>
              <a:rPr lang="en-US" dirty="0" smtClean="0"/>
              <a:t>;</a:t>
            </a:r>
            <a:br>
              <a:rPr lang="en-US" dirty="0" smtClean="0"/>
            </a:br>
            <a:r>
              <a:rPr lang="en-US" dirty="0" smtClean="0"/>
              <a:t/>
            </a:r>
            <a:br>
              <a:rPr lang="en-US" dirty="0" smtClean="0"/>
            </a:br>
            <a:r>
              <a:rPr lang="en-US" sz="1200" b="1" kern="1200" dirty="0" smtClean="0">
                <a:solidFill>
                  <a:schemeClr val="tx1"/>
                </a:solidFill>
                <a:effectLst/>
                <a:latin typeface="+mn-lt"/>
                <a:ea typeface="+mn-ea"/>
                <a:cs typeface="+mn-cs"/>
              </a:rPr>
              <a:t>import </a:t>
            </a:r>
            <a:r>
              <a:rPr lang="en-US" dirty="0" err="1" smtClean="0"/>
              <a:t>java.util.List</a:t>
            </a:r>
            <a:r>
              <a:rPr lang="en-US" dirty="0" smtClean="0"/>
              <a:t>;</a:t>
            </a:r>
            <a:br>
              <a:rPr lang="en-US" dirty="0" smtClean="0"/>
            </a:br>
            <a:r>
              <a:rPr lang="en-US" dirty="0" smtClean="0"/>
              <a:t/>
            </a:r>
            <a:br>
              <a:rPr lang="en-US" dirty="0" smtClean="0"/>
            </a:br>
            <a:r>
              <a:rPr lang="en-US" sz="1200" i="1" kern="1200" dirty="0" smtClean="0">
                <a:solidFill>
                  <a:schemeClr val="tx1"/>
                </a:solidFill>
                <a:effectLst/>
                <a:latin typeface="+mn-lt"/>
                <a:ea typeface="+mn-ea"/>
                <a:cs typeface="+mn-cs"/>
              </a:rPr>
              <a:t>/**</a:t>
            </a:r>
            <a:br>
              <a:rPr lang="en-US" sz="1200" i="1" kern="1200" dirty="0" smtClean="0">
                <a:solidFill>
                  <a:schemeClr val="tx1"/>
                </a:solidFill>
                <a:effectLst/>
                <a:latin typeface="+mn-lt"/>
                <a:ea typeface="+mn-ea"/>
                <a:cs typeface="+mn-cs"/>
              </a:rPr>
            </a:br>
            <a:r>
              <a:rPr lang="en-US" sz="1200" i="1" kern="1200" dirty="0" smtClean="0">
                <a:solidFill>
                  <a:schemeClr val="tx1"/>
                </a:solidFill>
                <a:effectLst/>
                <a:latin typeface="+mn-lt"/>
                <a:ea typeface="+mn-ea"/>
                <a:cs typeface="+mn-cs"/>
              </a:rPr>
              <a:t> * Created by </a:t>
            </a:r>
            <a:r>
              <a:rPr lang="en-US" sz="1200" i="1" kern="1200" dirty="0" err="1" smtClean="0">
                <a:solidFill>
                  <a:schemeClr val="tx1"/>
                </a:solidFill>
                <a:effectLst/>
                <a:latin typeface="+mn-lt"/>
                <a:ea typeface="+mn-ea"/>
                <a:cs typeface="+mn-cs"/>
              </a:rPr>
              <a:t>ronaldramos</a:t>
            </a:r>
            <a:r>
              <a:rPr lang="en-US" sz="1200" i="1" kern="1200" dirty="0" smtClean="0">
                <a:solidFill>
                  <a:schemeClr val="tx1"/>
                </a:solidFill>
                <a:effectLst/>
                <a:latin typeface="+mn-lt"/>
                <a:ea typeface="+mn-ea"/>
                <a:cs typeface="+mn-cs"/>
              </a:rPr>
              <a:t> on 12/9/15.</a:t>
            </a:r>
            <a:br>
              <a:rPr lang="en-US" sz="1200" i="1" kern="1200" dirty="0" smtClean="0">
                <a:solidFill>
                  <a:schemeClr val="tx1"/>
                </a:solidFill>
                <a:effectLst/>
                <a:latin typeface="+mn-lt"/>
                <a:ea typeface="+mn-ea"/>
                <a:cs typeface="+mn-cs"/>
              </a:rPr>
            </a:br>
            <a:r>
              <a:rPr lang="en-US" sz="1200" i="1" kern="1200" dirty="0" smtClean="0">
                <a:solidFill>
                  <a:schemeClr val="tx1"/>
                </a:solidFill>
                <a:effectLst/>
                <a:latin typeface="+mn-lt"/>
                <a:ea typeface="+mn-ea"/>
                <a:cs typeface="+mn-cs"/>
              </a:rPr>
              <a:t> */</a:t>
            </a:r>
            <a:br>
              <a:rPr lang="en-US" sz="1200" i="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public class </a:t>
            </a:r>
            <a:r>
              <a:rPr lang="en-US" dirty="0" err="1" smtClean="0"/>
              <a:t>RVAdapter</a:t>
            </a:r>
            <a:r>
              <a:rPr lang="en-US" dirty="0" smtClean="0"/>
              <a:t> </a:t>
            </a:r>
            <a:r>
              <a:rPr lang="en-US" sz="1200" b="1" kern="1200" dirty="0" smtClean="0">
                <a:solidFill>
                  <a:schemeClr val="tx1"/>
                </a:solidFill>
                <a:effectLst/>
                <a:latin typeface="+mn-lt"/>
                <a:ea typeface="+mn-ea"/>
                <a:cs typeface="+mn-cs"/>
              </a:rPr>
              <a:t>extends </a:t>
            </a:r>
            <a:r>
              <a:rPr lang="en-US" dirty="0" err="1" smtClean="0">
                <a:effectLst/>
              </a:rPr>
              <a:t>RecyclerView</a:t>
            </a:r>
            <a:r>
              <a:rPr lang="en-US" dirty="0" err="1" smtClean="0"/>
              <a:t>.Adapter</a:t>
            </a:r>
            <a:r>
              <a:rPr lang="en-US" dirty="0" smtClean="0"/>
              <a:t>&lt;</a:t>
            </a:r>
            <a:r>
              <a:rPr lang="en-US" dirty="0" err="1" smtClean="0"/>
              <a:t>RVAdapter.PersonViewHolder</a:t>
            </a:r>
            <a:r>
              <a:rPr lang="en-US" dirty="0" smtClean="0"/>
              <a:t>&gt;{</a:t>
            </a:r>
            <a:br>
              <a:rPr lang="en-US" dirty="0" smtClean="0"/>
            </a:br>
            <a:r>
              <a:rPr lang="en-US" dirty="0" smtClean="0"/>
              <a:t/>
            </a:r>
            <a:br>
              <a:rPr lang="en-US" dirty="0" smtClean="0"/>
            </a:br>
            <a:r>
              <a:rPr lang="en-US" dirty="0" smtClean="0"/>
              <a:t>    List&lt;Person&gt; </a:t>
            </a:r>
            <a:r>
              <a:rPr lang="en-US" sz="1200" b="1" kern="1200" dirty="0" smtClean="0">
                <a:solidFill>
                  <a:schemeClr val="tx1"/>
                </a:solidFill>
                <a:effectLst/>
                <a:latin typeface="+mn-lt"/>
                <a:ea typeface="+mn-ea"/>
                <a:cs typeface="+mn-cs"/>
              </a:rPr>
              <a:t>persons</a:t>
            </a:r>
            <a:r>
              <a:rPr lang="en-US" dirty="0" smtClean="0"/>
              <a:t>;</a:t>
            </a:r>
            <a:br>
              <a:rPr lang="en-US" dirty="0" smtClean="0"/>
            </a:br>
            <a:r>
              <a:rPr lang="en-US" dirty="0" smtClean="0"/>
              <a:t/>
            </a:r>
            <a:br>
              <a:rPr lang="en-US" dirty="0" smtClean="0"/>
            </a:br>
            <a:r>
              <a:rPr lang="en-US" dirty="0" smtClean="0"/>
              <a:t>    </a:t>
            </a:r>
            <a:r>
              <a:rPr lang="en-US" dirty="0" err="1" smtClean="0"/>
              <a:t>RVAdapter</a:t>
            </a:r>
            <a:r>
              <a:rPr lang="en-US" dirty="0" smtClean="0"/>
              <a:t>(List&lt;Person&gt; persons){</a:t>
            </a:r>
            <a:br>
              <a:rPr lang="en-US" dirty="0" smtClean="0"/>
            </a:br>
            <a:r>
              <a:rPr lang="en-US" dirty="0" smtClean="0"/>
              <a:t>        </a:t>
            </a:r>
            <a:r>
              <a:rPr lang="en-US" sz="1200" b="1" kern="1200" dirty="0" err="1" smtClean="0">
                <a:solidFill>
                  <a:schemeClr val="tx1"/>
                </a:solidFill>
                <a:effectLst/>
                <a:latin typeface="+mn-lt"/>
                <a:ea typeface="+mn-ea"/>
                <a:cs typeface="+mn-cs"/>
              </a:rPr>
              <a:t>this</a:t>
            </a:r>
            <a:r>
              <a:rPr lang="en-US" dirty="0" err="1" smtClean="0"/>
              <a:t>.</a:t>
            </a:r>
            <a:r>
              <a:rPr lang="en-US" sz="1200" b="1" kern="1200" dirty="0" err="1" smtClean="0">
                <a:solidFill>
                  <a:schemeClr val="tx1"/>
                </a:solidFill>
                <a:effectLst/>
                <a:latin typeface="+mn-lt"/>
                <a:ea typeface="+mn-ea"/>
                <a:cs typeface="+mn-cs"/>
              </a:rPr>
              <a:t>persons</a:t>
            </a:r>
            <a:r>
              <a:rPr lang="en-US" sz="1200" b="1" kern="1200" dirty="0" smtClean="0">
                <a:solidFill>
                  <a:schemeClr val="tx1"/>
                </a:solidFill>
                <a:effectLst/>
                <a:latin typeface="+mn-lt"/>
                <a:ea typeface="+mn-ea"/>
                <a:cs typeface="+mn-cs"/>
              </a:rPr>
              <a:t> </a:t>
            </a:r>
            <a:r>
              <a:rPr lang="en-US" dirty="0" smtClean="0"/>
              <a:t>= persons;</a:t>
            </a:r>
            <a:br>
              <a:rPr lang="en-US" dirty="0" smtClean="0"/>
            </a:br>
            <a:r>
              <a:rPr lang="en-US" dirty="0" smtClean="0"/>
              <a:t>    }</a:t>
            </a:r>
            <a:br>
              <a:rPr lang="en-US" dirty="0" smtClean="0"/>
            </a:br>
            <a:r>
              <a:rPr lang="en-US" dirty="0" smtClean="0"/>
              <a:t/>
            </a:r>
            <a:br>
              <a:rPr lang="en-US" dirty="0" smtClean="0"/>
            </a:br>
            <a:r>
              <a:rPr lang="en-US" dirty="0" smtClean="0"/>
              <a:t>    </a:t>
            </a:r>
            <a:r>
              <a:rPr lang="en-US" sz="1200" kern="1200" dirty="0" smtClean="0">
                <a:solidFill>
                  <a:schemeClr val="tx1"/>
                </a:solidFill>
                <a:effectLst/>
                <a:latin typeface="+mn-lt"/>
                <a:ea typeface="+mn-ea"/>
                <a:cs typeface="+mn-cs"/>
              </a:rPr>
              <a:t>@Override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public </a:t>
            </a:r>
            <a:r>
              <a:rPr lang="en-US" sz="1200" b="1" kern="1200" dirty="0" err="1" smtClean="0">
                <a:solidFill>
                  <a:schemeClr val="tx1"/>
                </a:solidFill>
                <a:effectLst/>
                <a:latin typeface="+mn-lt"/>
                <a:ea typeface="+mn-ea"/>
                <a:cs typeface="+mn-cs"/>
              </a:rPr>
              <a:t>int</a:t>
            </a:r>
            <a:r>
              <a:rPr lang="en-US" sz="1200" b="1" kern="1200" dirty="0" smtClean="0">
                <a:solidFill>
                  <a:schemeClr val="tx1"/>
                </a:solidFill>
                <a:effectLst/>
                <a:latin typeface="+mn-lt"/>
                <a:ea typeface="+mn-ea"/>
                <a:cs typeface="+mn-cs"/>
              </a:rPr>
              <a:t> </a:t>
            </a:r>
            <a:r>
              <a:rPr lang="en-US" dirty="0" err="1" smtClean="0"/>
              <a:t>getItemCount</a:t>
            </a:r>
            <a:r>
              <a:rPr lang="en-US" dirty="0" smtClean="0"/>
              <a:t>() {</a:t>
            </a:r>
            <a:br>
              <a:rPr lang="en-US" dirty="0" smtClean="0"/>
            </a:br>
            <a:r>
              <a:rPr lang="en-US" dirty="0" smtClean="0"/>
              <a:t>        </a:t>
            </a:r>
            <a:r>
              <a:rPr lang="en-US" sz="1200" b="1" kern="1200" dirty="0" smtClean="0">
                <a:solidFill>
                  <a:schemeClr val="tx1"/>
                </a:solidFill>
                <a:effectLst/>
                <a:latin typeface="+mn-lt"/>
                <a:ea typeface="+mn-ea"/>
                <a:cs typeface="+mn-cs"/>
              </a:rPr>
              <a:t>return </a:t>
            </a:r>
            <a:r>
              <a:rPr lang="en-US" sz="1200" b="1" kern="1200" dirty="0" err="1" smtClean="0">
                <a:solidFill>
                  <a:schemeClr val="tx1"/>
                </a:solidFill>
                <a:effectLst/>
                <a:latin typeface="+mn-lt"/>
                <a:ea typeface="+mn-ea"/>
                <a:cs typeface="+mn-cs"/>
              </a:rPr>
              <a:t>persons</a:t>
            </a:r>
            <a:r>
              <a:rPr lang="en-US" dirty="0" err="1" smtClean="0"/>
              <a:t>.size</a:t>
            </a:r>
            <a:r>
              <a:rPr lang="en-US" dirty="0" smtClean="0"/>
              <a:t>();</a:t>
            </a:r>
            <a:br>
              <a:rPr lang="en-US" dirty="0" smtClean="0"/>
            </a:br>
            <a:r>
              <a:rPr lang="en-US" dirty="0" smtClean="0"/>
              <a:t>    }</a:t>
            </a:r>
            <a:br>
              <a:rPr lang="en-US" dirty="0" smtClean="0"/>
            </a:br>
            <a:r>
              <a:rPr lang="en-US" dirty="0" smtClean="0"/>
              <a:t/>
            </a:r>
            <a:br>
              <a:rPr lang="en-US" dirty="0" smtClean="0"/>
            </a:br>
            <a:r>
              <a:rPr lang="en-US" dirty="0" smtClean="0"/>
              <a:t>    </a:t>
            </a:r>
            <a:r>
              <a:rPr lang="en-US" sz="1200" kern="1200" dirty="0" smtClean="0">
                <a:solidFill>
                  <a:schemeClr val="tx1"/>
                </a:solidFill>
                <a:effectLst/>
                <a:latin typeface="+mn-lt"/>
                <a:ea typeface="+mn-ea"/>
                <a:cs typeface="+mn-cs"/>
              </a:rPr>
              <a:t>@Override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public </a:t>
            </a:r>
            <a:r>
              <a:rPr lang="en-US" dirty="0" err="1" smtClean="0"/>
              <a:t>PersonViewHolder</a:t>
            </a:r>
            <a:r>
              <a:rPr lang="en-US" dirty="0" smtClean="0"/>
              <a:t> </a:t>
            </a:r>
            <a:r>
              <a:rPr lang="en-US" dirty="0" err="1" smtClean="0"/>
              <a:t>onCreateViewHolder</a:t>
            </a:r>
            <a:r>
              <a:rPr lang="en-US" dirty="0" smtClean="0"/>
              <a:t>(</a:t>
            </a:r>
            <a:r>
              <a:rPr lang="en-US" dirty="0" err="1" smtClean="0"/>
              <a:t>ViewGroup</a:t>
            </a:r>
            <a:r>
              <a:rPr lang="en-US" dirty="0" smtClean="0"/>
              <a:t> </a:t>
            </a:r>
            <a:r>
              <a:rPr lang="en-US" dirty="0" err="1" smtClean="0"/>
              <a:t>viewGroup</a:t>
            </a:r>
            <a:r>
              <a:rPr lang="en-US" dirty="0" smtClean="0"/>
              <a:t>, </a:t>
            </a:r>
            <a:r>
              <a:rPr lang="en-US" sz="1200" b="1" kern="1200" dirty="0" err="1" smtClean="0">
                <a:solidFill>
                  <a:schemeClr val="tx1"/>
                </a:solidFill>
                <a:effectLst/>
                <a:latin typeface="+mn-lt"/>
                <a:ea typeface="+mn-ea"/>
                <a:cs typeface="+mn-cs"/>
              </a:rPr>
              <a:t>int</a:t>
            </a:r>
            <a:r>
              <a:rPr lang="en-US" sz="1200" b="1" kern="1200" dirty="0" smtClean="0">
                <a:solidFill>
                  <a:schemeClr val="tx1"/>
                </a:solidFill>
                <a:effectLst/>
                <a:latin typeface="+mn-lt"/>
                <a:ea typeface="+mn-ea"/>
                <a:cs typeface="+mn-cs"/>
              </a:rPr>
              <a:t> </a:t>
            </a:r>
            <a:r>
              <a:rPr lang="en-US" dirty="0" err="1" smtClean="0"/>
              <a:t>i</a:t>
            </a:r>
            <a:r>
              <a:rPr lang="en-US" dirty="0" smtClean="0"/>
              <a:t>) {</a:t>
            </a:r>
            <a:br>
              <a:rPr lang="en-US" dirty="0" smtClean="0"/>
            </a:br>
            <a:r>
              <a:rPr lang="en-US" dirty="0" smtClean="0"/>
              <a:t>        View v = </a:t>
            </a:r>
            <a:r>
              <a:rPr lang="en-US" dirty="0" err="1" smtClean="0"/>
              <a:t>LayoutInflater.</a:t>
            </a:r>
            <a:r>
              <a:rPr lang="en-US" i="1" dirty="0" err="1" smtClean="0">
                <a:effectLst/>
              </a:rPr>
              <a:t>from</a:t>
            </a:r>
            <a:r>
              <a:rPr lang="en-US" dirty="0" smtClean="0"/>
              <a:t>(</a:t>
            </a:r>
            <a:br>
              <a:rPr lang="en-US" dirty="0" smtClean="0"/>
            </a:br>
            <a:r>
              <a:rPr lang="en-US" dirty="0" smtClean="0"/>
              <a:t>                </a:t>
            </a:r>
            <a:r>
              <a:rPr lang="en-US" dirty="0" err="1" smtClean="0"/>
              <a:t>viewGroup.getContext</a:t>
            </a:r>
            <a:r>
              <a:rPr lang="en-US" dirty="0" smtClean="0"/>
              <a:t>()).inflate(</a:t>
            </a:r>
            <a:r>
              <a:rPr lang="en-US" dirty="0" err="1" smtClean="0"/>
              <a:t>R.layout.</a:t>
            </a:r>
            <a:r>
              <a:rPr lang="en-US" sz="1200" b="1" i="1" kern="1200" dirty="0" err="1" smtClean="0">
                <a:solidFill>
                  <a:schemeClr val="tx1"/>
                </a:solidFill>
                <a:effectLst/>
                <a:latin typeface="+mn-lt"/>
                <a:ea typeface="+mn-ea"/>
                <a:cs typeface="+mn-cs"/>
              </a:rPr>
              <a:t>cardview</a:t>
            </a:r>
            <a:r>
              <a:rPr lang="en-US" dirty="0" smtClean="0"/>
              <a:t>, </a:t>
            </a:r>
            <a:br>
              <a:rPr lang="en-US" dirty="0" smtClean="0"/>
            </a:br>
            <a:r>
              <a:rPr lang="en-US" dirty="0" smtClean="0"/>
              <a:t>                </a:t>
            </a:r>
            <a:r>
              <a:rPr lang="en-US" dirty="0" err="1" smtClean="0"/>
              <a:t>viewGroup</a:t>
            </a:r>
            <a:r>
              <a:rPr lang="en-US" dirty="0" smtClean="0"/>
              <a:t>, </a:t>
            </a:r>
            <a:r>
              <a:rPr lang="en-US" sz="1200" b="1" kern="1200" dirty="0" smtClean="0">
                <a:solidFill>
                  <a:schemeClr val="tx1"/>
                </a:solidFill>
                <a:effectLst/>
                <a:latin typeface="+mn-lt"/>
                <a:ea typeface="+mn-ea"/>
                <a:cs typeface="+mn-cs"/>
              </a:rPr>
              <a:t>false</a:t>
            </a:r>
            <a:r>
              <a:rPr lang="en-US" dirty="0" smtClean="0"/>
              <a:t>);</a:t>
            </a:r>
            <a:br>
              <a:rPr lang="en-US" dirty="0" smtClean="0"/>
            </a:br>
            <a:r>
              <a:rPr lang="en-US" dirty="0" smtClean="0"/>
              <a:t>        </a:t>
            </a:r>
            <a:r>
              <a:rPr lang="en-US" dirty="0" err="1" smtClean="0"/>
              <a:t>PersonViewHolder</a:t>
            </a:r>
            <a:r>
              <a:rPr lang="en-US" dirty="0" smtClean="0"/>
              <a:t> </a:t>
            </a:r>
            <a:r>
              <a:rPr lang="en-US" dirty="0" err="1" smtClean="0"/>
              <a:t>pvh</a:t>
            </a:r>
            <a:r>
              <a:rPr lang="en-US" dirty="0" smtClean="0"/>
              <a:t> = </a:t>
            </a:r>
            <a:r>
              <a:rPr lang="en-US" sz="1200" b="1" kern="1200" dirty="0" smtClean="0">
                <a:solidFill>
                  <a:schemeClr val="tx1"/>
                </a:solidFill>
                <a:effectLst/>
                <a:latin typeface="+mn-lt"/>
                <a:ea typeface="+mn-ea"/>
                <a:cs typeface="+mn-cs"/>
              </a:rPr>
              <a:t>new </a:t>
            </a:r>
            <a:r>
              <a:rPr lang="en-US" dirty="0" err="1" smtClean="0"/>
              <a:t>PersonViewHolder</a:t>
            </a:r>
            <a:r>
              <a:rPr lang="en-US" dirty="0" smtClean="0"/>
              <a:t>(v);</a:t>
            </a:r>
            <a:br>
              <a:rPr lang="en-US" dirty="0" smtClean="0"/>
            </a:br>
            <a:r>
              <a:rPr lang="en-US" dirty="0" smtClean="0"/>
              <a:t>        </a:t>
            </a:r>
            <a:r>
              <a:rPr lang="en-US" sz="1200" b="1" kern="1200" dirty="0" smtClean="0">
                <a:solidFill>
                  <a:schemeClr val="tx1"/>
                </a:solidFill>
                <a:effectLst/>
                <a:latin typeface="+mn-lt"/>
                <a:ea typeface="+mn-ea"/>
                <a:cs typeface="+mn-cs"/>
              </a:rPr>
              <a:t>return </a:t>
            </a:r>
            <a:r>
              <a:rPr lang="en-US" dirty="0" err="1" smtClean="0"/>
              <a:t>pvh</a:t>
            </a:r>
            <a:r>
              <a:rPr lang="en-US" dirty="0" smtClean="0"/>
              <a:t>;</a:t>
            </a:r>
            <a:br>
              <a:rPr lang="en-US" dirty="0" smtClean="0"/>
            </a:br>
            <a:r>
              <a:rPr lang="en-US" dirty="0" smtClean="0"/>
              <a:t>    }</a:t>
            </a:r>
            <a:br>
              <a:rPr lang="en-US" dirty="0" smtClean="0"/>
            </a:br>
            <a:r>
              <a:rPr lang="en-US" dirty="0" smtClean="0"/>
              <a:t/>
            </a:r>
            <a:br>
              <a:rPr lang="en-US" dirty="0" smtClean="0"/>
            </a:br>
            <a:r>
              <a:rPr lang="en-US" dirty="0" smtClean="0"/>
              <a:t>    </a:t>
            </a:r>
            <a:r>
              <a:rPr lang="en-US" sz="1200" kern="1200" dirty="0" smtClean="0">
                <a:solidFill>
                  <a:schemeClr val="tx1"/>
                </a:solidFill>
                <a:effectLst/>
                <a:latin typeface="+mn-lt"/>
                <a:ea typeface="+mn-ea"/>
                <a:cs typeface="+mn-cs"/>
              </a:rPr>
              <a:t>@Override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public void </a:t>
            </a:r>
            <a:r>
              <a:rPr lang="en-US" dirty="0" err="1" smtClean="0"/>
              <a:t>onBindViewHolder</a:t>
            </a:r>
            <a:r>
              <a:rPr lang="en-US" dirty="0" smtClean="0"/>
              <a:t>(</a:t>
            </a:r>
            <a:r>
              <a:rPr lang="en-US" dirty="0" err="1" smtClean="0"/>
              <a:t>PersonViewHolder</a:t>
            </a:r>
            <a:r>
              <a:rPr lang="en-US" dirty="0" smtClean="0"/>
              <a:t> </a:t>
            </a:r>
            <a:r>
              <a:rPr lang="en-US" dirty="0" err="1" smtClean="0"/>
              <a:t>personViewHolder</a:t>
            </a:r>
            <a:r>
              <a:rPr lang="en-US" dirty="0" smtClean="0"/>
              <a:t>, </a:t>
            </a:r>
            <a:r>
              <a:rPr lang="en-US" sz="1200" b="1" kern="1200" dirty="0" err="1" smtClean="0">
                <a:solidFill>
                  <a:schemeClr val="tx1"/>
                </a:solidFill>
                <a:effectLst/>
                <a:latin typeface="+mn-lt"/>
                <a:ea typeface="+mn-ea"/>
                <a:cs typeface="+mn-cs"/>
              </a:rPr>
              <a:t>int</a:t>
            </a:r>
            <a:r>
              <a:rPr lang="en-US" sz="1200" b="1" kern="1200" dirty="0" smtClean="0">
                <a:solidFill>
                  <a:schemeClr val="tx1"/>
                </a:solidFill>
                <a:effectLst/>
                <a:latin typeface="+mn-lt"/>
                <a:ea typeface="+mn-ea"/>
                <a:cs typeface="+mn-cs"/>
              </a:rPr>
              <a:t> </a:t>
            </a:r>
            <a:r>
              <a:rPr lang="en-US" dirty="0" err="1" smtClean="0"/>
              <a:t>i</a:t>
            </a:r>
            <a:r>
              <a:rPr lang="en-US" dirty="0" smtClean="0"/>
              <a:t>) {</a:t>
            </a:r>
            <a:br>
              <a:rPr lang="en-US" dirty="0" smtClean="0"/>
            </a:br>
            <a:r>
              <a:rPr lang="en-US" dirty="0" smtClean="0"/>
              <a:t>        </a:t>
            </a:r>
            <a:r>
              <a:rPr lang="en-US" dirty="0" err="1" smtClean="0"/>
              <a:t>personViewHolder.</a:t>
            </a:r>
            <a:r>
              <a:rPr lang="en-US" sz="1200" b="1" kern="1200" dirty="0" err="1" smtClean="0">
                <a:solidFill>
                  <a:schemeClr val="tx1"/>
                </a:solidFill>
                <a:effectLst/>
                <a:latin typeface="+mn-lt"/>
                <a:ea typeface="+mn-ea"/>
                <a:cs typeface="+mn-cs"/>
              </a:rPr>
              <a:t>personName</a:t>
            </a:r>
            <a:r>
              <a:rPr lang="en-US" dirty="0" err="1" smtClean="0"/>
              <a:t>.setText</a:t>
            </a:r>
            <a:r>
              <a:rPr lang="en-US" dirty="0" smtClean="0"/>
              <a:t>(</a:t>
            </a:r>
            <a:r>
              <a:rPr lang="en-US" sz="1200" b="1" kern="1200" dirty="0" err="1" smtClean="0">
                <a:solidFill>
                  <a:schemeClr val="tx1"/>
                </a:solidFill>
                <a:effectLst/>
                <a:latin typeface="+mn-lt"/>
                <a:ea typeface="+mn-ea"/>
                <a:cs typeface="+mn-cs"/>
              </a:rPr>
              <a:t>persons</a:t>
            </a:r>
            <a:r>
              <a:rPr lang="en-US" dirty="0" err="1" smtClean="0"/>
              <a:t>.get</a:t>
            </a:r>
            <a:r>
              <a:rPr lang="en-US" dirty="0" smtClean="0"/>
              <a:t>(</a:t>
            </a:r>
            <a:r>
              <a:rPr lang="en-US" dirty="0" err="1" smtClean="0"/>
              <a:t>i</a:t>
            </a:r>
            <a:r>
              <a:rPr lang="en-US" dirty="0" smtClean="0"/>
              <a:t>).</a:t>
            </a:r>
            <a:r>
              <a:rPr lang="en-US" sz="1200" b="1" kern="1200" dirty="0" smtClean="0">
                <a:solidFill>
                  <a:schemeClr val="tx1"/>
                </a:solidFill>
                <a:effectLst/>
                <a:latin typeface="+mn-lt"/>
                <a:ea typeface="+mn-ea"/>
                <a:cs typeface="+mn-cs"/>
              </a:rPr>
              <a:t>name</a:t>
            </a:r>
            <a:r>
              <a:rPr lang="en-US" dirty="0" smtClean="0"/>
              <a:t>);</a:t>
            </a:r>
            <a:br>
              <a:rPr lang="en-US" dirty="0" smtClean="0"/>
            </a:br>
            <a:r>
              <a:rPr lang="en-US" dirty="0" smtClean="0"/>
              <a:t>        </a:t>
            </a:r>
            <a:r>
              <a:rPr lang="en-US" dirty="0" err="1" smtClean="0"/>
              <a:t>personViewHolder.</a:t>
            </a:r>
            <a:r>
              <a:rPr lang="en-US" sz="1200" b="1" kern="1200" dirty="0" err="1" smtClean="0">
                <a:solidFill>
                  <a:schemeClr val="tx1"/>
                </a:solidFill>
                <a:effectLst/>
                <a:latin typeface="+mn-lt"/>
                <a:ea typeface="+mn-ea"/>
                <a:cs typeface="+mn-cs"/>
              </a:rPr>
              <a:t>personAge</a:t>
            </a:r>
            <a:r>
              <a:rPr lang="en-US" dirty="0" err="1" smtClean="0"/>
              <a:t>.setText</a:t>
            </a:r>
            <a:r>
              <a:rPr lang="en-US" dirty="0" smtClean="0"/>
              <a:t>(</a:t>
            </a:r>
            <a:r>
              <a:rPr lang="en-US" sz="1200" b="1" kern="1200" dirty="0" err="1" smtClean="0">
                <a:solidFill>
                  <a:schemeClr val="tx1"/>
                </a:solidFill>
                <a:effectLst/>
                <a:latin typeface="+mn-lt"/>
                <a:ea typeface="+mn-ea"/>
                <a:cs typeface="+mn-cs"/>
              </a:rPr>
              <a:t>persons</a:t>
            </a:r>
            <a:r>
              <a:rPr lang="en-US" dirty="0" err="1" smtClean="0"/>
              <a:t>.get</a:t>
            </a:r>
            <a:r>
              <a:rPr lang="en-US" dirty="0" smtClean="0"/>
              <a:t>(</a:t>
            </a:r>
            <a:r>
              <a:rPr lang="en-US" dirty="0" err="1" smtClean="0"/>
              <a:t>i</a:t>
            </a:r>
            <a:r>
              <a:rPr lang="en-US" dirty="0" smtClean="0"/>
              <a:t>).</a:t>
            </a:r>
            <a:r>
              <a:rPr lang="en-US" sz="1200" b="1" kern="1200" dirty="0" smtClean="0">
                <a:solidFill>
                  <a:schemeClr val="tx1"/>
                </a:solidFill>
                <a:effectLst/>
                <a:latin typeface="+mn-lt"/>
                <a:ea typeface="+mn-ea"/>
                <a:cs typeface="+mn-cs"/>
              </a:rPr>
              <a:t>age</a:t>
            </a:r>
            <a:r>
              <a:rPr lang="en-US" dirty="0" smtClean="0"/>
              <a:t>);</a:t>
            </a:r>
            <a:br>
              <a:rPr lang="en-US" dirty="0" smtClean="0"/>
            </a:br>
            <a:r>
              <a:rPr lang="en-US" dirty="0" smtClean="0"/>
              <a:t>        </a:t>
            </a:r>
            <a:r>
              <a:rPr lang="en-US" dirty="0" err="1" smtClean="0"/>
              <a:t>personViewHolder.</a:t>
            </a:r>
            <a:r>
              <a:rPr lang="en-US" sz="1200" b="1" kern="1200" dirty="0" err="1" smtClean="0">
                <a:solidFill>
                  <a:schemeClr val="tx1"/>
                </a:solidFill>
                <a:effectLst/>
                <a:latin typeface="+mn-lt"/>
                <a:ea typeface="+mn-ea"/>
                <a:cs typeface="+mn-cs"/>
              </a:rPr>
              <a:t>personPhoto</a:t>
            </a:r>
            <a:r>
              <a:rPr lang="en-US" dirty="0" err="1" smtClean="0"/>
              <a:t>.setImageResource</a:t>
            </a:r>
            <a:r>
              <a:rPr lang="en-US" dirty="0" smtClean="0"/>
              <a:t>(</a:t>
            </a:r>
            <a:r>
              <a:rPr lang="en-US" sz="1200" b="1" kern="1200" dirty="0" err="1" smtClean="0">
                <a:solidFill>
                  <a:schemeClr val="tx1"/>
                </a:solidFill>
                <a:effectLst/>
                <a:latin typeface="+mn-lt"/>
                <a:ea typeface="+mn-ea"/>
                <a:cs typeface="+mn-cs"/>
              </a:rPr>
              <a:t>persons</a:t>
            </a:r>
            <a:r>
              <a:rPr lang="en-US" dirty="0" err="1" smtClean="0"/>
              <a:t>.get</a:t>
            </a:r>
            <a:r>
              <a:rPr lang="en-US" dirty="0" smtClean="0"/>
              <a:t>(</a:t>
            </a:r>
            <a:r>
              <a:rPr lang="en-US" dirty="0" err="1" smtClean="0"/>
              <a:t>i</a:t>
            </a:r>
            <a:r>
              <a:rPr lang="en-US" dirty="0" smtClean="0"/>
              <a:t>).</a:t>
            </a:r>
            <a:r>
              <a:rPr lang="en-US" sz="1200" b="1" kern="1200" dirty="0" err="1" smtClean="0">
                <a:solidFill>
                  <a:schemeClr val="tx1"/>
                </a:solidFill>
                <a:effectLst/>
                <a:latin typeface="+mn-lt"/>
                <a:ea typeface="+mn-ea"/>
                <a:cs typeface="+mn-cs"/>
              </a:rPr>
              <a:t>photoId</a:t>
            </a:r>
            <a:r>
              <a:rPr lang="en-US" dirty="0" smtClean="0"/>
              <a:t>);</a:t>
            </a:r>
            <a:br>
              <a:rPr lang="en-US" dirty="0" smtClean="0"/>
            </a:br>
            <a:r>
              <a:rPr lang="en-US" dirty="0" smtClean="0"/>
              <a:t>    }</a:t>
            </a:r>
            <a:br>
              <a:rPr lang="en-US" dirty="0" smtClean="0"/>
            </a:br>
            <a:r>
              <a:rPr lang="en-US" dirty="0" smtClean="0"/>
              <a:t/>
            </a:r>
            <a:br>
              <a:rPr lang="en-US" dirty="0" smtClean="0"/>
            </a:br>
            <a:r>
              <a:rPr lang="en-US" dirty="0" smtClean="0"/>
              <a:t>    </a:t>
            </a:r>
            <a:r>
              <a:rPr lang="en-US" sz="1200" b="1" kern="1200" dirty="0" smtClean="0">
                <a:solidFill>
                  <a:schemeClr val="tx1"/>
                </a:solidFill>
                <a:effectLst/>
                <a:latin typeface="+mn-lt"/>
                <a:ea typeface="+mn-ea"/>
                <a:cs typeface="+mn-cs"/>
              </a:rPr>
              <a:t>public static class </a:t>
            </a:r>
            <a:r>
              <a:rPr lang="en-US" dirty="0" err="1" smtClean="0"/>
              <a:t>PersonViewHolder</a:t>
            </a:r>
            <a:r>
              <a:rPr lang="en-US" dirty="0" smtClean="0"/>
              <a:t> </a:t>
            </a:r>
            <a:r>
              <a:rPr lang="en-US" sz="1200" b="1" kern="1200" dirty="0" smtClean="0">
                <a:solidFill>
                  <a:schemeClr val="tx1"/>
                </a:solidFill>
                <a:effectLst/>
                <a:latin typeface="+mn-lt"/>
                <a:ea typeface="+mn-ea"/>
                <a:cs typeface="+mn-cs"/>
              </a:rPr>
              <a:t>extends </a:t>
            </a:r>
            <a:r>
              <a:rPr lang="en-US" dirty="0" err="1" smtClean="0">
                <a:effectLst/>
              </a:rPr>
              <a:t>RecyclerView</a:t>
            </a:r>
            <a:r>
              <a:rPr lang="en-US" dirty="0" err="1" smtClean="0"/>
              <a:t>.ViewHolder</a:t>
            </a:r>
            <a:r>
              <a:rPr lang="en-US" dirty="0" smtClean="0"/>
              <a:t> {</a:t>
            </a:r>
            <a:br>
              <a:rPr lang="en-US" dirty="0" smtClean="0"/>
            </a:br>
            <a:r>
              <a:rPr lang="en-US" dirty="0" smtClean="0"/>
              <a:t>        </a:t>
            </a:r>
            <a:r>
              <a:rPr lang="en-US" dirty="0" err="1" smtClean="0"/>
              <a:t>CardView</a:t>
            </a:r>
            <a:r>
              <a:rPr lang="en-US" dirty="0" smtClean="0"/>
              <a:t> </a:t>
            </a:r>
            <a:r>
              <a:rPr lang="en-US" sz="1200" b="1" kern="1200" dirty="0" smtClean="0">
                <a:solidFill>
                  <a:schemeClr val="tx1"/>
                </a:solidFill>
                <a:effectLst/>
                <a:latin typeface="+mn-lt"/>
                <a:ea typeface="+mn-ea"/>
                <a:cs typeface="+mn-cs"/>
              </a:rPr>
              <a:t>cv</a:t>
            </a:r>
            <a:r>
              <a:rPr lang="en-US" dirty="0" smtClean="0"/>
              <a:t>;</a:t>
            </a:r>
            <a:br>
              <a:rPr lang="en-US" dirty="0" smtClean="0"/>
            </a:br>
            <a:r>
              <a:rPr lang="en-US" dirty="0" smtClean="0"/>
              <a:t>        </a:t>
            </a:r>
            <a:r>
              <a:rPr lang="en-US" dirty="0" err="1" smtClean="0"/>
              <a:t>TextView</a:t>
            </a:r>
            <a:r>
              <a:rPr lang="en-US" dirty="0" smtClean="0"/>
              <a:t> </a:t>
            </a:r>
            <a:r>
              <a:rPr lang="en-US" sz="1200" b="1" kern="1200" dirty="0" err="1" smtClean="0">
                <a:solidFill>
                  <a:schemeClr val="tx1"/>
                </a:solidFill>
                <a:effectLst/>
                <a:latin typeface="+mn-lt"/>
                <a:ea typeface="+mn-ea"/>
                <a:cs typeface="+mn-cs"/>
              </a:rPr>
              <a:t>personName</a:t>
            </a:r>
            <a:r>
              <a:rPr lang="en-US" dirty="0" smtClean="0"/>
              <a:t>;</a:t>
            </a:r>
            <a:br>
              <a:rPr lang="en-US" dirty="0" smtClean="0"/>
            </a:br>
            <a:r>
              <a:rPr lang="en-US" dirty="0" smtClean="0"/>
              <a:t>        </a:t>
            </a:r>
            <a:r>
              <a:rPr lang="en-US" dirty="0" err="1" smtClean="0"/>
              <a:t>TextView</a:t>
            </a:r>
            <a:r>
              <a:rPr lang="en-US" dirty="0" smtClean="0"/>
              <a:t> </a:t>
            </a:r>
            <a:r>
              <a:rPr lang="en-US" sz="1200" b="1" kern="1200" dirty="0" err="1" smtClean="0">
                <a:solidFill>
                  <a:schemeClr val="tx1"/>
                </a:solidFill>
                <a:effectLst/>
                <a:latin typeface="+mn-lt"/>
                <a:ea typeface="+mn-ea"/>
                <a:cs typeface="+mn-cs"/>
              </a:rPr>
              <a:t>personAge</a:t>
            </a:r>
            <a:r>
              <a:rPr lang="en-US" dirty="0" smtClean="0"/>
              <a:t>;</a:t>
            </a:r>
            <a:br>
              <a:rPr lang="en-US" dirty="0" smtClean="0"/>
            </a:br>
            <a:r>
              <a:rPr lang="en-US" dirty="0" smtClean="0"/>
              <a:t>        </a:t>
            </a:r>
            <a:r>
              <a:rPr lang="en-US" dirty="0" err="1" smtClean="0"/>
              <a:t>ImageView</a:t>
            </a:r>
            <a:r>
              <a:rPr lang="en-US" dirty="0" smtClean="0"/>
              <a:t> </a:t>
            </a:r>
            <a:r>
              <a:rPr lang="en-US" sz="1200" b="1" kern="1200" dirty="0" err="1" smtClean="0">
                <a:solidFill>
                  <a:schemeClr val="tx1"/>
                </a:solidFill>
                <a:effectLst/>
                <a:latin typeface="+mn-lt"/>
                <a:ea typeface="+mn-ea"/>
                <a:cs typeface="+mn-cs"/>
              </a:rPr>
              <a:t>personPhoto</a:t>
            </a:r>
            <a:r>
              <a:rPr lang="en-US" dirty="0" smtClean="0"/>
              <a:t>;</a:t>
            </a:r>
            <a:br>
              <a:rPr lang="en-US" dirty="0" smtClean="0"/>
            </a:br>
            <a:r>
              <a:rPr lang="en-US" dirty="0" smtClean="0"/>
              <a:t/>
            </a:r>
            <a:br>
              <a:rPr lang="en-US" dirty="0" smtClean="0"/>
            </a:br>
            <a:r>
              <a:rPr lang="en-US" dirty="0" smtClean="0"/>
              <a:t>        </a:t>
            </a:r>
            <a:r>
              <a:rPr lang="en-US" dirty="0" err="1" smtClean="0"/>
              <a:t>PersonViewHolder</a:t>
            </a:r>
            <a:r>
              <a:rPr lang="en-US" dirty="0" smtClean="0"/>
              <a:t>(View </a:t>
            </a:r>
            <a:r>
              <a:rPr lang="en-US" dirty="0" err="1" smtClean="0"/>
              <a:t>itemView</a:t>
            </a:r>
            <a:r>
              <a:rPr lang="en-US" dirty="0" smtClean="0"/>
              <a:t>) {</a:t>
            </a:r>
            <a:br>
              <a:rPr lang="en-US" dirty="0" smtClean="0"/>
            </a:br>
            <a:r>
              <a:rPr lang="en-US" dirty="0" smtClean="0"/>
              <a:t>            </a:t>
            </a:r>
            <a:r>
              <a:rPr lang="en-US" sz="1200" b="1" kern="1200" dirty="0" smtClean="0">
                <a:solidFill>
                  <a:schemeClr val="tx1"/>
                </a:solidFill>
                <a:effectLst/>
                <a:latin typeface="+mn-lt"/>
                <a:ea typeface="+mn-ea"/>
                <a:cs typeface="+mn-cs"/>
              </a:rPr>
              <a:t>super</a:t>
            </a:r>
            <a:r>
              <a:rPr lang="en-US" dirty="0" smtClean="0"/>
              <a:t>(</a:t>
            </a:r>
            <a:r>
              <a:rPr lang="en-US" dirty="0" err="1" smtClean="0"/>
              <a:t>itemView</a:t>
            </a:r>
            <a:r>
              <a:rPr lang="en-US" dirty="0" smtClean="0"/>
              <a:t>);</a:t>
            </a:r>
            <a:br>
              <a:rPr lang="en-US" dirty="0" smtClean="0"/>
            </a:br>
            <a:r>
              <a:rPr lang="en-US" dirty="0" smtClean="0"/>
              <a:t>            </a:t>
            </a:r>
            <a:r>
              <a:rPr lang="en-US" sz="1200" b="1" kern="1200" dirty="0" smtClean="0">
                <a:solidFill>
                  <a:schemeClr val="tx1"/>
                </a:solidFill>
                <a:effectLst/>
                <a:latin typeface="+mn-lt"/>
                <a:ea typeface="+mn-ea"/>
                <a:cs typeface="+mn-cs"/>
              </a:rPr>
              <a:t>cv </a:t>
            </a:r>
            <a:r>
              <a:rPr lang="en-US" dirty="0" smtClean="0"/>
              <a:t>= (</a:t>
            </a:r>
            <a:r>
              <a:rPr lang="en-US" dirty="0" err="1" smtClean="0"/>
              <a:t>CardView</a:t>
            </a:r>
            <a:r>
              <a:rPr lang="en-US" dirty="0" smtClean="0"/>
              <a:t>)</a:t>
            </a:r>
            <a:r>
              <a:rPr lang="en-US" dirty="0" err="1" smtClean="0"/>
              <a:t>itemView.findViewById</a:t>
            </a:r>
            <a:r>
              <a:rPr lang="en-US" dirty="0" smtClean="0"/>
              <a:t>(</a:t>
            </a:r>
            <a:r>
              <a:rPr lang="en-US" dirty="0" err="1" smtClean="0"/>
              <a:t>R.id.</a:t>
            </a:r>
            <a:r>
              <a:rPr lang="en-US" sz="1200" b="1" i="1" kern="1200" dirty="0" err="1" smtClean="0">
                <a:solidFill>
                  <a:schemeClr val="tx1"/>
                </a:solidFill>
                <a:effectLst/>
                <a:latin typeface="+mn-lt"/>
                <a:ea typeface="+mn-ea"/>
                <a:cs typeface="+mn-cs"/>
              </a:rPr>
              <a:t>cv</a:t>
            </a:r>
            <a:r>
              <a:rPr lang="en-US" dirty="0" smtClean="0"/>
              <a:t>);</a:t>
            </a:r>
            <a:br>
              <a:rPr lang="en-US" dirty="0" smtClean="0"/>
            </a:br>
            <a:r>
              <a:rPr lang="en-US" dirty="0" smtClean="0"/>
              <a:t>            </a:t>
            </a:r>
            <a:r>
              <a:rPr lang="en-US" sz="1200" b="1" kern="1200" dirty="0" err="1" smtClean="0">
                <a:solidFill>
                  <a:schemeClr val="tx1"/>
                </a:solidFill>
                <a:effectLst/>
                <a:latin typeface="+mn-lt"/>
                <a:ea typeface="+mn-ea"/>
                <a:cs typeface="+mn-cs"/>
              </a:rPr>
              <a:t>personName</a:t>
            </a:r>
            <a:r>
              <a:rPr lang="en-US" sz="1200" b="1" kern="1200" dirty="0" smtClean="0">
                <a:solidFill>
                  <a:schemeClr val="tx1"/>
                </a:solidFill>
                <a:effectLst/>
                <a:latin typeface="+mn-lt"/>
                <a:ea typeface="+mn-ea"/>
                <a:cs typeface="+mn-cs"/>
              </a:rPr>
              <a:t> </a:t>
            </a:r>
            <a:r>
              <a:rPr lang="en-US" dirty="0" smtClean="0"/>
              <a:t>= (</a:t>
            </a:r>
            <a:r>
              <a:rPr lang="en-US" dirty="0" err="1" smtClean="0"/>
              <a:t>TextView</a:t>
            </a:r>
            <a:r>
              <a:rPr lang="en-US" dirty="0" smtClean="0"/>
              <a:t>)</a:t>
            </a:r>
            <a:r>
              <a:rPr lang="en-US" dirty="0" err="1" smtClean="0"/>
              <a:t>itemView.findViewById</a:t>
            </a:r>
            <a:r>
              <a:rPr lang="en-US" dirty="0" smtClean="0"/>
              <a:t>(</a:t>
            </a:r>
            <a:r>
              <a:rPr lang="en-US" dirty="0" err="1" smtClean="0"/>
              <a:t>R.id.</a:t>
            </a:r>
            <a:r>
              <a:rPr lang="en-US" sz="1200" b="1" i="1" kern="1200" dirty="0" err="1" smtClean="0">
                <a:solidFill>
                  <a:schemeClr val="tx1"/>
                </a:solidFill>
                <a:effectLst/>
                <a:latin typeface="+mn-lt"/>
                <a:ea typeface="+mn-ea"/>
                <a:cs typeface="+mn-cs"/>
              </a:rPr>
              <a:t>person_name</a:t>
            </a:r>
            <a:r>
              <a:rPr lang="en-US" dirty="0" smtClean="0"/>
              <a:t>);</a:t>
            </a:r>
            <a:br>
              <a:rPr lang="en-US" dirty="0" smtClean="0"/>
            </a:br>
            <a:r>
              <a:rPr lang="en-US" dirty="0" smtClean="0"/>
              <a:t>            </a:t>
            </a:r>
            <a:r>
              <a:rPr lang="en-US" sz="1200" b="1" kern="1200" dirty="0" err="1" smtClean="0">
                <a:solidFill>
                  <a:schemeClr val="tx1"/>
                </a:solidFill>
                <a:effectLst/>
                <a:latin typeface="+mn-lt"/>
                <a:ea typeface="+mn-ea"/>
                <a:cs typeface="+mn-cs"/>
              </a:rPr>
              <a:t>personAge</a:t>
            </a:r>
            <a:r>
              <a:rPr lang="en-US" sz="1200" b="1" kern="1200" dirty="0" smtClean="0">
                <a:solidFill>
                  <a:schemeClr val="tx1"/>
                </a:solidFill>
                <a:effectLst/>
                <a:latin typeface="+mn-lt"/>
                <a:ea typeface="+mn-ea"/>
                <a:cs typeface="+mn-cs"/>
              </a:rPr>
              <a:t> </a:t>
            </a:r>
            <a:r>
              <a:rPr lang="en-US" dirty="0" smtClean="0"/>
              <a:t>= (</a:t>
            </a:r>
            <a:r>
              <a:rPr lang="en-US" dirty="0" err="1" smtClean="0"/>
              <a:t>TextView</a:t>
            </a:r>
            <a:r>
              <a:rPr lang="en-US" dirty="0" smtClean="0"/>
              <a:t>)</a:t>
            </a:r>
            <a:r>
              <a:rPr lang="en-US" dirty="0" err="1" smtClean="0"/>
              <a:t>itemView.findViewById</a:t>
            </a:r>
            <a:r>
              <a:rPr lang="en-US" dirty="0" smtClean="0"/>
              <a:t>(</a:t>
            </a:r>
            <a:r>
              <a:rPr lang="en-US" dirty="0" err="1" smtClean="0"/>
              <a:t>R.id.</a:t>
            </a:r>
            <a:r>
              <a:rPr lang="en-US" sz="1200" b="1" i="1" kern="1200" dirty="0" err="1" smtClean="0">
                <a:solidFill>
                  <a:schemeClr val="tx1"/>
                </a:solidFill>
                <a:effectLst/>
                <a:latin typeface="+mn-lt"/>
                <a:ea typeface="+mn-ea"/>
                <a:cs typeface="+mn-cs"/>
              </a:rPr>
              <a:t>person_age</a:t>
            </a:r>
            <a:r>
              <a:rPr lang="en-US" dirty="0" smtClean="0"/>
              <a:t>);</a:t>
            </a:r>
            <a:br>
              <a:rPr lang="en-US" dirty="0" smtClean="0"/>
            </a:br>
            <a:r>
              <a:rPr lang="en-US" dirty="0" smtClean="0"/>
              <a:t>            </a:t>
            </a:r>
            <a:r>
              <a:rPr lang="en-US" sz="1200" b="1" kern="1200" dirty="0" err="1" smtClean="0">
                <a:solidFill>
                  <a:schemeClr val="tx1"/>
                </a:solidFill>
                <a:effectLst/>
                <a:latin typeface="+mn-lt"/>
                <a:ea typeface="+mn-ea"/>
                <a:cs typeface="+mn-cs"/>
              </a:rPr>
              <a:t>personPhoto</a:t>
            </a:r>
            <a:r>
              <a:rPr lang="en-US" sz="1200" b="1" kern="1200" dirty="0" smtClean="0">
                <a:solidFill>
                  <a:schemeClr val="tx1"/>
                </a:solidFill>
                <a:effectLst/>
                <a:latin typeface="+mn-lt"/>
                <a:ea typeface="+mn-ea"/>
                <a:cs typeface="+mn-cs"/>
              </a:rPr>
              <a:t> </a:t>
            </a:r>
            <a:r>
              <a:rPr lang="en-US" dirty="0" smtClean="0"/>
              <a:t>= (</a:t>
            </a:r>
            <a:r>
              <a:rPr lang="en-US" dirty="0" err="1" smtClean="0"/>
              <a:t>ImageView</a:t>
            </a:r>
            <a:r>
              <a:rPr lang="en-US" dirty="0" smtClean="0"/>
              <a:t>)</a:t>
            </a:r>
            <a:r>
              <a:rPr lang="en-US" dirty="0" err="1" smtClean="0"/>
              <a:t>itemView.findViewById</a:t>
            </a:r>
            <a:r>
              <a:rPr lang="en-US" dirty="0" smtClean="0"/>
              <a:t>(</a:t>
            </a:r>
            <a:r>
              <a:rPr lang="en-US" dirty="0" err="1" smtClean="0"/>
              <a:t>R.id.</a:t>
            </a:r>
            <a:r>
              <a:rPr lang="en-US" sz="1200" b="1" i="1" kern="1200" dirty="0" err="1" smtClean="0">
                <a:solidFill>
                  <a:schemeClr val="tx1"/>
                </a:solidFill>
                <a:effectLst/>
                <a:latin typeface="+mn-lt"/>
                <a:ea typeface="+mn-ea"/>
                <a:cs typeface="+mn-cs"/>
              </a:rPr>
              <a:t>person_photo</a:t>
            </a:r>
            <a:r>
              <a:rPr lang="en-US" dirty="0" smtClean="0"/>
              <a:t>);</a:t>
            </a:r>
            <a:br>
              <a:rPr lang="en-US" dirty="0" smtClean="0"/>
            </a:br>
            <a:r>
              <a:rPr lang="en-US" dirty="0" smtClean="0"/>
              <a:t>        }</a:t>
            </a:r>
            <a:br>
              <a:rPr lang="en-US" dirty="0" smtClean="0"/>
            </a:br>
            <a:r>
              <a:rPr lang="en-US" dirty="0" smtClean="0"/>
              <a:t>    }</a:t>
            </a:r>
            <a:br>
              <a:rPr lang="en-US" dirty="0" smtClean="0"/>
            </a:br>
            <a:r>
              <a:rPr lang="en-US" dirty="0" smtClean="0"/>
              <a:t>}</a:t>
            </a:r>
            <a:br>
              <a:rPr lang="en-US" dirty="0" smtClean="0"/>
            </a:br>
            <a:endParaRPr lang="en-US" dirty="0"/>
          </a:p>
        </p:txBody>
      </p:sp>
      <p:sp>
        <p:nvSpPr>
          <p:cNvPr id="4" name="Slide Number Placeholder 3"/>
          <p:cNvSpPr>
            <a:spLocks noGrp="1"/>
          </p:cNvSpPr>
          <p:nvPr>
            <p:ph type="sldNum" sz="quarter" idx="10"/>
          </p:nvPr>
        </p:nvSpPr>
        <p:spPr/>
        <p:txBody>
          <a:bodyPr/>
          <a:lstStyle/>
          <a:p>
            <a:fld id="{39208101-F981-6242-AE4C-4077D556006E}" type="slidenum">
              <a:rPr lang="en-US" smtClean="0"/>
              <a:t>20</a:t>
            </a:fld>
            <a:endParaRPr lang="en-US"/>
          </a:p>
        </p:txBody>
      </p:sp>
    </p:spTree>
    <p:extLst>
      <p:ext uri="{BB962C8B-B14F-4D97-AF65-F5344CB8AC3E}">
        <p14:creationId xmlns:p14="http://schemas.microsoft.com/office/powerpoint/2010/main" val="8002648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smtClean="0"/>
          </a:p>
          <a:p>
            <a:r>
              <a:rPr lang="en-US" dirty="0" smtClean="0"/>
              <a:t>CODE:</a:t>
            </a:r>
          </a:p>
          <a:p>
            <a:endParaRPr lang="en-US" dirty="0" smtClean="0"/>
          </a:p>
          <a:p>
            <a:r>
              <a:rPr lang="en-US" sz="1200" b="1" kern="1200" dirty="0" smtClean="0">
                <a:solidFill>
                  <a:schemeClr val="tx1"/>
                </a:solidFill>
                <a:effectLst/>
                <a:latin typeface="+mn-lt"/>
                <a:ea typeface="+mn-ea"/>
                <a:cs typeface="+mn-cs"/>
              </a:rPr>
              <a:t>package </a:t>
            </a:r>
            <a:r>
              <a:rPr lang="en-US" dirty="0" err="1" smtClean="0"/>
              <a:t>ronaldramos.info.newviews</a:t>
            </a:r>
            <a:r>
              <a:rPr lang="en-US" dirty="0" smtClean="0"/>
              <a:t>;</a:t>
            </a:r>
            <a:br>
              <a:rPr lang="en-US" dirty="0" smtClean="0"/>
            </a:br>
            <a:r>
              <a:rPr lang="en-US" dirty="0" smtClean="0"/>
              <a:t/>
            </a:r>
            <a:br>
              <a:rPr lang="en-US" dirty="0" smtClean="0"/>
            </a:br>
            <a:r>
              <a:rPr lang="en-US" sz="1200" b="1" kern="1200" dirty="0" smtClean="0">
                <a:solidFill>
                  <a:schemeClr val="tx1"/>
                </a:solidFill>
                <a:effectLst/>
                <a:latin typeface="+mn-lt"/>
                <a:ea typeface="+mn-ea"/>
                <a:cs typeface="+mn-cs"/>
              </a:rPr>
              <a:t>import </a:t>
            </a:r>
            <a:r>
              <a:rPr lang="en-US" dirty="0" smtClean="0"/>
              <a:t>android.support.v7.app.AppCompatActivity;</a:t>
            </a:r>
            <a:br>
              <a:rPr lang="en-US" dirty="0" smtClean="0"/>
            </a:br>
            <a:r>
              <a:rPr lang="en-US" sz="1200" b="1" kern="1200" dirty="0" smtClean="0">
                <a:solidFill>
                  <a:schemeClr val="tx1"/>
                </a:solidFill>
                <a:effectLst/>
                <a:latin typeface="+mn-lt"/>
                <a:ea typeface="+mn-ea"/>
                <a:cs typeface="+mn-cs"/>
              </a:rPr>
              <a:t>import </a:t>
            </a:r>
            <a:r>
              <a:rPr lang="en-US" dirty="0" err="1" smtClean="0"/>
              <a:t>android.os.Bundle</a:t>
            </a:r>
            <a:r>
              <a:rPr lang="en-US" dirty="0" smtClean="0"/>
              <a:t>;</a:t>
            </a:r>
            <a:br>
              <a:rPr lang="en-US" dirty="0" smtClean="0"/>
            </a:br>
            <a:r>
              <a:rPr lang="en-US" sz="1200" b="1" kern="1200" dirty="0" smtClean="0">
                <a:solidFill>
                  <a:schemeClr val="tx1"/>
                </a:solidFill>
                <a:effectLst/>
                <a:latin typeface="+mn-lt"/>
                <a:ea typeface="+mn-ea"/>
                <a:cs typeface="+mn-cs"/>
              </a:rPr>
              <a:t>import </a:t>
            </a:r>
            <a:r>
              <a:rPr lang="en-US" dirty="0" smtClean="0"/>
              <a:t>android.support.v7.widget.LinearLayoutManager;</a:t>
            </a:r>
            <a:br>
              <a:rPr lang="en-US" dirty="0" smtClean="0"/>
            </a:br>
            <a:r>
              <a:rPr lang="en-US" sz="1200" b="1" kern="1200" dirty="0" smtClean="0">
                <a:solidFill>
                  <a:schemeClr val="tx1"/>
                </a:solidFill>
                <a:effectLst/>
                <a:latin typeface="+mn-lt"/>
                <a:ea typeface="+mn-ea"/>
                <a:cs typeface="+mn-cs"/>
              </a:rPr>
              <a:t>import </a:t>
            </a:r>
            <a:r>
              <a:rPr lang="en-US" dirty="0" smtClean="0"/>
              <a:t>android.support.v7.widget.RecyclerView;</a:t>
            </a:r>
            <a:br>
              <a:rPr lang="en-US" dirty="0" smtClean="0"/>
            </a:br>
            <a:r>
              <a:rPr lang="en-US" sz="1200" b="1" kern="1200" dirty="0" smtClean="0">
                <a:solidFill>
                  <a:schemeClr val="tx1"/>
                </a:solidFill>
                <a:effectLst/>
                <a:latin typeface="+mn-lt"/>
                <a:ea typeface="+mn-ea"/>
                <a:cs typeface="+mn-cs"/>
              </a:rPr>
              <a:t>import </a:t>
            </a:r>
            <a:r>
              <a:rPr lang="en-US" dirty="0" err="1" smtClean="0"/>
              <a:t>android.widget.ImageView</a:t>
            </a:r>
            <a:r>
              <a:rPr lang="en-US" dirty="0" smtClean="0"/>
              <a:t>;</a:t>
            </a:r>
            <a:br>
              <a:rPr lang="en-US" dirty="0" smtClean="0"/>
            </a:br>
            <a:r>
              <a:rPr lang="en-US" sz="1200" b="1" kern="1200" dirty="0" smtClean="0">
                <a:solidFill>
                  <a:schemeClr val="tx1"/>
                </a:solidFill>
                <a:effectLst/>
                <a:latin typeface="+mn-lt"/>
                <a:ea typeface="+mn-ea"/>
                <a:cs typeface="+mn-cs"/>
              </a:rPr>
              <a:t>import </a:t>
            </a:r>
            <a:r>
              <a:rPr lang="en-US" dirty="0" err="1" smtClean="0"/>
              <a:t>android.widget.TextView</a:t>
            </a:r>
            <a:r>
              <a:rPr lang="en-US" dirty="0" smtClean="0"/>
              <a:t>;</a:t>
            </a:r>
            <a:br>
              <a:rPr lang="en-US" dirty="0" smtClean="0"/>
            </a:br>
            <a:r>
              <a:rPr lang="en-US" dirty="0" smtClean="0"/>
              <a:t/>
            </a:r>
            <a:br>
              <a:rPr lang="en-US" dirty="0" smtClean="0"/>
            </a:br>
            <a:r>
              <a:rPr lang="en-US" sz="1200" b="1" kern="1200" dirty="0" smtClean="0">
                <a:solidFill>
                  <a:schemeClr val="tx1"/>
                </a:solidFill>
                <a:effectLst/>
                <a:latin typeface="+mn-lt"/>
                <a:ea typeface="+mn-ea"/>
                <a:cs typeface="+mn-cs"/>
              </a:rPr>
              <a:t>import </a:t>
            </a:r>
            <a:r>
              <a:rPr lang="en-US" dirty="0" err="1" smtClean="0"/>
              <a:t>java.util.ArrayList</a:t>
            </a:r>
            <a:r>
              <a:rPr lang="en-US" dirty="0" smtClean="0"/>
              <a:t>;</a:t>
            </a:r>
            <a:br>
              <a:rPr lang="en-US" dirty="0" smtClean="0"/>
            </a:br>
            <a:r>
              <a:rPr lang="en-US" sz="1200" b="1" kern="1200" dirty="0" smtClean="0">
                <a:solidFill>
                  <a:schemeClr val="tx1"/>
                </a:solidFill>
                <a:effectLst/>
                <a:latin typeface="+mn-lt"/>
                <a:ea typeface="+mn-ea"/>
                <a:cs typeface="+mn-cs"/>
              </a:rPr>
              <a:t>import </a:t>
            </a:r>
            <a:r>
              <a:rPr lang="en-US" dirty="0" err="1" smtClean="0"/>
              <a:t>java.util.List</a:t>
            </a:r>
            <a:r>
              <a:rPr lang="en-US" dirty="0" smtClean="0"/>
              <a:t>;</a:t>
            </a:r>
            <a:br>
              <a:rPr lang="en-US" dirty="0" smtClean="0"/>
            </a:br>
            <a:r>
              <a:rPr lang="en-US" dirty="0" smtClean="0"/>
              <a:t/>
            </a:r>
            <a:br>
              <a:rPr lang="en-US" dirty="0" smtClean="0"/>
            </a:br>
            <a:r>
              <a:rPr lang="en-US" sz="1200" b="1" kern="1200" dirty="0" smtClean="0">
                <a:solidFill>
                  <a:schemeClr val="tx1"/>
                </a:solidFill>
                <a:effectLst/>
                <a:latin typeface="+mn-lt"/>
                <a:ea typeface="+mn-ea"/>
                <a:cs typeface="+mn-cs"/>
              </a:rPr>
              <a:t>public class </a:t>
            </a:r>
            <a:r>
              <a:rPr lang="en-US" dirty="0" err="1" smtClean="0"/>
              <a:t>MainActivity</a:t>
            </a:r>
            <a:r>
              <a:rPr lang="en-US" dirty="0" smtClean="0"/>
              <a:t> </a:t>
            </a:r>
            <a:r>
              <a:rPr lang="en-US" sz="1200" b="1" kern="1200" dirty="0" smtClean="0">
                <a:solidFill>
                  <a:schemeClr val="tx1"/>
                </a:solidFill>
                <a:effectLst/>
                <a:latin typeface="+mn-lt"/>
                <a:ea typeface="+mn-ea"/>
                <a:cs typeface="+mn-cs"/>
              </a:rPr>
              <a:t>extends </a:t>
            </a:r>
            <a:r>
              <a:rPr lang="en-US" dirty="0" err="1" smtClean="0"/>
              <a:t>AppCompatActivity</a:t>
            </a:r>
            <a:r>
              <a:rPr lang="en-US" dirty="0" smtClean="0"/>
              <a:t> {</a:t>
            </a:r>
            <a:br>
              <a:rPr lang="en-US" dirty="0" smtClean="0"/>
            </a:br>
            <a:r>
              <a:rPr lang="en-US" dirty="0" smtClean="0"/>
              <a:t>    </a:t>
            </a:r>
            <a:r>
              <a:rPr lang="en-US" sz="1200" b="1" kern="1200" dirty="0" smtClean="0">
                <a:solidFill>
                  <a:schemeClr val="tx1"/>
                </a:solidFill>
                <a:effectLst/>
                <a:latin typeface="+mn-lt"/>
                <a:ea typeface="+mn-ea"/>
                <a:cs typeface="+mn-cs"/>
              </a:rPr>
              <a:t>private </a:t>
            </a:r>
            <a:r>
              <a:rPr lang="en-US" dirty="0" smtClean="0"/>
              <a:t>List&lt;Person&gt; </a:t>
            </a:r>
            <a:r>
              <a:rPr lang="en-US" sz="1200" b="1" kern="1200" dirty="0" smtClean="0">
                <a:solidFill>
                  <a:schemeClr val="tx1"/>
                </a:solidFill>
                <a:effectLst/>
                <a:latin typeface="+mn-lt"/>
                <a:ea typeface="+mn-ea"/>
                <a:cs typeface="+mn-cs"/>
              </a:rPr>
              <a:t>persons</a:t>
            </a:r>
            <a:r>
              <a:rPr lang="en-US" dirty="0" smtClean="0"/>
              <a:t>;</a:t>
            </a:r>
            <a:br>
              <a:rPr lang="en-US" dirty="0" smtClean="0"/>
            </a:br>
            <a:r>
              <a:rPr lang="en-US" dirty="0" smtClean="0"/>
              <a:t/>
            </a:r>
            <a:br>
              <a:rPr lang="en-US" dirty="0" smtClean="0"/>
            </a:br>
            <a:r>
              <a:rPr lang="en-US" dirty="0" smtClean="0"/>
              <a:t>    </a:t>
            </a:r>
            <a:r>
              <a:rPr lang="en-US" sz="1200" kern="1200" dirty="0" smtClean="0">
                <a:solidFill>
                  <a:schemeClr val="tx1"/>
                </a:solidFill>
                <a:effectLst/>
                <a:latin typeface="+mn-lt"/>
                <a:ea typeface="+mn-ea"/>
                <a:cs typeface="+mn-cs"/>
              </a:rPr>
              <a:t>@Override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protected void </a:t>
            </a:r>
            <a:r>
              <a:rPr lang="en-US" dirty="0" err="1" smtClean="0"/>
              <a:t>onCreate</a:t>
            </a:r>
            <a:r>
              <a:rPr lang="en-US" dirty="0" smtClean="0"/>
              <a:t>(Bundle </a:t>
            </a:r>
            <a:r>
              <a:rPr lang="en-US" dirty="0" err="1" smtClean="0"/>
              <a:t>savedInstanceState</a:t>
            </a:r>
            <a:r>
              <a:rPr lang="en-US" dirty="0" smtClean="0"/>
              <a:t>) {</a:t>
            </a:r>
            <a:br>
              <a:rPr lang="en-US" dirty="0" smtClean="0"/>
            </a:br>
            <a:r>
              <a:rPr lang="en-US" dirty="0" smtClean="0"/>
              <a:t>        </a:t>
            </a:r>
            <a:r>
              <a:rPr lang="en-US" sz="1200" b="1" kern="1200" dirty="0" err="1" smtClean="0">
                <a:solidFill>
                  <a:schemeClr val="tx1"/>
                </a:solidFill>
                <a:effectLst/>
                <a:latin typeface="+mn-lt"/>
                <a:ea typeface="+mn-ea"/>
                <a:cs typeface="+mn-cs"/>
              </a:rPr>
              <a:t>super</a:t>
            </a:r>
            <a:r>
              <a:rPr lang="en-US" dirty="0" err="1" smtClean="0"/>
              <a:t>.onCreate</a:t>
            </a:r>
            <a:r>
              <a:rPr lang="en-US" dirty="0" smtClean="0"/>
              <a:t>(</a:t>
            </a:r>
            <a:r>
              <a:rPr lang="en-US" dirty="0" err="1" smtClean="0"/>
              <a:t>savedInstanceState</a:t>
            </a:r>
            <a:r>
              <a:rPr lang="en-US" dirty="0" smtClean="0"/>
              <a:t>);</a:t>
            </a:r>
            <a:br>
              <a:rPr lang="en-US" dirty="0" smtClean="0"/>
            </a:br>
            <a:r>
              <a:rPr lang="en-US" dirty="0" smtClean="0"/>
              <a:t>        </a:t>
            </a:r>
            <a:r>
              <a:rPr lang="en-US" dirty="0" err="1" smtClean="0"/>
              <a:t>setContentView</a:t>
            </a:r>
            <a:r>
              <a:rPr lang="en-US" dirty="0" smtClean="0"/>
              <a:t>(</a:t>
            </a:r>
            <a:r>
              <a:rPr lang="en-US" dirty="0" err="1" smtClean="0"/>
              <a:t>R.layout.</a:t>
            </a:r>
            <a:r>
              <a:rPr lang="en-US" sz="1200" b="1" i="1" kern="1200" dirty="0" err="1" smtClean="0">
                <a:solidFill>
                  <a:schemeClr val="tx1"/>
                </a:solidFill>
                <a:effectLst/>
                <a:latin typeface="+mn-lt"/>
                <a:ea typeface="+mn-ea"/>
                <a:cs typeface="+mn-cs"/>
              </a:rPr>
              <a:t>activity_main</a:t>
            </a:r>
            <a:r>
              <a:rPr lang="en-US" dirty="0" smtClean="0"/>
              <a:t>);</a:t>
            </a:r>
            <a:br>
              <a:rPr lang="en-US" dirty="0" smtClean="0"/>
            </a:br>
            <a:r>
              <a:rPr lang="en-US" dirty="0" smtClean="0"/>
              <a:t/>
            </a:r>
            <a:br>
              <a:rPr lang="en-US" dirty="0" smtClean="0"/>
            </a:br>
            <a:r>
              <a:rPr lang="en-US" dirty="0" smtClean="0"/>
              <a:t>        </a:t>
            </a:r>
            <a:r>
              <a:rPr lang="en-US" dirty="0" err="1" smtClean="0"/>
              <a:t>initializeData</a:t>
            </a:r>
            <a:r>
              <a:rPr lang="en-US" dirty="0" smtClean="0"/>
              <a:t>();</a:t>
            </a:r>
            <a:br>
              <a:rPr lang="en-US" dirty="0" smtClean="0"/>
            </a:br>
            <a:r>
              <a:rPr lang="en-US" dirty="0" smtClean="0"/>
              <a:t>        </a:t>
            </a:r>
            <a:r>
              <a:rPr lang="en-US" dirty="0" err="1" smtClean="0"/>
              <a:t>RecyclerView</a:t>
            </a:r>
            <a:r>
              <a:rPr lang="en-US" dirty="0" smtClean="0"/>
              <a:t> </a:t>
            </a:r>
            <a:r>
              <a:rPr lang="en-US" dirty="0" err="1" smtClean="0"/>
              <a:t>rv</a:t>
            </a:r>
            <a:r>
              <a:rPr lang="en-US" dirty="0" smtClean="0"/>
              <a:t> = (</a:t>
            </a:r>
            <a:r>
              <a:rPr lang="en-US" dirty="0" err="1" smtClean="0"/>
              <a:t>RecyclerView</a:t>
            </a:r>
            <a:r>
              <a:rPr lang="en-US" dirty="0" smtClean="0"/>
              <a:t>)</a:t>
            </a:r>
            <a:r>
              <a:rPr lang="en-US" dirty="0" err="1" smtClean="0"/>
              <a:t>findViewById</a:t>
            </a:r>
            <a:r>
              <a:rPr lang="en-US" dirty="0" smtClean="0"/>
              <a:t>(</a:t>
            </a:r>
            <a:r>
              <a:rPr lang="en-US" dirty="0" err="1" smtClean="0"/>
              <a:t>R.id.</a:t>
            </a:r>
            <a:r>
              <a:rPr lang="en-US" sz="1200" b="1" i="1" kern="1200" dirty="0" err="1" smtClean="0">
                <a:solidFill>
                  <a:schemeClr val="tx1"/>
                </a:solidFill>
                <a:effectLst/>
                <a:latin typeface="+mn-lt"/>
                <a:ea typeface="+mn-ea"/>
                <a:cs typeface="+mn-cs"/>
              </a:rPr>
              <a:t>rv</a:t>
            </a:r>
            <a:r>
              <a:rPr lang="en-US" dirty="0" smtClean="0"/>
              <a:t>);</a:t>
            </a:r>
            <a:br>
              <a:rPr lang="en-US" dirty="0" smtClean="0"/>
            </a:br>
            <a:r>
              <a:rPr lang="en-US" dirty="0" smtClean="0"/>
              <a:t>        </a:t>
            </a:r>
            <a:r>
              <a:rPr lang="en-US" dirty="0" err="1" smtClean="0"/>
              <a:t>rv.setHasFixedSize</a:t>
            </a:r>
            <a:r>
              <a:rPr lang="en-US" dirty="0" smtClean="0"/>
              <a:t>(</a:t>
            </a:r>
            <a:r>
              <a:rPr lang="en-US" sz="1200" b="1" kern="1200" dirty="0" smtClean="0">
                <a:solidFill>
                  <a:schemeClr val="tx1"/>
                </a:solidFill>
                <a:effectLst/>
                <a:latin typeface="+mn-lt"/>
                <a:ea typeface="+mn-ea"/>
                <a:cs typeface="+mn-cs"/>
              </a:rPr>
              <a:t>true</a:t>
            </a:r>
            <a:r>
              <a:rPr lang="en-US" dirty="0" smtClean="0"/>
              <a:t>);</a:t>
            </a:r>
            <a:br>
              <a:rPr lang="en-US" dirty="0" smtClean="0"/>
            </a:br>
            <a:r>
              <a:rPr lang="en-US" dirty="0" smtClean="0"/>
              <a:t>        </a:t>
            </a:r>
            <a:br>
              <a:rPr lang="en-US" dirty="0" smtClean="0"/>
            </a:br>
            <a:r>
              <a:rPr lang="en-US" dirty="0" smtClean="0"/>
              <a:t>        </a:t>
            </a:r>
            <a:r>
              <a:rPr lang="en-US" dirty="0" err="1" smtClean="0"/>
              <a:t>RVAdapter</a:t>
            </a:r>
            <a:r>
              <a:rPr lang="en-US" dirty="0" smtClean="0"/>
              <a:t> adapter = </a:t>
            </a:r>
            <a:r>
              <a:rPr lang="en-US" sz="1200" b="1" kern="1200" dirty="0" smtClean="0">
                <a:solidFill>
                  <a:schemeClr val="tx1"/>
                </a:solidFill>
                <a:effectLst/>
                <a:latin typeface="+mn-lt"/>
                <a:ea typeface="+mn-ea"/>
                <a:cs typeface="+mn-cs"/>
              </a:rPr>
              <a:t>new </a:t>
            </a:r>
            <a:r>
              <a:rPr lang="en-US" dirty="0" err="1" smtClean="0"/>
              <a:t>RVAdapter</a:t>
            </a:r>
            <a:r>
              <a:rPr lang="en-US" dirty="0" smtClean="0"/>
              <a:t>(</a:t>
            </a:r>
            <a:r>
              <a:rPr lang="en-US" sz="1200" b="1" kern="1200" dirty="0" smtClean="0">
                <a:solidFill>
                  <a:schemeClr val="tx1"/>
                </a:solidFill>
                <a:effectLst/>
                <a:latin typeface="+mn-lt"/>
                <a:ea typeface="+mn-ea"/>
                <a:cs typeface="+mn-cs"/>
              </a:rPr>
              <a:t>persons</a:t>
            </a:r>
            <a:r>
              <a:rPr lang="en-US" dirty="0" smtClean="0"/>
              <a:t>);</a:t>
            </a:r>
            <a:br>
              <a:rPr lang="en-US" dirty="0" smtClean="0"/>
            </a:br>
            <a:r>
              <a:rPr lang="en-US" dirty="0" smtClean="0"/>
              <a:t>        </a:t>
            </a:r>
            <a:r>
              <a:rPr lang="en-US" dirty="0" err="1" smtClean="0"/>
              <a:t>rv.setAdapter</a:t>
            </a:r>
            <a:r>
              <a:rPr lang="en-US" dirty="0" smtClean="0"/>
              <a:t>(adapter);</a:t>
            </a:r>
            <a:br>
              <a:rPr lang="en-US" dirty="0" smtClean="0"/>
            </a:br>
            <a:r>
              <a:rPr lang="en-US" dirty="0" smtClean="0"/>
              <a:t/>
            </a:r>
            <a:br>
              <a:rPr lang="en-US" dirty="0" smtClean="0"/>
            </a:br>
            <a:r>
              <a:rPr lang="en-US" dirty="0" smtClean="0"/>
              <a:t>        </a:t>
            </a:r>
            <a:r>
              <a:rPr lang="en-US" dirty="0" err="1" smtClean="0"/>
              <a:t>LinearLayoutManager</a:t>
            </a:r>
            <a:r>
              <a:rPr lang="en-US" dirty="0" smtClean="0"/>
              <a:t> </a:t>
            </a:r>
            <a:r>
              <a:rPr lang="en-US" dirty="0" err="1" smtClean="0"/>
              <a:t>llm</a:t>
            </a:r>
            <a:r>
              <a:rPr lang="en-US" dirty="0" smtClean="0"/>
              <a:t> = </a:t>
            </a:r>
            <a:r>
              <a:rPr lang="en-US" sz="1200" b="1" kern="1200" dirty="0" smtClean="0">
                <a:solidFill>
                  <a:schemeClr val="tx1"/>
                </a:solidFill>
                <a:effectLst/>
                <a:latin typeface="+mn-lt"/>
                <a:ea typeface="+mn-ea"/>
                <a:cs typeface="+mn-cs"/>
              </a:rPr>
              <a:t>new </a:t>
            </a:r>
            <a:r>
              <a:rPr lang="en-US" dirty="0" err="1" smtClean="0"/>
              <a:t>LinearLayoutManager</a:t>
            </a:r>
            <a:r>
              <a:rPr lang="en-US" dirty="0" smtClean="0"/>
              <a:t>(</a:t>
            </a:r>
            <a:r>
              <a:rPr lang="en-US" sz="1200" b="1" kern="1200" dirty="0" smtClean="0">
                <a:solidFill>
                  <a:schemeClr val="tx1"/>
                </a:solidFill>
                <a:effectLst/>
                <a:latin typeface="+mn-lt"/>
                <a:ea typeface="+mn-ea"/>
                <a:cs typeface="+mn-cs"/>
              </a:rPr>
              <a:t>this</a:t>
            </a:r>
            <a:r>
              <a:rPr lang="en-US" dirty="0" smtClean="0"/>
              <a:t>);</a:t>
            </a:r>
            <a:br>
              <a:rPr lang="en-US" dirty="0" smtClean="0"/>
            </a:br>
            <a:r>
              <a:rPr lang="en-US" dirty="0" smtClean="0"/>
              <a:t>        </a:t>
            </a:r>
            <a:r>
              <a:rPr lang="en-US" dirty="0" err="1" smtClean="0"/>
              <a:t>rv.setLayoutManager</a:t>
            </a:r>
            <a:r>
              <a:rPr lang="en-US" dirty="0" smtClean="0"/>
              <a:t>(</a:t>
            </a:r>
            <a:r>
              <a:rPr lang="en-US" dirty="0" err="1" smtClean="0"/>
              <a:t>llm</a:t>
            </a:r>
            <a:r>
              <a:rPr lang="en-US" dirty="0" smtClean="0"/>
              <a:t>);</a:t>
            </a:r>
            <a:br>
              <a:rPr lang="en-US" dirty="0" smtClean="0"/>
            </a:br>
            <a:r>
              <a:rPr lang="en-US" dirty="0" smtClean="0"/>
              <a:t>    }</a:t>
            </a:r>
            <a:br>
              <a:rPr lang="en-US" dirty="0" smtClean="0"/>
            </a:br>
            <a:r>
              <a:rPr lang="en-US" dirty="0" smtClean="0"/>
              <a:t>    </a:t>
            </a:r>
            <a:r>
              <a:rPr lang="en-US" sz="1200" i="1" kern="1200" dirty="0" smtClean="0">
                <a:solidFill>
                  <a:schemeClr val="tx1"/>
                </a:solidFill>
                <a:effectLst/>
                <a:latin typeface="+mn-lt"/>
                <a:ea typeface="+mn-ea"/>
                <a:cs typeface="+mn-cs"/>
              </a:rPr>
              <a:t>// This method creates an </a:t>
            </a:r>
            <a:r>
              <a:rPr lang="en-US" sz="1200" i="1" kern="1200" dirty="0" err="1" smtClean="0">
                <a:solidFill>
                  <a:schemeClr val="tx1"/>
                </a:solidFill>
                <a:effectLst/>
                <a:latin typeface="+mn-lt"/>
                <a:ea typeface="+mn-ea"/>
                <a:cs typeface="+mn-cs"/>
              </a:rPr>
              <a:t>ArrayList</a:t>
            </a:r>
            <a:r>
              <a:rPr lang="en-US" sz="1200" i="1" kern="1200" dirty="0" smtClean="0">
                <a:solidFill>
                  <a:schemeClr val="tx1"/>
                </a:solidFill>
                <a:effectLst/>
                <a:latin typeface="+mn-lt"/>
                <a:ea typeface="+mn-ea"/>
                <a:cs typeface="+mn-cs"/>
              </a:rPr>
              <a:t> that has three Person objects</a:t>
            </a:r>
            <a:br>
              <a:rPr lang="en-US" sz="1200" i="1" kern="1200" dirty="0" smtClean="0">
                <a:solidFill>
                  <a:schemeClr val="tx1"/>
                </a:solidFill>
                <a:effectLst/>
                <a:latin typeface="+mn-lt"/>
                <a:ea typeface="+mn-ea"/>
                <a:cs typeface="+mn-cs"/>
              </a:rPr>
            </a:br>
            <a:r>
              <a:rPr lang="en-US" sz="1200" i="1"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private void </a:t>
            </a:r>
            <a:r>
              <a:rPr lang="en-US" dirty="0" err="1" smtClean="0"/>
              <a:t>initializeData</a:t>
            </a:r>
            <a:r>
              <a:rPr lang="en-US" dirty="0" smtClean="0"/>
              <a:t>() {</a:t>
            </a:r>
            <a:br>
              <a:rPr lang="en-US" dirty="0" smtClean="0"/>
            </a:br>
            <a:r>
              <a:rPr lang="en-US" dirty="0" smtClean="0"/>
              <a:t>        </a:t>
            </a:r>
            <a:r>
              <a:rPr lang="en-US" sz="1200" b="1" kern="1200" dirty="0" smtClean="0">
                <a:solidFill>
                  <a:schemeClr val="tx1"/>
                </a:solidFill>
                <a:effectLst/>
                <a:latin typeface="+mn-lt"/>
                <a:ea typeface="+mn-ea"/>
                <a:cs typeface="+mn-cs"/>
              </a:rPr>
              <a:t>persons </a:t>
            </a:r>
            <a:r>
              <a:rPr lang="en-US" dirty="0" smtClean="0"/>
              <a:t>= </a:t>
            </a:r>
            <a:r>
              <a:rPr lang="en-US" sz="1200" b="1" kern="1200" dirty="0" smtClean="0">
                <a:solidFill>
                  <a:schemeClr val="tx1"/>
                </a:solidFill>
                <a:effectLst/>
                <a:latin typeface="+mn-lt"/>
                <a:ea typeface="+mn-ea"/>
                <a:cs typeface="+mn-cs"/>
              </a:rPr>
              <a:t>new </a:t>
            </a:r>
            <a:r>
              <a:rPr lang="en-US" dirty="0" err="1" smtClean="0"/>
              <a:t>ArrayList</a:t>
            </a:r>
            <a:r>
              <a:rPr lang="en-US" dirty="0" smtClean="0"/>
              <a:t>&lt;&gt;();</a:t>
            </a:r>
            <a:br>
              <a:rPr lang="en-US" dirty="0" smtClean="0"/>
            </a:br>
            <a:r>
              <a:rPr lang="en-US" dirty="0" smtClean="0"/>
              <a:t>        </a:t>
            </a:r>
            <a:r>
              <a:rPr lang="en-US" sz="1200" b="1" kern="1200" dirty="0" err="1" smtClean="0">
                <a:solidFill>
                  <a:schemeClr val="tx1"/>
                </a:solidFill>
                <a:effectLst/>
                <a:latin typeface="+mn-lt"/>
                <a:ea typeface="+mn-ea"/>
                <a:cs typeface="+mn-cs"/>
              </a:rPr>
              <a:t>persons</a:t>
            </a:r>
            <a:r>
              <a:rPr lang="en-US" dirty="0" err="1" smtClean="0"/>
              <a:t>.add</a:t>
            </a:r>
            <a:r>
              <a:rPr lang="en-US" dirty="0" smtClean="0"/>
              <a:t>(</a:t>
            </a:r>
            <a:r>
              <a:rPr lang="en-US" sz="1200" b="1" kern="1200" dirty="0" smtClean="0">
                <a:solidFill>
                  <a:schemeClr val="tx1"/>
                </a:solidFill>
                <a:effectLst/>
                <a:latin typeface="+mn-lt"/>
                <a:ea typeface="+mn-ea"/>
                <a:cs typeface="+mn-cs"/>
              </a:rPr>
              <a:t>new </a:t>
            </a:r>
            <a:r>
              <a:rPr lang="en-US" dirty="0" smtClean="0"/>
              <a:t>Person(</a:t>
            </a:r>
            <a:r>
              <a:rPr lang="en-US" sz="1200" b="1" kern="1200" dirty="0" smtClean="0">
                <a:solidFill>
                  <a:schemeClr val="tx1"/>
                </a:solidFill>
                <a:effectLst/>
                <a:latin typeface="+mn-lt"/>
                <a:ea typeface="+mn-ea"/>
                <a:cs typeface="+mn-cs"/>
              </a:rPr>
              <a:t>"Brother Bear"</a:t>
            </a:r>
            <a:r>
              <a:rPr lang="en-US" dirty="0" smtClean="0"/>
              <a:t>, </a:t>
            </a:r>
            <a:r>
              <a:rPr lang="en-US" sz="1200" b="1" kern="1200" dirty="0" smtClean="0">
                <a:solidFill>
                  <a:schemeClr val="tx1"/>
                </a:solidFill>
                <a:effectLst/>
                <a:latin typeface="+mn-lt"/>
                <a:ea typeface="+mn-ea"/>
                <a:cs typeface="+mn-cs"/>
              </a:rPr>
              <a:t>"23 years old"</a:t>
            </a:r>
            <a:r>
              <a:rPr lang="en-US" dirty="0" smtClean="0"/>
              <a:t>, </a:t>
            </a:r>
            <a:r>
              <a:rPr lang="en-US" dirty="0" err="1" smtClean="0"/>
              <a:t>R.drawable.</a:t>
            </a:r>
            <a:r>
              <a:rPr lang="en-US" sz="1200" b="1" i="1" kern="1200" dirty="0" err="1" smtClean="0">
                <a:solidFill>
                  <a:schemeClr val="tx1"/>
                </a:solidFill>
                <a:effectLst/>
                <a:latin typeface="+mn-lt"/>
                <a:ea typeface="+mn-ea"/>
                <a:cs typeface="+mn-cs"/>
              </a:rPr>
              <a:t>bear</a:t>
            </a:r>
            <a:r>
              <a:rPr lang="en-US" dirty="0" smtClean="0"/>
              <a:t>));</a:t>
            </a:r>
            <a:br>
              <a:rPr lang="en-US" dirty="0" smtClean="0"/>
            </a:br>
            <a:r>
              <a:rPr lang="en-US" dirty="0" smtClean="0"/>
              <a:t>        </a:t>
            </a:r>
            <a:r>
              <a:rPr lang="en-US" sz="1200" b="1" kern="1200" dirty="0" err="1" smtClean="0">
                <a:solidFill>
                  <a:schemeClr val="tx1"/>
                </a:solidFill>
                <a:effectLst/>
                <a:latin typeface="+mn-lt"/>
                <a:ea typeface="+mn-ea"/>
                <a:cs typeface="+mn-cs"/>
              </a:rPr>
              <a:t>persons</a:t>
            </a:r>
            <a:r>
              <a:rPr lang="en-US" dirty="0" err="1" smtClean="0"/>
              <a:t>.add</a:t>
            </a:r>
            <a:r>
              <a:rPr lang="en-US" dirty="0" smtClean="0"/>
              <a:t>(</a:t>
            </a:r>
            <a:r>
              <a:rPr lang="en-US" sz="1200" b="1" kern="1200" dirty="0" smtClean="0">
                <a:solidFill>
                  <a:schemeClr val="tx1"/>
                </a:solidFill>
                <a:effectLst/>
                <a:latin typeface="+mn-lt"/>
                <a:ea typeface="+mn-ea"/>
                <a:cs typeface="+mn-cs"/>
              </a:rPr>
              <a:t>new </a:t>
            </a:r>
            <a:r>
              <a:rPr lang="en-US" dirty="0" smtClean="0"/>
              <a:t>Person(</a:t>
            </a:r>
            <a:r>
              <a:rPr lang="en-US" sz="1200" b="1" kern="1200" dirty="0" smtClean="0">
                <a:solidFill>
                  <a:schemeClr val="tx1"/>
                </a:solidFill>
                <a:effectLst/>
                <a:latin typeface="+mn-lt"/>
                <a:ea typeface="+mn-ea"/>
                <a:cs typeface="+mn-cs"/>
              </a:rPr>
              <a:t>"Grumpy Cat"</a:t>
            </a:r>
            <a:r>
              <a:rPr lang="en-US" dirty="0" smtClean="0"/>
              <a:t>, </a:t>
            </a:r>
            <a:r>
              <a:rPr lang="en-US" sz="1200" b="1" kern="1200" dirty="0" smtClean="0">
                <a:solidFill>
                  <a:schemeClr val="tx1"/>
                </a:solidFill>
                <a:effectLst/>
                <a:latin typeface="+mn-lt"/>
                <a:ea typeface="+mn-ea"/>
                <a:cs typeface="+mn-cs"/>
              </a:rPr>
              <a:t>"25 years old"</a:t>
            </a:r>
            <a:r>
              <a:rPr lang="en-US" dirty="0" smtClean="0"/>
              <a:t>, </a:t>
            </a:r>
            <a:r>
              <a:rPr lang="en-US" dirty="0" err="1" smtClean="0"/>
              <a:t>R.drawable.</a:t>
            </a:r>
            <a:r>
              <a:rPr lang="en-US" sz="1200" b="1" i="1" kern="1200" dirty="0" err="1" smtClean="0">
                <a:solidFill>
                  <a:schemeClr val="tx1"/>
                </a:solidFill>
                <a:effectLst/>
                <a:latin typeface="+mn-lt"/>
                <a:ea typeface="+mn-ea"/>
                <a:cs typeface="+mn-cs"/>
              </a:rPr>
              <a:t>cat</a:t>
            </a:r>
            <a:r>
              <a:rPr lang="en-US" dirty="0" smtClean="0"/>
              <a:t>));</a:t>
            </a:r>
            <a:br>
              <a:rPr lang="en-US" dirty="0" smtClean="0"/>
            </a:br>
            <a:r>
              <a:rPr lang="en-US" dirty="0" smtClean="0"/>
              <a:t>        </a:t>
            </a:r>
            <a:r>
              <a:rPr lang="en-US" sz="1200" b="1" kern="1200" dirty="0" err="1" smtClean="0">
                <a:solidFill>
                  <a:schemeClr val="tx1"/>
                </a:solidFill>
                <a:effectLst/>
                <a:latin typeface="+mn-lt"/>
                <a:ea typeface="+mn-ea"/>
                <a:cs typeface="+mn-cs"/>
              </a:rPr>
              <a:t>persons</a:t>
            </a:r>
            <a:r>
              <a:rPr lang="en-US" dirty="0" err="1" smtClean="0"/>
              <a:t>.add</a:t>
            </a:r>
            <a:r>
              <a:rPr lang="en-US" dirty="0" smtClean="0"/>
              <a:t>(</a:t>
            </a:r>
            <a:r>
              <a:rPr lang="en-US" sz="1200" b="1" kern="1200" dirty="0" smtClean="0">
                <a:solidFill>
                  <a:schemeClr val="tx1"/>
                </a:solidFill>
                <a:effectLst/>
                <a:latin typeface="+mn-lt"/>
                <a:ea typeface="+mn-ea"/>
                <a:cs typeface="+mn-cs"/>
              </a:rPr>
              <a:t>new </a:t>
            </a:r>
            <a:r>
              <a:rPr lang="en-US" dirty="0" smtClean="0"/>
              <a:t>Person(</a:t>
            </a:r>
            <a:r>
              <a:rPr lang="en-US" sz="1200" b="1" kern="1200" dirty="0" smtClean="0">
                <a:solidFill>
                  <a:schemeClr val="tx1"/>
                </a:solidFill>
                <a:effectLst/>
                <a:latin typeface="+mn-lt"/>
                <a:ea typeface="+mn-ea"/>
                <a:cs typeface="+mn-cs"/>
              </a:rPr>
              <a:t>"Happy Dog"</a:t>
            </a:r>
            <a:r>
              <a:rPr lang="en-US" dirty="0" smtClean="0"/>
              <a:t>, </a:t>
            </a:r>
            <a:r>
              <a:rPr lang="en-US" sz="1200" b="1" kern="1200" dirty="0" smtClean="0">
                <a:solidFill>
                  <a:schemeClr val="tx1"/>
                </a:solidFill>
                <a:effectLst/>
                <a:latin typeface="+mn-lt"/>
                <a:ea typeface="+mn-ea"/>
                <a:cs typeface="+mn-cs"/>
              </a:rPr>
              <a:t>"35 years old"</a:t>
            </a:r>
            <a:r>
              <a:rPr lang="en-US" dirty="0" smtClean="0"/>
              <a:t>, </a:t>
            </a:r>
            <a:r>
              <a:rPr lang="en-US" dirty="0" err="1" smtClean="0"/>
              <a:t>R.drawable.</a:t>
            </a:r>
            <a:r>
              <a:rPr lang="en-US" sz="1200" b="1" i="1" kern="1200" dirty="0" err="1" smtClean="0">
                <a:solidFill>
                  <a:schemeClr val="tx1"/>
                </a:solidFill>
                <a:effectLst/>
                <a:latin typeface="+mn-lt"/>
                <a:ea typeface="+mn-ea"/>
                <a:cs typeface="+mn-cs"/>
              </a:rPr>
              <a:t>dog</a:t>
            </a:r>
            <a:r>
              <a:rPr lang="en-US" dirty="0" smtClean="0"/>
              <a:t>));</a:t>
            </a:r>
            <a:br>
              <a:rPr lang="en-US" dirty="0" smtClean="0"/>
            </a:br>
            <a:r>
              <a:rPr lang="en-US" dirty="0" smtClean="0"/>
              <a:t>    }</a:t>
            </a:r>
            <a:br>
              <a:rPr lang="en-US" dirty="0" smtClean="0"/>
            </a:br>
            <a:r>
              <a:rPr lang="en-US" dirty="0" smtClean="0"/>
              <a:t/>
            </a:r>
            <a:br>
              <a:rPr lang="en-US" dirty="0" smtClean="0"/>
            </a:br>
            <a:r>
              <a:rPr lang="en-US" dirty="0" smtClean="0"/>
              <a:t/>
            </a:r>
            <a:br>
              <a:rPr lang="en-US" dirty="0" smtClean="0"/>
            </a:br>
            <a:r>
              <a:rPr lang="en-US" dirty="0" smtClean="0"/>
              <a:t>}</a:t>
            </a:r>
            <a:br>
              <a:rPr lang="en-US" dirty="0" smtClean="0"/>
            </a:br>
            <a:r>
              <a:rPr lang="en-US" dirty="0" smtClean="0"/>
              <a:t/>
            </a:r>
            <a:br>
              <a:rPr lang="en-US" dirty="0" smtClean="0"/>
            </a:br>
            <a:endParaRPr lang="en-US" dirty="0" smtClean="0"/>
          </a:p>
        </p:txBody>
      </p:sp>
      <p:sp>
        <p:nvSpPr>
          <p:cNvPr id="4" name="Slide Number Placeholder 3"/>
          <p:cNvSpPr>
            <a:spLocks noGrp="1"/>
          </p:cNvSpPr>
          <p:nvPr>
            <p:ph type="sldNum" sz="quarter" idx="10"/>
          </p:nvPr>
        </p:nvSpPr>
        <p:spPr/>
        <p:txBody>
          <a:bodyPr/>
          <a:lstStyle/>
          <a:p>
            <a:fld id="{39208101-F981-6242-AE4C-4077D556006E}" type="slidenum">
              <a:rPr lang="en-US" smtClean="0"/>
              <a:t>21</a:t>
            </a:fld>
            <a:endParaRPr lang="en-US"/>
          </a:p>
        </p:txBody>
      </p:sp>
    </p:spTree>
    <p:extLst>
      <p:ext uri="{BB962C8B-B14F-4D97-AF65-F5344CB8AC3E}">
        <p14:creationId xmlns:p14="http://schemas.microsoft.com/office/powerpoint/2010/main" val="32032303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JSON is very light weight, structured, easy to parse and much human readable. JSON is best alternative to XML when your android app needs to interchange data with your server</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References: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httP</a:t>
            </a:r>
            <a:r>
              <a:rPr lang="en-US" dirty="0" smtClean="0"/>
              <a:t>://</a:t>
            </a:r>
            <a:r>
              <a:rPr lang="en-US" dirty="0" err="1" smtClean="0"/>
              <a:t>www.json.org</a:t>
            </a:r>
            <a:r>
              <a:rPr lang="en-US"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a:t>
            </a:r>
            <a:r>
              <a:rPr lang="en-US" dirty="0" err="1" smtClean="0"/>
              <a:t>www.androidhive.info</a:t>
            </a:r>
            <a:r>
              <a:rPr lang="en-US" dirty="0" smtClean="0"/>
              <a:t>/2012/01/android-</a:t>
            </a:r>
            <a:r>
              <a:rPr lang="en-US" dirty="0" err="1" smtClean="0"/>
              <a:t>json</a:t>
            </a:r>
            <a:r>
              <a:rPr lang="en-US" dirty="0" smtClean="0"/>
              <a:t>-parsing-tutorial/</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39208101-F981-6242-AE4C-4077D556006E}" type="slidenum">
              <a:rPr lang="en-US" smtClean="0"/>
              <a:t>24</a:t>
            </a:fld>
            <a:endParaRPr lang="en-US"/>
          </a:p>
        </p:txBody>
      </p:sp>
    </p:spTree>
    <p:extLst>
      <p:ext uri="{BB962C8B-B14F-4D97-AF65-F5344CB8AC3E}">
        <p14:creationId xmlns:p14="http://schemas.microsoft.com/office/powerpoint/2010/main" val="19504964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Following is the sample JSON that we are going to parse in this tutorial. This is very simple JSON which gives us list of contacts where each node contains contact information like name, email, address, gender and phone numbers.</a:t>
            </a:r>
          </a:p>
          <a:p>
            <a:endParaRPr lang="en-US" dirty="0" smtClean="0"/>
          </a:p>
          <a:p>
            <a:r>
              <a:rPr lang="en-US" dirty="0" smtClean="0"/>
              <a:t>You can get this JSON data by accessing http://</a:t>
            </a:r>
            <a:r>
              <a:rPr lang="en-US" dirty="0" err="1" smtClean="0"/>
              <a:t>api.androidhive.info</a:t>
            </a:r>
            <a:r>
              <a:rPr lang="en-US" dirty="0" smtClean="0"/>
              <a:t>/contacts/</a:t>
            </a:r>
            <a:endParaRPr lang="en-US" dirty="0"/>
          </a:p>
        </p:txBody>
      </p:sp>
      <p:sp>
        <p:nvSpPr>
          <p:cNvPr id="4" name="Slide Number Placeholder 3"/>
          <p:cNvSpPr>
            <a:spLocks noGrp="1"/>
          </p:cNvSpPr>
          <p:nvPr>
            <p:ph type="sldNum" sz="quarter" idx="10"/>
          </p:nvPr>
        </p:nvSpPr>
        <p:spPr/>
        <p:txBody>
          <a:bodyPr/>
          <a:lstStyle/>
          <a:p>
            <a:fld id="{39208101-F981-6242-AE4C-4077D556006E}" type="slidenum">
              <a:rPr lang="en-US" smtClean="0"/>
              <a:t>26</a:t>
            </a:fld>
            <a:endParaRPr lang="en-US"/>
          </a:p>
        </p:txBody>
      </p:sp>
    </p:spTree>
    <p:extLst>
      <p:ext uri="{BB962C8B-B14F-4D97-AF65-F5344CB8AC3E}">
        <p14:creationId xmlns:p14="http://schemas.microsoft.com/office/powerpoint/2010/main" val="32443608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difference between [ and { – (Square brackets and Curly brackets)</a:t>
            </a:r>
          </a:p>
          <a:p>
            <a:endParaRPr lang="en-US" dirty="0" smtClean="0"/>
          </a:p>
          <a:p>
            <a:r>
              <a:rPr lang="en-US" dirty="0" smtClean="0"/>
              <a:t>In general all the JSON nodes will start with a square bracket or with a curly bracket. The difference between [ and { is, the square bracket ([) represents starting of an </a:t>
            </a:r>
            <a:r>
              <a:rPr lang="en-US" dirty="0" err="1" smtClean="0"/>
              <a:t>JSONArray</a:t>
            </a:r>
            <a:r>
              <a:rPr lang="en-US" dirty="0" smtClean="0"/>
              <a:t> node whereas curly bracket ({) represents </a:t>
            </a:r>
            <a:r>
              <a:rPr lang="en-US" dirty="0" err="1" smtClean="0"/>
              <a:t>JSONObject</a:t>
            </a:r>
            <a:r>
              <a:rPr lang="en-US" dirty="0" smtClean="0"/>
              <a:t>. So while accessing these nodes we need to call appropriate method to access the data.</a:t>
            </a:r>
          </a:p>
          <a:p>
            <a:endParaRPr lang="en-US" dirty="0" smtClean="0"/>
          </a:p>
          <a:p>
            <a:r>
              <a:rPr lang="en-US" dirty="0" smtClean="0"/>
              <a:t>If your JSON node starts with [, then we should use </a:t>
            </a:r>
            <a:r>
              <a:rPr lang="en-US" dirty="0" err="1" smtClean="0"/>
              <a:t>getJSONArray</a:t>
            </a:r>
            <a:r>
              <a:rPr lang="en-US" dirty="0" smtClean="0"/>
              <a:t>() method. Same as if the node starts with {, then we should use </a:t>
            </a:r>
            <a:r>
              <a:rPr lang="en-US" dirty="0" err="1" smtClean="0"/>
              <a:t>getJSONObject</a:t>
            </a:r>
            <a:r>
              <a:rPr lang="en-US" dirty="0" smtClean="0"/>
              <a:t>() method.</a:t>
            </a:r>
            <a:endParaRPr lang="en-US" dirty="0"/>
          </a:p>
        </p:txBody>
      </p:sp>
      <p:sp>
        <p:nvSpPr>
          <p:cNvPr id="4" name="Slide Number Placeholder 3"/>
          <p:cNvSpPr>
            <a:spLocks noGrp="1"/>
          </p:cNvSpPr>
          <p:nvPr>
            <p:ph type="sldNum" sz="quarter" idx="10"/>
          </p:nvPr>
        </p:nvSpPr>
        <p:spPr/>
        <p:txBody>
          <a:bodyPr/>
          <a:lstStyle/>
          <a:p>
            <a:fld id="{39208101-F981-6242-AE4C-4077D556006E}" type="slidenum">
              <a:rPr lang="en-US" smtClean="0"/>
              <a:t>27</a:t>
            </a:fld>
            <a:endParaRPr lang="en-US"/>
          </a:p>
        </p:txBody>
      </p:sp>
    </p:spTree>
    <p:extLst>
      <p:ext uri="{BB962C8B-B14F-4D97-AF65-F5344CB8AC3E}">
        <p14:creationId xmlns:p14="http://schemas.microsoft.com/office/powerpoint/2010/main" val="11752106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docs.phalconphp.com</a:t>
            </a:r>
            <a:r>
              <a:rPr lang="en-US" dirty="0" smtClean="0"/>
              <a:t>/en/latest/reference/tutorial-</a:t>
            </a:r>
            <a:r>
              <a:rPr lang="en-US" dirty="0" err="1" smtClean="0"/>
              <a:t>rest.html</a:t>
            </a:r>
            <a:endParaRPr lang="en-US" dirty="0"/>
          </a:p>
        </p:txBody>
      </p:sp>
      <p:sp>
        <p:nvSpPr>
          <p:cNvPr id="4" name="Slide Number Placeholder 3"/>
          <p:cNvSpPr>
            <a:spLocks noGrp="1"/>
          </p:cNvSpPr>
          <p:nvPr>
            <p:ph type="sldNum" sz="quarter" idx="10"/>
          </p:nvPr>
        </p:nvSpPr>
        <p:spPr/>
        <p:txBody>
          <a:bodyPr/>
          <a:lstStyle/>
          <a:p>
            <a:fld id="{39208101-F981-6242-AE4C-4077D556006E}" type="slidenum">
              <a:rPr lang="en-US" smtClean="0"/>
              <a:t>30</a:t>
            </a:fld>
            <a:endParaRPr lang="en-US"/>
          </a:p>
        </p:txBody>
      </p:sp>
    </p:spTree>
    <p:extLst>
      <p:ext uri="{BB962C8B-B14F-4D97-AF65-F5344CB8AC3E}">
        <p14:creationId xmlns:p14="http://schemas.microsoft.com/office/powerpoint/2010/main" val="3966592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minimum SDK is 10 (Gingerbread_MR1) so we need to use the </a:t>
            </a:r>
            <a:r>
              <a:rPr lang="en-US" u="sng" dirty="0" smtClean="0">
                <a:effectLst/>
              </a:rPr>
              <a:t>Support Libraries</a:t>
            </a:r>
            <a:r>
              <a:rPr lang="en-US" dirty="0" smtClean="0"/>
              <a:t> to:</a:t>
            </a:r>
          </a:p>
          <a:p>
            <a:r>
              <a:rPr lang="en-US" dirty="0" smtClean="0">
                <a:effectLst/>
              </a:rPr>
              <a:t>Use the </a:t>
            </a:r>
            <a:r>
              <a:rPr lang="en-US" dirty="0" err="1" smtClean="0">
                <a:effectLst/>
              </a:rPr>
              <a:t>ActionBar</a:t>
            </a:r>
            <a:endParaRPr lang="en-US" dirty="0" smtClean="0">
              <a:effectLst/>
            </a:endParaRPr>
          </a:p>
          <a:p>
            <a:r>
              <a:rPr lang="en-US" dirty="0" smtClean="0">
                <a:effectLst/>
              </a:rPr>
              <a:t>Use the </a:t>
            </a:r>
            <a:r>
              <a:rPr lang="en-US" dirty="0" err="1" smtClean="0">
                <a:effectLst/>
              </a:rPr>
              <a:t>CardView</a:t>
            </a:r>
            <a:r>
              <a:rPr lang="en-US" dirty="0" smtClean="0">
                <a:effectLst/>
              </a:rPr>
              <a:t> widget</a:t>
            </a:r>
          </a:p>
          <a:p>
            <a:r>
              <a:rPr lang="en-US" dirty="0" smtClean="0">
                <a:effectLst/>
              </a:rPr>
              <a:t>Use the </a:t>
            </a:r>
            <a:r>
              <a:rPr lang="en-US" dirty="0" err="1" smtClean="0">
                <a:effectLst/>
              </a:rPr>
              <a:t>RecyclerView</a:t>
            </a:r>
            <a:r>
              <a:rPr lang="en-US" dirty="0" smtClean="0">
                <a:effectLst/>
              </a:rPr>
              <a:t> widget</a:t>
            </a:r>
          </a:p>
          <a:p>
            <a:r>
              <a:rPr lang="en-US" dirty="0" smtClean="0"/>
              <a:t>In Android Studio, check your app’s </a:t>
            </a:r>
            <a:r>
              <a:rPr lang="en-US" i="1" dirty="0" err="1" smtClean="0"/>
              <a:t>build.gradle</a:t>
            </a:r>
            <a:r>
              <a:rPr lang="en-US" dirty="0" smtClean="0"/>
              <a:t> file, making sure that it includes the appropriate dependencies</a:t>
            </a:r>
          </a:p>
          <a:p>
            <a:endParaRPr lang="en-US" dirty="0" smtClean="0"/>
          </a:p>
          <a:p>
            <a:endParaRPr lang="en-US" dirty="0" smtClean="0"/>
          </a:p>
          <a:p>
            <a:r>
              <a:rPr lang="en-US" dirty="0" smtClean="0"/>
              <a:t>CODE:</a:t>
            </a:r>
          </a:p>
          <a:p>
            <a:r>
              <a:rPr lang="en-US" dirty="0" smtClean="0"/>
              <a:t>compile </a:t>
            </a:r>
            <a:r>
              <a:rPr lang="en-US" sz="1200" b="1" kern="1200" dirty="0" smtClean="0">
                <a:solidFill>
                  <a:schemeClr val="tx1"/>
                </a:solidFill>
                <a:effectLst/>
                <a:latin typeface="+mn-lt"/>
                <a:ea typeface="+mn-ea"/>
                <a:cs typeface="+mn-cs"/>
              </a:rPr>
              <a:t>'com.android.support:appcompat-v7:23.1.1'</a:t>
            </a:r>
            <a:br>
              <a:rPr lang="en-US" sz="1200" b="1" kern="1200" dirty="0" smtClean="0">
                <a:solidFill>
                  <a:schemeClr val="tx1"/>
                </a:solidFill>
                <a:effectLst/>
                <a:latin typeface="+mn-lt"/>
                <a:ea typeface="+mn-ea"/>
                <a:cs typeface="+mn-cs"/>
              </a:rPr>
            </a:br>
            <a:r>
              <a:rPr lang="en-US" dirty="0" smtClean="0"/>
              <a:t>compile </a:t>
            </a:r>
            <a:r>
              <a:rPr lang="en-US" sz="1200" b="1" kern="1200" dirty="0" smtClean="0">
                <a:solidFill>
                  <a:schemeClr val="tx1"/>
                </a:solidFill>
                <a:effectLst/>
                <a:latin typeface="+mn-lt"/>
                <a:ea typeface="+mn-ea"/>
                <a:cs typeface="+mn-cs"/>
              </a:rPr>
              <a:t>'com.android.support:cardview-v7:23.1.+'</a:t>
            </a:r>
            <a:br>
              <a:rPr lang="en-US" sz="1200" b="1" kern="1200" dirty="0" smtClean="0">
                <a:solidFill>
                  <a:schemeClr val="tx1"/>
                </a:solidFill>
                <a:effectLst/>
                <a:latin typeface="+mn-lt"/>
                <a:ea typeface="+mn-ea"/>
                <a:cs typeface="+mn-cs"/>
              </a:rPr>
            </a:br>
            <a:r>
              <a:rPr lang="en-US" dirty="0" smtClean="0"/>
              <a:t>compile </a:t>
            </a:r>
            <a:r>
              <a:rPr lang="en-US" sz="1200" b="1" kern="1200" dirty="0" smtClean="0">
                <a:solidFill>
                  <a:schemeClr val="tx1"/>
                </a:solidFill>
                <a:effectLst/>
                <a:latin typeface="+mn-lt"/>
                <a:ea typeface="+mn-ea"/>
                <a:cs typeface="+mn-cs"/>
              </a:rPr>
              <a:t>'com.android.support:recyclerview-v7:23.1.+'</a:t>
            </a:r>
            <a:endParaRPr lang="en-US" dirty="0" smtClean="0"/>
          </a:p>
          <a:p>
            <a:endParaRPr lang="en-US" dirty="0" smtClean="0"/>
          </a:p>
          <a:p>
            <a:r>
              <a:rPr lang="en-US" dirty="0" smtClean="0"/>
              <a:t>NOTE: Make sure to change the number to reflect the latest SDK</a:t>
            </a:r>
          </a:p>
          <a:p>
            <a:endParaRPr lang="en-US" dirty="0"/>
          </a:p>
        </p:txBody>
      </p:sp>
      <p:sp>
        <p:nvSpPr>
          <p:cNvPr id="4" name="Slide Number Placeholder 3"/>
          <p:cNvSpPr>
            <a:spLocks noGrp="1"/>
          </p:cNvSpPr>
          <p:nvPr>
            <p:ph type="sldNum" sz="quarter" idx="10"/>
          </p:nvPr>
        </p:nvSpPr>
        <p:spPr/>
        <p:txBody>
          <a:bodyPr/>
          <a:lstStyle/>
          <a:p>
            <a:fld id="{39208101-F981-6242-AE4C-4077D556006E}" type="slidenum">
              <a:rPr lang="en-US" smtClean="0"/>
              <a:t>5</a:t>
            </a:fld>
            <a:endParaRPr lang="en-US"/>
          </a:p>
        </p:txBody>
      </p:sp>
    </p:spTree>
    <p:extLst>
      <p:ext uri="{BB962C8B-B14F-4D97-AF65-F5344CB8AC3E}">
        <p14:creationId xmlns:p14="http://schemas.microsoft.com/office/powerpoint/2010/main" val="39599934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reuse the </a:t>
            </a:r>
            <a:r>
              <a:rPr lang="en-US" dirty="0" err="1" smtClean="0"/>
              <a:t>CardView</a:t>
            </a:r>
            <a:r>
              <a:rPr lang="en-US" dirty="0" smtClean="0"/>
              <a:t> and </a:t>
            </a:r>
            <a:r>
              <a:rPr lang="en-US" dirty="0" err="1" smtClean="0"/>
              <a:t>RecyclerView</a:t>
            </a:r>
            <a:r>
              <a:rPr lang="en-US" dirty="0" smtClean="0"/>
              <a:t> that we created earlier</a:t>
            </a:r>
            <a:endParaRPr lang="en-US" dirty="0"/>
          </a:p>
        </p:txBody>
      </p:sp>
      <p:sp>
        <p:nvSpPr>
          <p:cNvPr id="4" name="Slide Number Placeholder 3"/>
          <p:cNvSpPr>
            <a:spLocks noGrp="1"/>
          </p:cNvSpPr>
          <p:nvPr>
            <p:ph type="sldNum" sz="quarter" idx="10"/>
          </p:nvPr>
        </p:nvSpPr>
        <p:spPr/>
        <p:txBody>
          <a:bodyPr/>
          <a:lstStyle/>
          <a:p>
            <a:fld id="{39208101-F981-6242-AE4C-4077D556006E}" type="slidenum">
              <a:rPr lang="en-US" smtClean="0"/>
              <a:t>32</a:t>
            </a:fld>
            <a:endParaRPr lang="en-US"/>
          </a:p>
        </p:txBody>
      </p:sp>
    </p:spTree>
    <p:extLst>
      <p:ext uri="{BB962C8B-B14F-4D97-AF65-F5344CB8AC3E}">
        <p14:creationId xmlns:p14="http://schemas.microsoft.com/office/powerpoint/2010/main" val="35061958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208101-F981-6242-AE4C-4077D556006E}" type="slidenum">
              <a:rPr lang="en-US" smtClean="0"/>
              <a:t>33</a:t>
            </a:fld>
            <a:endParaRPr lang="en-US"/>
          </a:p>
        </p:txBody>
      </p:sp>
    </p:spTree>
    <p:extLst>
      <p:ext uri="{BB962C8B-B14F-4D97-AF65-F5344CB8AC3E}">
        <p14:creationId xmlns:p14="http://schemas.microsoft.com/office/powerpoint/2010/main" val="1380738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We initialize</a:t>
            </a:r>
            <a:r>
              <a:rPr lang="en-US" sz="1200" b="1" kern="1200" baseline="0" dirty="0" smtClean="0">
                <a:solidFill>
                  <a:schemeClr val="tx1"/>
                </a:solidFill>
                <a:effectLst/>
                <a:latin typeface="+mn-lt"/>
                <a:ea typeface="+mn-ea"/>
                <a:cs typeface="+mn-cs"/>
              </a:rPr>
              <a:t> some components we will use for processing data. We also initialize the source of the data.</a:t>
            </a:r>
            <a:endParaRPr lang="en-US" sz="1200" b="1"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CODE:</a:t>
            </a:r>
          </a:p>
          <a:p>
            <a:r>
              <a:rPr lang="en-US" sz="1200" b="1" kern="1200" dirty="0" smtClean="0">
                <a:solidFill>
                  <a:schemeClr val="tx1"/>
                </a:solidFill>
                <a:effectLst/>
                <a:latin typeface="+mn-lt"/>
                <a:ea typeface="+mn-ea"/>
                <a:cs typeface="+mn-cs"/>
              </a:rPr>
              <a:t>public class </a:t>
            </a:r>
            <a:r>
              <a:rPr lang="en-US" dirty="0" err="1" smtClean="0"/>
              <a:t>JSONActivity</a:t>
            </a:r>
            <a:r>
              <a:rPr lang="en-US" dirty="0" smtClean="0"/>
              <a:t> </a:t>
            </a:r>
            <a:r>
              <a:rPr lang="en-US" sz="1200" b="1" kern="1200" dirty="0" smtClean="0">
                <a:solidFill>
                  <a:schemeClr val="tx1"/>
                </a:solidFill>
                <a:effectLst/>
                <a:latin typeface="+mn-lt"/>
                <a:ea typeface="+mn-ea"/>
                <a:cs typeface="+mn-cs"/>
              </a:rPr>
              <a:t>extends </a:t>
            </a:r>
            <a:r>
              <a:rPr lang="en-US" dirty="0" err="1" smtClean="0"/>
              <a:t>AppCompatActivity</a:t>
            </a:r>
            <a:r>
              <a:rPr lang="en-US" dirty="0" smtClean="0"/>
              <a:t> {</a:t>
            </a:r>
            <a:br>
              <a:rPr lang="en-US" dirty="0" smtClean="0"/>
            </a:br>
            <a:r>
              <a:rPr lang="en-US" dirty="0" smtClean="0"/>
              <a:t>    </a:t>
            </a:r>
            <a:r>
              <a:rPr lang="en-US" sz="1200" b="1" kern="1200" dirty="0" smtClean="0">
                <a:solidFill>
                  <a:schemeClr val="tx1"/>
                </a:solidFill>
                <a:effectLst/>
                <a:latin typeface="+mn-lt"/>
                <a:ea typeface="+mn-ea"/>
                <a:cs typeface="+mn-cs"/>
              </a:rPr>
              <a:t>private static final </a:t>
            </a:r>
            <a:r>
              <a:rPr lang="en-US" dirty="0" smtClean="0"/>
              <a:t>String </a:t>
            </a:r>
            <a:r>
              <a:rPr lang="en-US" sz="1200" b="1" i="1" kern="1200" dirty="0" smtClean="0">
                <a:solidFill>
                  <a:schemeClr val="tx1"/>
                </a:solidFill>
                <a:effectLst/>
                <a:latin typeface="+mn-lt"/>
                <a:ea typeface="+mn-ea"/>
                <a:cs typeface="+mn-cs"/>
              </a:rPr>
              <a:t>TAG </a:t>
            </a:r>
            <a:r>
              <a:rPr lang="en-US" dirty="0" smtClean="0"/>
              <a:t>= </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JSONExample</a:t>
            </a:r>
            <a:r>
              <a:rPr lang="en-US" sz="1200" b="1" kern="1200" dirty="0" smtClean="0">
                <a:solidFill>
                  <a:schemeClr val="tx1"/>
                </a:solidFill>
                <a:effectLst/>
                <a:latin typeface="+mn-lt"/>
                <a:ea typeface="+mn-ea"/>
                <a:cs typeface="+mn-cs"/>
              </a:rPr>
              <a:t>"</a:t>
            </a:r>
            <a:r>
              <a:rPr lang="en-US" dirty="0" smtClean="0"/>
              <a:t>;</a:t>
            </a:r>
            <a:br>
              <a:rPr lang="en-US" dirty="0" smtClean="0"/>
            </a:br>
            <a:r>
              <a:rPr lang="en-US" dirty="0" smtClean="0"/>
              <a:t>    </a:t>
            </a:r>
            <a:r>
              <a:rPr lang="en-US" sz="1200" b="1" kern="1200" dirty="0" smtClean="0">
                <a:solidFill>
                  <a:schemeClr val="tx1"/>
                </a:solidFill>
                <a:effectLst/>
                <a:latin typeface="+mn-lt"/>
                <a:ea typeface="+mn-ea"/>
                <a:cs typeface="+mn-cs"/>
              </a:rPr>
              <a:t>private </a:t>
            </a:r>
            <a:r>
              <a:rPr lang="en-US" dirty="0" smtClean="0"/>
              <a:t>List&lt;Person&gt; </a:t>
            </a:r>
            <a:r>
              <a:rPr lang="en-US" sz="1200" b="1" kern="1200" dirty="0" smtClean="0">
                <a:solidFill>
                  <a:schemeClr val="tx1"/>
                </a:solidFill>
                <a:effectLst/>
                <a:latin typeface="+mn-lt"/>
                <a:ea typeface="+mn-ea"/>
                <a:cs typeface="+mn-cs"/>
              </a:rPr>
              <a:t>persons</a:t>
            </a:r>
            <a:r>
              <a:rPr lang="en-US" dirty="0" smtClean="0"/>
              <a:t>;</a:t>
            </a:r>
            <a:br>
              <a:rPr lang="en-US" dirty="0" smtClean="0"/>
            </a:br>
            <a:r>
              <a:rPr lang="en-US" dirty="0" smtClean="0"/>
              <a:t>    </a:t>
            </a:r>
            <a:r>
              <a:rPr lang="en-US" sz="1200" b="1" kern="1200" dirty="0" smtClean="0">
                <a:solidFill>
                  <a:schemeClr val="tx1"/>
                </a:solidFill>
                <a:effectLst/>
                <a:latin typeface="+mn-lt"/>
                <a:ea typeface="+mn-ea"/>
                <a:cs typeface="+mn-cs"/>
              </a:rPr>
              <a:t>private </a:t>
            </a:r>
            <a:r>
              <a:rPr lang="en-US" dirty="0" err="1" smtClean="0"/>
              <a:t>RecyclerView</a:t>
            </a:r>
            <a:r>
              <a:rPr lang="en-US" dirty="0" smtClean="0"/>
              <a:t> </a:t>
            </a:r>
            <a:r>
              <a:rPr lang="en-US" sz="1200" b="1" kern="1200" dirty="0" err="1" smtClean="0">
                <a:solidFill>
                  <a:schemeClr val="tx1"/>
                </a:solidFill>
                <a:effectLst/>
                <a:latin typeface="+mn-lt"/>
                <a:ea typeface="+mn-ea"/>
                <a:cs typeface="+mn-cs"/>
              </a:rPr>
              <a:t>mRecyclerView</a:t>
            </a:r>
            <a:r>
              <a:rPr lang="en-US" dirty="0" smtClean="0"/>
              <a:t>;</a:t>
            </a:r>
            <a:br>
              <a:rPr lang="en-US" dirty="0" smtClean="0"/>
            </a:br>
            <a:r>
              <a:rPr lang="en-US" dirty="0" smtClean="0"/>
              <a:t>    </a:t>
            </a:r>
            <a:r>
              <a:rPr lang="en-US" sz="1200" b="1" kern="1200" dirty="0" smtClean="0">
                <a:solidFill>
                  <a:schemeClr val="tx1"/>
                </a:solidFill>
                <a:effectLst/>
                <a:latin typeface="+mn-lt"/>
                <a:ea typeface="+mn-ea"/>
                <a:cs typeface="+mn-cs"/>
              </a:rPr>
              <a:t>private </a:t>
            </a:r>
            <a:r>
              <a:rPr lang="en-US" dirty="0" err="1" smtClean="0"/>
              <a:t>RVAdapter</a:t>
            </a:r>
            <a:r>
              <a:rPr lang="en-US" dirty="0" smtClean="0"/>
              <a:t> </a:t>
            </a:r>
            <a:r>
              <a:rPr lang="en-US" sz="1200" b="1" kern="1200" dirty="0" smtClean="0">
                <a:solidFill>
                  <a:schemeClr val="tx1"/>
                </a:solidFill>
                <a:effectLst/>
                <a:latin typeface="+mn-lt"/>
                <a:ea typeface="+mn-ea"/>
                <a:cs typeface="+mn-cs"/>
              </a:rPr>
              <a:t>adapter</a:t>
            </a:r>
            <a:r>
              <a:rPr lang="en-US" dirty="0" smtClean="0"/>
              <a:t>;</a:t>
            </a:r>
            <a:br>
              <a:rPr lang="en-US" dirty="0" smtClean="0"/>
            </a:br>
            <a:r>
              <a:rPr lang="en-US" dirty="0" smtClean="0"/>
              <a:t>    </a:t>
            </a:r>
            <a:r>
              <a:rPr lang="en-US" sz="1200" b="1" kern="1200" dirty="0" smtClean="0">
                <a:solidFill>
                  <a:schemeClr val="tx1"/>
                </a:solidFill>
                <a:effectLst/>
                <a:latin typeface="+mn-lt"/>
                <a:ea typeface="+mn-ea"/>
                <a:cs typeface="+mn-cs"/>
              </a:rPr>
              <a:t>private </a:t>
            </a:r>
            <a:r>
              <a:rPr lang="en-US" dirty="0" err="1" smtClean="0"/>
              <a:t>ProgressBar</a:t>
            </a:r>
            <a:r>
              <a:rPr lang="en-US" dirty="0" smtClean="0"/>
              <a:t> </a:t>
            </a:r>
            <a:r>
              <a:rPr lang="en-US" sz="1200" b="1" kern="1200" dirty="0" err="1" smtClean="0">
                <a:solidFill>
                  <a:schemeClr val="tx1"/>
                </a:solidFill>
                <a:effectLst/>
                <a:latin typeface="+mn-lt"/>
                <a:ea typeface="+mn-ea"/>
                <a:cs typeface="+mn-cs"/>
              </a:rPr>
              <a:t>progressBar</a:t>
            </a:r>
            <a:r>
              <a:rPr lang="en-US" dirty="0" smtClean="0"/>
              <a:t>;</a:t>
            </a:r>
            <a:br>
              <a:rPr lang="en-US" dirty="0" smtClean="0"/>
            </a:br>
            <a:r>
              <a:rPr lang="en-US" dirty="0" smtClean="0"/>
              <a:t>    </a:t>
            </a:r>
            <a:r>
              <a:rPr lang="en-US" sz="1200" b="1" kern="1200" dirty="0" smtClean="0">
                <a:solidFill>
                  <a:schemeClr val="tx1"/>
                </a:solidFill>
                <a:effectLst/>
                <a:latin typeface="+mn-lt"/>
                <a:ea typeface="+mn-ea"/>
                <a:cs typeface="+mn-cs"/>
              </a:rPr>
              <a:t>private </a:t>
            </a:r>
            <a:r>
              <a:rPr lang="en-US" dirty="0" smtClean="0"/>
              <a:t>String </a:t>
            </a:r>
            <a:r>
              <a:rPr lang="en-US" sz="1200" b="1" kern="1200" dirty="0" err="1" smtClean="0">
                <a:solidFill>
                  <a:schemeClr val="tx1"/>
                </a:solidFill>
                <a:effectLst/>
                <a:latin typeface="+mn-lt"/>
                <a:ea typeface="+mn-ea"/>
                <a:cs typeface="+mn-cs"/>
              </a:rPr>
              <a:t>urlString</a:t>
            </a:r>
            <a:r>
              <a:rPr lang="en-US" sz="1200" b="1" kern="1200" dirty="0" smtClean="0">
                <a:solidFill>
                  <a:schemeClr val="tx1"/>
                </a:solidFill>
                <a:effectLst/>
                <a:latin typeface="+mn-lt"/>
                <a:ea typeface="+mn-ea"/>
                <a:cs typeface="+mn-cs"/>
              </a:rPr>
              <a:t> </a:t>
            </a:r>
            <a:r>
              <a:rPr lang="en-US" dirty="0" smtClean="0"/>
              <a:t>=</a:t>
            </a:r>
            <a:br>
              <a:rPr lang="en-US" dirty="0" smtClean="0"/>
            </a:br>
            <a:r>
              <a:rPr lang="en-US" dirty="0" smtClean="0"/>
              <a:t>            </a:t>
            </a:r>
            <a:r>
              <a:rPr lang="en-US" sz="1200" b="1" kern="1200" dirty="0" smtClean="0">
                <a:solidFill>
                  <a:schemeClr val="tx1"/>
                </a:solidFill>
                <a:effectLst/>
                <a:latin typeface="+mn-lt"/>
                <a:ea typeface="+mn-ea"/>
                <a:cs typeface="+mn-cs"/>
              </a:rPr>
              <a:t>"http://</a:t>
            </a:r>
            <a:r>
              <a:rPr lang="en-US" sz="1200" b="1" kern="1200" dirty="0" err="1" smtClean="0">
                <a:solidFill>
                  <a:schemeClr val="tx1"/>
                </a:solidFill>
                <a:effectLst/>
                <a:latin typeface="+mn-lt"/>
                <a:ea typeface="+mn-ea"/>
                <a:cs typeface="+mn-cs"/>
              </a:rPr>
              <a:t>mobiledev.ronaldramos.info</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getallcontacts.php</a:t>
            </a:r>
            <a:r>
              <a:rPr lang="en-US" sz="1200" b="1" kern="1200" dirty="0" smtClean="0">
                <a:solidFill>
                  <a:schemeClr val="tx1"/>
                </a:solidFill>
                <a:effectLst/>
                <a:latin typeface="+mn-lt"/>
                <a:ea typeface="+mn-ea"/>
                <a:cs typeface="+mn-cs"/>
              </a:rPr>
              <a:t>"</a:t>
            </a:r>
            <a:r>
              <a:rPr lang="en-US" dirty="0" smtClean="0"/>
              <a:t>;</a:t>
            </a:r>
            <a:endParaRPr lang="en-US" dirty="0"/>
          </a:p>
        </p:txBody>
      </p:sp>
      <p:sp>
        <p:nvSpPr>
          <p:cNvPr id="4" name="Slide Number Placeholder 3"/>
          <p:cNvSpPr>
            <a:spLocks noGrp="1"/>
          </p:cNvSpPr>
          <p:nvPr>
            <p:ph type="sldNum" sz="quarter" idx="10"/>
          </p:nvPr>
        </p:nvSpPr>
        <p:spPr/>
        <p:txBody>
          <a:bodyPr/>
          <a:lstStyle/>
          <a:p>
            <a:fld id="{39208101-F981-6242-AE4C-4077D556006E}" type="slidenum">
              <a:rPr lang="en-US" smtClean="0"/>
              <a:t>34</a:t>
            </a:fld>
            <a:endParaRPr lang="en-US"/>
          </a:p>
        </p:txBody>
      </p:sp>
    </p:spTree>
    <p:extLst>
      <p:ext uri="{BB962C8B-B14F-4D97-AF65-F5344CB8AC3E}">
        <p14:creationId xmlns:p14="http://schemas.microsoft.com/office/powerpoint/2010/main" val="7039844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208101-F981-6242-AE4C-4077D556006E}" type="slidenum">
              <a:rPr lang="en-US" smtClean="0"/>
              <a:t>37</a:t>
            </a:fld>
            <a:endParaRPr lang="en-US"/>
          </a:p>
        </p:txBody>
      </p:sp>
    </p:spTree>
    <p:extLst>
      <p:ext uri="{BB962C8B-B14F-4D97-AF65-F5344CB8AC3E}">
        <p14:creationId xmlns:p14="http://schemas.microsoft.com/office/powerpoint/2010/main" val="40014969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CODE:</a:t>
            </a:r>
          </a:p>
          <a:p>
            <a:r>
              <a:rPr lang="en-US" sz="1200" b="1" kern="1200" dirty="0" smtClean="0">
                <a:solidFill>
                  <a:schemeClr val="tx1"/>
                </a:solidFill>
                <a:effectLst/>
                <a:latin typeface="+mn-lt"/>
                <a:ea typeface="+mn-ea"/>
                <a:cs typeface="+mn-cs"/>
              </a:rPr>
              <a:t>public class </a:t>
            </a:r>
            <a:r>
              <a:rPr lang="en-US" dirty="0" err="1" smtClean="0"/>
              <a:t>GetData</a:t>
            </a:r>
            <a:r>
              <a:rPr lang="en-US" dirty="0" smtClean="0"/>
              <a:t> </a:t>
            </a:r>
            <a:r>
              <a:rPr lang="en-US" sz="1200" b="1" kern="1200" dirty="0" smtClean="0">
                <a:solidFill>
                  <a:schemeClr val="tx1"/>
                </a:solidFill>
                <a:effectLst/>
                <a:latin typeface="+mn-lt"/>
                <a:ea typeface="+mn-ea"/>
                <a:cs typeface="+mn-cs"/>
              </a:rPr>
              <a:t>extends </a:t>
            </a:r>
            <a:r>
              <a:rPr lang="en-US" dirty="0" err="1" smtClean="0"/>
              <a:t>AsyncTask</a:t>
            </a:r>
            <a:r>
              <a:rPr lang="en-US" dirty="0" smtClean="0"/>
              <a:t>&lt;String, Void, Integer&gt; {</a:t>
            </a:r>
            <a:br>
              <a:rPr lang="en-US" dirty="0" smtClean="0"/>
            </a:br>
            <a:r>
              <a:rPr lang="en-US" dirty="0" smtClean="0"/>
              <a:t>    </a:t>
            </a:r>
            <a:r>
              <a:rPr lang="en-US" sz="1200" kern="1200" dirty="0" smtClean="0">
                <a:solidFill>
                  <a:schemeClr val="tx1"/>
                </a:solidFill>
                <a:effectLst/>
                <a:latin typeface="+mn-lt"/>
                <a:ea typeface="+mn-ea"/>
                <a:cs typeface="+mn-cs"/>
              </a:rPr>
              <a:t>@Override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protected void </a:t>
            </a:r>
            <a:r>
              <a:rPr lang="en-US" dirty="0" err="1" smtClean="0"/>
              <a:t>onPreExecute</a:t>
            </a:r>
            <a:r>
              <a:rPr lang="en-US" dirty="0" smtClean="0"/>
              <a:t>() {</a:t>
            </a:r>
            <a:br>
              <a:rPr lang="en-US" dirty="0" smtClean="0"/>
            </a:br>
            <a:r>
              <a:rPr lang="en-US" dirty="0" smtClean="0"/>
              <a:t>        </a:t>
            </a:r>
            <a:r>
              <a:rPr lang="en-US" dirty="0" err="1" smtClean="0"/>
              <a:t>setProgressBarIndeterminateVisibility</a:t>
            </a:r>
            <a:r>
              <a:rPr lang="en-US" dirty="0" smtClean="0"/>
              <a:t>(</a:t>
            </a:r>
            <a:r>
              <a:rPr lang="en-US" sz="1200" b="1" kern="1200" dirty="0" smtClean="0">
                <a:solidFill>
                  <a:schemeClr val="tx1"/>
                </a:solidFill>
                <a:effectLst/>
                <a:latin typeface="+mn-lt"/>
                <a:ea typeface="+mn-ea"/>
                <a:cs typeface="+mn-cs"/>
              </a:rPr>
              <a:t>true</a:t>
            </a:r>
            <a:r>
              <a:rPr lang="en-US" dirty="0" smtClean="0"/>
              <a:t>);</a:t>
            </a:r>
            <a:br>
              <a:rPr lang="en-US" dirty="0" smtClean="0"/>
            </a:br>
            <a:r>
              <a:rPr lang="en-US" dirty="0" smtClean="0"/>
              <a:t>    }</a:t>
            </a:r>
            <a:br>
              <a:rPr lang="en-US" dirty="0" smtClean="0"/>
            </a:br>
            <a:r>
              <a:rPr lang="en-US" dirty="0" smtClean="0"/>
              <a:t/>
            </a:r>
            <a:br>
              <a:rPr lang="en-US" dirty="0" smtClean="0"/>
            </a:br>
            <a:r>
              <a:rPr lang="en-US" dirty="0" smtClean="0"/>
              <a:t>    </a:t>
            </a:r>
            <a:r>
              <a:rPr lang="en-US" sz="1200" kern="1200" dirty="0" smtClean="0">
                <a:solidFill>
                  <a:schemeClr val="tx1"/>
                </a:solidFill>
                <a:effectLst/>
                <a:latin typeface="+mn-lt"/>
                <a:ea typeface="+mn-ea"/>
                <a:cs typeface="+mn-cs"/>
              </a:rPr>
              <a:t>@Override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protected </a:t>
            </a:r>
            <a:r>
              <a:rPr lang="en-US" dirty="0" smtClean="0"/>
              <a:t>Integer </a:t>
            </a:r>
            <a:r>
              <a:rPr lang="en-US" dirty="0" err="1" smtClean="0"/>
              <a:t>doInBackground</a:t>
            </a:r>
            <a:r>
              <a:rPr lang="en-US" dirty="0" smtClean="0"/>
              <a:t>(String... </a:t>
            </a:r>
            <a:r>
              <a:rPr lang="en-US" dirty="0" err="1" smtClean="0"/>
              <a:t>params</a:t>
            </a:r>
            <a:r>
              <a:rPr lang="en-US" dirty="0" smtClean="0"/>
              <a:t>) {</a:t>
            </a:r>
            <a:br>
              <a:rPr lang="en-US" dirty="0" smtClean="0"/>
            </a:br>
            <a:r>
              <a:rPr lang="en-US" dirty="0" smtClean="0"/>
              <a:t>        Integer result = </a:t>
            </a:r>
            <a:r>
              <a:rPr lang="en-US" sz="1200" kern="1200" dirty="0" smtClean="0">
                <a:solidFill>
                  <a:schemeClr val="tx1"/>
                </a:solidFill>
                <a:effectLst/>
                <a:latin typeface="+mn-lt"/>
                <a:ea typeface="+mn-ea"/>
                <a:cs typeface="+mn-cs"/>
              </a:rPr>
              <a:t>0</a:t>
            </a:r>
            <a:r>
              <a:rPr lang="en-US" dirty="0" smtClean="0"/>
              <a:t>;</a:t>
            </a:r>
            <a:br>
              <a:rPr lang="en-US" dirty="0" smtClean="0"/>
            </a:br>
            <a:r>
              <a:rPr lang="en-US" dirty="0" smtClean="0"/>
              <a:t>        </a:t>
            </a:r>
            <a:r>
              <a:rPr lang="en-US" dirty="0" err="1" smtClean="0"/>
              <a:t>HttpURLConnection</a:t>
            </a:r>
            <a:r>
              <a:rPr lang="en-US" dirty="0" smtClean="0"/>
              <a:t> </a:t>
            </a:r>
            <a:r>
              <a:rPr lang="en-US" dirty="0" err="1" smtClean="0"/>
              <a:t>urlConnection</a:t>
            </a:r>
            <a:r>
              <a:rPr lang="en-US" dirty="0" smtClean="0"/>
              <a:t>;</a:t>
            </a:r>
            <a:br>
              <a:rPr lang="en-US" dirty="0" smtClean="0"/>
            </a:br>
            <a:r>
              <a:rPr lang="en-US" dirty="0" smtClean="0"/>
              <a:t>        </a:t>
            </a:r>
            <a:r>
              <a:rPr lang="en-US" sz="1200" b="1" kern="1200" dirty="0" smtClean="0">
                <a:solidFill>
                  <a:schemeClr val="tx1"/>
                </a:solidFill>
                <a:effectLst/>
                <a:latin typeface="+mn-lt"/>
                <a:ea typeface="+mn-ea"/>
                <a:cs typeface="+mn-cs"/>
              </a:rPr>
              <a:t>try </a:t>
            </a:r>
            <a:r>
              <a:rPr lang="en-US" dirty="0" smtClean="0"/>
              <a:t>{</a:t>
            </a:r>
            <a:br>
              <a:rPr lang="en-US" dirty="0" smtClean="0"/>
            </a:br>
            <a:r>
              <a:rPr lang="en-US" dirty="0" smtClean="0"/>
              <a:t>            URL </a:t>
            </a:r>
            <a:r>
              <a:rPr lang="en-US" dirty="0" err="1" smtClean="0"/>
              <a:t>url</a:t>
            </a:r>
            <a:r>
              <a:rPr lang="en-US" dirty="0" smtClean="0"/>
              <a:t> = </a:t>
            </a:r>
            <a:r>
              <a:rPr lang="en-US" sz="1200" b="1" kern="1200" dirty="0" smtClean="0">
                <a:solidFill>
                  <a:schemeClr val="tx1"/>
                </a:solidFill>
                <a:effectLst/>
                <a:latin typeface="+mn-lt"/>
                <a:ea typeface="+mn-ea"/>
                <a:cs typeface="+mn-cs"/>
              </a:rPr>
              <a:t>new </a:t>
            </a:r>
            <a:r>
              <a:rPr lang="en-US" dirty="0" smtClean="0"/>
              <a:t>URL(</a:t>
            </a:r>
            <a:r>
              <a:rPr lang="en-US" dirty="0" err="1" smtClean="0"/>
              <a:t>params</a:t>
            </a:r>
            <a:r>
              <a:rPr lang="en-US" dirty="0" smtClean="0"/>
              <a:t>[</a:t>
            </a:r>
            <a:r>
              <a:rPr lang="en-US" sz="1200" kern="1200" dirty="0" smtClean="0">
                <a:solidFill>
                  <a:schemeClr val="tx1"/>
                </a:solidFill>
                <a:effectLst/>
                <a:latin typeface="+mn-lt"/>
                <a:ea typeface="+mn-ea"/>
                <a:cs typeface="+mn-cs"/>
              </a:rPr>
              <a:t>0</a:t>
            </a:r>
            <a:r>
              <a:rPr lang="en-US" dirty="0" smtClean="0"/>
              <a:t>]);</a:t>
            </a:r>
            <a:br>
              <a:rPr lang="en-US" dirty="0" smtClean="0"/>
            </a:br>
            <a:r>
              <a:rPr lang="en-US" dirty="0" smtClean="0"/>
              <a:t>            </a:t>
            </a:r>
            <a:r>
              <a:rPr lang="en-US" dirty="0" err="1" smtClean="0"/>
              <a:t>urlConnection</a:t>
            </a:r>
            <a:r>
              <a:rPr lang="en-US" dirty="0" smtClean="0"/>
              <a:t> = (</a:t>
            </a:r>
            <a:r>
              <a:rPr lang="en-US" dirty="0" err="1" smtClean="0"/>
              <a:t>HttpURLConnection</a:t>
            </a:r>
            <a:r>
              <a:rPr lang="en-US" dirty="0" smtClean="0"/>
              <a:t>) </a:t>
            </a:r>
            <a:r>
              <a:rPr lang="en-US" dirty="0" err="1" smtClean="0"/>
              <a:t>url.openConnection</a:t>
            </a:r>
            <a:r>
              <a:rPr lang="en-US" dirty="0" smtClean="0"/>
              <a:t>();</a:t>
            </a:r>
            <a:br>
              <a:rPr lang="en-US" dirty="0" smtClean="0"/>
            </a:br>
            <a:r>
              <a:rPr lang="en-US" dirty="0" smtClean="0"/>
              <a:t>            </a:t>
            </a:r>
            <a:r>
              <a:rPr lang="en-US" sz="1200" b="1" kern="1200" dirty="0" err="1" smtClean="0">
                <a:solidFill>
                  <a:schemeClr val="tx1"/>
                </a:solidFill>
                <a:effectLst/>
                <a:latin typeface="+mn-lt"/>
                <a:ea typeface="+mn-ea"/>
                <a:cs typeface="+mn-cs"/>
              </a:rPr>
              <a:t>int</a:t>
            </a:r>
            <a:r>
              <a:rPr lang="en-US" sz="1200" b="1" kern="1200" dirty="0" smtClean="0">
                <a:solidFill>
                  <a:schemeClr val="tx1"/>
                </a:solidFill>
                <a:effectLst/>
                <a:latin typeface="+mn-lt"/>
                <a:ea typeface="+mn-ea"/>
                <a:cs typeface="+mn-cs"/>
              </a:rPr>
              <a:t> </a:t>
            </a:r>
            <a:r>
              <a:rPr lang="en-US" dirty="0" err="1" smtClean="0"/>
              <a:t>statusCode</a:t>
            </a:r>
            <a:r>
              <a:rPr lang="en-US" dirty="0" smtClean="0"/>
              <a:t> = </a:t>
            </a:r>
            <a:r>
              <a:rPr lang="en-US" dirty="0" err="1" smtClean="0"/>
              <a:t>urlConnection.getResponseCode</a:t>
            </a:r>
            <a:r>
              <a:rPr lang="en-US" dirty="0" smtClean="0"/>
              <a:t>();</a:t>
            </a:r>
            <a:br>
              <a:rPr lang="en-US" dirty="0" smtClean="0"/>
            </a:br>
            <a:r>
              <a:rPr lang="en-US" dirty="0" smtClean="0"/>
              <a:t/>
            </a:r>
            <a:br>
              <a:rPr lang="en-US" dirty="0" smtClean="0"/>
            </a:br>
            <a:r>
              <a:rPr lang="en-US" dirty="0" smtClean="0"/>
              <a:t>            </a:t>
            </a:r>
            <a:r>
              <a:rPr lang="en-US" sz="1200" i="1" kern="1200" dirty="0" smtClean="0">
                <a:solidFill>
                  <a:schemeClr val="tx1"/>
                </a:solidFill>
                <a:effectLst/>
                <a:latin typeface="+mn-lt"/>
                <a:ea typeface="+mn-ea"/>
                <a:cs typeface="+mn-cs"/>
              </a:rPr>
              <a:t>// 200 represents HTTP OK</a:t>
            </a:r>
            <a:br>
              <a:rPr lang="en-US" sz="1200" i="1" kern="1200" dirty="0" smtClean="0">
                <a:solidFill>
                  <a:schemeClr val="tx1"/>
                </a:solidFill>
                <a:effectLst/>
                <a:latin typeface="+mn-lt"/>
                <a:ea typeface="+mn-ea"/>
                <a:cs typeface="+mn-cs"/>
              </a:rPr>
            </a:br>
            <a:r>
              <a:rPr lang="en-US" sz="1200" i="1"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if </a:t>
            </a:r>
            <a:r>
              <a:rPr lang="en-US" dirty="0" smtClean="0"/>
              <a:t>(</a:t>
            </a:r>
            <a:r>
              <a:rPr lang="en-US" dirty="0" err="1" smtClean="0"/>
              <a:t>statusCode</a:t>
            </a:r>
            <a:r>
              <a:rPr lang="en-US" dirty="0" smtClean="0"/>
              <a:t> == </a:t>
            </a:r>
            <a:r>
              <a:rPr lang="en-US" sz="1200" kern="1200" dirty="0" smtClean="0">
                <a:solidFill>
                  <a:schemeClr val="tx1"/>
                </a:solidFill>
                <a:effectLst/>
                <a:latin typeface="+mn-lt"/>
                <a:ea typeface="+mn-ea"/>
                <a:cs typeface="+mn-cs"/>
              </a:rPr>
              <a:t>200</a:t>
            </a:r>
            <a:r>
              <a:rPr lang="en-US" dirty="0" smtClean="0"/>
              <a:t>) {</a:t>
            </a:r>
            <a:br>
              <a:rPr lang="en-US" dirty="0" smtClean="0"/>
            </a:br>
            <a:r>
              <a:rPr lang="en-US" dirty="0" smtClean="0"/>
              <a:t>                </a:t>
            </a:r>
            <a:r>
              <a:rPr lang="en-US" dirty="0" err="1" smtClean="0"/>
              <a:t>BufferedReader</a:t>
            </a:r>
            <a:r>
              <a:rPr lang="en-US" dirty="0" smtClean="0"/>
              <a:t> r = </a:t>
            </a:r>
            <a:r>
              <a:rPr lang="en-US" sz="1200" b="1" kern="1200" dirty="0" smtClean="0">
                <a:solidFill>
                  <a:schemeClr val="tx1"/>
                </a:solidFill>
                <a:effectLst/>
                <a:latin typeface="+mn-lt"/>
                <a:ea typeface="+mn-ea"/>
                <a:cs typeface="+mn-cs"/>
              </a:rPr>
              <a:t>new </a:t>
            </a:r>
            <a:r>
              <a:rPr lang="en-US" dirty="0" err="1" smtClean="0"/>
              <a:t>BufferedReader</a:t>
            </a:r>
            <a:r>
              <a:rPr lang="en-US" dirty="0" smtClean="0"/>
              <a:t>(</a:t>
            </a:r>
            <a:r>
              <a:rPr lang="en-US" sz="1200" b="1" kern="1200" dirty="0" smtClean="0">
                <a:solidFill>
                  <a:schemeClr val="tx1"/>
                </a:solidFill>
                <a:effectLst/>
                <a:latin typeface="+mn-lt"/>
                <a:ea typeface="+mn-ea"/>
                <a:cs typeface="+mn-cs"/>
              </a:rPr>
              <a:t>new </a:t>
            </a:r>
            <a:r>
              <a:rPr lang="en-US" dirty="0" err="1" smtClean="0"/>
              <a:t>InputStreamReader</a:t>
            </a:r>
            <a:r>
              <a:rPr lang="en-US" dirty="0" smtClean="0"/>
              <a:t/>
            </a:r>
            <a:br>
              <a:rPr lang="en-US" dirty="0" smtClean="0"/>
            </a:br>
            <a:r>
              <a:rPr lang="en-US" dirty="0" smtClean="0"/>
              <a:t>                        (</a:t>
            </a:r>
            <a:r>
              <a:rPr lang="en-US" dirty="0" err="1" smtClean="0"/>
              <a:t>urlConnection.getInputStream</a:t>
            </a:r>
            <a:r>
              <a:rPr lang="en-US" dirty="0" smtClean="0"/>
              <a:t>()));</a:t>
            </a:r>
            <a:br>
              <a:rPr lang="en-US" dirty="0" smtClean="0"/>
            </a:br>
            <a:r>
              <a:rPr lang="en-US" dirty="0" smtClean="0"/>
              <a:t>                </a:t>
            </a:r>
            <a:r>
              <a:rPr lang="en-US" dirty="0" err="1" smtClean="0"/>
              <a:t>StringBuilder</a:t>
            </a:r>
            <a:r>
              <a:rPr lang="en-US" dirty="0" smtClean="0"/>
              <a:t> response = </a:t>
            </a:r>
            <a:r>
              <a:rPr lang="en-US" sz="1200" b="1" kern="1200" dirty="0" smtClean="0">
                <a:solidFill>
                  <a:schemeClr val="tx1"/>
                </a:solidFill>
                <a:effectLst/>
                <a:latin typeface="+mn-lt"/>
                <a:ea typeface="+mn-ea"/>
                <a:cs typeface="+mn-cs"/>
              </a:rPr>
              <a:t>new </a:t>
            </a:r>
            <a:r>
              <a:rPr lang="en-US" dirty="0" err="1" smtClean="0"/>
              <a:t>StringBuilder</a:t>
            </a:r>
            <a:r>
              <a:rPr lang="en-US" dirty="0" smtClean="0"/>
              <a:t>();</a:t>
            </a:r>
            <a:br>
              <a:rPr lang="en-US" dirty="0" smtClean="0"/>
            </a:br>
            <a:r>
              <a:rPr lang="en-US" dirty="0" smtClean="0"/>
              <a:t>                String line;</a:t>
            </a:r>
            <a:br>
              <a:rPr lang="en-US" dirty="0" smtClean="0"/>
            </a:br>
            <a:r>
              <a:rPr lang="en-US" dirty="0" smtClean="0"/>
              <a:t>                </a:t>
            </a:r>
            <a:r>
              <a:rPr lang="en-US" sz="1200" b="1" kern="1200" dirty="0" smtClean="0">
                <a:solidFill>
                  <a:schemeClr val="tx1"/>
                </a:solidFill>
                <a:effectLst/>
                <a:latin typeface="+mn-lt"/>
                <a:ea typeface="+mn-ea"/>
                <a:cs typeface="+mn-cs"/>
              </a:rPr>
              <a:t>while </a:t>
            </a:r>
            <a:r>
              <a:rPr lang="en-US" dirty="0" smtClean="0"/>
              <a:t>((line = </a:t>
            </a:r>
            <a:r>
              <a:rPr lang="en-US" dirty="0" err="1" smtClean="0"/>
              <a:t>r.readLine</a:t>
            </a:r>
            <a:r>
              <a:rPr lang="en-US" dirty="0" smtClean="0"/>
              <a:t>()) != </a:t>
            </a:r>
            <a:r>
              <a:rPr lang="en-US" sz="1200" b="1" kern="1200" dirty="0" smtClean="0">
                <a:solidFill>
                  <a:schemeClr val="tx1"/>
                </a:solidFill>
                <a:effectLst/>
                <a:latin typeface="+mn-lt"/>
                <a:ea typeface="+mn-ea"/>
                <a:cs typeface="+mn-cs"/>
              </a:rPr>
              <a:t>null</a:t>
            </a:r>
            <a:r>
              <a:rPr lang="en-US" dirty="0" smtClean="0"/>
              <a:t>) {</a:t>
            </a:r>
            <a:br>
              <a:rPr lang="en-US" dirty="0" smtClean="0"/>
            </a:br>
            <a:r>
              <a:rPr lang="en-US" dirty="0" smtClean="0"/>
              <a:t>                    </a:t>
            </a:r>
            <a:r>
              <a:rPr lang="en-US" dirty="0" err="1" smtClean="0"/>
              <a:t>response.append</a:t>
            </a:r>
            <a:r>
              <a:rPr lang="en-US" dirty="0" smtClean="0"/>
              <a:t>(line);</a:t>
            </a:r>
            <a:br>
              <a:rPr lang="en-US" dirty="0" smtClean="0"/>
            </a:br>
            <a:r>
              <a:rPr lang="en-US" dirty="0" smtClean="0"/>
              <a:t>                }</a:t>
            </a:r>
            <a:br>
              <a:rPr lang="en-US" dirty="0" smtClean="0"/>
            </a:br>
            <a:r>
              <a:rPr lang="en-US" dirty="0" smtClean="0"/>
              <a:t>                </a:t>
            </a:r>
            <a:r>
              <a:rPr lang="en-US" dirty="0" err="1" smtClean="0"/>
              <a:t>parseResult</a:t>
            </a:r>
            <a:r>
              <a:rPr lang="en-US" dirty="0" smtClean="0"/>
              <a:t>(</a:t>
            </a:r>
            <a:r>
              <a:rPr lang="en-US" dirty="0" err="1" smtClean="0"/>
              <a:t>response.toString</a:t>
            </a:r>
            <a:r>
              <a:rPr lang="en-US" dirty="0" smtClean="0"/>
              <a:t>());</a:t>
            </a:r>
            <a:br>
              <a:rPr lang="en-US" dirty="0" smtClean="0"/>
            </a:br>
            <a:r>
              <a:rPr lang="en-US" dirty="0" smtClean="0"/>
              <a:t>                result = </a:t>
            </a:r>
            <a:r>
              <a:rPr lang="en-US" sz="1200" kern="1200" dirty="0" smtClean="0">
                <a:solidFill>
                  <a:schemeClr val="tx1"/>
                </a:solidFill>
                <a:effectLst/>
                <a:latin typeface="+mn-lt"/>
                <a:ea typeface="+mn-ea"/>
                <a:cs typeface="+mn-cs"/>
              </a:rPr>
              <a:t>1</a:t>
            </a:r>
            <a:r>
              <a:rPr lang="en-US" dirty="0" smtClean="0"/>
              <a:t>; </a:t>
            </a:r>
            <a:r>
              <a:rPr lang="en-US" sz="1200" i="1" kern="1200" dirty="0" smtClean="0">
                <a:solidFill>
                  <a:schemeClr val="tx1"/>
                </a:solidFill>
                <a:effectLst/>
                <a:latin typeface="+mn-lt"/>
                <a:ea typeface="+mn-ea"/>
                <a:cs typeface="+mn-cs"/>
              </a:rPr>
              <a:t>// Successful</a:t>
            </a:r>
            <a:br>
              <a:rPr lang="en-US" sz="1200" i="1" kern="1200" dirty="0" smtClean="0">
                <a:solidFill>
                  <a:schemeClr val="tx1"/>
                </a:solidFill>
                <a:effectLst/>
                <a:latin typeface="+mn-lt"/>
                <a:ea typeface="+mn-ea"/>
                <a:cs typeface="+mn-cs"/>
              </a:rPr>
            </a:br>
            <a:r>
              <a:rPr lang="en-US" sz="1200" i="1" kern="1200" dirty="0" smtClean="0">
                <a:solidFill>
                  <a:schemeClr val="tx1"/>
                </a:solidFill>
                <a:effectLst/>
                <a:latin typeface="+mn-lt"/>
                <a:ea typeface="+mn-ea"/>
                <a:cs typeface="+mn-cs"/>
              </a:rPr>
              <a:t>            </a:t>
            </a:r>
            <a:r>
              <a:rPr lang="en-US" dirty="0" smtClean="0"/>
              <a:t>} </a:t>
            </a:r>
            <a:r>
              <a:rPr lang="en-US" sz="1200" b="1" kern="1200" dirty="0" smtClean="0">
                <a:solidFill>
                  <a:schemeClr val="tx1"/>
                </a:solidFill>
                <a:effectLst/>
                <a:latin typeface="+mn-lt"/>
                <a:ea typeface="+mn-ea"/>
                <a:cs typeface="+mn-cs"/>
              </a:rPr>
              <a:t>else </a:t>
            </a:r>
            <a:r>
              <a:rPr lang="en-US" dirty="0" smtClean="0"/>
              <a:t>{</a:t>
            </a:r>
            <a:br>
              <a:rPr lang="en-US" dirty="0" smtClean="0"/>
            </a:br>
            <a:r>
              <a:rPr lang="en-US" dirty="0" smtClean="0"/>
              <a:t>                result = </a:t>
            </a:r>
            <a:r>
              <a:rPr lang="en-US" sz="1200" kern="1200" dirty="0" smtClean="0">
                <a:solidFill>
                  <a:schemeClr val="tx1"/>
                </a:solidFill>
                <a:effectLst/>
                <a:latin typeface="+mn-lt"/>
                <a:ea typeface="+mn-ea"/>
                <a:cs typeface="+mn-cs"/>
              </a:rPr>
              <a:t>0</a:t>
            </a:r>
            <a:r>
              <a:rPr lang="en-US" dirty="0" smtClean="0"/>
              <a:t>; </a:t>
            </a:r>
            <a:r>
              <a:rPr lang="en-US" sz="1200" i="1" kern="1200" dirty="0" smtClean="0">
                <a:solidFill>
                  <a:schemeClr val="tx1"/>
                </a:solidFill>
                <a:effectLst/>
                <a:latin typeface="+mn-lt"/>
                <a:ea typeface="+mn-ea"/>
                <a:cs typeface="+mn-cs"/>
              </a:rPr>
              <a:t>//"Failed to fetch data!";</a:t>
            </a:r>
            <a:br>
              <a:rPr lang="en-US" sz="1200" i="1" kern="1200" dirty="0" smtClean="0">
                <a:solidFill>
                  <a:schemeClr val="tx1"/>
                </a:solidFill>
                <a:effectLst/>
                <a:latin typeface="+mn-lt"/>
                <a:ea typeface="+mn-ea"/>
                <a:cs typeface="+mn-cs"/>
              </a:rPr>
            </a:br>
            <a:r>
              <a:rPr lang="en-US" sz="1200" i="1" kern="1200" dirty="0" smtClean="0">
                <a:solidFill>
                  <a:schemeClr val="tx1"/>
                </a:solidFill>
                <a:effectLst/>
                <a:latin typeface="+mn-lt"/>
                <a:ea typeface="+mn-ea"/>
                <a:cs typeface="+mn-cs"/>
              </a:rPr>
              <a:t>            </a:t>
            </a:r>
            <a:r>
              <a:rPr lang="en-US" dirty="0" smtClean="0"/>
              <a:t>}</a:t>
            </a:r>
            <a:br>
              <a:rPr lang="en-US" dirty="0" smtClean="0"/>
            </a:br>
            <a:r>
              <a:rPr lang="en-US" dirty="0" smtClean="0"/>
              <a:t>        } </a:t>
            </a:r>
            <a:r>
              <a:rPr lang="en-US" sz="1200" b="1" kern="1200" dirty="0" smtClean="0">
                <a:solidFill>
                  <a:schemeClr val="tx1"/>
                </a:solidFill>
                <a:effectLst/>
                <a:latin typeface="+mn-lt"/>
                <a:ea typeface="+mn-ea"/>
                <a:cs typeface="+mn-cs"/>
              </a:rPr>
              <a:t>catch </a:t>
            </a:r>
            <a:r>
              <a:rPr lang="en-US" dirty="0" smtClean="0"/>
              <a:t>(Exception e) {</a:t>
            </a:r>
            <a:br>
              <a:rPr lang="en-US" dirty="0" smtClean="0"/>
            </a:br>
            <a:r>
              <a:rPr lang="en-US" dirty="0" smtClean="0"/>
              <a:t>            </a:t>
            </a:r>
            <a:r>
              <a:rPr lang="en-US" dirty="0" err="1" smtClean="0"/>
              <a:t>Log.</a:t>
            </a:r>
            <a:r>
              <a:rPr lang="en-US" i="1" dirty="0" err="1" smtClean="0">
                <a:effectLst/>
              </a:rPr>
              <a:t>d</a:t>
            </a:r>
            <a:r>
              <a:rPr lang="en-US" dirty="0" smtClean="0"/>
              <a:t>(</a:t>
            </a:r>
            <a:r>
              <a:rPr lang="en-US" sz="1200" b="1" i="1" kern="1200" dirty="0" smtClean="0">
                <a:solidFill>
                  <a:schemeClr val="tx1"/>
                </a:solidFill>
                <a:effectLst/>
                <a:latin typeface="+mn-lt"/>
                <a:ea typeface="+mn-ea"/>
                <a:cs typeface="+mn-cs"/>
              </a:rPr>
              <a:t>TAG</a:t>
            </a:r>
            <a:r>
              <a:rPr lang="en-US" dirty="0" smtClean="0"/>
              <a:t>, </a:t>
            </a:r>
            <a:r>
              <a:rPr lang="en-US" dirty="0" err="1" smtClean="0"/>
              <a:t>e.getLocalizedMessage</a:t>
            </a:r>
            <a:r>
              <a:rPr lang="en-US" dirty="0" smtClean="0"/>
              <a:t>());</a:t>
            </a:r>
            <a:br>
              <a:rPr lang="en-US" dirty="0" smtClean="0"/>
            </a:br>
            <a:r>
              <a:rPr lang="en-US" dirty="0" smtClean="0"/>
              <a:t>        }</a:t>
            </a:r>
            <a:br>
              <a:rPr lang="en-US" dirty="0" smtClean="0"/>
            </a:br>
            <a:r>
              <a:rPr lang="en-US" dirty="0" smtClean="0"/>
              <a:t>        </a:t>
            </a:r>
            <a:r>
              <a:rPr lang="en-US" sz="1200" b="1" kern="1200" dirty="0" smtClean="0">
                <a:solidFill>
                  <a:schemeClr val="tx1"/>
                </a:solidFill>
                <a:effectLst/>
                <a:latin typeface="+mn-lt"/>
                <a:ea typeface="+mn-ea"/>
                <a:cs typeface="+mn-cs"/>
              </a:rPr>
              <a:t>return </a:t>
            </a:r>
            <a:r>
              <a:rPr lang="en-US" dirty="0" smtClean="0"/>
              <a:t>result; </a:t>
            </a:r>
            <a:r>
              <a:rPr lang="en-US" sz="1200" i="1" kern="1200" dirty="0" smtClean="0">
                <a:solidFill>
                  <a:schemeClr val="tx1"/>
                </a:solidFill>
                <a:effectLst/>
                <a:latin typeface="+mn-lt"/>
                <a:ea typeface="+mn-ea"/>
                <a:cs typeface="+mn-cs"/>
              </a:rPr>
              <a:t>//"Failed to fetch data!";</a:t>
            </a:r>
            <a:br>
              <a:rPr lang="en-US" sz="1200" i="1" kern="1200" dirty="0" smtClean="0">
                <a:solidFill>
                  <a:schemeClr val="tx1"/>
                </a:solidFill>
                <a:effectLst/>
                <a:latin typeface="+mn-lt"/>
                <a:ea typeface="+mn-ea"/>
                <a:cs typeface="+mn-cs"/>
              </a:rPr>
            </a:br>
            <a:r>
              <a:rPr lang="en-US" sz="1200" i="1" kern="1200" dirty="0" smtClean="0">
                <a:solidFill>
                  <a:schemeClr val="tx1"/>
                </a:solidFill>
                <a:effectLst/>
                <a:latin typeface="+mn-lt"/>
                <a:ea typeface="+mn-ea"/>
                <a:cs typeface="+mn-cs"/>
              </a:rPr>
              <a:t>    </a:t>
            </a:r>
            <a:r>
              <a:rPr lang="en-US" dirty="0" smtClean="0"/>
              <a:t>}</a:t>
            </a:r>
            <a:br>
              <a:rPr lang="en-US" dirty="0" smtClean="0"/>
            </a:br>
            <a:r>
              <a:rPr lang="en-US" dirty="0" smtClean="0"/>
              <a:t/>
            </a:r>
            <a:br>
              <a:rPr lang="en-US" dirty="0" smtClean="0"/>
            </a:br>
            <a:r>
              <a:rPr lang="en-US" dirty="0" smtClean="0"/>
              <a:t>    </a:t>
            </a:r>
            <a:r>
              <a:rPr lang="en-US" sz="1200" b="1" kern="1200" dirty="0" smtClean="0">
                <a:solidFill>
                  <a:schemeClr val="tx1"/>
                </a:solidFill>
                <a:effectLst/>
                <a:latin typeface="+mn-lt"/>
                <a:ea typeface="+mn-ea"/>
                <a:cs typeface="+mn-cs"/>
              </a:rPr>
              <a:t>protected void </a:t>
            </a:r>
            <a:r>
              <a:rPr lang="en-US" dirty="0" err="1" smtClean="0"/>
              <a:t>onPostExecute</a:t>
            </a:r>
            <a:r>
              <a:rPr lang="en-US" dirty="0" smtClean="0"/>
              <a:t>(Integer result) {</a:t>
            </a:r>
            <a:br>
              <a:rPr lang="en-US" dirty="0" smtClean="0"/>
            </a:br>
            <a:r>
              <a:rPr lang="en-US" dirty="0" smtClean="0"/>
              <a:t>        </a:t>
            </a:r>
            <a:r>
              <a:rPr lang="en-US" sz="1200" i="1" kern="1200" dirty="0" smtClean="0">
                <a:solidFill>
                  <a:schemeClr val="tx1"/>
                </a:solidFill>
                <a:effectLst/>
                <a:latin typeface="+mn-lt"/>
                <a:ea typeface="+mn-ea"/>
                <a:cs typeface="+mn-cs"/>
              </a:rPr>
              <a:t>// Download complete. Let us update UI</a:t>
            </a:r>
            <a:br>
              <a:rPr lang="en-US" sz="1200" i="1" kern="1200" dirty="0" smtClean="0">
                <a:solidFill>
                  <a:schemeClr val="tx1"/>
                </a:solidFill>
                <a:effectLst/>
                <a:latin typeface="+mn-lt"/>
                <a:ea typeface="+mn-ea"/>
                <a:cs typeface="+mn-cs"/>
              </a:rPr>
            </a:br>
            <a:r>
              <a:rPr lang="en-US" sz="1200" i="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progressBar</a:t>
            </a:r>
            <a:r>
              <a:rPr lang="en-US" dirty="0" err="1" smtClean="0"/>
              <a:t>.setVisibility</a:t>
            </a:r>
            <a:r>
              <a:rPr lang="en-US" dirty="0" smtClean="0"/>
              <a:t>(</a:t>
            </a:r>
            <a:r>
              <a:rPr lang="en-US" dirty="0" err="1" smtClean="0"/>
              <a:t>View.</a:t>
            </a:r>
            <a:r>
              <a:rPr lang="en-US" sz="1200" b="1" i="1" kern="1200" dirty="0" err="1" smtClean="0">
                <a:solidFill>
                  <a:schemeClr val="tx1"/>
                </a:solidFill>
                <a:effectLst/>
                <a:latin typeface="+mn-lt"/>
                <a:ea typeface="+mn-ea"/>
                <a:cs typeface="+mn-cs"/>
              </a:rPr>
              <a:t>GONE</a:t>
            </a:r>
            <a:r>
              <a:rPr lang="en-US" dirty="0" smtClean="0"/>
              <a:t>);</a:t>
            </a:r>
            <a:br>
              <a:rPr lang="en-US" dirty="0" smtClean="0"/>
            </a:br>
            <a:r>
              <a:rPr lang="en-US" dirty="0" smtClean="0"/>
              <a:t/>
            </a:r>
            <a:br>
              <a:rPr lang="en-US" dirty="0" smtClean="0"/>
            </a:br>
            <a:r>
              <a:rPr lang="en-US" dirty="0" smtClean="0"/>
              <a:t>        </a:t>
            </a:r>
            <a:r>
              <a:rPr lang="en-US" sz="1200" b="1" kern="1200" dirty="0" smtClean="0">
                <a:solidFill>
                  <a:schemeClr val="tx1"/>
                </a:solidFill>
                <a:effectLst/>
                <a:latin typeface="+mn-lt"/>
                <a:ea typeface="+mn-ea"/>
                <a:cs typeface="+mn-cs"/>
              </a:rPr>
              <a:t>if </a:t>
            </a:r>
            <a:r>
              <a:rPr lang="en-US" dirty="0" smtClean="0"/>
              <a:t>(result == </a:t>
            </a:r>
            <a:r>
              <a:rPr lang="en-US" sz="1200" kern="1200" dirty="0" smtClean="0">
                <a:solidFill>
                  <a:schemeClr val="tx1"/>
                </a:solidFill>
                <a:effectLst/>
                <a:latin typeface="+mn-lt"/>
                <a:ea typeface="+mn-ea"/>
                <a:cs typeface="+mn-cs"/>
              </a:rPr>
              <a:t>1</a:t>
            </a:r>
            <a:r>
              <a:rPr lang="en-US" dirty="0" smtClean="0"/>
              <a:t>) {</a:t>
            </a:r>
            <a:br>
              <a:rPr lang="en-US" dirty="0" smtClean="0"/>
            </a:br>
            <a:r>
              <a:rPr lang="en-US" dirty="0" smtClean="0"/>
              <a:t>            </a:t>
            </a:r>
            <a:r>
              <a:rPr lang="en-US" sz="1200" b="1" kern="1200" dirty="0" smtClean="0">
                <a:solidFill>
                  <a:schemeClr val="tx1"/>
                </a:solidFill>
                <a:effectLst/>
                <a:latin typeface="+mn-lt"/>
                <a:ea typeface="+mn-ea"/>
                <a:cs typeface="+mn-cs"/>
              </a:rPr>
              <a:t>adapter </a:t>
            </a:r>
            <a:r>
              <a:rPr lang="en-US" dirty="0" smtClean="0"/>
              <a:t>= </a:t>
            </a:r>
            <a:r>
              <a:rPr lang="en-US" sz="1200" b="1" kern="1200" dirty="0" smtClean="0">
                <a:solidFill>
                  <a:schemeClr val="tx1"/>
                </a:solidFill>
                <a:effectLst/>
                <a:latin typeface="+mn-lt"/>
                <a:ea typeface="+mn-ea"/>
                <a:cs typeface="+mn-cs"/>
              </a:rPr>
              <a:t>new </a:t>
            </a:r>
            <a:r>
              <a:rPr lang="en-US" dirty="0" err="1" smtClean="0"/>
              <a:t>RVAdapter</a:t>
            </a:r>
            <a:r>
              <a:rPr lang="en-US" dirty="0" smtClean="0"/>
              <a:t>(</a:t>
            </a:r>
            <a:r>
              <a:rPr lang="en-US" dirty="0" err="1" smtClean="0"/>
              <a:t>getApplicationContext</a:t>
            </a:r>
            <a:r>
              <a:rPr lang="en-US" dirty="0" smtClean="0"/>
              <a:t>(), </a:t>
            </a:r>
            <a:r>
              <a:rPr lang="en-US" sz="1200" b="1" kern="1200" dirty="0" smtClean="0">
                <a:solidFill>
                  <a:schemeClr val="tx1"/>
                </a:solidFill>
                <a:effectLst/>
                <a:latin typeface="+mn-lt"/>
                <a:ea typeface="+mn-ea"/>
                <a:cs typeface="+mn-cs"/>
              </a:rPr>
              <a:t>persons</a:t>
            </a:r>
            <a:r>
              <a:rPr lang="en-US" dirty="0" smtClean="0"/>
              <a:t>);</a:t>
            </a:r>
            <a:br>
              <a:rPr lang="en-US" dirty="0" smtClean="0"/>
            </a:br>
            <a:r>
              <a:rPr lang="en-US" dirty="0" smtClean="0"/>
              <a:t>            </a:t>
            </a:r>
            <a:r>
              <a:rPr lang="en-US" sz="1200" b="1" kern="1200" dirty="0" err="1" smtClean="0">
                <a:solidFill>
                  <a:schemeClr val="tx1"/>
                </a:solidFill>
                <a:effectLst/>
                <a:latin typeface="+mn-lt"/>
                <a:ea typeface="+mn-ea"/>
                <a:cs typeface="+mn-cs"/>
              </a:rPr>
              <a:t>mRecyclerView</a:t>
            </a:r>
            <a:r>
              <a:rPr lang="en-US" dirty="0" err="1" smtClean="0"/>
              <a:t>.setAdapter</a:t>
            </a:r>
            <a:r>
              <a:rPr lang="en-US" dirty="0" smtClean="0"/>
              <a:t>(</a:t>
            </a:r>
            <a:r>
              <a:rPr lang="en-US" sz="1200" b="1" kern="1200" dirty="0" smtClean="0">
                <a:solidFill>
                  <a:schemeClr val="tx1"/>
                </a:solidFill>
                <a:effectLst/>
                <a:latin typeface="+mn-lt"/>
                <a:ea typeface="+mn-ea"/>
                <a:cs typeface="+mn-cs"/>
              </a:rPr>
              <a:t>adapter</a:t>
            </a:r>
            <a:r>
              <a:rPr lang="en-US" dirty="0" smtClean="0"/>
              <a:t>);</a:t>
            </a:r>
            <a:br>
              <a:rPr lang="en-US" dirty="0" smtClean="0"/>
            </a:br>
            <a:r>
              <a:rPr lang="en-US" dirty="0" smtClean="0"/>
              <a:t>        } </a:t>
            </a:r>
            <a:r>
              <a:rPr lang="en-US" sz="1200" b="1" kern="1200" dirty="0" smtClean="0">
                <a:solidFill>
                  <a:schemeClr val="tx1"/>
                </a:solidFill>
                <a:effectLst/>
                <a:latin typeface="+mn-lt"/>
                <a:ea typeface="+mn-ea"/>
                <a:cs typeface="+mn-cs"/>
              </a:rPr>
              <a:t>else </a:t>
            </a:r>
            <a:r>
              <a:rPr lang="en-US" dirty="0" smtClean="0"/>
              <a:t>{</a:t>
            </a:r>
            <a:br>
              <a:rPr lang="en-US" dirty="0" smtClean="0"/>
            </a:br>
            <a:r>
              <a:rPr lang="en-US" dirty="0" smtClean="0"/>
              <a:t>            </a:t>
            </a:r>
            <a:r>
              <a:rPr lang="en-US" dirty="0" err="1" smtClean="0"/>
              <a:t>Toast.</a:t>
            </a:r>
            <a:r>
              <a:rPr lang="en-US" i="1" dirty="0" err="1" smtClean="0">
                <a:effectLst/>
              </a:rPr>
              <a:t>makeText</a:t>
            </a:r>
            <a:r>
              <a:rPr lang="en-US" dirty="0" smtClean="0"/>
              <a:t>(</a:t>
            </a:r>
            <a:r>
              <a:rPr lang="en-US" dirty="0" err="1" smtClean="0"/>
              <a:t>getApplicationContext</a:t>
            </a:r>
            <a:r>
              <a:rPr lang="en-US" dirty="0" smtClean="0"/>
              <a:t>(), </a:t>
            </a:r>
            <a:br>
              <a:rPr lang="en-US" dirty="0" smtClean="0"/>
            </a:br>
            <a:r>
              <a:rPr lang="en-US" dirty="0" smtClean="0"/>
              <a:t>                    </a:t>
            </a:r>
            <a:r>
              <a:rPr lang="en-US" sz="1200" b="1" kern="1200" dirty="0" smtClean="0">
                <a:solidFill>
                  <a:schemeClr val="tx1"/>
                </a:solidFill>
                <a:effectLst/>
                <a:latin typeface="+mn-lt"/>
                <a:ea typeface="+mn-ea"/>
                <a:cs typeface="+mn-cs"/>
              </a:rPr>
              <a:t>"Failed to fetch data!"</a:t>
            </a:r>
            <a:r>
              <a:rPr lang="en-US" dirty="0" smtClean="0"/>
              <a:t>, </a:t>
            </a:r>
            <a:r>
              <a:rPr lang="en-US" dirty="0" err="1" smtClean="0"/>
              <a:t>Toast.</a:t>
            </a:r>
            <a:r>
              <a:rPr lang="en-US" sz="1200" b="1" i="1" kern="1200" dirty="0" err="1" smtClean="0">
                <a:solidFill>
                  <a:schemeClr val="tx1"/>
                </a:solidFill>
                <a:effectLst/>
                <a:latin typeface="+mn-lt"/>
                <a:ea typeface="+mn-ea"/>
                <a:cs typeface="+mn-cs"/>
              </a:rPr>
              <a:t>LENGTH_SHORT</a:t>
            </a:r>
            <a:r>
              <a:rPr lang="en-US" dirty="0" smtClean="0"/>
              <a:t>).show();</a:t>
            </a:r>
            <a:br>
              <a:rPr lang="en-US" dirty="0" smtClean="0"/>
            </a:br>
            <a:r>
              <a:rPr lang="en-US" dirty="0" smtClean="0"/>
              <a:t>        }</a:t>
            </a:r>
            <a:br>
              <a:rPr lang="en-US" dirty="0" smtClean="0"/>
            </a:br>
            <a:r>
              <a:rPr lang="en-US" dirty="0" smtClean="0"/>
              <a:t>    }</a:t>
            </a:r>
            <a:br>
              <a:rPr lang="en-US" dirty="0" smtClean="0"/>
            </a:br>
            <a:r>
              <a:rPr lang="en-US" dirty="0" smtClean="0"/>
              <a:t>}</a:t>
            </a:r>
            <a:endParaRPr lang="en-US" dirty="0"/>
          </a:p>
        </p:txBody>
      </p:sp>
      <p:sp>
        <p:nvSpPr>
          <p:cNvPr id="4" name="Slide Number Placeholder 3"/>
          <p:cNvSpPr>
            <a:spLocks noGrp="1"/>
          </p:cNvSpPr>
          <p:nvPr>
            <p:ph type="sldNum" sz="quarter" idx="10"/>
          </p:nvPr>
        </p:nvSpPr>
        <p:spPr/>
        <p:txBody>
          <a:bodyPr/>
          <a:lstStyle/>
          <a:p>
            <a:fld id="{39208101-F981-6242-AE4C-4077D556006E}" type="slidenum">
              <a:rPr lang="en-US" smtClean="0"/>
              <a:t>42</a:t>
            </a:fld>
            <a:endParaRPr lang="en-US"/>
          </a:p>
        </p:txBody>
      </p:sp>
    </p:spTree>
    <p:extLst>
      <p:ext uri="{BB962C8B-B14F-4D97-AF65-F5344CB8AC3E}">
        <p14:creationId xmlns:p14="http://schemas.microsoft.com/office/powerpoint/2010/main" val="7974209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parseResult</a:t>
            </a:r>
            <a:r>
              <a:rPr lang="en-US" dirty="0" smtClean="0"/>
              <a:t>()</a:t>
            </a:r>
            <a:r>
              <a:rPr lang="en-US" baseline="0" dirty="0" smtClean="0"/>
              <a:t> is a utility method to process JSON information and connect it to the </a:t>
            </a:r>
            <a:r>
              <a:rPr lang="en-US" baseline="0" dirty="0" err="1" smtClean="0"/>
              <a:t>CardView</a:t>
            </a:r>
            <a:endParaRPr lang="en-US" dirty="0" smtClean="0"/>
          </a:p>
          <a:p>
            <a:endParaRPr lang="en-US" dirty="0" smtClean="0"/>
          </a:p>
          <a:p>
            <a:r>
              <a:rPr lang="en-US" dirty="0" smtClean="0"/>
              <a:t>CODE:</a:t>
            </a:r>
          </a:p>
          <a:p>
            <a:endParaRPr lang="en-US" dirty="0" smtClean="0"/>
          </a:p>
          <a:p>
            <a:r>
              <a:rPr lang="en-US" sz="1200" b="1" kern="1200" dirty="0" smtClean="0">
                <a:solidFill>
                  <a:schemeClr val="tx1"/>
                </a:solidFill>
                <a:effectLst/>
                <a:latin typeface="+mn-lt"/>
                <a:ea typeface="+mn-ea"/>
                <a:cs typeface="+mn-cs"/>
              </a:rPr>
              <a:t>private void </a:t>
            </a:r>
            <a:r>
              <a:rPr lang="en-US" dirty="0" err="1" smtClean="0"/>
              <a:t>parseResult</a:t>
            </a:r>
            <a:r>
              <a:rPr lang="en-US" dirty="0" smtClean="0"/>
              <a:t>(String result) {</a:t>
            </a:r>
            <a:br>
              <a:rPr lang="en-US" dirty="0" smtClean="0"/>
            </a:br>
            <a:r>
              <a:rPr lang="en-US" dirty="0" smtClean="0"/>
              <a:t>    </a:t>
            </a:r>
            <a:r>
              <a:rPr lang="en-US" sz="1200" b="1" kern="1200" dirty="0" smtClean="0">
                <a:solidFill>
                  <a:schemeClr val="tx1"/>
                </a:solidFill>
                <a:effectLst/>
                <a:latin typeface="+mn-lt"/>
                <a:ea typeface="+mn-ea"/>
                <a:cs typeface="+mn-cs"/>
              </a:rPr>
              <a:t>try </a:t>
            </a:r>
            <a:r>
              <a:rPr lang="en-US" dirty="0" smtClean="0"/>
              <a:t>{</a:t>
            </a:r>
            <a:br>
              <a:rPr lang="en-US" dirty="0" smtClean="0"/>
            </a:br>
            <a:r>
              <a:rPr lang="en-US" dirty="0" smtClean="0"/>
              <a:t>        </a:t>
            </a:r>
            <a:r>
              <a:rPr lang="en-US" dirty="0" err="1" smtClean="0"/>
              <a:t>JSONArray</a:t>
            </a:r>
            <a:r>
              <a:rPr lang="en-US" dirty="0" smtClean="0"/>
              <a:t> </a:t>
            </a:r>
            <a:r>
              <a:rPr lang="en-US" dirty="0" err="1" smtClean="0"/>
              <a:t>personJSON</a:t>
            </a:r>
            <a:r>
              <a:rPr lang="en-US" dirty="0" smtClean="0"/>
              <a:t> = </a:t>
            </a:r>
            <a:r>
              <a:rPr lang="en-US" sz="1200" b="1" kern="1200" dirty="0" smtClean="0">
                <a:solidFill>
                  <a:schemeClr val="tx1"/>
                </a:solidFill>
                <a:effectLst/>
                <a:latin typeface="+mn-lt"/>
                <a:ea typeface="+mn-ea"/>
                <a:cs typeface="+mn-cs"/>
              </a:rPr>
              <a:t>new </a:t>
            </a:r>
            <a:r>
              <a:rPr lang="en-US" dirty="0" err="1" smtClean="0"/>
              <a:t>JSONArray</a:t>
            </a:r>
            <a:r>
              <a:rPr lang="en-US" dirty="0" smtClean="0"/>
              <a:t>(result);</a:t>
            </a:r>
            <a:br>
              <a:rPr lang="en-US" dirty="0" smtClean="0"/>
            </a:br>
            <a:r>
              <a:rPr lang="en-US" dirty="0" smtClean="0"/>
              <a:t>        </a:t>
            </a:r>
            <a:r>
              <a:rPr lang="en-US" sz="1200" b="1" kern="1200" dirty="0" smtClean="0">
                <a:solidFill>
                  <a:schemeClr val="tx1"/>
                </a:solidFill>
                <a:effectLst/>
                <a:latin typeface="+mn-lt"/>
                <a:ea typeface="+mn-ea"/>
                <a:cs typeface="+mn-cs"/>
              </a:rPr>
              <a:t>persons </a:t>
            </a:r>
            <a:r>
              <a:rPr lang="en-US" dirty="0" smtClean="0"/>
              <a:t>= </a:t>
            </a:r>
            <a:r>
              <a:rPr lang="en-US" sz="1200" b="1" kern="1200" dirty="0" smtClean="0">
                <a:solidFill>
                  <a:schemeClr val="tx1"/>
                </a:solidFill>
                <a:effectLst/>
                <a:latin typeface="+mn-lt"/>
                <a:ea typeface="+mn-ea"/>
                <a:cs typeface="+mn-cs"/>
              </a:rPr>
              <a:t>new </a:t>
            </a:r>
            <a:r>
              <a:rPr lang="en-US" dirty="0" err="1" smtClean="0"/>
              <a:t>ArrayList</a:t>
            </a:r>
            <a:r>
              <a:rPr lang="en-US" dirty="0" smtClean="0"/>
              <a:t>&lt;&gt;();</a:t>
            </a:r>
            <a:br>
              <a:rPr lang="en-US" dirty="0" smtClean="0"/>
            </a:br>
            <a:r>
              <a:rPr lang="en-US" dirty="0" smtClean="0"/>
              <a:t/>
            </a:r>
            <a:br>
              <a:rPr lang="en-US" dirty="0" smtClean="0"/>
            </a:br>
            <a:r>
              <a:rPr lang="en-US" dirty="0" smtClean="0"/>
              <a:t>        </a:t>
            </a:r>
            <a:r>
              <a:rPr lang="en-US" sz="1200" b="1" kern="1200" dirty="0" smtClean="0">
                <a:solidFill>
                  <a:schemeClr val="tx1"/>
                </a:solidFill>
                <a:effectLst/>
                <a:latin typeface="+mn-lt"/>
                <a:ea typeface="+mn-ea"/>
                <a:cs typeface="+mn-cs"/>
              </a:rPr>
              <a:t>for </a:t>
            </a:r>
            <a:r>
              <a:rPr lang="en-US" dirty="0" smtClean="0"/>
              <a:t>(</a:t>
            </a:r>
            <a:r>
              <a:rPr lang="en-US" sz="1200" b="1" kern="1200" dirty="0" err="1" smtClean="0">
                <a:solidFill>
                  <a:schemeClr val="tx1"/>
                </a:solidFill>
                <a:effectLst/>
                <a:latin typeface="+mn-lt"/>
                <a:ea typeface="+mn-ea"/>
                <a:cs typeface="+mn-cs"/>
              </a:rPr>
              <a:t>int</a:t>
            </a:r>
            <a:r>
              <a:rPr lang="en-US" sz="1200" b="1" kern="1200" dirty="0" smtClean="0">
                <a:solidFill>
                  <a:schemeClr val="tx1"/>
                </a:solidFill>
                <a:effectLst/>
                <a:latin typeface="+mn-lt"/>
                <a:ea typeface="+mn-ea"/>
                <a:cs typeface="+mn-cs"/>
              </a:rPr>
              <a:t> </a:t>
            </a:r>
            <a:r>
              <a:rPr lang="en-US" dirty="0" err="1" smtClean="0"/>
              <a:t>i</a:t>
            </a:r>
            <a:r>
              <a:rPr lang="en-US" dirty="0" smtClean="0"/>
              <a:t> = </a:t>
            </a:r>
            <a:r>
              <a:rPr lang="en-US" sz="1200" kern="1200" dirty="0" smtClean="0">
                <a:solidFill>
                  <a:schemeClr val="tx1"/>
                </a:solidFill>
                <a:effectLst/>
                <a:latin typeface="+mn-lt"/>
                <a:ea typeface="+mn-ea"/>
                <a:cs typeface="+mn-cs"/>
              </a:rPr>
              <a:t>0</a:t>
            </a:r>
            <a:r>
              <a:rPr lang="en-US" dirty="0" smtClean="0"/>
              <a:t>; </a:t>
            </a:r>
            <a:r>
              <a:rPr lang="en-US" dirty="0" err="1" smtClean="0"/>
              <a:t>i</a:t>
            </a:r>
            <a:r>
              <a:rPr lang="en-US" dirty="0" smtClean="0"/>
              <a:t> &lt; </a:t>
            </a:r>
            <a:r>
              <a:rPr lang="en-US" dirty="0" err="1" smtClean="0"/>
              <a:t>personJSON.length</a:t>
            </a:r>
            <a:r>
              <a:rPr lang="en-US" dirty="0" smtClean="0"/>
              <a:t>(); </a:t>
            </a:r>
            <a:r>
              <a:rPr lang="en-US" dirty="0" err="1" smtClean="0"/>
              <a:t>i</a:t>
            </a:r>
            <a:r>
              <a:rPr lang="en-US" dirty="0" smtClean="0"/>
              <a:t>++) {</a:t>
            </a:r>
            <a:br>
              <a:rPr lang="en-US" dirty="0" smtClean="0"/>
            </a:br>
            <a:r>
              <a:rPr lang="en-US" dirty="0" smtClean="0"/>
              <a:t>            </a:t>
            </a:r>
            <a:r>
              <a:rPr lang="en-US" dirty="0" err="1" smtClean="0"/>
              <a:t>JSONObject</a:t>
            </a:r>
            <a:r>
              <a:rPr lang="en-US" dirty="0" smtClean="0"/>
              <a:t> post = </a:t>
            </a:r>
            <a:r>
              <a:rPr lang="en-US" dirty="0" err="1" smtClean="0"/>
              <a:t>personJSON.optJSONObject</a:t>
            </a:r>
            <a:r>
              <a:rPr lang="en-US" dirty="0" smtClean="0"/>
              <a:t>(</a:t>
            </a:r>
            <a:r>
              <a:rPr lang="en-US" dirty="0" err="1" smtClean="0"/>
              <a:t>i</a:t>
            </a:r>
            <a:r>
              <a:rPr lang="en-US" dirty="0" smtClean="0"/>
              <a:t>);</a:t>
            </a:r>
            <a:br>
              <a:rPr lang="en-US" dirty="0" smtClean="0"/>
            </a:br>
            <a:r>
              <a:rPr lang="en-US" dirty="0" smtClean="0"/>
              <a:t>            Person person = </a:t>
            </a:r>
            <a:r>
              <a:rPr lang="en-US" sz="1200" b="1" kern="1200" dirty="0" smtClean="0">
                <a:solidFill>
                  <a:schemeClr val="tx1"/>
                </a:solidFill>
                <a:effectLst/>
                <a:latin typeface="+mn-lt"/>
                <a:ea typeface="+mn-ea"/>
                <a:cs typeface="+mn-cs"/>
              </a:rPr>
              <a:t>new </a:t>
            </a:r>
            <a:r>
              <a:rPr lang="en-US" dirty="0" smtClean="0"/>
              <a:t>Person(</a:t>
            </a:r>
            <a:r>
              <a:rPr lang="en-US" dirty="0" err="1" smtClean="0"/>
              <a:t>post.getString</a:t>
            </a:r>
            <a:r>
              <a:rPr lang="en-US" dirty="0" smtClean="0"/>
              <a:t>(</a:t>
            </a:r>
            <a:r>
              <a:rPr lang="en-US" sz="1200" b="1" kern="1200" dirty="0" smtClean="0">
                <a:solidFill>
                  <a:schemeClr val="tx1"/>
                </a:solidFill>
                <a:effectLst/>
                <a:latin typeface="+mn-lt"/>
                <a:ea typeface="+mn-ea"/>
                <a:cs typeface="+mn-cs"/>
              </a:rPr>
              <a:t>"name"</a:t>
            </a:r>
            <a:r>
              <a:rPr lang="en-US" dirty="0" smtClean="0"/>
              <a:t>),</a:t>
            </a:r>
            <a:br>
              <a:rPr lang="en-US" dirty="0" smtClean="0"/>
            </a:br>
            <a:r>
              <a:rPr lang="en-US" dirty="0" smtClean="0"/>
              <a:t>                    </a:t>
            </a:r>
            <a:r>
              <a:rPr lang="en-US" dirty="0" err="1" smtClean="0"/>
              <a:t>post.getString</a:t>
            </a:r>
            <a:r>
              <a:rPr lang="en-US" dirty="0" smtClean="0"/>
              <a:t>(</a:t>
            </a:r>
            <a:r>
              <a:rPr lang="en-US" sz="1200" b="1" kern="1200" dirty="0" smtClean="0">
                <a:solidFill>
                  <a:schemeClr val="tx1"/>
                </a:solidFill>
                <a:effectLst/>
                <a:latin typeface="+mn-lt"/>
                <a:ea typeface="+mn-ea"/>
                <a:cs typeface="+mn-cs"/>
              </a:rPr>
              <a:t>"phone"</a:t>
            </a:r>
            <a:r>
              <a:rPr lang="en-US" dirty="0" smtClean="0"/>
              <a:t>),</a:t>
            </a:r>
            <a:br>
              <a:rPr lang="en-US" dirty="0" smtClean="0"/>
            </a:br>
            <a:r>
              <a:rPr lang="en-US" dirty="0" smtClean="0"/>
              <a:t>                    </a:t>
            </a:r>
            <a:r>
              <a:rPr lang="en-US" dirty="0" err="1" smtClean="0"/>
              <a:t>R.drawable.</a:t>
            </a:r>
            <a:r>
              <a:rPr lang="en-US" sz="1200" b="1" i="1" kern="1200" dirty="0" err="1" smtClean="0">
                <a:solidFill>
                  <a:schemeClr val="tx1"/>
                </a:solidFill>
                <a:effectLst/>
                <a:latin typeface="+mn-lt"/>
                <a:ea typeface="+mn-ea"/>
                <a:cs typeface="+mn-cs"/>
              </a:rPr>
              <a:t>cat</a:t>
            </a:r>
            <a:r>
              <a:rPr lang="en-US" dirty="0" smtClean="0"/>
              <a:t>);</a:t>
            </a:r>
            <a:br>
              <a:rPr lang="en-US" dirty="0" smtClean="0"/>
            </a:br>
            <a:r>
              <a:rPr lang="en-US" dirty="0" smtClean="0"/>
              <a:t/>
            </a:r>
            <a:br>
              <a:rPr lang="en-US" dirty="0" smtClean="0"/>
            </a:br>
            <a:r>
              <a:rPr lang="en-US" dirty="0" smtClean="0"/>
              <a:t/>
            </a:r>
            <a:br>
              <a:rPr lang="en-US" dirty="0" smtClean="0"/>
            </a:br>
            <a:r>
              <a:rPr lang="en-US" dirty="0" smtClean="0"/>
              <a:t>            </a:t>
            </a:r>
            <a:r>
              <a:rPr lang="en-US" sz="1200" b="1" kern="1200" dirty="0" err="1" smtClean="0">
                <a:solidFill>
                  <a:schemeClr val="tx1"/>
                </a:solidFill>
                <a:effectLst/>
                <a:latin typeface="+mn-lt"/>
                <a:ea typeface="+mn-ea"/>
                <a:cs typeface="+mn-cs"/>
              </a:rPr>
              <a:t>persons</a:t>
            </a:r>
            <a:r>
              <a:rPr lang="en-US" dirty="0" err="1" smtClean="0"/>
              <a:t>.add</a:t>
            </a:r>
            <a:r>
              <a:rPr lang="en-US" dirty="0" smtClean="0"/>
              <a:t>(person);</a:t>
            </a:r>
            <a:br>
              <a:rPr lang="en-US" dirty="0" smtClean="0"/>
            </a:br>
            <a:r>
              <a:rPr lang="en-US" dirty="0" smtClean="0"/>
              <a:t>        }</a:t>
            </a:r>
            <a:br>
              <a:rPr lang="en-US" dirty="0" smtClean="0"/>
            </a:br>
            <a:r>
              <a:rPr lang="en-US" dirty="0" smtClean="0"/>
              <a:t>    } </a:t>
            </a:r>
            <a:r>
              <a:rPr lang="en-US" sz="1200" b="1" kern="1200" dirty="0" smtClean="0">
                <a:solidFill>
                  <a:schemeClr val="tx1"/>
                </a:solidFill>
                <a:effectLst/>
                <a:latin typeface="+mn-lt"/>
                <a:ea typeface="+mn-ea"/>
                <a:cs typeface="+mn-cs"/>
              </a:rPr>
              <a:t>catch </a:t>
            </a:r>
            <a:r>
              <a:rPr lang="en-US" dirty="0" smtClean="0"/>
              <a:t>(</a:t>
            </a:r>
            <a:r>
              <a:rPr lang="en-US" dirty="0" err="1" smtClean="0"/>
              <a:t>JSONException</a:t>
            </a:r>
            <a:r>
              <a:rPr lang="en-US" dirty="0" smtClean="0"/>
              <a:t> e) {</a:t>
            </a:r>
            <a:br>
              <a:rPr lang="en-US" dirty="0" smtClean="0"/>
            </a:br>
            <a:r>
              <a:rPr lang="en-US" dirty="0" smtClean="0"/>
              <a:t>        </a:t>
            </a:r>
            <a:r>
              <a:rPr lang="en-US" dirty="0" err="1" smtClean="0"/>
              <a:t>e.printStackTrace</a:t>
            </a:r>
            <a:r>
              <a:rPr lang="en-US" dirty="0" smtClean="0"/>
              <a:t>();</a:t>
            </a:r>
            <a:br>
              <a:rPr lang="en-US" dirty="0" smtClean="0"/>
            </a:br>
            <a:r>
              <a:rPr lang="en-US" dirty="0" smtClean="0"/>
              <a:t>    }</a:t>
            </a:r>
            <a:br>
              <a:rPr lang="en-US" dirty="0" smtClean="0"/>
            </a:br>
            <a:r>
              <a:rPr lang="en-US" dirty="0" smtClean="0"/>
              <a:t>}</a:t>
            </a:r>
            <a:endParaRPr lang="en-US" dirty="0"/>
          </a:p>
        </p:txBody>
      </p:sp>
      <p:sp>
        <p:nvSpPr>
          <p:cNvPr id="4" name="Slide Number Placeholder 3"/>
          <p:cNvSpPr>
            <a:spLocks noGrp="1"/>
          </p:cNvSpPr>
          <p:nvPr>
            <p:ph type="sldNum" sz="quarter" idx="10"/>
          </p:nvPr>
        </p:nvSpPr>
        <p:spPr/>
        <p:txBody>
          <a:bodyPr/>
          <a:lstStyle/>
          <a:p>
            <a:fld id="{39208101-F981-6242-AE4C-4077D556006E}" type="slidenum">
              <a:rPr lang="en-US" smtClean="0"/>
              <a:t>43</a:t>
            </a:fld>
            <a:endParaRPr lang="en-US"/>
          </a:p>
        </p:txBody>
      </p:sp>
    </p:spTree>
    <p:extLst>
      <p:ext uri="{BB962C8B-B14F-4D97-AF65-F5344CB8AC3E}">
        <p14:creationId xmlns:p14="http://schemas.microsoft.com/office/powerpoint/2010/main" val="5503226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package </a:t>
            </a:r>
            <a:r>
              <a:rPr lang="en-US" dirty="0" err="1" smtClean="0"/>
              <a:t>ronaldramos.info.newviews</a:t>
            </a:r>
            <a:r>
              <a:rPr lang="en-US" dirty="0" smtClean="0"/>
              <a:t>;</a:t>
            </a:r>
            <a:br>
              <a:rPr lang="en-US" dirty="0" smtClean="0"/>
            </a:br>
            <a:r>
              <a:rPr lang="en-US" dirty="0" smtClean="0"/>
              <a:t/>
            </a:r>
            <a:br>
              <a:rPr lang="en-US" dirty="0" smtClean="0"/>
            </a:br>
            <a:r>
              <a:rPr lang="en-US" sz="1200" b="1" kern="1200" dirty="0" smtClean="0">
                <a:solidFill>
                  <a:schemeClr val="tx1"/>
                </a:solidFill>
                <a:effectLst/>
                <a:latin typeface="+mn-lt"/>
                <a:ea typeface="+mn-ea"/>
                <a:cs typeface="+mn-cs"/>
              </a:rPr>
              <a:t>import </a:t>
            </a:r>
            <a:r>
              <a:rPr lang="en-US" dirty="0" err="1" smtClean="0"/>
              <a:t>android.os.AsyncTask</a:t>
            </a:r>
            <a:r>
              <a:rPr lang="en-US" dirty="0" smtClean="0"/>
              <a:t>;</a:t>
            </a:r>
            <a:br>
              <a:rPr lang="en-US" dirty="0" smtClean="0"/>
            </a:br>
            <a:r>
              <a:rPr lang="en-US" sz="1200" b="1" kern="1200" dirty="0" smtClean="0">
                <a:solidFill>
                  <a:schemeClr val="tx1"/>
                </a:solidFill>
                <a:effectLst/>
                <a:latin typeface="+mn-lt"/>
                <a:ea typeface="+mn-ea"/>
                <a:cs typeface="+mn-cs"/>
              </a:rPr>
              <a:t>import </a:t>
            </a:r>
            <a:r>
              <a:rPr lang="en-US" dirty="0" smtClean="0"/>
              <a:t>android.support.v7.app.AppCompatActivity;</a:t>
            </a:r>
            <a:br>
              <a:rPr lang="en-US" dirty="0" smtClean="0"/>
            </a:br>
            <a:r>
              <a:rPr lang="en-US" sz="1200" b="1" kern="1200" dirty="0" smtClean="0">
                <a:solidFill>
                  <a:schemeClr val="tx1"/>
                </a:solidFill>
                <a:effectLst/>
                <a:latin typeface="+mn-lt"/>
                <a:ea typeface="+mn-ea"/>
                <a:cs typeface="+mn-cs"/>
              </a:rPr>
              <a:t>import </a:t>
            </a:r>
            <a:r>
              <a:rPr lang="en-US" dirty="0" err="1" smtClean="0"/>
              <a:t>android.os.Bundle</a:t>
            </a:r>
            <a:r>
              <a:rPr lang="en-US" dirty="0" smtClean="0"/>
              <a:t>;</a:t>
            </a:r>
            <a:br>
              <a:rPr lang="en-US" dirty="0" smtClean="0"/>
            </a:br>
            <a:r>
              <a:rPr lang="en-US" sz="1200" b="1" kern="1200" dirty="0" smtClean="0">
                <a:solidFill>
                  <a:schemeClr val="tx1"/>
                </a:solidFill>
                <a:effectLst/>
                <a:latin typeface="+mn-lt"/>
                <a:ea typeface="+mn-ea"/>
                <a:cs typeface="+mn-cs"/>
              </a:rPr>
              <a:t>import </a:t>
            </a:r>
            <a:r>
              <a:rPr lang="en-US" dirty="0" smtClean="0"/>
              <a:t>android.support.v7.widget.LinearLayoutManager;</a:t>
            </a:r>
            <a:br>
              <a:rPr lang="en-US" dirty="0" smtClean="0"/>
            </a:br>
            <a:r>
              <a:rPr lang="en-US" sz="1200" b="1" kern="1200" dirty="0" smtClean="0">
                <a:solidFill>
                  <a:schemeClr val="tx1"/>
                </a:solidFill>
                <a:effectLst/>
                <a:latin typeface="+mn-lt"/>
                <a:ea typeface="+mn-ea"/>
                <a:cs typeface="+mn-cs"/>
              </a:rPr>
              <a:t>import </a:t>
            </a:r>
            <a:r>
              <a:rPr lang="en-US" dirty="0" smtClean="0"/>
              <a:t>android.support.v7.widget.RecyclerView;</a:t>
            </a:r>
            <a:br>
              <a:rPr lang="en-US" dirty="0" smtClean="0"/>
            </a:br>
            <a:r>
              <a:rPr lang="en-US" sz="1200" b="1" kern="1200" dirty="0" smtClean="0">
                <a:solidFill>
                  <a:schemeClr val="tx1"/>
                </a:solidFill>
                <a:effectLst/>
                <a:latin typeface="+mn-lt"/>
                <a:ea typeface="+mn-ea"/>
                <a:cs typeface="+mn-cs"/>
              </a:rPr>
              <a:t>import </a:t>
            </a:r>
            <a:r>
              <a:rPr lang="en-US" dirty="0" err="1" smtClean="0"/>
              <a:t>android.util.Log</a:t>
            </a:r>
            <a:r>
              <a:rPr lang="en-US" dirty="0" smtClean="0"/>
              <a:t>;</a:t>
            </a:r>
            <a:br>
              <a:rPr lang="en-US" dirty="0" smtClean="0"/>
            </a:br>
            <a:r>
              <a:rPr lang="en-US" sz="1200" b="1" kern="1200" dirty="0" smtClean="0">
                <a:solidFill>
                  <a:schemeClr val="tx1"/>
                </a:solidFill>
                <a:effectLst/>
                <a:latin typeface="+mn-lt"/>
                <a:ea typeface="+mn-ea"/>
                <a:cs typeface="+mn-cs"/>
              </a:rPr>
              <a:t>import </a:t>
            </a:r>
            <a:r>
              <a:rPr lang="en-US" dirty="0" err="1" smtClean="0"/>
              <a:t>android.view.View</a:t>
            </a:r>
            <a:r>
              <a:rPr lang="en-US" dirty="0" smtClean="0"/>
              <a:t>;</a:t>
            </a:r>
            <a:br>
              <a:rPr lang="en-US" dirty="0" smtClean="0"/>
            </a:br>
            <a:r>
              <a:rPr lang="en-US" sz="1200" b="1" kern="1200" dirty="0" smtClean="0">
                <a:solidFill>
                  <a:schemeClr val="tx1"/>
                </a:solidFill>
                <a:effectLst/>
                <a:latin typeface="+mn-lt"/>
                <a:ea typeface="+mn-ea"/>
                <a:cs typeface="+mn-cs"/>
              </a:rPr>
              <a:t>import </a:t>
            </a:r>
            <a:r>
              <a:rPr lang="en-US" dirty="0" err="1" smtClean="0"/>
              <a:t>android.widget.ProgressBar</a:t>
            </a:r>
            <a:r>
              <a:rPr lang="en-US" dirty="0" smtClean="0"/>
              <a:t>;</a:t>
            </a:r>
            <a:br>
              <a:rPr lang="en-US" dirty="0" smtClean="0"/>
            </a:br>
            <a:r>
              <a:rPr lang="en-US" sz="1200" b="1" kern="1200" dirty="0" smtClean="0">
                <a:solidFill>
                  <a:schemeClr val="tx1"/>
                </a:solidFill>
                <a:effectLst/>
                <a:latin typeface="+mn-lt"/>
                <a:ea typeface="+mn-ea"/>
                <a:cs typeface="+mn-cs"/>
              </a:rPr>
              <a:t>import </a:t>
            </a:r>
            <a:r>
              <a:rPr lang="en-US" dirty="0" err="1" smtClean="0"/>
              <a:t>android.widget.Toast</a:t>
            </a:r>
            <a:r>
              <a:rPr lang="en-US" dirty="0" smtClean="0"/>
              <a:t>;</a:t>
            </a:r>
            <a:br>
              <a:rPr lang="en-US" dirty="0" smtClean="0"/>
            </a:br>
            <a:r>
              <a:rPr lang="en-US" dirty="0" smtClean="0"/>
              <a:t/>
            </a:r>
            <a:br>
              <a:rPr lang="en-US" dirty="0" smtClean="0"/>
            </a:br>
            <a:r>
              <a:rPr lang="en-US" sz="1200" b="1" kern="1200" dirty="0" smtClean="0">
                <a:solidFill>
                  <a:schemeClr val="tx1"/>
                </a:solidFill>
                <a:effectLst/>
                <a:latin typeface="+mn-lt"/>
                <a:ea typeface="+mn-ea"/>
                <a:cs typeface="+mn-cs"/>
              </a:rPr>
              <a:t>import </a:t>
            </a:r>
            <a:r>
              <a:rPr lang="en-US" dirty="0" err="1" smtClean="0"/>
              <a:t>org.json.JSONArray</a:t>
            </a:r>
            <a:r>
              <a:rPr lang="en-US" dirty="0" smtClean="0"/>
              <a:t>;</a:t>
            </a:r>
            <a:br>
              <a:rPr lang="en-US" dirty="0" smtClean="0"/>
            </a:br>
            <a:r>
              <a:rPr lang="en-US" sz="1200" b="1" kern="1200" dirty="0" smtClean="0">
                <a:solidFill>
                  <a:schemeClr val="tx1"/>
                </a:solidFill>
                <a:effectLst/>
                <a:latin typeface="+mn-lt"/>
                <a:ea typeface="+mn-ea"/>
                <a:cs typeface="+mn-cs"/>
              </a:rPr>
              <a:t>import </a:t>
            </a:r>
            <a:r>
              <a:rPr lang="en-US" dirty="0" err="1" smtClean="0"/>
              <a:t>org.json.JSONException</a:t>
            </a:r>
            <a:r>
              <a:rPr lang="en-US" dirty="0" smtClean="0"/>
              <a:t>;</a:t>
            </a:r>
            <a:br>
              <a:rPr lang="en-US" dirty="0" smtClean="0"/>
            </a:br>
            <a:r>
              <a:rPr lang="en-US" sz="1200" b="1" kern="1200" dirty="0" smtClean="0">
                <a:solidFill>
                  <a:schemeClr val="tx1"/>
                </a:solidFill>
                <a:effectLst/>
                <a:latin typeface="+mn-lt"/>
                <a:ea typeface="+mn-ea"/>
                <a:cs typeface="+mn-cs"/>
              </a:rPr>
              <a:t>import </a:t>
            </a:r>
            <a:r>
              <a:rPr lang="en-US" dirty="0" err="1" smtClean="0"/>
              <a:t>org.json.JSONObject</a:t>
            </a:r>
            <a:r>
              <a:rPr lang="en-US" dirty="0" smtClean="0"/>
              <a:t>;</a:t>
            </a:r>
            <a:br>
              <a:rPr lang="en-US" dirty="0" smtClean="0"/>
            </a:br>
            <a:r>
              <a:rPr lang="en-US" dirty="0" smtClean="0"/>
              <a:t/>
            </a:r>
            <a:br>
              <a:rPr lang="en-US" dirty="0" smtClean="0"/>
            </a:br>
            <a:r>
              <a:rPr lang="en-US" sz="1200" b="1" kern="1200" dirty="0" smtClean="0">
                <a:solidFill>
                  <a:schemeClr val="tx1"/>
                </a:solidFill>
                <a:effectLst/>
                <a:latin typeface="+mn-lt"/>
                <a:ea typeface="+mn-ea"/>
                <a:cs typeface="+mn-cs"/>
              </a:rPr>
              <a:t>import </a:t>
            </a:r>
            <a:r>
              <a:rPr lang="en-US" dirty="0" err="1" smtClean="0"/>
              <a:t>java.io.BufferedReader</a:t>
            </a:r>
            <a:r>
              <a:rPr lang="en-US" dirty="0" smtClean="0"/>
              <a:t>;</a:t>
            </a:r>
            <a:br>
              <a:rPr lang="en-US" dirty="0" smtClean="0"/>
            </a:br>
            <a:r>
              <a:rPr lang="en-US" sz="1200" b="1" kern="1200" dirty="0" smtClean="0">
                <a:solidFill>
                  <a:schemeClr val="tx1"/>
                </a:solidFill>
                <a:effectLst/>
                <a:latin typeface="+mn-lt"/>
                <a:ea typeface="+mn-ea"/>
                <a:cs typeface="+mn-cs"/>
              </a:rPr>
              <a:t>import </a:t>
            </a:r>
            <a:r>
              <a:rPr lang="en-US" dirty="0" err="1" smtClean="0"/>
              <a:t>java.io.InputStreamReader</a:t>
            </a:r>
            <a:r>
              <a:rPr lang="en-US" dirty="0" smtClean="0"/>
              <a:t>;</a:t>
            </a:r>
            <a:br>
              <a:rPr lang="en-US" dirty="0" smtClean="0"/>
            </a:br>
            <a:r>
              <a:rPr lang="en-US" sz="1200" b="1" kern="1200" dirty="0" smtClean="0">
                <a:solidFill>
                  <a:schemeClr val="tx1"/>
                </a:solidFill>
                <a:effectLst/>
                <a:latin typeface="+mn-lt"/>
                <a:ea typeface="+mn-ea"/>
                <a:cs typeface="+mn-cs"/>
              </a:rPr>
              <a:t>import </a:t>
            </a:r>
            <a:r>
              <a:rPr lang="en-US" dirty="0" err="1" smtClean="0"/>
              <a:t>java.net.HttpURLConnection</a:t>
            </a:r>
            <a:r>
              <a:rPr lang="en-US" dirty="0" smtClean="0"/>
              <a:t>;</a:t>
            </a:r>
            <a:br>
              <a:rPr lang="en-US" dirty="0" smtClean="0"/>
            </a:br>
            <a:r>
              <a:rPr lang="en-US" sz="1200" b="1" kern="1200" dirty="0" smtClean="0">
                <a:solidFill>
                  <a:schemeClr val="tx1"/>
                </a:solidFill>
                <a:effectLst/>
                <a:latin typeface="+mn-lt"/>
                <a:ea typeface="+mn-ea"/>
                <a:cs typeface="+mn-cs"/>
              </a:rPr>
              <a:t>import </a:t>
            </a:r>
            <a:r>
              <a:rPr lang="en-US" dirty="0" err="1" smtClean="0"/>
              <a:t>java.net.URL</a:t>
            </a:r>
            <a:r>
              <a:rPr lang="en-US" dirty="0" smtClean="0"/>
              <a:t>;</a:t>
            </a:r>
            <a:br>
              <a:rPr lang="en-US" dirty="0" smtClean="0"/>
            </a:br>
            <a:r>
              <a:rPr lang="en-US" sz="1200" b="1" kern="1200" dirty="0" smtClean="0">
                <a:solidFill>
                  <a:schemeClr val="tx1"/>
                </a:solidFill>
                <a:effectLst/>
                <a:latin typeface="+mn-lt"/>
                <a:ea typeface="+mn-ea"/>
                <a:cs typeface="+mn-cs"/>
              </a:rPr>
              <a:t>import </a:t>
            </a:r>
            <a:r>
              <a:rPr lang="en-US" dirty="0" err="1" smtClean="0"/>
              <a:t>java.util.ArrayList</a:t>
            </a:r>
            <a:r>
              <a:rPr lang="en-US" dirty="0" smtClean="0"/>
              <a:t>;</a:t>
            </a:r>
            <a:br>
              <a:rPr lang="en-US" dirty="0" smtClean="0"/>
            </a:br>
            <a:r>
              <a:rPr lang="en-US" sz="1200" b="1" kern="1200" dirty="0" smtClean="0">
                <a:solidFill>
                  <a:schemeClr val="tx1"/>
                </a:solidFill>
                <a:effectLst/>
                <a:latin typeface="+mn-lt"/>
                <a:ea typeface="+mn-ea"/>
                <a:cs typeface="+mn-cs"/>
              </a:rPr>
              <a:t>import </a:t>
            </a:r>
            <a:r>
              <a:rPr lang="en-US" dirty="0" err="1" smtClean="0"/>
              <a:t>java.util.List</a:t>
            </a:r>
            <a:r>
              <a:rPr lang="en-US" dirty="0" smtClean="0"/>
              <a:t>;</a:t>
            </a:r>
            <a:br>
              <a:rPr lang="en-US" dirty="0" smtClean="0"/>
            </a:br>
            <a:r>
              <a:rPr lang="en-US" dirty="0" smtClean="0"/>
              <a:t/>
            </a:r>
            <a:br>
              <a:rPr lang="en-US" dirty="0" smtClean="0"/>
            </a:br>
            <a:r>
              <a:rPr lang="en-US" sz="1200" b="1" kern="1200" dirty="0" smtClean="0">
                <a:solidFill>
                  <a:schemeClr val="tx1"/>
                </a:solidFill>
                <a:effectLst/>
                <a:latin typeface="+mn-lt"/>
                <a:ea typeface="+mn-ea"/>
                <a:cs typeface="+mn-cs"/>
              </a:rPr>
              <a:t>public class </a:t>
            </a:r>
            <a:r>
              <a:rPr lang="en-US" dirty="0" err="1" smtClean="0"/>
              <a:t>JSONActivity</a:t>
            </a:r>
            <a:r>
              <a:rPr lang="en-US" dirty="0" smtClean="0"/>
              <a:t> </a:t>
            </a:r>
            <a:r>
              <a:rPr lang="en-US" sz="1200" b="1" kern="1200" dirty="0" smtClean="0">
                <a:solidFill>
                  <a:schemeClr val="tx1"/>
                </a:solidFill>
                <a:effectLst/>
                <a:latin typeface="+mn-lt"/>
                <a:ea typeface="+mn-ea"/>
                <a:cs typeface="+mn-cs"/>
              </a:rPr>
              <a:t>extends </a:t>
            </a:r>
            <a:r>
              <a:rPr lang="en-US" dirty="0" err="1" smtClean="0"/>
              <a:t>AppCompatActivity</a:t>
            </a:r>
            <a:r>
              <a:rPr lang="en-US" dirty="0" smtClean="0"/>
              <a:t> {</a:t>
            </a:r>
            <a:br>
              <a:rPr lang="en-US" dirty="0" smtClean="0"/>
            </a:br>
            <a:r>
              <a:rPr lang="en-US" dirty="0" smtClean="0"/>
              <a:t>    </a:t>
            </a:r>
            <a:r>
              <a:rPr lang="en-US" sz="1200" b="1" kern="1200" dirty="0" smtClean="0">
                <a:solidFill>
                  <a:schemeClr val="tx1"/>
                </a:solidFill>
                <a:effectLst/>
                <a:latin typeface="+mn-lt"/>
                <a:ea typeface="+mn-ea"/>
                <a:cs typeface="+mn-cs"/>
              </a:rPr>
              <a:t>private static final </a:t>
            </a:r>
            <a:r>
              <a:rPr lang="en-US" dirty="0" smtClean="0"/>
              <a:t>String </a:t>
            </a:r>
            <a:r>
              <a:rPr lang="en-US" sz="1200" b="1" i="1" kern="1200" dirty="0" smtClean="0">
                <a:solidFill>
                  <a:schemeClr val="tx1"/>
                </a:solidFill>
                <a:effectLst/>
                <a:latin typeface="+mn-lt"/>
                <a:ea typeface="+mn-ea"/>
                <a:cs typeface="+mn-cs"/>
              </a:rPr>
              <a:t>TAG </a:t>
            </a:r>
            <a:r>
              <a:rPr lang="en-US" dirty="0" smtClean="0"/>
              <a:t>= </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JSONExample</a:t>
            </a:r>
            <a:r>
              <a:rPr lang="en-US" sz="1200" b="1" kern="1200" dirty="0" smtClean="0">
                <a:solidFill>
                  <a:schemeClr val="tx1"/>
                </a:solidFill>
                <a:effectLst/>
                <a:latin typeface="+mn-lt"/>
                <a:ea typeface="+mn-ea"/>
                <a:cs typeface="+mn-cs"/>
              </a:rPr>
              <a:t>"</a:t>
            </a:r>
            <a:r>
              <a:rPr lang="en-US" dirty="0" smtClean="0"/>
              <a:t>;</a:t>
            </a:r>
            <a:br>
              <a:rPr lang="en-US" dirty="0" smtClean="0"/>
            </a:br>
            <a:r>
              <a:rPr lang="en-US" dirty="0" smtClean="0"/>
              <a:t>    </a:t>
            </a:r>
            <a:r>
              <a:rPr lang="en-US" sz="1200" b="1" kern="1200" dirty="0" smtClean="0">
                <a:solidFill>
                  <a:schemeClr val="tx1"/>
                </a:solidFill>
                <a:effectLst/>
                <a:latin typeface="+mn-lt"/>
                <a:ea typeface="+mn-ea"/>
                <a:cs typeface="+mn-cs"/>
              </a:rPr>
              <a:t>private </a:t>
            </a:r>
            <a:r>
              <a:rPr lang="en-US" dirty="0" smtClean="0"/>
              <a:t>List&lt;Person&gt; </a:t>
            </a:r>
            <a:r>
              <a:rPr lang="en-US" sz="1200" b="1" kern="1200" dirty="0" smtClean="0">
                <a:solidFill>
                  <a:schemeClr val="tx1"/>
                </a:solidFill>
                <a:effectLst/>
                <a:latin typeface="+mn-lt"/>
                <a:ea typeface="+mn-ea"/>
                <a:cs typeface="+mn-cs"/>
              </a:rPr>
              <a:t>persons</a:t>
            </a:r>
            <a:r>
              <a:rPr lang="en-US" dirty="0" smtClean="0"/>
              <a:t>;</a:t>
            </a:r>
            <a:br>
              <a:rPr lang="en-US" dirty="0" smtClean="0"/>
            </a:br>
            <a:r>
              <a:rPr lang="en-US" dirty="0" smtClean="0"/>
              <a:t>    </a:t>
            </a:r>
            <a:r>
              <a:rPr lang="en-US" sz="1200" b="1" kern="1200" dirty="0" smtClean="0">
                <a:solidFill>
                  <a:schemeClr val="tx1"/>
                </a:solidFill>
                <a:effectLst/>
                <a:latin typeface="+mn-lt"/>
                <a:ea typeface="+mn-ea"/>
                <a:cs typeface="+mn-cs"/>
              </a:rPr>
              <a:t>private </a:t>
            </a:r>
            <a:r>
              <a:rPr lang="en-US" dirty="0" err="1" smtClean="0"/>
              <a:t>RecyclerView</a:t>
            </a:r>
            <a:r>
              <a:rPr lang="en-US" dirty="0" smtClean="0"/>
              <a:t> </a:t>
            </a:r>
            <a:r>
              <a:rPr lang="en-US" sz="1200" b="1" kern="1200" dirty="0" err="1" smtClean="0">
                <a:solidFill>
                  <a:schemeClr val="tx1"/>
                </a:solidFill>
                <a:effectLst/>
                <a:latin typeface="+mn-lt"/>
                <a:ea typeface="+mn-ea"/>
                <a:cs typeface="+mn-cs"/>
              </a:rPr>
              <a:t>mRecyclerView</a:t>
            </a:r>
            <a:r>
              <a:rPr lang="en-US" dirty="0" smtClean="0"/>
              <a:t>;</a:t>
            </a:r>
            <a:br>
              <a:rPr lang="en-US" dirty="0" smtClean="0"/>
            </a:br>
            <a:r>
              <a:rPr lang="en-US" dirty="0" smtClean="0"/>
              <a:t>    </a:t>
            </a:r>
            <a:r>
              <a:rPr lang="en-US" sz="1200" b="1" kern="1200" dirty="0" smtClean="0">
                <a:solidFill>
                  <a:schemeClr val="tx1"/>
                </a:solidFill>
                <a:effectLst/>
                <a:latin typeface="+mn-lt"/>
                <a:ea typeface="+mn-ea"/>
                <a:cs typeface="+mn-cs"/>
              </a:rPr>
              <a:t>private </a:t>
            </a:r>
            <a:r>
              <a:rPr lang="en-US" dirty="0" err="1" smtClean="0"/>
              <a:t>RVAdapter</a:t>
            </a:r>
            <a:r>
              <a:rPr lang="en-US" dirty="0" smtClean="0"/>
              <a:t> </a:t>
            </a:r>
            <a:r>
              <a:rPr lang="en-US" sz="1200" b="1" kern="1200" dirty="0" smtClean="0">
                <a:solidFill>
                  <a:schemeClr val="tx1"/>
                </a:solidFill>
                <a:effectLst/>
                <a:latin typeface="+mn-lt"/>
                <a:ea typeface="+mn-ea"/>
                <a:cs typeface="+mn-cs"/>
              </a:rPr>
              <a:t>adapter</a:t>
            </a:r>
            <a:r>
              <a:rPr lang="en-US" dirty="0" smtClean="0"/>
              <a:t>;</a:t>
            </a:r>
            <a:br>
              <a:rPr lang="en-US" dirty="0" smtClean="0"/>
            </a:br>
            <a:r>
              <a:rPr lang="en-US" dirty="0" smtClean="0"/>
              <a:t>    </a:t>
            </a:r>
            <a:r>
              <a:rPr lang="en-US" sz="1200" b="1" kern="1200" dirty="0" smtClean="0">
                <a:solidFill>
                  <a:schemeClr val="tx1"/>
                </a:solidFill>
                <a:effectLst/>
                <a:latin typeface="+mn-lt"/>
                <a:ea typeface="+mn-ea"/>
                <a:cs typeface="+mn-cs"/>
              </a:rPr>
              <a:t>private </a:t>
            </a:r>
            <a:r>
              <a:rPr lang="en-US" dirty="0" err="1" smtClean="0"/>
              <a:t>ProgressBar</a:t>
            </a:r>
            <a:r>
              <a:rPr lang="en-US" dirty="0" smtClean="0"/>
              <a:t> </a:t>
            </a:r>
            <a:r>
              <a:rPr lang="en-US" sz="1200" b="1" kern="1200" dirty="0" err="1" smtClean="0">
                <a:solidFill>
                  <a:schemeClr val="tx1"/>
                </a:solidFill>
                <a:effectLst/>
                <a:latin typeface="+mn-lt"/>
                <a:ea typeface="+mn-ea"/>
                <a:cs typeface="+mn-cs"/>
              </a:rPr>
              <a:t>progressBar</a:t>
            </a:r>
            <a:r>
              <a:rPr lang="en-US" dirty="0" smtClean="0"/>
              <a:t>;</a:t>
            </a:r>
            <a:br>
              <a:rPr lang="en-US" dirty="0" smtClean="0"/>
            </a:br>
            <a:r>
              <a:rPr lang="en-US" dirty="0" smtClean="0"/>
              <a:t>    </a:t>
            </a:r>
            <a:r>
              <a:rPr lang="en-US" sz="1200" b="1" kern="1200" dirty="0" smtClean="0">
                <a:solidFill>
                  <a:schemeClr val="tx1"/>
                </a:solidFill>
                <a:effectLst/>
                <a:latin typeface="+mn-lt"/>
                <a:ea typeface="+mn-ea"/>
                <a:cs typeface="+mn-cs"/>
              </a:rPr>
              <a:t>private </a:t>
            </a:r>
            <a:r>
              <a:rPr lang="en-US" dirty="0" smtClean="0"/>
              <a:t>String </a:t>
            </a:r>
            <a:r>
              <a:rPr lang="en-US" sz="1200" b="1" kern="1200" dirty="0" err="1" smtClean="0">
                <a:solidFill>
                  <a:schemeClr val="tx1"/>
                </a:solidFill>
                <a:effectLst/>
                <a:latin typeface="+mn-lt"/>
                <a:ea typeface="+mn-ea"/>
                <a:cs typeface="+mn-cs"/>
              </a:rPr>
              <a:t>urlString</a:t>
            </a:r>
            <a:r>
              <a:rPr lang="en-US" sz="1200" b="1" kern="1200" dirty="0" smtClean="0">
                <a:solidFill>
                  <a:schemeClr val="tx1"/>
                </a:solidFill>
                <a:effectLst/>
                <a:latin typeface="+mn-lt"/>
                <a:ea typeface="+mn-ea"/>
                <a:cs typeface="+mn-cs"/>
              </a:rPr>
              <a:t> </a:t>
            </a:r>
            <a:r>
              <a:rPr lang="en-US" dirty="0" smtClean="0"/>
              <a:t>=</a:t>
            </a:r>
            <a:br>
              <a:rPr lang="en-US" dirty="0" smtClean="0"/>
            </a:br>
            <a:r>
              <a:rPr lang="en-US" dirty="0" smtClean="0"/>
              <a:t>            </a:t>
            </a:r>
            <a:r>
              <a:rPr lang="en-US" sz="1200" b="1" kern="1200" dirty="0" smtClean="0">
                <a:solidFill>
                  <a:schemeClr val="tx1"/>
                </a:solidFill>
                <a:effectLst/>
                <a:latin typeface="+mn-lt"/>
                <a:ea typeface="+mn-ea"/>
                <a:cs typeface="+mn-cs"/>
              </a:rPr>
              <a:t>"http://</a:t>
            </a:r>
            <a:r>
              <a:rPr lang="en-US" sz="1200" b="1" kern="1200" dirty="0" err="1" smtClean="0">
                <a:solidFill>
                  <a:schemeClr val="tx1"/>
                </a:solidFill>
                <a:effectLst/>
                <a:latin typeface="+mn-lt"/>
                <a:ea typeface="+mn-ea"/>
                <a:cs typeface="+mn-cs"/>
              </a:rPr>
              <a:t>mobiledev.ronaldramos.info</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getallcontacts.php</a:t>
            </a:r>
            <a:r>
              <a:rPr lang="en-US" sz="1200" b="1" kern="1200" dirty="0" smtClean="0">
                <a:solidFill>
                  <a:schemeClr val="tx1"/>
                </a:solidFill>
                <a:effectLst/>
                <a:latin typeface="+mn-lt"/>
                <a:ea typeface="+mn-ea"/>
                <a:cs typeface="+mn-cs"/>
              </a:rPr>
              <a:t>"</a:t>
            </a:r>
            <a:r>
              <a:rPr lang="en-US" dirty="0" smtClean="0"/>
              <a:t>;</a:t>
            </a:r>
            <a:br>
              <a:rPr lang="en-US" dirty="0" smtClean="0"/>
            </a:br>
            <a:r>
              <a:rPr lang="en-US" dirty="0" smtClean="0"/>
              <a:t/>
            </a:r>
            <a:br>
              <a:rPr lang="en-US" dirty="0" smtClean="0"/>
            </a:br>
            <a:r>
              <a:rPr lang="en-US" dirty="0" smtClean="0"/>
              <a:t>    </a:t>
            </a:r>
            <a:r>
              <a:rPr lang="en-US" sz="1200" kern="1200" dirty="0" smtClean="0">
                <a:solidFill>
                  <a:schemeClr val="tx1"/>
                </a:solidFill>
                <a:effectLst/>
                <a:latin typeface="+mn-lt"/>
                <a:ea typeface="+mn-ea"/>
                <a:cs typeface="+mn-cs"/>
              </a:rPr>
              <a:t>@Override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protected void </a:t>
            </a:r>
            <a:r>
              <a:rPr lang="en-US" dirty="0" err="1" smtClean="0"/>
              <a:t>onCreate</a:t>
            </a:r>
            <a:r>
              <a:rPr lang="en-US" dirty="0" smtClean="0"/>
              <a:t>(Bundle </a:t>
            </a:r>
            <a:r>
              <a:rPr lang="en-US" dirty="0" err="1" smtClean="0"/>
              <a:t>savedInstanceState</a:t>
            </a:r>
            <a:r>
              <a:rPr lang="en-US" dirty="0" smtClean="0"/>
              <a:t>) {</a:t>
            </a:r>
            <a:br>
              <a:rPr lang="en-US" dirty="0" smtClean="0"/>
            </a:br>
            <a:r>
              <a:rPr lang="en-US" dirty="0" smtClean="0"/>
              <a:t>        </a:t>
            </a:r>
            <a:r>
              <a:rPr lang="en-US" sz="1200" b="1" kern="1200" dirty="0" err="1" smtClean="0">
                <a:solidFill>
                  <a:schemeClr val="tx1"/>
                </a:solidFill>
                <a:effectLst/>
                <a:latin typeface="+mn-lt"/>
                <a:ea typeface="+mn-ea"/>
                <a:cs typeface="+mn-cs"/>
              </a:rPr>
              <a:t>super</a:t>
            </a:r>
            <a:r>
              <a:rPr lang="en-US" dirty="0" err="1" smtClean="0"/>
              <a:t>.onCreate</a:t>
            </a:r>
            <a:r>
              <a:rPr lang="en-US" dirty="0" smtClean="0"/>
              <a:t>(</a:t>
            </a:r>
            <a:r>
              <a:rPr lang="en-US" dirty="0" err="1" smtClean="0"/>
              <a:t>savedInstanceState</a:t>
            </a:r>
            <a:r>
              <a:rPr lang="en-US" dirty="0" smtClean="0"/>
              <a:t>);</a:t>
            </a:r>
            <a:br>
              <a:rPr lang="en-US" dirty="0" smtClean="0"/>
            </a:br>
            <a:r>
              <a:rPr lang="en-US" dirty="0" smtClean="0"/>
              <a:t>        </a:t>
            </a:r>
            <a:r>
              <a:rPr lang="en-US" dirty="0" err="1" smtClean="0"/>
              <a:t>setContentView</a:t>
            </a:r>
            <a:r>
              <a:rPr lang="en-US" dirty="0" smtClean="0"/>
              <a:t>(</a:t>
            </a:r>
            <a:r>
              <a:rPr lang="en-US" dirty="0" err="1" smtClean="0"/>
              <a:t>R.layout.</a:t>
            </a:r>
            <a:r>
              <a:rPr lang="en-US" sz="1200" b="1" i="1" kern="1200" dirty="0" err="1" smtClean="0">
                <a:solidFill>
                  <a:schemeClr val="tx1"/>
                </a:solidFill>
                <a:effectLst/>
                <a:latin typeface="+mn-lt"/>
                <a:ea typeface="+mn-ea"/>
                <a:cs typeface="+mn-cs"/>
              </a:rPr>
              <a:t>activity_main</a:t>
            </a:r>
            <a:r>
              <a:rPr lang="en-US" dirty="0" smtClean="0"/>
              <a:t>);</a:t>
            </a:r>
            <a:br>
              <a:rPr lang="en-US" dirty="0" smtClean="0"/>
            </a:br>
            <a:r>
              <a:rPr lang="en-US" dirty="0" smtClean="0"/>
              <a:t/>
            </a:r>
            <a:br>
              <a:rPr lang="en-US" dirty="0" smtClean="0"/>
            </a:br>
            <a:r>
              <a:rPr lang="en-US" dirty="0" smtClean="0"/>
              <a:t>        </a:t>
            </a:r>
            <a:r>
              <a:rPr lang="en-US" sz="1200" b="1" kern="1200" dirty="0" err="1" smtClean="0">
                <a:solidFill>
                  <a:schemeClr val="tx1"/>
                </a:solidFill>
                <a:effectLst/>
                <a:latin typeface="+mn-lt"/>
                <a:ea typeface="+mn-ea"/>
                <a:cs typeface="+mn-cs"/>
              </a:rPr>
              <a:t>mRecyclerView</a:t>
            </a:r>
            <a:r>
              <a:rPr lang="en-US" sz="1200" b="1" kern="1200" dirty="0" smtClean="0">
                <a:solidFill>
                  <a:schemeClr val="tx1"/>
                </a:solidFill>
                <a:effectLst/>
                <a:latin typeface="+mn-lt"/>
                <a:ea typeface="+mn-ea"/>
                <a:cs typeface="+mn-cs"/>
              </a:rPr>
              <a:t> </a:t>
            </a:r>
            <a:r>
              <a:rPr lang="en-US" dirty="0" smtClean="0"/>
              <a:t>= (</a:t>
            </a:r>
            <a:r>
              <a:rPr lang="en-US" dirty="0" err="1" smtClean="0"/>
              <a:t>RecyclerView</a:t>
            </a:r>
            <a:r>
              <a:rPr lang="en-US" dirty="0" smtClean="0"/>
              <a:t>) </a:t>
            </a:r>
            <a:r>
              <a:rPr lang="en-US" dirty="0" err="1" smtClean="0"/>
              <a:t>findViewById</a:t>
            </a:r>
            <a:r>
              <a:rPr lang="en-US" dirty="0" smtClean="0"/>
              <a:t>(</a:t>
            </a:r>
            <a:r>
              <a:rPr lang="en-US" dirty="0" err="1" smtClean="0"/>
              <a:t>R.id.</a:t>
            </a:r>
            <a:r>
              <a:rPr lang="en-US" sz="1200" b="1" i="1" kern="1200" dirty="0" err="1" smtClean="0">
                <a:solidFill>
                  <a:schemeClr val="tx1"/>
                </a:solidFill>
                <a:effectLst/>
                <a:latin typeface="+mn-lt"/>
                <a:ea typeface="+mn-ea"/>
                <a:cs typeface="+mn-cs"/>
              </a:rPr>
              <a:t>rv</a:t>
            </a:r>
            <a:r>
              <a:rPr lang="en-US" dirty="0" smtClean="0"/>
              <a:t>);</a:t>
            </a:r>
            <a:br>
              <a:rPr lang="en-US" dirty="0" smtClean="0"/>
            </a:br>
            <a:r>
              <a:rPr lang="en-US" dirty="0" smtClean="0"/>
              <a:t>        </a:t>
            </a:r>
            <a:r>
              <a:rPr lang="en-US" sz="1200" b="1" kern="1200" dirty="0" err="1" smtClean="0">
                <a:solidFill>
                  <a:schemeClr val="tx1"/>
                </a:solidFill>
                <a:effectLst/>
                <a:latin typeface="+mn-lt"/>
                <a:ea typeface="+mn-ea"/>
                <a:cs typeface="+mn-cs"/>
              </a:rPr>
              <a:t>mRecyclerView</a:t>
            </a:r>
            <a:r>
              <a:rPr lang="en-US" dirty="0" err="1" smtClean="0"/>
              <a:t>.setLayoutManager</a:t>
            </a:r>
            <a:r>
              <a:rPr lang="en-US" dirty="0" smtClean="0"/>
              <a:t>(</a:t>
            </a:r>
            <a:r>
              <a:rPr lang="en-US" sz="1200" b="1" kern="1200" dirty="0" smtClean="0">
                <a:solidFill>
                  <a:schemeClr val="tx1"/>
                </a:solidFill>
                <a:effectLst/>
                <a:latin typeface="+mn-lt"/>
                <a:ea typeface="+mn-ea"/>
                <a:cs typeface="+mn-cs"/>
              </a:rPr>
              <a:t>new </a:t>
            </a:r>
            <a:r>
              <a:rPr lang="en-US" dirty="0" err="1" smtClean="0"/>
              <a:t>LinearLayoutManager</a:t>
            </a:r>
            <a:r>
              <a:rPr lang="en-US" dirty="0" smtClean="0"/>
              <a:t>(</a:t>
            </a:r>
            <a:r>
              <a:rPr lang="en-US" sz="1200" b="1" kern="1200" dirty="0" smtClean="0">
                <a:solidFill>
                  <a:schemeClr val="tx1"/>
                </a:solidFill>
                <a:effectLst/>
                <a:latin typeface="+mn-lt"/>
                <a:ea typeface="+mn-ea"/>
                <a:cs typeface="+mn-cs"/>
              </a:rPr>
              <a:t>this</a:t>
            </a:r>
            <a:r>
              <a:rPr lang="en-US" dirty="0" smtClean="0"/>
              <a:t>));</a:t>
            </a:r>
            <a:br>
              <a:rPr lang="en-US" dirty="0" smtClean="0"/>
            </a:br>
            <a:r>
              <a:rPr lang="en-US" dirty="0" smtClean="0"/>
              <a:t/>
            </a:r>
            <a:br>
              <a:rPr lang="en-US" dirty="0" smtClean="0"/>
            </a:br>
            <a:r>
              <a:rPr lang="en-US" dirty="0" smtClean="0"/>
              <a:t>        </a:t>
            </a:r>
            <a:r>
              <a:rPr lang="en-US" sz="1200" b="1" kern="1200" dirty="0" err="1" smtClean="0">
                <a:solidFill>
                  <a:schemeClr val="tx1"/>
                </a:solidFill>
                <a:effectLst/>
                <a:latin typeface="+mn-lt"/>
                <a:ea typeface="+mn-ea"/>
                <a:cs typeface="+mn-cs"/>
              </a:rPr>
              <a:t>progressBar</a:t>
            </a:r>
            <a:r>
              <a:rPr lang="en-US" sz="1200" b="1" kern="1200" dirty="0" smtClean="0">
                <a:solidFill>
                  <a:schemeClr val="tx1"/>
                </a:solidFill>
                <a:effectLst/>
                <a:latin typeface="+mn-lt"/>
                <a:ea typeface="+mn-ea"/>
                <a:cs typeface="+mn-cs"/>
              </a:rPr>
              <a:t> </a:t>
            </a:r>
            <a:r>
              <a:rPr lang="en-US" dirty="0" smtClean="0"/>
              <a:t>= (</a:t>
            </a:r>
            <a:r>
              <a:rPr lang="en-US" dirty="0" err="1" smtClean="0"/>
              <a:t>ProgressBar</a:t>
            </a:r>
            <a:r>
              <a:rPr lang="en-US" dirty="0" smtClean="0"/>
              <a:t>) </a:t>
            </a:r>
            <a:r>
              <a:rPr lang="en-US" dirty="0" err="1" smtClean="0"/>
              <a:t>findViewById</a:t>
            </a:r>
            <a:r>
              <a:rPr lang="en-US" dirty="0" smtClean="0"/>
              <a:t>(</a:t>
            </a:r>
            <a:r>
              <a:rPr lang="en-US" dirty="0" err="1" smtClean="0"/>
              <a:t>R.id.</a:t>
            </a:r>
            <a:r>
              <a:rPr lang="en-US" sz="1200" b="1" i="1" kern="1200" dirty="0" err="1" smtClean="0">
                <a:solidFill>
                  <a:schemeClr val="tx1"/>
                </a:solidFill>
                <a:effectLst/>
                <a:latin typeface="+mn-lt"/>
                <a:ea typeface="+mn-ea"/>
                <a:cs typeface="+mn-cs"/>
              </a:rPr>
              <a:t>progressBar</a:t>
            </a:r>
            <a:r>
              <a:rPr lang="en-US" dirty="0" smtClean="0"/>
              <a:t>);</a:t>
            </a:r>
            <a:br>
              <a:rPr lang="en-US" dirty="0" smtClean="0"/>
            </a:br>
            <a:r>
              <a:rPr lang="en-US" dirty="0" smtClean="0"/>
              <a:t>        </a:t>
            </a:r>
            <a:r>
              <a:rPr lang="en-US" sz="1200" b="1" kern="1200" dirty="0" err="1" smtClean="0">
                <a:solidFill>
                  <a:schemeClr val="tx1"/>
                </a:solidFill>
                <a:effectLst/>
                <a:latin typeface="+mn-lt"/>
                <a:ea typeface="+mn-ea"/>
                <a:cs typeface="+mn-cs"/>
              </a:rPr>
              <a:t>progressBar</a:t>
            </a:r>
            <a:r>
              <a:rPr lang="en-US" dirty="0" err="1" smtClean="0"/>
              <a:t>.setVisibility</a:t>
            </a:r>
            <a:r>
              <a:rPr lang="en-US" dirty="0" smtClean="0"/>
              <a:t>(</a:t>
            </a:r>
            <a:r>
              <a:rPr lang="en-US" dirty="0" err="1" smtClean="0"/>
              <a:t>View.</a:t>
            </a:r>
            <a:r>
              <a:rPr lang="en-US" sz="1200" b="1" i="1" kern="1200" dirty="0" err="1" smtClean="0">
                <a:solidFill>
                  <a:schemeClr val="tx1"/>
                </a:solidFill>
                <a:effectLst/>
                <a:latin typeface="+mn-lt"/>
                <a:ea typeface="+mn-ea"/>
                <a:cs typeface="+mn-cs"/>
              </a:rPr>
              <a:t>VISIBLE</a:t>
            </a:r>
            <a:r>
              <a:rPr lang="en-US" dirty="0" smtClean="0"/>
              <a:t>);</a:t>
            </a:r>
            <a:br>
              <a:rPr lang="en-US" dirty="0" smtClean="0"/>
            </a:br>
            <a:r>
              <a:rPr lang="en-US" dirty="0" smtClean="0"/>
              <a:t/>
            </a:r>
            <a:br>
              <a:rPr lang="en-US" dirty="0" smtClean="0"/>
            </a:br>
            <a:r>
              <a:rPr lang="en-US" dirty="0" smtClean="0"/>
              <a:t>        </a:t>
            </a:r>
            <a:r>
              <a:rPr lang="en-US" sz="1200" b="1" kern="1200" dirty="0" smtClean="0">
                <a:solidFill>
                  <a:schemeClr val="tx1"/>
                </a:solidFill>
                <a:effectLst/>
                <a:latin typeface="+mn-lt"/>
                <a:ea typeface="+mn-ea"/>
                <a:cs typeface="+mn-cs"/>
              </a:rPr>
              <a:t>new </a:t>
            </a:r>
            <a:r>
              <a:rPr lang="en-US" dirty="0" err="1" smtClean="0"/>
              <a:t>GetData</a:t>
            </a:r>
            <a:r>
              <a:rPr lang="en-US" dirty="0" smtClean="0"/>
              <a:t>().execute(</a:t>
            </a:r>
            <a:r>
              <a:rPr lang="en-US" sz="1200" b="1" kern="1200" dirty="0" err="1" smtClean="0">
                <a:solidFill>
                  <a:schemeClr val="tx1"/>
                </a:solidFill>
                <a:effectLst/>
                <a:latin typeface="+mn-lt"/>
                <a:ea typeface="+mn-ea"/>
                <a:cs typeface="+mn-cs"/>
              </a:rPr>
              <a:t>urlString</a:t>
            </a:r>
            <a:r>
              <a:rPr lang="en-US" dirty="0" smtClean="0"/>
              <a:t>);</a:t>
            </a:r>
            <a:br>
              <a:rPr lang="en-US" dirty="0" smtClean="0"/>
            </a:br>
            <a:r>
              <a:rPr lang="en-US" dirty="0" smtClean="0"/>
              <a:t>    }</a:t>
            </a:r>
            <a:br>
              <a:rPr lang="en-US" dirty="0" smtClean="0"/>
            </a:br>
            <a:r>
              <a:rPr lang="en-US" dirty="0" smtClean="0"/>
              <a:t/>
            </a:r>
            <a:br>
              <a:rPr lang="en-US" dirty="0" smtClean="0"/>
            </a:br>
            <a:r>
              <a:rPr lang="en-US" dirty="0" smtClean="0"/>
              <a:t>    </a:t>
            </a:r>
            <a:r>
              <a:rPr lang="en-US" sz="1200" b="1" kern="1200" dirty="0" smtClean="0">
                <a:solidFill>
                  <a:schemeClr val="tx1"/>
                </a:solidFill>
                <a:effectLst/>
                <a:latin typeface="+mn-lt"/>
                <a:ea typeface="+mn-ea"/>
                <a:cs typeface="+mn-cs"/>
              </a:rPr>
              <a:t>public class </a:t>
            </a:r>
            <a:r>
              <a:rPr lang="en-US" dirty="0" err="1" smtClean="0"/>
              <a:t>GetData</a:t>
            </a:r>
            <a:r>
              <a:rPr lang="en-US" dirty="0" smtClean="0"/>
              <a:t> </a:t>
            </a:r>
            <a:r>
              <a:rPr lang="en-US" sz="1200" b="1" kern="1200" dirty="0" smtClean="0">
                <a:solidFill>
                  <a:schemeClr val="tx1"/>
                </a:solidFill>
                <a:effectLst/>
                <a:latin typeface="+mn-lt"/>
                <a:ea typeface="+mn-ea"/>
                <a:cs typeface="+mn-cs"/>
              </a:rPr>
              <a:t>extends </a:t>
            </a:r>
            <a:r>
              <a:rPr lang="en-US" dirty="0" err="1" smtClean="0"/>
              <a:t>AsyncTask</a:t>
            </a:r>
            <a:r>
              <a:rPr lang="en-US" dirty="0" smtClean="0"/>
              <a:t>&lt;String, Void, Integer&gt; {</a:t>
            </a:r>
            <a:br>
              <a:rPr lang="en-US" dirty="0" smtClean="0"/>
            </a:br>
            <a:r>
              <a:rPr lang="en-US" dirty="0" smtClean="0"/>
              <a:t>        </a:t>
            </a:r>
            <a:r>
              <a:rPr lang="en-US" sz="1200" kern="1200" dirty="0" smtClean="0">
                <a:solidFill>
                  <a:schemeClr val="tx1"/>
                </a:solidFill>
                <a:effectLst/>
                <a:latin typeface="+mn-lt"/>
                <a:ea typeface="+mn-ea"/>
                <a:cs typeface="+mn-cs"/>
              </a:rPr>
              <a:t>@Override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protected void </a:t>
            </a:r>
            <a:r>
              <a:rPr lang="en-US" dirty="0" err="1" smtClean="0"/>
              <a:t>onPreExecute</a:t>
            </a:r>
            <a:r>
              <a:rPr lang="en-US" dirty="0" smtClean="0"/>
              <a:t>() {</a:t>
            </a:r>
            <a:br>
              <a:rPr lang="en-US" dirty="0" smtClean="0"/>
            </a:br>
            <a:r>
              <a:rPr lang="en-US" dirty="0" smtClean="0"/>
              <a:t>            </a:t>
            </a:r>
            <a:r>
              <a:rPr lang="en-US" dirty="0" err="1" smtClean="0"/>
              <a:t>setProgressBarIndeterminateVisibility</a:t>
            </a:r>
            <a:r>
              <a:rPr lang="en-US" dirty="0" smtClean="0"/>
              <a:t>(</a:t>
            </a:r>
            <a:r>
              <a:rPr lang="en-US" sz="1200" b="1" kern="1200" dirty="0" smtClean="0">
                <a:solidFill>
                  <a:schemeClr val="tx1"/>
                </a:solidFill>
                <a:effectLst/>
                <a:latin typeface="+mn-lt"/>
                <a:ea typeface="+mn-ea"/>
                <a:cs typeface="+mn-cs"/>
              </a:rPr>
              <a:t>true</a:t>
            </a:r>
            <a:r>
              <a:rPr lang="en-US" dirty="0" smtClean="0"/>
              <a:t>);</a:t>
            </a:r>
            <a:br>
              <a:rPr lang="en-US" dirty="0" smtClean="0"/>
            </a:br>
            <a:r>
              <a:rPr lang="en-US" dirty="0" smtClean="0"/>
              <a:t>        }</a:t>
            </a:r>
            <a:br>
              <a:rPr lang="en-US" dirty="0" smtClean="0"/>
            </a:br>
            <a:r>
              <a:rPr lang="en-US" dirty="0" smtClean="0"/>
              <a:t/>
            </a:r>
            <a:br>
              <a:rPr lang="en-US" dirty="0" smtClean="0"/>
            </a:br>
            <a:r>
              <a:rPr lang="en-US" dirty="0" smtClean="0"/>
              <a:t>        </a:t>
            </a:r>
            <a:r>
              <a:rPr lang="en-US" sz="1200" kern="1200" dirty="0" smtClean="0">
                <a:solidFill>
                  <a:schemeClr val="tx1"/>
                </a:solidFill>
                <a:effectLst/>
                <a:latin typeface="+mn-lt"/>
                <a:ea typeface="+mn-ea"/>
                <a:cs typeface="+mn-cs"/>
              </a:rPr>
              <a:t>@Override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protected </a:t>
            </a:r>
            <a:r>
              <a:rPr lang="en-US" dirty="0" smtClean="0"/>
              <a:t>Integer </a:t>
            </a:r>
            <a:r>
              <a:rPr lang="en-US" dirty="0" err="1" smtClean="0"/>
              <a:t>doInBackground</a:t>
            </a:r>
            <a:r>
              <a:rPr lang="en-US" dirty="0" smtClean="0"/>
              <a:t>(String... </a:t>
            </a:r>
            <a:r>
              <a:rPr lang="en-US" dirty="0" err="1" smtClean="0"/>
              <a:t>params</a:t>
            </a:r>
            <a:r>
              <a:rPr lang="en-US" dirty="0" smtClean="0"/>
              <a:t>) {</a:t>
            </a:r>
            <a:br>
              <a:rPr lang="en-US" dirty="0" smtClean="0"/>
            </a:br>
            <a:r>
              <a:rPr lang="en-US" dirty="0" smtClean="0"/>
              <a:t>            Integer result = </a:t>
            </a:r>
            <a:r>
              <a:rPr lang="en-US" sz="1200" kern="1200" dirty="0" smtClean="0">
                <a:solidFill>
                  <a:schemeClr val="tx1"/>
                </a:solidFill>
                <a:effectLst/>
                <a:latin typeface="+mn-lt"/>
                <a:ea typeface="+mn-ea"/>
                <a:cs typeface="+mn-cs"/>
              </a:rPr>
              <a:t>0</a:t>
            </a:r>
            <a:r>
              <a:rPr lang="en-US" dirty="0" smtClean="0"/>
              <a:t>;</a:t>
            </a:r>
            <a:br>
              <a:rPr lang="en-US" dirty="0" smtClean="0"/>
            </a:br>
            <a:r>
              <a:rPr lang="en-US" dirty="0" smtClean="0"/>
              <a:t>            </a:t>
            </a:r>
            <a:r>
              <a:rPr lang="en-US" dirty="0" err="1" smtClean="0"/>
              <a:t>HttpURLConnection</a:t>
            </a:r>
            <a:r>
              <a:rPr lang="en-US" dirty="0" smtClean="0"/>
              <a:t> </a:t>
            </a:r>
            <a:r>
              <a:rPr lang="en-US" dirty="0" err="1" smtClean="0"/>
              <a:t>urlConnection</a:t>
            </a:r>
            <a:r>
              <a:rPr lang="en-US" dirty="0" smtClean="0"/>
              <a:t>;</a:t>
            </a:r>
            <a:br>
              <a:rPr lang="en-US" dirty="0" smtClean="0"/>
            </a:br>
            <a:r>
              <a:rPr lang="en-US" dirty="0" smtClean="0"/>
              <a:t>            </a:t>
            </a:r>
            <a:r>
              <a:rPr lang="en-US" sz="1200" b="1" kern="1200" dirty="0" smtClean="0">
                <a:solidFill>
                  <a:schemeClr val="tx1"/>
                </a:solidFill>
                <a:effectLst/>
                <a:latin typeface="+mn-lt"/>
                <a:ea typeface="+mn-ea"/>
                <a:cs typeface="+mn-cs"/>
              </a:rPr>
              <a:t>try </a:t>
            </a:r>
            <a:r>
              <a:rPr lang="en-US" dirty="0" smtClean="0"/>
              <a:t>{</a:t>
            </a:r>
            <a:br>
              <a:rPr lang="en-US" dirty="0" smtClean="0"/>
            </a:br>
            <a:r>
              <a:rPr lang="en-US" dirty="0" smtClean="0"/>
              <a:t>                URL </a:t>
            </a:r>
            <a:r>
              <a:rPr lang="en-US" dirty="0" err="1" smtClean="0"/>
              <a:t>url</a:t>
            </a:r>
            <a:r>
              <a:rPr lang="en-US" dirty="0" smtClean="0"/>
              <a:t> = </a:t>
            </a:r>
            <a:r>
              <a:rPr lang="en-US" sz="1200" b="1" kern="1200" dirty="0" smtClean="0">
                <a:solidFill>
                  <a:schemeClr val="tx1"/>
                </a:solidFill>
                <a:effectLst/>
                <a:latin typeface="+mn-lt"/>
                <a:ea typeface="+mn-ea"/>
                <a:cs typeface="+mn-cs"/>
              </a:rPr>
              <a:t>new </a:t>
            </a:r>
            <a:r>
              <a:rPr lang="en-US" dirty="0" smtClean="0"/>
              <a:t>URL(</a:t>
            </a:r>
            <a:r>
              <a:rPr lang="en-US" dirty="0" err="1" smtClean="0"/>
              <a:t>params</a:t>
            </a:r>
            <a:r>
              <a:rPr lang="en-US" dirty="0" smtClean="0"/>
              <a:t>[</a:t>
            </a:r>
            <a:r>
              <a:rPr lang="en-US" sz="1200" kern="1200" dirty="0" smtClean="0">
                <a:solidFill>
                  <a:schemeClr val="tx1"/>
                </a:solidFill>
                <a:effectLst/>
                <a:latin typeface="+mn-lt"/>
                <a:ea typeface="+mn-ea"/>
                <a:cs typeface="+mn-cs"/>
              </a:rPr>
              <a:t>0</a:t>
            </a:r>
            <a:r>
              <a:rPr lang="en-US" dirty="0" smtClean="0"/>
              <a:t>]);</a:t>
            </a:r>
            <a:br>
              <a:rPr lang="en-US" dirty="0" smtClean="0"/>
            </a:br>
            <a:r>
              <a:rPr lang="en-US" dirty="0" smtClean="0"/>
              <a:t>                </a:t>
            </a:r>
            <a:r>
              <a:rPr lang="en-US" dirty="0" err="1" smtClean="0"/>
              <a:t>urlConnection</a:t>
            </a:r>
            <a:r>
              <a:rPr lang="en-US" dirty="0" smtClean="0"/>
              <a:t> = (</a:t>
            </a:r>
            <a:r>
              <a:rPr lang="en-US" dirty="0" err="1" smtClean="0"/>
              <a:t>HttpURLConnection</a:t>
            </a:r>
            <a:r>
              <a:rPr lang="en-US" dirty="0" smtClean="0"/>
              <a:t>) </a:t>
            </a:r>
            <a:r>
              <a:rPr lang="en-US" dirty="0" err="1" smtClean="0"/>
              <a:t>url.openConnection</a:t>
            </a:r>
            <a:r>
              <a:rPr lang="en-US" dirty="0" smtClean="0"/>
              <a:t>();</a:t>
            </a:r>
            <a:br>
              <a:rPr lang="en-US" dirty="0" smtClean="0"/>
            </a:br>
            <a:r>
              <a:rPr lang="en-US" dirty="0" smtClean="0"/>
              <a:t>                </a:t>
            </a:r>
            <a:r>
              <a:rPr lang="en-US" sz="1200" b="1" kern="1200" dirty="0" err="1" smtClean="0">
                <a:solidFill>
                  <a:schemeClr val="tx1"/>
                </a:solidFill>
                <a:effectLst/>
                <a:latin typeface="+mn-lt"/>
                <a:ea typeface="+mn-ea"/>
                <a:cs typeface="+mn-cs"/>
              </a:rPr>
              <a:t>int</a:t>
            </a:r>
            <a:r>
              <a:rPr lang="en-US" sz="1200" b="1" kern="1200" dirty="0" smtClean="0">
                <a:solidFill>
                  <a:schemeClr val="tx1"/>
                </a:solidFill>
                <a:effectLst/>
                <a:latin typeface="+mn-lt"/>
                <a:ea typeface="+mn-ea"/>
                <a:cs typeface="+mn-cs"/>
              </a:rPr>
              <a:t> </a:t>
            </a:r>
            <a:r>
              <a:rPr lang="en-US" dirty="0" err="1" smtClean="0"/>
              <a:t>statusCode</a:t>
            </a:r>
            <a:r>
              <a:rPr lang="en-US" dirty="0" smtClean="0"/>
              <a:t> = </a:t>
            </a:r>
            <a:r>
              <a:rPr lang="en-US" dirty="0" err="1" smtClean="0"/>
              <a:t>urlConnection.getResponseCode</a:t>
            </a:r>
            <a:r>
              <a:rPr lang="en-US" dirty="0" smtClean="0"/>
              <a:t>();</a:t>
            </a:r>
            <a:br>
              <a:rPr lang="en-US" dirty="0" smtClean="0"/>
            </a:br>
            <a:r>
              <a:rPr lang="en-US" dirty="0" smtClean="0"/>
              <a:t/>
            </a:r>
            <a:br>
              <a:rPr lang="en-US" dirty="0" smtClean="0"/>
            </a:br>
            <a:r>
              <a:rPr lang="en-US" dirty="0" smtClean="0"/>
              <a:t>                </a:t>
            </a:r>
            <a:r>
              <a:rPr lang="en-US" sz="1200" i="1" kern="1200" dirty="0" smtClean="0">
                <a:solidFill>
                  <a:schemeClr val="tx1"/>
                </a:solidFill>
                <a:effectLst/>
                <a:latin typeface="+mn-lt"/>
                <a:ea typeface="+mn-ea"/>
                <a:cs typeface="+mn-cs"/>
              </a:rPr>
              <a:t>// 200 represents HTTP OK</a:t>
            </a:r>
            <a:br>
              <a:rPr lang="en-US" sz="1200" i="1" kern="1200" dirty="0" smtClean="0">
                <a:solidFill>
                  <a:schemeClr val="tx1"/>
                </a:solidFill>
                <a:effectLst/>
                <a:latin typeface="+mn-lt"/>
                <a:ea typeface="+mn-ea"/>
                <a:cs typeface="+mn-cs"/>
              </a:rPr>
            </a:br>
            <a:r>
              <a:rPr lang="en-US" sz="1200" i="1"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if </a:t>
            </a:r>
            <a:r>
              <a:rPr lang="en-US" dirty="0" smtClean="0"/>
              <a:t>(</a:t>
            </a:r>
            <a:r>
              <a:rPr lang="en-US" dirty="0" err="1" smtClean="0"/>
              <a:t>statusCode</a:t>
            </a:r>
            <a:r>
              <a:rPr lang="en-US" dirty="0" smtClean="0"/>
              <a:t> == </a:t>
            </a:r>
            <a:r>
              <a:rPr lang="en-US" sz="1200" kern="1200" dirty="0" smtClean="0">
                <a:solidFill>
                  <a:schemeClr val="tx1"/>
                </a:solidFill>
                <a:effectLst/>
                <a:latin typeface="+mn-lt"/>
                <a:ea typeface="+mn-ea"/>
                <a:cs typeface="+mn-cs"/>
              </a:rPr>
              <a:t>200</a:t>
            </a:r>
            <a:r>
              <a:rPr lang="en-US" dirty="0" smtClean="0"/>
              <a:t>) {</a:t>
            </a:r>
            <a:br>
              <a:rPr lang="en-US" dirty="0" smtClean="0"/>
            </a:br>
            <a:r>
              <a:rPr lang="en-US" dirty="0" smtClean="0"/>
              <a:t>                    </a:t>
            </a:r>
            <a:r>
              <a:rPr lang="en-US" dirty="0" err="1" smtClean="0"/>
              <a:t>BufferedReader</a:t>
            </a:r>
            <a:r>
              <a:rPr lang="en-US" dirty="0" smtClean="0"/>
              <a:t> r = </a:t>
            </a:r>
            <a:r>
              <a:rPr lang="en-US" sz="1200" b="1" kern="1200" dirty="0" smtClean="0">
                <a:solidFill>
                  <a:schemeClr val="tx1"/>
                </a:solidFill>
                <a:effectLst/>
                <a:latin typeface="+mn-lt"/>
                <a:ea typeface="+mn-ea"/>
                <a:cs typeface="+mn-cs"/>
              </a:rPr>
              <a:t>new </a:t>
            </a:r>
            <a:r>
              <a:rPr lang="en-US" dirty="0" err="1" smtClean="0"/>
              <a:t>BufferedReader</a:t>
            </a:r>
            <a:r>
              <a:rPr lang="en-US" dirty="0" smtClean="0"/>
              <a:t>(</a:t>
            </a:r>
            <a:r>
              <a:rPr lang="en-US" sz="1200" b="1" kern="1200" dirty="0" smtClean="0">
                <a:solidFill>
                  <a:schemeClr val="tx1"/>
                </a:solidFill>
                <a:effectLst/>
                <a:latin typeface="+mn-lt"/>
                <a:ea typeface="+mn-ea"/>
                <a:cs typeface="+mn-cs"/>
              </a:rPr>
              <a:t>new </a:t>
            </a:r>
            <a:r>
              <a:rPr lang="en-US" dirty="0" err="1" smtClean="0"/>
              <a:t>InputStreamReader</a:t>
            </a:r>
            <a:r>
              <a:rPr lang="en-US" dirty="0" smtClean="0"/>
              <a:t/>
            </a:r>
            <a:br>
              <a:rPr lang="en-US" dirty="0" smtClean="0"/>
            </a:br>
            <a:r>
              <a:rPr lang="en-US" dirty="0" smtClean="0"/>
              <a:t>                            (</a:t>
            </a:r>
            <a:r>
              <a:rPr lang="en-US" dirty="0" err="1" smtClean="0"/>
              <a:t>urlConnection.getInputStream</a:t>
            </a:r>
            <a:r>
              <a:rPr lang="en-US" dirty="0" smtClean="0"/>
              <a:t>()));</a:t>
            </a:r>
            <a:br>
              <a:rPr lang="en-US" dirty="0" smtClean="0"/>
            </a:br>
            <a:r>
              <a:rPr lang="en-US" dirty="0" smtClean="0"/>
              <a:t>                    </a:t>
            </a:r>
            <a:r>
              <a:rPr lang="en-US" dirty="0" err="1" smtClean="0"/>
              <a:t>StringBuilder</a:t>
            </a:r>
            <a:r>
              <a:rPr lang="en-US" dirty="0" smtClean="0"/>
              <a:t> response = </a:t>
            </a:r>
            <a:r>
              <a:rPr lang="en-US" sz="1200" b="1" kern="1200" dirty="0" smtClean="0">
                <a:solidFill>
                  <a:schemeClr val="tx1"/>
                </a:solidFill>
                <a:effectLst/>
                <a:latin typeface="+mn-lt"/>
                <a:ea typeface="+mn-ea"/>
                <a:cs typeface="+mn-cs"/>
              </a:rPr>
              <a:t>new </a:t>
            </a:r>
            <a:r>
              <a:rPr lang="en-US" dirty="0" err="1" smtClean="0"/>
              <a:t>StringBuilder</a:t>
            </a:r>
            <a:r>
              <a:rPr lang="en-US" dirty="0" smtClean="0"/>
              <a:t>();</a:t>
            </a:r>
            <a:br>
              <a:rPr lang="en-US" dirty="0" smtClean="0"/>
            </a:br>
            <a:r>
              <a:rPr lang="en-US" dirty="0" smtClean="0"/>
              <a:t>                    String line;</a:t>
            </a:r>
            <a:br>
              <a:rPr lang="en-US" dirty="0" smtClean="0"/>
            </a:br>
            <a:r>
              <a:rPr lang="en-US" dirty="0" smtClean="0"/>
              <a:t>                    </a:t>
            </a:r>
            <a:r>
              <a:rPr lang="en-US" sz="1200" b="1" kern="1200" dirty="0" smtClean="0">
                <a:solidFill>
                  <a:schemeClr val="tx1"/>
                </a:solidFill>
                <a:effectLst/>
                <a:latin typeface="+mn-lt"/>
                <a:ea typeface="+mn-ea"/>
                <a:cs typeface="+mn-cs"/>
              </a:rPr>
              <a:t>while </a:t>
            </a:r>
            <a:r>
              <a:rPr lang="en-US" dirty="0" smtClean="0"/>
              <a:t>((line = </a:t>
            </a:r>
            <a:r>
              <a:rPr lang="en-US" dirty="0" err="1" smtClean="0"/>
              <a:t>r.readLine</a:t>
            </a:r>
            <a:r>
              <a:rPr lang="en-US" dirty="0" smtClean="0"/>
              <a:t>()) != </a:t>
            </a:r>
            <a:r>
              <a:rPr lang="en-US" sz="1200" b="1" kern="1200" dirty="0" smtClean="0">
                <a:solidFill>
                  <a:schemeClr val="tx1"/>
                </a:solidFill>
                <a:effectLst/>
                <a:latin typeface="+mn-lt"/>
                <a:ea typeface="+mn-ea"/>
                <a:cs typeface="+mn-cs"/>
              </a:rPr>
              <a:t>null</a:t>
            </a:r>
            <a:r>
              <a:rPr lang="en-US" dirty="0" smtClean="0"/>
              <a:t>) {</a:t>
            </a:r>
            <a:br>
              <a:rPr lang="en-US" dirty="0" smtClean="0"/>
            </a:br>
            <a:r>
              <a:rPr lang="en-US" dirty="0" smtClean="0"/>
              <a:t>                        </a:t>
            </a:r>
            <a:r>
              <a:rPr lang="en-US" dirty="0" err="1" smtClean="0"/>
              <a:t>response.append</a:t>
            </a:r>
            <a:r>
              <a:rPr lang="en-US" dirty="0" smtClean="0"/>
              <a:t>(line);</a:t>
            </a:r>
            <a:br>
              <a:rPr lang="en-US" dirty="0" smtClean="0"/>
            </a:br>
            <a:r>
              <a:rPr lang="en-US" dirty="0" smtClean="0"/>
              <a:t>                    }</a:t>
            </a:r>
            <a:br>
              <a:rPr lang="en-US" dirty="0" smtClean="0"/>
            </a:br>
            <a:r>
              <a:rPr lang="en-US" dirty="0" smtClean="0"/>
              <a:t>                    </a:t>
            </a:r>
            <a:r>
              <a:rPr lang="en-US" dirty="0" err="1" smtClean="0"/>
              <a:t>parseResult</a:t>
            </a:r>
            <a:r>
              <a:rPr lang="en-US" dirty="0" smtClean="0"/>
              <a:t>(</a:t>
            </a:r>
            <a:r>
              <a:rPr lang="en-US" dirty="0" err="1" smtClean="0"/>
              <a:t>response.toString</a:t>
            </a:r>
            <a:r>
              <a:rPr lang="en-US" dirty="0" smtClean="0"/>
              <a:t>());</a:t>
            </a:r>
            <a:br>
              <a:rPr lang="en-US" dirty="0" smtClean="0"/>
            </a:br>
            <a:r>
              <a:rPr lang="en-US" dirty="0" smtClean="0"/>
              <a:t>                    result = </a:t>
            </a:r>
            <a:r>
              <a:rPr lang="en-US" sz="1200" kern="1200" dirty="0" smtClean="0">
                <a:solidFill>
                  <a:schemeClr val="tx1"/>
                </a:solidFill>
                <a:effectLst/>
                <a:latin typeface="+mn-lt"/>
                <a:ea typeface="+mn-ea"/>
                <a:cs typeface="+mn-cs"/>
              </a:rPr>
              <a:t>1</a:t>
            </a:r>
            <a:r>
              <a:rPr lang="en-US" dirty="0" smtClean="0"/>
              <a:t>; </a:t>
            </a:r>
            <a:r>
              <a:rPr lang="en-US" sz="1200" i="1" kern="1200" dirty="0" smtClean="0">
                <a:solidFill>
                  <a:schemeClr val="tx1"/>
                </a:solidFill>
                <a:effectLst/>
                <a:latin typeface="+mn-lt"/>
                <a:ea typeface="+mn-ea"/>
                <a:cs typeface="+mn-cs"/>
              </a:rPr>
              <a:t>// Successful</a:t>
            </a:r>
            <a:br>
              <a:rPr lang="en-US" sz="1200" i="1" kern="1200" dirty="0" smtClean="0">
                <a:solidFill>
                  <a:schemeClr val="tx1"/>
                </a:solidFill>
                <a:effectLst/>
                <a:latin typeface="+mn-lt"/>
                <a:ea typeface="+mn-ea"/>
                <a:cs typeface="+mn-cs"/>
              </a:rPr>
            </a:br>
            <a:r>
              <a:rPr lang="en-US" sz="1200" i="1" kern="1200" dirty="0" smtClean="0">
                <a:solidFill>
                  <a:schemeClr val="tx1"/>
                </a:solidFill>
                <a:effectLst/>
                <a:latin typeface="+mn-lt"/>
                <a:ea typeface="+mn-ea"/>
                <a:cs typeface="+mn-cs"/>
              </a:rPr>
              <a:t>                </a:t>
            </a:r>
            <a:r>
              <a:rPr lang="en-US" dirty="0" smtClean="0"/>
              <a:t>} </a:t>
            </a:r>
            <a:r>
              <a:rPr lang="en-US" sz="1200" b="1" kern="1200" dirty="0" smtClean="0">
                <a:solidFill>
                  <a:schemeClr val="tx1"/>
                </a:solidFill>
                <a:effectLst/>
                <a:latin typeface="+mn-lt"/>
                <a:ea typeface="+mn-ea"/>
                <a:cs typeface="+mn-cs"/>
              </a:rPr>
              <a:t>else </a:t>
            </a:r>
            <a:r>
              <a:rPr lang="en-US" dirty="0" smtClean="0"/>
              <a:t>{</a:t>
            </a:r>
            <a:br>
              <a:rPr lang="en-US" dirty="0" smtClean="0"/>
            </a:br>
            <a:r>
              <a:rPr lang="en-US" dirty="0" smtClean="0"/>
              <a:t>                    result = </a:t>
            </a:r>
            <a:r>
              <a:rPr lang="en-US" sz="1200" kern="1200" dirty="0" smtClean="0">
                <a:solidFill>
                  <a:schemeClr val="tx1"/>
                </a:solidFill>
                <a:effectLst/>
                <a:latin typeface="+mn-lt"/>
                <a:ea typeface="+mn-ea"/>
                <a:cs typeface="+mn-cs"/>
              </a:rPr>
              <a:t>0</a:t>
            </a:r>
            <a:r>
              <a:rPr lang="en-US" dirty="0" smtClean="0"/>
              <a:t>; </a:t>
            </a:r>
            <a:r>
              <a:rPr lang="en-US" sz="1200" i="1" kern="1200" dirty="0" smtClean="0">
                <a:solidFill>
                  <a:schemeClr val="tx1"/>
                </a:solidFill>
                <a:effectLst/>
                <a:latin typeface="+mn-lt"/>
                <a:ea typeface="+mn-ea"/>
                <a:cs typeface="+mn-cs"/>
              </a:rPr>
              <a:t>//"Failed to fetch data!";</a:t>
            </a:r>
            <a:br>
              <a:rPr lang="en-US" sz="1200" i="1" kern="1200" dirty="0" smtClean="0">
                <a:solidFill>
                  <a:schemeClr val="tx1"/>
                </a:solidFill>
                <a:effectLst/>
                <a:latin typeface="+mn-lt"/>
                <a:ea typeface="+mn-ea"/>
                <a:cs typeface="+mn-cs"/>
              </a:rPr>
            </a:br>
            <a:r>
              <a:rPr lang="en-US" sz="1200" i="1" kern="1200" dirty="0" smtClean="0">
                <a:solidFill>
                  <a:schemeClr val="tx1"/>
                </a:solidFill>
                <a:effectLst/>
                <a:latin typeface="+mn-lt"/>
                <a:ea typeface="+mn-ea"/>
                <a:cs typeface="+mn-cs"/>
              </a:rPr>
              <a:t>                </a:t>
            </a:r>
            <a:r>
              <a:rPr lang="en-US" dirty="0" smtClean="0"/>
              <a:t>}</a:t>
            </a:r>
            <a:br>
              <a:rPr lang="en-US" dirty="0" smtClean="0"/>
            </a:br>
            <a:r>
              <a:rPr lang="en-US" dirty="0" smtClean="0"/>
              <a:t>            } </a:t>
            </a:r>
            <a:r>
              <a:rPr lang="en-US" sz="1200" b="1" kern="1200" dirty="0" smtClean="0">
                <a:solidFill>
                  <a:schemeClr val="tx1"/>
                </a:solidFill>
                <a:effectLst/>
                <a:latin typeface="+mn-lt"/>
                <a:ea typeface="+mn-ea"/>
                <a:cs typeface="+mn-cs"/>
              </a:rPr>
              <a:t>catch </a:t>
            </a:r>
            <a:r>
              <a:rPr lang="en-US" dirty="0" smtClean="0"/>
              <a:t>(Exception e) {</a:t>
            </a:r>
            <a:br>
              <a:rPr lang="en-US" dirty="0" smtClean="0"/>
            </a:br>
            <a:r>
              <a:rPr lang="en-US" dirty="0" smtClean="0"/>
              <a:t>                </a:t>
            </a:r>
            <a:r>
              <a:rPr lang="en-US" dirty="0" err="1" smtClean="0"/>
              <a:t>Log.</a:t>
            </a:r>
            <a:r>
              <a:rPr lang="en-US" i="1" dirty="0" err="1" smtClean="0">
                <a:effectLst/>
              </a:rPr>
              <a:t>d</a:t>
            </a:r>
            <a:r>
              <a:rPr lang="en-US" dirty="0" smtClean="0"/>
              <a:t>(</a:t>
            </a:r>
            <a:r>
              <a:rPr lang="en-US" sz="1200" b="1" i="1" kern="1200" dirty="0" smtClean="0">
                <a:solidFill>
                  <a:schemeClr val="tx1"/>
                </a:solidFill>
                <a:effectLst/>
                <a:latin typeface="+mn-lt"/>
                <a:ea typeface="+mn-ea"/>
                <a:cs typeface="+mn-cs"/>
              </a:rPr>
              <a:t>TAG</a:t>
            </a:r>
            <a:r>
              <a:rPr lang="en-US" dirty="0" smtClean="0"/>
              <a:t>, </a:t>
            </a:r>
            <a:r>
              <a:rPr lang="en-US" dirty="0" err="1" smtClean="0"/>
              <a:t>e.getLocalizedMessage</a:t>
            </a:r>
            <a:r>
              <a:rPr lang="en-US" dirty="0" smtClean="0"/>
              <a:t>());</a:t>
            </a:r>
            <a:br>
              <a:rPr lang="en-US" dirty="0" smtClean="0"/>
            </a:br>
            <a:r>
              <a:rPr lang="en-US" dirty="0" smtClean="0"/>
              <a:t>            }</a:t>
            </a:r>
            <a:br>
              <a:rPr lang="en-US" dirty="0" smtClean="0"/>
            </a:br>
            <a:r>
              <a:rPr lang="en-US" dirty="0" smtClean="0"/>
              <a:t>            </a:t>
            </a:r>
            <a:r>
              <a:rPr lang="en-US" sz="1200" b="1" kern="1200" dirty="0" smtClean="0">
                <a:solidFill>
                  <a:schemeClr val="tx1"/>
                </a:solidFill>
                <a:effectLst/>
                <a:latin typeface="+mn-lt"/>
                <a:ea typeface="+mn-ea"/>
                <a:cs typeface="+mn-cs"/>
              </a:rPr>
              <a:t>return </a:t>
            </a:r>
            <a:r>
              <a:rPr lang="en-US" dirty="0" smtClean="0"/>
              <a:t>result; </a:t>
            </a:r>
            <a:r>
              <a:rPr lang="en-US" sz="1200" i="1" kern="1200" dirty="0" smtClean="0">
                <a:solidFill>
                  <a:schemeClr val="tx1"/>
                </a:solidFill>
                <a:effectLst/>
                <a:latin typeface="+mn-lt"/>
                <a:ea typeface="+mn-ea"/>
                <a:cs typeface="+mn-cs"/>
              </a:rPr>
              <a:t>//"Failed to fetch data!";</a:t>
            </a:r>
            <a:br>
              <a:rPr lang="en-US" sz="1200" i="1" kern="1200" dirty="0" smtClean="0">
                <a:solidFill>
                  <a:schemeClr val="tx1"/>
                </a:solidFill>
                <a:effectLst/>
                <a:latin typeface="+mn-lt"/>
                <a:ea typeface="+mn-ea"/>
                <a:cs typeface="+mn-cs"/>
              </a:rPr>
            </a:br>
            <a:r>
              <a:rPr lang="en-US" sz="1200" i="1" kern="1200" dirty="0" smtClean="0">
                <a:solidFill>
                  <a:schemeClr val="tx1"/>
                </a:solidFill>
                <a:effectLst/>
                <a:latin typeface="+mn-lt"/>
                <a:ea typeface="+mn-ea"/>
                <a:cs typeface="+mn-cs"/>
              </a:rPr>
              <a:t>        </a:t>
            </a:r>
            <a:r>
              <a:rPr lang="en-US" dirty="0" smtClean="0"/>
              <a:t>}</a:t>
            </a:r>
            <a:br>
              <a:rPr lang="en-US" dirty="0" smtClean="0"/>
            </a:br>
            <a:r>
              <a:rPr lang="en-US" dirty="0" smtClean="0"/>
              <a:t/>
            </a:r>
            <a:br>
              <a:rPr lang="en-US" dirty="0" smtClean="0"/>
            </a:br>
            <a:r>
              <a:rPr lang="en-US" dirty="0" smtClean="0"/>
              <a:t>        </a:t>
            </a:r>
            <a:r>
              <a:rPr lang="en-US" sz="1200" b="1" kern="1200" dirty="0" smtClean="0">
                <a:solidFill>
                  <a:schemeClr val="tx1"/>
                </a:solidFill>
                <a:effectLst/>
                <a:latin typeface="+mn-lt"/>
                <a:ea typeface="+mn-ea"/>
                <a:cs typeface="+mn-cs"/>
              </a:rPr>
              <a:t>protected void </a:t>
            </a:r>
            <a:r>
              <a:rPr lang="en-US" dirty="0" err="1" smtClean="0"/>
              <a:t>onPostExecute</a:t>
            </a:r>
            <a:r>
              <a:rPr lang="en-US" dirty="0" smtClean="0"/>
              <a:t>(Integer result) {</a:t>
            </a:r>
            <a:br>
              <a:rPr lang="en-US" dirty="0" smtClean="0"/>
            </a:br>
            <a:r>
              <a:rPr lang="en-US" dirty="0" smtClean="0"/>
              <a:t>            </a:t>
            </a:r>
            <a:r>
              <a:rPr lang="en-US" sz="1200" i="1" kern="1200" dirty="0" smtClean="0">
                <a:solidFill>
                  <a:schemeClr val="tx1"/>
                </a:solidFill>
                <a:effectLst/>
                <a:latin typeface="+mn-lt"/>
                <a:ea typeface="+mn-ea"/>
                <a:cs typeface="+mn-cs"/>
              </a:rPr>
              <a:t>// Download complete. Let us update UI</a:t>
            </a:r>
            <a:br>
              <a:rPr lang="en-US" sz="1200" i="1" kern="1200" dirty="0" smtClean="0">
                <a:solidFill>
                  <a:schemeClr val="tx1"/>
                </a:solidFill>
                <a:effectLst/>
                <a:latin typeface="+mn-lt"/>
                <a:ea typeface="+mn-ea"/>
                <a:cs typeface="+mn-cs"/>
              </a:rPr>
            </a:br>
            <a:r>
              <a:rPr lang="en-US" sz="1200" i="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progressBar</a:t>
            </a:r>
            <a:r>
              <a:rPr lang="en-US" dirty="0" err="1" smtClean="0"/>
              <a:t>.setVisibility</a:t>
            </a:r>
            <a:r>
              <a:rPr lang="en-US" dirty="0" smtClean="0"/>
              <a:t>(</a:t>
            </a:r>
            <a:r>
              <a:rPr lang="en-US" dirty="0" err="1" smtClean="0"/>
              <a:t>View.</a:t>
            </a:r>
            <a:r>
              <a:rPr lang="en-US" sz="1200" b="1" i="1" kern="1200" dirty="0" err="1" smtClean="0">
                <a:solidFill>
                  <a:schemeClr val="tx1"/>
                </a:solidFill>
                <a:effectLst/>
                <a:latin typeface="+mn-lt"/>
                <a:ea typeface="+mn-ea"/>
                <a:cs typeface="+mn-cs"/>
              </a:rPr>
              <a:t>GONE</a:t>
            </a:r>
            <a:r>
              <a:rPr lang="en-US" dirty="0" smtClean="0"/>
              <a:t>);</a:t>
            </a:r>
            <a:br>
              <a:rPr lang="en-US" dirty="0" smtClean="0"/>
            </a:br>
            <a:r>
              <a:rPr lang="en-US" dirty="0" smtClean="0"/>
              <a:t/>
            </a:r>
            <a:br>
              <a:rPr lang="en-US" dirty="0" smtClean="0"/>
            </a:br>
            <a:r>
              <a:rPr lang="en-US" dirty="0" smtClean="0"/>
              <a:t>            </a:t>
            </a:r>
            <a:r>
              <a:rPr lang="en-US" sz="1200" b="1" kern="1200" dirty="0" smtClean="0">
                <a:solidFill>
                  <a:schemeClr val="tx1"/>
                </a:solidFill>
                <a:effectLst/>
                <a:latin typeface="+mn-lt"/>
                <a:ea typeface="+mn-ea"/>
                <a:cs typeface="+mn-cs"/>
              </a:rPr>
              <a:t>if </a:t>
            </a:r>
            <a:r>
              <a:rPr lang="en-US" dirty="0" smtClean="0"/>
              <a:t>(result == </a:t>
            </a:r>
            <a:r>
              <a:rPr lang="en-US" sz="1200" kern="1200" dirty="0" smtClean="0">
                <a:solidFill>
                  <a:schemeClr val="tx1"/>
                </a:solidFill>
                <a:effectLst/>
                <a:latin typeface="+mn-lt"/>
                <a:ea typeface="+mn-ea"/>
                <a:cs typeface="+mn-cs"/>
              </a:rPr>
              <a:t>1</a:t>
            </a:r>
            <a:r>
              <a:rPr lang="en-US" dirty="0" smtClean="0"/>
              <a:t>) {</a:t>
            </a:r>
            <a:br>
              <a:rPr lang="en-US" dirty="0" smtClean="0"/>
            </a:br>
            <a:r>
              <a:rPr lang="en-US" dirty="0" smtClean="0"/>
              <a:t>                </a:t>
            </a:r>
            <a:r>
              <a:rPr lang="en-US" sz="1200" b="1" kern="1200" dirty="0" smtClean="0">
                <a:solidFill>
                  <a:schemeClr val="tx1"/>
                </a:solidFill>
                <a:effectLst/>
                <a:latin typeface="+mn-lt"/>
                <a:ea typeface="+mn-ea"/>
                <a:cs typeface="+mn-cs"/>
              </a:rPr>
              <a:t>adapter </a:t>
            </a:r>
            <a:r>
              <a:rPr lang="en-US" dirty="0" smtClean="0"/>
              <a:t>= </a:t>
            </a:r>
            <a:r>
              <a:rPr lang="en-US" sz="1200" b="1" kern="1200" dirty="0" smtClean="0">
                <a:solidFill>
                  <a:schemeClr val="tx1"/>
                </a:solidFill>
                <a:effectLst/>
                <a:latin typeface="+mn-lt"/>
                <a:ea typeface="+mn-ea"/>
                <a:cs typeface="+mn-cs"/>
              </a:rPr>
              <a:t>new </a:t>
            </a:r>
            <a:r>
              <a:rPr lang="en-US" dirty="0" err="1" smtClean="0"/>
              <a:t>RVAdapter</a:t>
            </a:r>
            <a:r>
              <a:rPr lang="en-US" dirty="0" smtClean="0"/>
              <a:t>(</a:t>
            </a:r>
            <a:r>
              <a:rPr lang="en-US" dirty="0" err="1" smtClean="0"/>
              <a:t>getApplicationContext</a:t>
            </a:r>
            <a:r>
              <a:rPr lang="en-US" dirty="0" smtClean="0"/>
              <a:t>(), </a:t>
            </a:r>
            <a:r>
              <a:rPr lang="en-US" sz="1200" b="1" kern="1200" dirty="0" smtClean="0">
                <a:solidFill>
                  <a:schemeClr val="tx1"/>
                </a:solidFill>
                <a:effectLst/>
                <a:latin typeface="+mn-lt"/>
                <a:ea typeface="+mn-ea"/>
                <a:cs typeface="+mn-cs"/>
              </a:rPr>
              <a:t>persons</a:t>
            </a:r>
            <a:r>
              <a:rPr lang="en-US" dirty="0" smtClean="0"/>
              <a:t>);</a:t>
            </a:r>
            <a:br>
              <a:rPr lang="en-US" dirty="0" smtClean="0"/>
            </a:br>
            <a:r>
              <a:rPr lang="en-US" dirty="0" smtClean="0"/>
              <a:t>                </a:t>
            </a:r>
            <a:r>
              <a:rPr lang="en-US" sz="1200" b="1" kern="1200" dirty="0" err="1" smtClean="0">
                <a:solidFill>
                  <a:schemeClr val="tx1"/>
                </a:solidFill>
                <a:effectLst/>
                <a:latin typeface="+mn-lt"/>
                <a:ea typeface="+mn-ea"/>
                <a:cs typeface="+mn-cs"/>
              </a:rPr>
              <a:t>mRecyclerView</a:t>
            </a:r>
            <a:r>
              <a:rPr lang="en-US" dirty="0" err="1" smtClean="0"/>
              <a:t>.setAdapter</a:t>
            </a:r>
            <a:r>
              <a:rPr lang="en-US" dirty="0" smtClean="0"/>
              <a:t>(</a:t>
            </a:r>
            <a:r>
              <a:rPr lang="en-US" sz="1200" b="1" kern="1200" dirty="0" smtClean="0">
                <a:solidFill>
                  <a:schemeClr val="tx1"/>
                </a:solidFill>
                <a:effectLst/>
                <a:latin typeface="+mn-lt"/>
                <a:ea typeface="+mn-ea"/>
                <a:cs typeface="+mn-cs"/>
              </a:rPr>
              <a:t>adapter</a:t>
            </a:r>
            <a:r>
              <a:rPr lang="en-US" dirty="0" smtClean="0"/>
              <a:t>);</a:t>
            </a:r>
            <a:br>
              <a:rPr lang="en-US" dirty="0" smtClean="0"/>
            </a:br>
            <a:r>
              <a:rPr lang="en-US" dirty="0" smtClean="0"/>
              <a:t>            } </a:t>
            </a:r>
            <a:r>
              <a:rPr lang="en-US" sz="1200" b="1" kern="1200" dirty="0" smtClean="0">
                <a:solidFill>
                  <a:schemeClr val="tx1"/>
                </a:solidFill>
                <a:effectLst/>
                <a:latin typeface="+mn-lt"/>
                <a:ea typeface="+mn-ea"/>
                <a:cs typeface="+mn-cs"/>
              </a:rPr>
              <a:t>else </a:t>
            </a:r>
            <a:r>
              <a:rPr lang="en-US" dirty="0" smtClean="0"/>
              <a:t>{</a:t>
            </a:r>
            <a:br>
              <a:rPr lang="en-US" dirty="0" smtClean="0"/>
            </a:br>
            <a:r>
              <a:rPr lang="en-US" dirty="0" smtClean="0"/>
              <a:t>                </a:t>
            </a:r>
            <a:r>
              <a:rPr lang="en-US" dirty="0" err="1" smtClean="0"/>
              <a:t>Toast.</a:t>
            </a:r>
            <a:r>
              <a:rPr lang="en-US" i="1" dirty="0" err="1" smtClean="0">
                <a:effectLst/>
              </a:rPr>
              <a:t>makeText</a:t>
            </a:r>
            <a:r>
              <a:rPr lang="en-US" dirty="0" smtClean="0"/>
              <a:t>(</a:t>
            </a:r>
            <a:r>
              <a:rPr lang="en-US" dirty="0" err="1" smtClean="0"/>
              <a:t>getApplicationContext</a:t>
            </a:r>
            <a:r>
              <a:rPr lang="en-US" dirty="0" smtClean="0"/>
              <a:t>(),</a:t>
            </a:r>
            <a:br>
              <a:rPr lang="en-US" dirty="0" smtClean="0"/>
            </a:br>
            <a:r>
              <a:rPr lang="en-US" dirty="0" smtClean="0"/>
              <a:t>                        </a:t>
            </a:r>
            <a:r>
              <a:rPr lang="en-US" sz="1200" b="1" kern="1200" dirty="0" smtClean="0">
                <a:solidFill>
                  <a:schemeClr val="tx1"/>
                </a:solidFill>
                <a:effectLst/>
                <a:latin typeface="+mn-lt"/>
                <a:ea typeface="+mn-ea"/>
                <a:cs typeface="+mn-cs"/>
              </a:rPr>
              <a:t>"Failed to fetch data!"</a:t>
            </a:r>
            <a:r>
              <a:rPr lang="en-US" dirty="0" smtClean="0"/>
              <a:t>, </a:t>
            </a:r>
            <a:r>
              <a:rPr lang="en-US" dirty="0" err="1" smtClean="0"/>
              <a:t>Toast.</a:t>
            </a:r>
            <a:r>
              <a:rPr lang="en-US" sz="1200" b="1" i="1" kern="1200" dirty="0" err="1" smtClean="0">
                <a:solidFill>
                  <a:schemeClr val="tx1"/>
                </a:solidFill>
                <a:effectLst/>
                <a:latin typeface="+mn-lt"/>
                <a:ea typeface="+mn-ea"/>
                <a:cs typeface="+mn-cs"/>
              </a:rPr>
              <a:t>LENGTH_SHORT</a:t>
            </a:r>
            <a:r>
              <a:rPr lang="en-US" dirty="0" smtClean="0"/>
              <a:t>).show();</a:t>
            </a:r>
            <a:br>
              <a:rPr lang="en-US" dirty="0" smtClean="0"/>
            </a:br>
            <a:r>
              <a:rPr lang="en-US" dirty="0" smtClean="0"/>
              <a:t>            }</a:t>
            </a:r>
            <a:br>
              <a:rPr lang="en-US" dirty="0" smtClean="0"/>
            </a:br>
            <a:r>
              <a:rPr lang="en-US" dirty="0" smtClean="0"/>
              <a:t>        }</a:t>
            </a:r>
            <a:br>
              <a:rPr lang="en-US" dirty="0" smtClean="0"/>
            </a:br>
            <a:r>
              <a:rPr lang="en-US" dirty="0" smtClean="0"/>
              <a:t>    }</a:t>
            </a:r>
            <a:br>
              <a:rPr lang="en-US" dirty="0" smtClean="0"/>
            </a:br>
            <a:r>
              <a:rPr lang="en-US" dirty="0" smtClean="0"/>
              <a:t/>
            </a:r>
            <a:br>
              <a:rPr lang="en-US" dirty="0" smtClean="0"/>
            </a:br>
            <a:r>
              <a:rPr lang="en-US" dirty="0" smtClean="0"/>
              <a:t>    </a:t>
            </a:r>
            <a:r>
              <a:rPr lang="en-US" sz="1200" b="1" kern="1200" dirty="0" smtClean="0">
                <a:solidFill>
                  <a:schemeClr val="tx1"/>
                </a:solidFill>
                <a:effectLst/>
                <a:latin typeface="+mn-lt"/>
                <a:ea typeface="+mn-ea"/>
                <a:cs typeface="+mn-cs"/>
              </a:rPr>
              <a:t>private void </a:t>
            </a:r>
            <a:r>
              <a:rPr lang="en-US" dirty="0" err="1" smtClean="0"/>
              <a:t>parseResult</a:t>
            </a:r>
            <a:r>
              <a:rPr lang="en-US" dirty="0" smtClean="0"/>
              <a:t>(String result) {</a:t>
            </a:r>
            <a:br>
              <a:rPr lang="en-US" dirty="0" smtClean="0"/>
            </a:br>
            <a:r>
              <a:rPr lang="en-US" dirty="0" smtClean="0"/>
              <a:t>        </a:t>
            </a:r>
            <a:r>
              <a:rPr lang="en-US" sz="1200" b="1" kern="1200" dirty="0" smtClean="0">
                <a:solidFill>
                  <a:schemeClr val="tx1"/>
                </a:solidFill>
                <a:effectLst/>
                <a:latin typeface="+mn-lt"/>
                <a:ea typeface="+mn-ea"/>
                <a:cs typeface="+mn-cs"/>
              </a:rPr>
              <a:t>try </a:t>
            </a:r>
            <a:r>
              <a:rPr lang="en-US" dirty="0" smtClean="0"/>
              <a:t>{</a:t>
            </a:r>
            <a:br>
              <a:rPr lang="en-US" dirty="0" smtClean="0"/>
            </a:br>
            <a:r>
              <a:rPr lang="en-US" dirty="0" smtClean="0"/>
              <a:t>            </a:t>
            </a:r>
            <a:r>
              <a:rPr lang="en-US" dirty="0" err="1" smtClean="0"/>
              <a:t>JSONArray</a:t>
            </a:r>
            <a:r>
              <a:rPr lang="en-US" dirty="0" smtClean="0"/>
              <a:t> </a:t>
            </a:r>
            <a:r>
              <a:rPr lang="en-US" dirty="0" err="1" smtClean="0"/>
              <a:t>personJSON</a:t>
            </a:r>
            <a:r>
              <a:rPr lang="en-US" dirty="0" smtClean="0"/>
              <a:t> = </a:t>
            </a:r>
            <a:r>
              <a:rPr lang="en-US" sz="1200" b="1" kern="1200" dirty="0" smtClean="0">
                <a:solidFill>
                  <a:schemeClr val="tx1"/>
                </a:solidFill>
                <a:effectLst/>
                <a:latin typeface="+mn-lt"/>
                <a:ea typeface="+mn-ea"/>
                <a:cs typeface="+mn-cs"/>
              </a:rPr>
              <a:t>new </a:t>
            </a:r>
            <a:r>
              <a:rPr lang="en-US" dirty="0" err="1" smtClean="0"/>
              <a:t>JSONArray</a:t>
            </a:r>
            <a:r>
              <a:rPr lang="en-US" dirty="0" smtClean="0"/>
              <a:t>(result);</a:t>
            </a:r>
            <a:br>
              <a:rPr lang="en-US" dirty="0" smtClean="0"/>
            </a:br>
            <a:r>
              <a:rPr lang="en-US" dirty="0" smtClean="0"/>
              <a:t>            </a:t>
            </a:r>
            <a:r>
              <a:rPr lang="en-US" sz="1200" b="1" kern="1200" dirty="0" smtClean="0">
                <a:solidFill>
                  <a:schemeClr val="tx1"/>
                </a:solidFill>
                <a:effectLst/>
                <a:latin typeface="+mn-lt"/>
                <a:ea typeface="+mn-ea"/>
                <a:cs typeface="+mn-cs"/>
              </a:rPr>
              <a:t>persons </a:t>
            </a:r>
            <a:r>
              <a:rPr lang="en-US" dirty="0" smtClean="0"/>
              <a:t>= </a:t>
            </a:r>
            <a:r>
              <a:rPr lang="en-US" sz="1200" b="1" kern="1200" dirty="0" smtClean="0">
                <a:solidFill>
                  <a:schemeClr val="tx1"/>
                </a:solidFill>
                <a:effectLst/>
                <a:latin typeface="+mn-lt"/>
                <a:ea typeface="+mn-ea"/>
                <a:cs typeface="+mn-cs"/>
              </a:rPr>
              <a:t>new </a:t>
            </a:r>
            <a:r>
              <a:rPr lang="en-US" dirty="0" err="1" smtClean="0"/>
              <a:t>ArrayList</a:t>
            </a:r>
            <a:r>
              <a:rPr lang="en-US" dirty="0" smtClean="0"/>
              <a:t>&lt;&gt;();</a:t>
            </a:r>
            <a:br>
              <a:rPr lang="en-US" dirty="0" smtClean="0"/>
            </a:br>
            <a:r>
              <a:rPr lang="en-US" dirty="0" smtClean="0"/>
              <a:t/>
            </a:r>
            <a:br>
              <a:rPr lang="en-US" dirty="0" smtClean="0"/>
            </a:br>
            <a:r>
              <a:rPr lang="en-US" dirty="0" smtClean="0"/>
              <a:t>            </a:t>
            </a:r>
            <a:r>
              <a:rPr lang="en-US" sz="1200" b="1" kern="1200" dirty="0" smtClean="0">
                <a:solidFill>
                  <a:schemeClr val="tx1"/>
                </a:solidFill>
                <a:effectLst/>
                <a:latin typeface="+mn-lt"/>
                <a:ea typeface="+mn-ea"/>
                <a:cs typeface="+mn-cs"/>
              </a:rPr>
              <a:t>for </a:t>
            </a:r>
            <a:r>
              <a:rPr lang="en-US" dirty="0" smtClean="0"/>
              <a:t>(</a:t>
            </a:r>
            <a:r>
              <a:rPr lang="en-US" sz="1200" b="1" kern="1200" dirty="0" err="1" smtClean="0">
                <a:solidFill>
                  <a:schemeClr val="tx1"/>
                </a:solidFill>
                <a:effectLst/>
                <a:latin typeface="+mn-lt"/>
                <a:ea typeface="+mn-ea"/>
                <a:cs typeface="+mn-cs"/>
              </a:rPr>
              <a:t>int</a:t>
            </a:r>
            <a:r>
              <a:rPr lang="en-US" sz="1200" b="1" kern="1200" dirty="0" smtClean="0">
                <a:solidFill>
                  <a:schemeClr val="tx1"/>
                </a:solidFill>
                <a:effectLst/>
                <a:latin typeface="+mn-lt"/>
                <a:ea typeface="+mn-ea"/>
                <a:cs typeface="+mn-cs"/>
              </a:rPr>
              <a:t> </a:t>
            </a:r>
            <a:r>
              <a:rPr lang="en-US" dirty="0" err="1" smtClean="0"/>
              <a:t>i</a:t>
            </a:r>
            <a:r>
              <a:rPr lang="en-US" dirty="0" smtClean="0"/>
              <a:t> = </a:t>
            </a:r>
            <a:r>
              <a:rPr lang="en-US" sz="1200" kern="1200" dirty="0" smtClean="0">
                <a:solidFill>
                  <a:schemeClr val="tx1"/>
                </a:solidFill>
                <a:effectLst/>
                <a:latin typeface="+mn-lt"/>
                <a:ea typeface="+mn-ea"/>
                <a:cs typeface="+mn-cs"/>
              </a:rPr>
              <a:t>0</a:t>
            </a:r>
            <a:r>
              <a:rPr lang="en-US" dirty="0" smtClean="0"/>
              <a:t>; </a:t>
            </a:r>
            <a:r>
              <a:rPr lang="en-US" dirty="0" err="1" smtClean="0"/>
              <a:t>i</a:t>
            </a:r>
            <a:r>
              <a:rPr lang="en-US" dirty="0" smtClean="0"/>
              <a:t> &lt; </a:t>
            </a:r>
            <a:r>
              <a:rPr lang="en-US" dirty="0" err="1" smtClean="0"/>
              <a:t>personJSON.length</a:t>
            </a:r>
            <a:r>
              <a:rPr lang="en-US" dirty="0" smtClean="0"/>
              <a:t>(); </a:t>
            </a:r>
            <a:r>
              <a:rPr lang="en-US" dirty="0" err="1" smtClean="0"/>
              <a:t>i</a:t>
            </a:r>
            <a:r>
              <a:rPr lang="en-US" dirty="0" smtClean="0"/>
              <a:t>++) {</a:t>
            </a:r>
            <a:br>
              <a:rPr lang="en-US" dirty="0" smtClean="0"/>
            </a:br>
            <a:r>
              <a:rPr lang="en-US" dirty="0" smtClean="0"/>
              <a:t>                </a:t>
            </a:r>
            <a:r>
              <a:rPr lang="en-US" dirty="0" err="1" smtClean="0"/>
              <a:t>JSONObject</a:t>
            </a:r>
            <a:r>
              <a:rPr lang="en-US" dirty="0" smtClean="0"/>
              <a:t> post = </a:t>
            </a:r>
            <a:r>
              <a:rPr lang="en-US" dirty="0" err="1" smtClean="0"/>
              <a:t>personJSON.optJSONObject</a:t>
            </a:r>
            <a:r>
              <a:rPr lang="en-US" dirty="0" smtClean="0"/>
              <a:t>(</a:t>
            </a:r>
            <a:r>
              <a:rPr lang="en-US" dirty="0" err="1" smtClean="0"/>
              <a:t>i</a:t>
            </a:r>
            <a:r>
              <a:rPr lang="en-US" dirty="0" smtClean="0"/>
              <a:t>);</a:t>
            </a:r>
            <a:br>
              <a:rPr lang="en-US" dirty="0" smtClean="0"/>
            </a:br>
            <a:r>
              <a:rPr lang="en-US" dirty="0" smtClean="0"/>
              <a:t>                Person person = </a:t>
            </a:r>
            <a:r>
              <a:rPr lang="en-US" sz="1200" b="1" kern="1200" dirty="0" smtClean="0">
                <a:solidFill>
                  <a:schemeClr val="tx1"/>
                </a:solidFill>
                <a:effectLst/>
                <a:latin typeface="+mn-lt"/>
                <a:ea typeface="+mn-ea"/>
                <a:cs typeface="+mn-cs"/>
              </a:rPr>
              <a:t>new </a:t>
            </a:r>
            <a:r>
              <a:rPr lang="en-US" dirty="0" smtClean="0"/>
              <a:t>Person(</a:t>
            </a:r>
            <a:r>
              <a:rPr lang="en-US" dirty="0" err="1" smtClean="0"/>
              <a:t>post.getString</a:t>
            </a:r>
            <a:r>
              <a:rPr lang="en-US" dirty="0" smtClean="0"/>
              <a:t>(</a:t>
            </a:r>
            <a:r>
              <a:rPr lang="en-US" sz="1200" b="1" kern="1200" dirty="0" smtClean="0">
                <a:solidFill>
                  <a:schemeClr val="tx1"/>
                </a:solidFill>
                <a:effectLst/>
                <a:latin typeface="+mn-lt"/>
                <a:ea typeface="+mn-ea"/>
                <a:cs typeface="+mn-cs"/>
              </a:rPr>
              <a:t>"name"</a:t>
            </a:r>
            <a:r>
              <a:rPr lang="en-US" dirty="0" smtClean="0"/>
              <a:t>),</a:t>
            </a:r>
            <a:br>
              <a:rPr lang="en-US" dirty="0" smtClean="0"/>
            </a:br>
            <a:r>
              <a:rPr lang="en-US" dirty="0" smtClean="0"/>
              <a:t>                        </a:t>
            </a:r>
            <a:r>
              <a:rPr lang="en-US" dirty="0" err="1" smtClean="0"/>
              <a:t>post.getString</a:t>
            </a:r>
            <a:r>
              <a:rPr lang="en-US" dirty="0" smtClean="0"/>
              <a:t>(</a:t>
            </a:r>
            <a:r>
              <a:rPr lang="en-US" sz="1200" b="1" kern="1200" dirty="0" smtClean="0">
                <a:solidFill>
                  <a:schemeClr val="tx1"/>
                </a:solidFill>
                <a:effectLst/>
                <a:latin typeface="+mn-lt"/>
                <a:ea typeface="+mn-ea"/>
                <a:cs typeface="+mn-cs"/>
              </a:rPr>
              <a:t>"phone"</a:t>
            </a:r>
            <a:r>
              <a:rPr lang="en-US" dirty="0" smtClean="0"/>
              <a:t>),</a:t>
            </a:r>
            <a:br>
              <a:rPr lang="en-US" dirty="0" smtClean="0"/>
            </a:br>
            <a:r>
              <a:rPr lang="en-US" dirty="0" smtClean="0"/>
              <a:t>                        </a:t>
            </a:r>
            <a:r>
              <a:rPr lang="en-US" dirty="0" err="1" smtClean="0"/>
              <a:t>R.drawable.</a:t>
            </a:r>
            <a:r>
              <a:rPr lang="en-US" sz="1200" b="1" i="1" kern="1200" dirty="0" err="1" smtClean="0">
                <a:solidFill>
                  <a:schemeClr val="tx1"/>
                </a:solidFill>
                <a:effectLst/>
                <a:latin typeface="+mn-lt"/>
                <a:ea typeface="+mn-ea"/>
                <a:cs typeface="+mn-cs"/>
              </a:rPr>
              <a:t>cat</a:t>
            </a:r>
            <a:r>
              <a:rPr lang="en-US" dirty="0" smtClean="0"/>
              <a:t>);</a:t>
            </a:r>
            <a:br>
              <a:rPr lang="en-US" dirty="0" smtClean="0"/>
            </a:br>
            <a:r>
              <a:rPr lang="en-US" dirty="0" smtClean="0"/>
              <a:t/>
            </a:r>
            <a:br>
              <a:rPr lang="en-US" dirty="0" smtClean="0"/>
            </a:br>
            <a:r>
              <a:rPr lang="en-US" dirty="0" smtClean="0"/>
              <a:t/>
            </a:r>
            <a:br>
              <a:rPr lang="en-US" dirty="0" smtClean="0"/>
            </a:br>
            <a:r>
              <a:rPr lang="en-US" dirty="0" smtClean="0"/>
              <a:t>                </a:t>
            </a:r>
            <a:r>
              <a:rPr lang="en-US" sz="1200" b="1" kern="1200" dirty="0" err="1" smtClean="0">
                <a:solidFill>
                  <a:schemeClr val="tx1"/>
                </a:solidFill>
                <a:effectLst/>
                <a:latin typeface="+mn-lt"/>
                <a:ea typeface="+mn-ea"/>
                <a:cs typeface="+mn-cs"/>
              </a:rPr>
              <a:t>persons</a:t>
            </a:r>
            <a:r>
              <a:rPr lang="en-US" dirty="0" err="1" smtClean="0"/>
              <a:t>.add</a:t>
            </a:r>
            <a:r>
              <a:rPr lang="en-US" dirty="0" smtClean="0"/>
              <a:t>(person);</a:t>
            </a:r>
            <a:br>
              <a:rPr lang="en-US" dirty="0" smtClean="0"/>
            </a:br>
            <a:r>
              <a:rPr lang="en-US" dirty="0" smtClean="0"/>
              <a:t>            }</a:t>
            </a:r>
            <a:br>
              <a:rPr lang="en-US" dirty="0" smtClean="0"/>
            </a:br>
            <a:r>
              <a:rPr lang="en-US" dirty="0" smtClean="0"/>
              <a:t>        } </a:t>
            </a:r>
            <a:r>
              <a:rPr lang="en-US" sz="1200" b="1" kern="1200" dirty="0" smtClean="0">
                <a:solidFill>
                  <a:schemeClr val="tx1"/>
                </a:solidFill>
                <a:effectLst/>
                <a:latin typeface="+mn-lt"/>
                <a:ea typeface="+mn-ea"/>
                <a:cs typeface="+mn-cs"/>
              </a:rPr>
              <a:t>catch </a:t>
            </a:r>
            <a:r>
              <a:rPr lang="en-US" dirty="0" smtClean="0"/>
              <a:t>(</a:t>
            </a:r>
            <a:r>
              <a:rPr lang="en-US" dirty="0" err="1" smtClean="0"/>
              <a:t>JSONException</a:t>
            </a:r>
            <a:r>
              <a:rPr lang="en-US" dirty="0" smtClean="0"/>
              <a:t> e) {</a:t>
            </a:r>
            <a:br>
              <a:rPr lang="en-US" dirty="0" smtClean="0"/>
            </a:br>
            <a:r>
              <a:rPr lang="en-US" dirty="0" smtClean="0"/>
              <a:t>            </a:t>
            </a:r>
            <a:r>
              <a:rPr lang="en-US" dirty="0" err="1" smtClean="0"/>
              <a:t>e.printStackTrace</a:t>
            </a:r>
            <a:r>
              <a:rPr lang="en-US" dirty="0" smtClean="0"/>
              <a:t>();</a:t>
            </a:r>
            <a:br>
              <a:rPr lang="en-US" dirty="0" smtClean="0"/>
            </a:br>
            <a:r>
              <a:rPr lang="en-US" dirty="0" smtClean="0"/>
              <a:t>        }</a:t>
            </a:r>
            <a:br>
              <a:rPr lang="en-US" dirty="0" smtClean="0"/>
            </a:br>
            <a:r>
              <a:rPr lang="en-US" dirty="0" smtClean="0"/>
              <a:t>    }</a:t>
            </a:r>
            <a:br>
              <a:rPr lang="en-US" dirty="0" smtClean="0"/>
            </a:br>
            <a:r>
              <a:rPr lang="en-US" dirty="0" smtClean="0"/>
              <a:t/>
            </a:r>
            <a:br>
              <a:rPr lang="en-US" dirty="0" smtClean="0"/>
            </a:br>
            <a:r>
              <a:rPr lang="en-US" dirty="0" smtClean="0"/>
              <a:t>}</a:t>
            </a:r>
            <a:br>
              <a:rPr lang="en-US" dirty="0" smtClean="0"/>
            </a:br>
            <a:endParaRPr lang="en-US" dirty="0"/>
          </a:p>
        </p:txBody>
      </p:sp>
      <p:sp>
        <p:nvSpPr>
          <p:cNvPr id="4" name="Slide Number Placeholder 3"/>
          <p:cNvSpPr>
            <a:spLocks noGrp="1"/>
          </p:cNvSpPr>
          <p:nvPr>
            <p:ph type="sldNum" sz="quarter" idx="10"/>
          </p:nvPr>
        </p:nvSpPr>
        <p:spPr/>
        <p:txBody>
          <a:bodyPr/>
          <a:lstStyle/>
          <a:p>
            <a:fld id="{39208101-F981-6242-AE4C-4077D556006E}" type="slidenum">
              <a:rPr lang="en-US" smtClean="0"/>
              <a:t>44</a:t>
            </a:fld>
            <a:endParaRPr lang="en-US"/>
          </a:p>
        </p:txBody>
      </p:sp>
    </p:spTree>
    <p:extLst>
      <p:ext uri="{BB962C8B-B14F-4D97-AF65-F5344CB8AC3E}">
        <p14:creationId xmlns:p14="http://schemas.microsoft.com/office/powerpoint/2010/main" val="1840050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208101-F981-6242-AE4C-4077D556006E}" type="slidenum">
              <a:rPr lang="en-US" smtClean="0"/>
              <a:t>7</a:t>
            </a:fld>
            <a:endParaRPr lang="en-US"/>
          </a:p>
        </p:txBody>
      </p:sp>
    </p:spTree>
    <p:extLst>
      <p:ext uri="{BB962C8B-B14F-4D97-AF65-F5344CB8AC3E}">
        <p14:creationId xmlns:p14="http://schemas.microsoft.com/office/powerpoint/2010/main" val="708181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Sample </a:t>
            </a:r>
            <a:r>
              <a:rPr lang="en-US" dirty="0" err="1" smtClean="0"/>
              <a:t>CardView</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9208101-F981-6242-AE4C-4077D556006E}" type="slidenum">
              <a:rPr lang="en-US" smtClean="0"/>
              <a:t>8</a:t>
            </a:fld>
            <a:endParaRPr lang="en-US"/>
          </a:p>
        </p:txBody>
      </p:sp>
    </p:spTree>
    <p:extLst>
      <p:ext uri="{BB962C8B-B14F-4D97-AF65-F5344CB8AC3E}">
        <p14:creationId xmlns:p14="http://schemas.microsoft.com/office/powerpoint/2010/main" val="2776715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set the width of the card to match its parent so that the card stretches across the width of the screen. The height is set so that it stretches to enclose its biggest view, the </a:t>
            </a:r>
            <a:r>
              <a:rPr lang="en-US" i="1" dirty="0" smtClean="0"/>
              <a:t>icon</a:t>
            </a:r>
            <a:r>
              <a:rPr lang="en-US" dirty="0" smtClean="0"/>
              <a:t>.</a:t>
            </a:r>
          </a:p>
          <a:p>
            <a:r>
              <a:rPr lang="en-US" dirty="0" smtClean="0"/>
              <a:t>We set the </a:t>
            </a:r>
            <a:r>
              <a:rPr lang="en-US" u="sng" dirty="0" smtClean="0">
                <a:effectLst/>
              </a:rPr>
              <a:t>background </a:t>
            </a:r>
            <a:r>
              <a:rPr lang="en-US" u="sng" dirty="0" err="1" smtClean="0">
                <a:effectLst/>
              </a:rPr>
              <a:t>colour</a:t>
            </a:r>
            <a:r>
              <a:rPr lang="en-US" dirty="0" smtClean="0"/>
              <a:t> using a </a:t>
            </a:r>
            <a:r>
              <a:rPr lang="en-US" dirty="0" err="1" smtClean="0"/>
              <a:t>colour</a:t>
            </a:r>
            <a:r>
              <a:rPr lang="en-US" dirty="0" smtClean="0"/>
              <a:t> resource. The </a:t>
            </a:r>
            <a:r>
              <a:rPr lang="en-US" i="1" dirty="0" err="1" smtClean="0"/>
              <a:t>cardCornerRadius</a:t>
            </a:r>
            <a:r>
              <a:rPr lang="en-US" dirty="0" smtClean="0"/>
              <a:t> attribute sets the radius of each of the card’s corners.</a:t>
            </a:r>
          </a:p>
          <a:p>
            <a:r>
              <a:rPr lang="en-US" dirty="0" smtClean="0"/>
              <a:t>The </a:t>
            </a:r>
            <a:r>
              <a:rPr lang="en-US" i="1" dirty="0" err="1" smtClean="0"/>
              <a:t>cardElevation</a:t>
            </a:r>
            <a:r>
              <a:rPr lang="en-US" dirty="0" smtClean="0"/>
              <a:t> attribute provides the shadow.</a:t>
            </a:r>
          </a:p>
          <a:p>
            <a:r>
              <a:rPr lang="en-US" dirty="0" smtClean="0"/>
              <a:t>In addition, we </a:t>
            </a:r>
            <a:r>
              <a:rPr lang="en-US" u="sng" dirty="0" smtClean="0">
                <a:effectLst/>
              </a:rPr>
              <a:t>include the text views and the image view</a:t>
            </a:r>
            <a:r>
              <a:rPr lang="en-US" dirty="0" smtClean="0"/>
              <a:t> within the </a:t>
            </a:r>
            <a:r>
              <a:rPr lang="en-US" dirty="0" err="1" smtClean="0"/>
              <a:t>CardView</a:t>
            </a:r>
            <a:r>
              <a:rPr lang="en-US" dirty="0" smtClean="0"/>
              <a:t> widget’s tags (see the project code).</a:t>
            </a:r>
          </a:p>
          <a:p>
            <a:endParaRPr lang="en-US" dirty="0" smtClean="0"/>
          </a:p>
          <a:p>
            <a:endParaRPr lang="en-US" dirty="0" smtClean="0"/>
          </a:p>
          <a:p>
            <a:endParaRPr lang="en-US" dirty="0" smtClean="0"/>
          </a:p>
          <a:p>
            <a:r>
              <a:rPr lang="en-US" dirty="0" smtClean="0"/>
              <a:t>CODE:</a:t>
            </a:r>
          </a:p>
          <a:p>
            <a:r>
              <a:rPr lang="en-US" i="1" dirty="0" smtClean="0">
                <a:effectLst/>
              </a:rPr>
              <a:t>&lt;?</a:t>
            </a:r>
            <a:r>
              <a:rPr lang="en-US" sz="1200" b="1" kern="1200" dirty="0" smtClean="0">
                <a:solidFill>
                  <a:schemeClr val="tx1"/>
                </a:solidFill>
                <a:effectLst/>
                <a:latin typeface="+mn-lt"/>
                <a:ea typeface="+mn-ea"/>
                <a:cs typeface="+mn-cs"/>
              </a:rPr>
              <a:t>xml version="1.0" encoding="utf-8"</a:t>
            </a:r>
            <a:r>
              <a:rPr lang="en-US" i="1" dirty="0" smtClean="0">
                <a:effectLst/>
              </a:rPr>
              <a:t>?&gt;</a:t>
            </a:r>
            <a:br>
              <a:rPr lang="en-US" i="1" dirty="0" smtClean="0">
                <a:effectLst/>
              </a:rPr>
            </a:br>
            <a:r>
              <a:rPr lang="en-US" dirty="0" smtClean="0"/>
              <a:t>&lt;</a:t>
            </a:r>
            <a:r>
              <a:rPr lang="en-US" sz="1200" b="1" kern="1200" dirty="0" err="1" smtClean="0">
                <a:solidFill>
                  <a:schemeClr val="tx1"/>
                </a:solidFill>
                <a:effectLst/>
                <a:latin typeface="+mn-lt"/>
                <a:ea typeface="+mn-ea"/>
                <a:cs typeface="+mn-cs"/>
              </a:rPr>
              <a:t>LinearLayout</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xmlns:android</a:t>
            </a:r>
            <a:r>
              <a:rPr lang="en-US" sz="1200" b="1" kern="1200" dirty="0" smtClean="0">
                <a:solidFill>
                  <a:schemeClr val="tx1"/>
                </a:solidFill>
                <a:effectLst/>
                <a:latin typeface="+mn-lt"/>
                <a:ea typeface="+mn-ea"/>
                <a:cs typeface="+mn-cs"/>
              </a:rPr>
              <a:t>="http://</a:t>
            </a:r>
            <a:r>
              <a:rPr lang="en-US" sz="1200" b="1" kern="1200" dirty="0" err="1" smtClean="0">
                <a:solidFill>
                  <a:schemeClr val="tx1"/>
                </a:solidFill>
                <a:effectLst/>
                <a:latin typeface="+mn-lt"/>
                <a:ea typeface="+mn-ea"/>
                <a:cs typeface="+mn-cs"/>
              </a:rPr>
              <a:t>schemas.android.com</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apk</a:t>
            </a:r>
            <a:r>
              <a:rPr lang="en-US" sz="1200" b="1" kern="1200" dirty="0" smtClean="0">
                <a:solidFill>
                  <a:schemeClr val="tx1"/>
                </a:solidFill>
                <a:effectLst/>
                <a:latin typeface="+mn-lt"/>
                <a:ea typeface="+mn-ea"/>
                <a:cs typeface="+mn-cs"/>
              </a:rPr>
              <a:t>/res/android"</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android:layout_width</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match_parent</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android:layout_height</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match_parent</a:t>
            </a:r>
            <a:r>
              <a:rPr lang="en-US" sz="1200" b="1" kern="1200" dirty="0" smtClean="0">
                <a:solidFill>
                  <a:schemeClr val="tx1"/>
                </a:solidFill>
                <a:effectLst/>
                <a:latin typeface="+mn-lt"/>
                <a:ea typeface="+mn-ea"/>
                <a:cs typeface="+mn-cs"/>
              </a:rPr>
              <a:t>"</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android:padding</a:t>
            </a:r>
            <a:r>
              <a:rPr lang="en-US" sz="1200" b="1" kern="1200" dirty="0" smtClean="0">
                <a:solidFill>
                  <a:schemeClr val="tx1"/>
                </a:solidFill>
                <a:effectLst/>
                <a:latin typeface="+mn-lt"/>
                <a:ea typeface="+mn-ea"/>
                <a:cs typeface="+mn-cs"/>
              </a:rPr>
              <a:t>="16dp"</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dirty="0" smtClean="0"/>
              <a:t>&gt;</a:t>
            </a:r>
            <a:br>
              <a:rPr lang="en-US" dirty="0" smtClean="0"/>
            </a:br>
            <a:r>
              <a:rPr lang="en-US" dirty="0" smtClean="0"/>
              <a:t/>
            </a:r>
            <a:br>
              <a:rPr lang="en-US" dirty="0" smtClean="0"/>
            </a:br>
            <a:r>
              <a:rPr lang="en-US" dirty="0" smtClean="0"/>
              <a:t>    &lt;</a:t>
            </a:r>
            <a:r>
              <a:rPr lang="en-US" sz="1200" b="1" kern="1200" dirty="0" smtClean="0">
                <a:solidFill>
                  <a:schemeClr val="tx1"/>
                </a:solidFill>
                <a:effectLst/>
                <a:latin typeface="+mn-lt"/>
                <a:ea typeface="+mn-ea"/>
                <a:cs typeface="+mn-cs"/>
              </a:rPr>
              <a:t>android.support.v7.widget.CardView</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android:layout_width</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match_parent</a:t>
            </a:r>
            <a:r>
              <a:rPr lang="en-US" sz="1200" b="1" kern="1200" dirty="0" smtClean="0">
                <a:solidFill>
                  <a:schemeClr val="tx1"/>
                </a:solidFill>
                <a:effectLst/>
                <a:latin typeface="+mn-lt"/>
                <a:ea typeface="+mn-ea"/>
                <a:cs typeface="+mn-cs"/>
              </a:rPr>
              <a:t>"</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android:layout_height</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wrap_content</a:t>
            </a:r>
            <a:r>
              <a:rPr lang="en-US" sz="1200" b="1" kern="1200" dirty="0" smtClean="0">
                <a:solidFill>
                  <a:schemeClr val="tx1"/>
                </a:solidFill>
                <a:effectLst/>
                <a:latin typeface="+mn-lt"/>
                <a:ea typeface="+mn-ea"/>
                <a:cs typeface="+mn-cs"/>
              </a:rPr>
              <a:t>"</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android:id</a:t>
            </a:r>
            <a:r>
              <a:rPr lang="en-US" sz="1200" b="1" kern="1200" dirty="0" smtClean="0">
                <a:solidFill>
                  <a:schemeClr val="tx1"/>
                </a:solidFill>
                <a:effectLst/>
                <a:latin typeface="+mn-lt"/>
                <a:ea typeface="+mn-ea"/>
                <a:cs typeface="+mn-cs"/>
              </a:rPr>
              <a:t>="@+id/cv"</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dirty="0" smtClean="0"/>
              <a:t>&gt;</a:t>
            </a:r>
            <a:br>
              <a:rPr lang="en-US" dirty="0" smtClean="0"/>
            </a:br>
            <a:r>
              <a:rPr lang="en-US" dirty="0" smtClean="0"/>
              <a:t/>
            </a:r>
            <a:br>
              <a:rPr lang="en-US" dirty="0" smtClean="0"/>
            </a:br>
            <a:r>
              <a:rPr lang="en-US" dirty="0" smtClean="0"/>
              <a:t>        &lt;</a:t>
            </a:r>
            <a:r>
              <a:rPr lang="en-US" sz="1200" b="1" kern="1200" dirty="0" err="1" smtClean="0">
                <a:solidFill>
                  <a:schemeClr val="tx1"/>
                </a:solidFill>
                <a:effectLst/>
                <a:latin typeface="+mn-lt"/>
                <a:ea typeface="+mn-ea"/>
                <a:cs typeface="+mn-cs"/>
              </a:rPr>
              <a:t>RelativeLayout</a:t>
            </a:r>
            <a:r>
              <a:rPr lang="en-US" sz="1200" b="1" kern="1200" dirty="0" smtClean="0">
                <a:solidFill>
                  <a:schemeClr val="tx1"/>
                </a:solidFill>
                <a:effectLst/>
                <a:latin typeface="+mn-lt"/>
                <a:ea typeface="+mn-ea"/>
                <a:cs typeface="+mn-cs"/>
              </a:rPr>
              <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android:layout_width</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match_parent</a:t>
            </a:r>
            <a:r>
              <a:rPr lang="en-US" sz="1200" b="1" kern="1200" dirty="0" smtClean="0">
                <a:solidFill>
                  <a:schemeClr val="tx1"/>
                </a:solidFill>
                <a:effectLst/>
                <a:latin typeface="+mn-lt"/>
                <a:ea typeface="+mn-ea"/>
                <a:cs typeface="+mn-cs"/>
              </a:rPr>
              <a:t>"</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android:layout_height</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wrap_content</a:t>
            </a:r>
            <a:r>
              <a:rPr lang="en-US" sz="1200" b="1" kern="1200" dirty="0" smtClean="0">
                <a:solidFill>
                  <a:schemeClr val="tx1"/>
                </a:solidFill>
                <a:effectLst/>
                <a:latin typeface="+mn-lt"/>
                <a:ea typeface="+mn-ea"/>
                <a:cs typeface="+mn-cs"/>
              </a:rPr>
              <a:t>"</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android:padding</a:t>
            </a:r>
            <a:r>
              <a:rPr lang="en-US" sz="1200" b="1" kern="1200" dirty="0" smtClean="0">
                <a:solidFill>
                  <a:schemeClr val="tx1"/>
                </a:solidFill>
                <a:effectLst/>
                <a:latin typeface="+mn-lt"/>
                <a:ea typeface="+mn-ea"/>
                <a:cs typeface="+mn-cs"/>
              </a:rPr>
              <a:t>="16dp"</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dirty="0" smtClean="0"/>
              <a:t>&gt;</a:t>
            </a:r>
            <a:br>
              <a:rPr lang="en-US" dirty="0" smtClean="0"/>
            </a:br>
            <a:r>
              <a:rPr lang="en-US" dirty="0" smtClean="0"/>
              <a:t/>
            </a:r>
            <a:br>
              <a:rPr lang="en-US" dirty="0" smtClean="0"/>
            </a:br>
            <a:r>
              <a:rPr lang="en-US" dirty="0" smtClean="0"/>
              <a:t>            &lt;</a:t>
            </a:r>
            <a:r>
              <a:rPr lang="en-US" sz="1200" b="1" kern="1200" dirty="0" err="1" smtClean="0">
                <a:solidFill>
                  <a:schemeClr val="tx1"/>
                </a:solidFill>
                <a:effectLst/>
                <a:latin typeface="+mn-lt"/>
                <a:ea typeface="+mn-ea"/>
                <a:cs typeface="+mn-cs"/>
              </a:rPr>
              <a:t>ImageView</a:t>
            </a:r>
            <a:r>
              <a:rPr lang="en-US" sz="1200" b="1" kern="1200" dirty="0" smtClean="0">
                <a:solidFill>
                  <a:schemeClr val="tx1"/>
                </a:solidFill>
                <a:effectLst/>
                <a:latin typeface="+mn-lt"/>
                <a:ea typeface="+mn-ea"/>
                <a:cs typeface="+mn-cs"/>
              </a:rPr>
              <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android:layout_width</a:t>
            </a:r>
            <a:r>
              <a:rPr lang="en-US" sz="1200" b="1" kern="1200" dirty="0" smtClean="0">
                <a:solidFill>
                  <a:schemeClr val="tx1"/>
                </a:solidFill>
                <a:effectLst/>
                <a:latin typeface="+mn-lt"/>
                <a:ea typeface="+mn-ea"/>
                <a:cs typeface="+mn-cs"/>
              </a:rPr>
              <a:t>="75dp"</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android:layout_height</a:t>
            </a:r>
            <a:r>
              <a:rPr lang="en-US" sz="1200" b="1" kern="1200" dirty="0" smtClean="0">
                <a:solidFill>
                  <a:schemeClr val="tx1"/>
                </a:solidFill>
                <a:effectLst/>
                <a:latin typeface="+mn-lt"/>
                <a:ea typeface="+mn-ea"/>
                <a:cs typeface="+mn-cs"/>
              </a:rPr>
              <a:t>="75dp"</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android:id</a:t>
            </a:r>
            <a:r>
              <a:rPr lang="en-US" sz="1200" b="1" kern="1200" dirty="0" smtClean="0">
                <a:solidFill>
                  <a:schemeClr val="tx1"/>
                </a:solidFill>
                <a:effectLst/>
                <a:latin typeface="+mn-lt"/>
                <a:ea typeface="+mn-ea"/>
                <a:cs typeface="+mn-cs"/>
              </a:rPr>
              <a:t>="@+id/</a:t>
            </a:r>
            <a:r>
              <a:rPr lang="en-US" sz="1200" b="1" kern="1200" dirty="0" err="1" smtClean="0">
                <a:solidFill>
                  <a:schemeClr val="tx1"/>
                </a:solidFill>
                <a:effectLst/>
                <a:latin typeface="+mn-lt"/>
                <a:ea typeface="+mn-ea"/>
                <a:cs typeface="+mn-cs"/>
              </a:rPr>
              <a:t>person_photo</a:t>
            </a:r>
            <a:r>
              <a:rPr lang="en-US" sz="1200" b="1" kern="1200" dirty="0" smtClean="0">
                <a:solidFill>
                  <a:schemeClr val="tx1"/>
                </a:solidFill>
                <a:effectLst/>
                <a:latin typeface="+mn-lt"/>
                <a:ea typeface="+mn-ea"/>
                <a:cs typeface="+mn-cs"/>
              </a:rPr>
              <a:t>"</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android:layout_alignParentLeft</a:t>
            </a:r>
            <a:r>
              <a:rPr lang="en-US" sz="1200" b="1" kern="1200" dirty="0" smtClean="0">
                <a:solidFill>
                  <a:schemeClr val="tx1"/>
                </a:solidFill>
                <a:effectLst/>
                <a:latin typeface="+mn-lt"/>
                <a:ea typeface="+mn-ea"/>
                <a:cs typeface="+mn-cs"/>
              </a:rPr>
              <a:t>="true"</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android:layout_alignParentTop</a:t>
            </a:r>
            <a:r>
              <a:rPr lang="en-US" sz="1200" b="1" kern="1200" dirty="0" smtClean="0">
                <a:solidFill>
                  <a:schemeClr val="tx1"/>
                </a:solidFill>
                <a:effectLst/>
                <a:latin typeface="+mn-lt"/>
                <a:ea typeface="+mn-ea"/>
                <a:cs typeface="+mn-cs"/>
              </a:rPr>
              <a:t>="true"</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android:layout_marginRight</a:t>
            </a:r>
            <a:r>
              <a:rPr lang="en-US" sz="1200" b="1" kern="1200" dirty="0" smtClean="0">
                <a:solidFill>
                  <a:schemeClr val="tx1"/>
                </a:solidFill>
                <a:effectLst/>
                <a:latin typeface="+mn-lt"/>
                <a:ea typeface="+mn-ea"/>
                <a:cs typeface="+mn-cs"/>
              </a:rPr>
              <a:t>="16dp"</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dirty="0" smtClean="0"/>
              <a:t>/&gt;</a:t>
            </a:r>
            <a:br>
              <a:rPr lang="en-US" dirty="0" smtClean="0"/>
            </a:br>
            <a:r>
              <a:rPr lang="en-US" dirty="0" smtClean="0"/>
              <a:t/>
            </a:r>
            <a:br>
              <a:rPr lang="en-US" dirty="0" smtClean="0"/>
            </a:br>
            <a:r>
              <a:rPr lang="en-US" dirty="0" smtClean="0"/>
              <a:t>            &lt;</a:t>
            </a:r>
            <a:r>
              <a:rPr lang="en-US" sz="1200" b="1" kern="1200" dirty="0" err="1" smtClean="0">
                <a:solidFill>
                  <a:schemeClr val="tx1"/>
                </a:solidFill>
                <a:effectLst/>
                <a:latin typeface="+mn-lt"/>
                <a:ea typeface="+mn-ea"/>
                <a:cs typeface="+mn-cs"/>
              </a:rPr>
              <a:t>TextView</a:t>
            </a:r>
            <a:r>
              <a:rPr lang="en-US" sz="1200" b="1" kern="1200" dirty="0" smtClean="0">
                <a:solidFill>
                  <a:schemeClr val="tx1"/>
                </a:solidFill>
                <a:effectLst/>
                <a:latin typeface="+mn-lt"/>
                <a:ea typeface="+mn-ea"/>
                <a:cs typeface="+mn-cs"/>
              </a:rPr>
              <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android:layout_width</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wrap_content</a:t>
            </a:r>
            <a:r>
              <a:rPr lang="en-US" sz="1200" b="1" kern="1200" dirty="0" smtClean="0">
                <a:solidFill>
                  <a:schemeClr val="tx1"/>
                </a:solidFill>
                <a:effectLst/>
                <a:latin typeface="+mn-lt"/>
                <a:ea typeface="+mn-ea"/>
                <a:cs typeface="+mn-cs"/>
              </a:rPr>
              <a:t>"</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android:layout_height</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wrap_content</a:t>
            </a:r>
            <a:r>
              <a:rPr lang="en-US" sz="1200" b="1" kern="1200" dirty="0" smtClean="0">
                <a:solidFill>
                  <a:schemeClr val="tx1"/>
                </a:solidFill>
                <a:effectLst/>
                <a:latin typeface="+mn-lt"/>
                <a:ea typeface="+mn-ea"/>
                <a:cs typeface="+mn-cs"/>
              </a:rPr>
              <a:t>"</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android:id</a:t>
            </a:r>
            <a:r>
              <a:rPr lang="en-US" sz="1200" b="1" kern="1200" dirty="0" smtClean="0">
                <a:solidFill>
                  <a:schemeClr val="tx1"/>
                </a:solidFill>
                <a:effectLst/>
                <a:latin typeface="+mn-lt"/>
                <a:ea typeface="+mn-ea"/>
                <a:cs typeface="+mn-cs"/>
              </a:rPr>
              <a:t>="@+id/</a:t>
            </a:r>
            <a:r>
              <a:rPr lang="en-US" sz="1200" b="1" kern="1200" dirty="0" err="1" smtClean="0">
                <a:solidFill>
                  <a:schemeClr val="tx1"/>
                </a:solidFill>
                <a:effectLst/>
                <a:latin typeface="+mn-lt"/>
                <a:ea typeface="+mn-ea"/>
                <a:cs typeface="+mn-cs"/>
              </a:rPr>
              <a:t>person_name</a:t>
            </a:r>
            <a:r>
              <a:rPr lang="en-US" sz="1200" b="1" kern="1200" dirty="0" smtClean="0">
                <a:solidFill>
                  <a:schemeClr val="tx1"/>
                </a:solidFill>
                <a:effectLst/>
                <a:latin typeface="+mn-lt"/>
                <a:ea typeface="+mn-ea"/>
                <a:cs typeface="+mn-cs"/>
              </a:rPr>
              <a:t>"</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android:layout_toRightOf</a:t>
            </a:r>
            <a:r>
              <a:rPr lang="en-US" sz="1200" b="1" kern="1200" dirty="0" smtClean="0">
                <a:solidFill>
                  <a:schemeClr val="tx1"/>
                </a:solidFill>
                <a:effectLst/>
                <a:latin typeface="+mn-lt"/>
                <a:ea typeface="+mn-ea"/>
                <a:cs typeface="+mn-cs"/>
              </a:rPr>
              <a:t>="@+id/</a:t>
            </a:r>
            <a:r>
              <a:rPr lang="en-US" sz="1200" b="1" kern="1200" dirty="0" err="1" smtClean="0">
                <a:solidFill>
                  <a:schemeClr val="tx1"/>
                </a:solidFill>
                <a:effectLst/>
                <a:latin typeface="+mn-lt"/>
                <a:ea typeface="+mn-ea"/>
                <a:cs typeface="+mn-cs"/>
              </a:rPr>
              <a:t>person_photo</a:t>
            </a:r>
            <a:r>
              <a:rPr lang="en-US" sz="1200" b="1" kern="1200" dirty="0" smtClean="0">
                <a:solidFill>
                  <a:schemeClr val="tx1"/>
                </a:solidFill>
                <a:effectLst/>
                <a:latin typeface="+mn-lt"/>
                <a:ea typeface="+mn-ea"/>
                <a:cs typeface="+mn-cs"/>
              </a:rPr>
              <a:t>"</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android:layout_alignParentTop</a:t>
            </a:r>
            <a:r>
              <a:rPr lang="en-US" sz="1200" b="1" kern="1200" dirty="0" smtClean="0">
                <a:solidFill>
                  <a:schemeClr val="tx1"/>
                </a:solidFill>
                <a:effectLst/>
                <a:latin typeface="+mn-lt"/>
                <a:ea typeface="+mn-ea"/>
                <a:cs typeface="+mn-cs"/>
              </a:rPr>
              <a:t>="true"</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android:textSize</a:t>
            </a:r>
            <a:r>
              <a:rPr lang="en-US" sz="1200" b="1" kern="1200" dirty="0" smtClean="0">
                <a:solidFill>
                  <a:schemeClr val="tx1"/>
                </a:solidFill>
                <a:effectLst/>
                <a:latin typeface="+mn-lt"/>
                <a:ea typeface="+mn-ea"/>
                <a:cs typeface="+mn-cs"/>
              </a:rPr>
              <a:t>="30sp"</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dirty="0" smtClean="0"/>
              <a:t>/&gt;</a:t>
            </a:r>
            <a:br>
              <a:rPr lang="en-US" dirty="0" smtClean="0"/>
            </a:br>
            <a:r>
              <a:rPr lang="en-US" dirty="0" smtClean="0"/>
              <a:t/>
            </a:r>
            <a:br>
              <a:rPr lang="en-US" dirty="0" smtClean="0"/>
            </a:br>
            <a:r>
              <a:rPr lang="en-US" dirty="0" smtClean="0"/>
              <a:t>            &lt;</a:t>
            </a:r>
            <a:r>
              <a:rPr lang="en-US" sz="1200" b="1" kern="1200" dirty="0" err="1" smtClean="0">
                <a:solidFill>
                  <a:schemeClr val="tx1"/>
                </a:solidFill>
                <a:effectLst/>
                <a:latin typeface="+mn-lt"/>
                <a:ea typeface="+mn-ea"/>
                <a:cs typeface="+mn-cs"/>
              </a:rPr>
              <a:t>TextView</a:t>
            </a:r>
            <a:r>
              <a:rPr lang="en-US" sz="1200" b="1" kern="1200" dirty="0" smtClean="0">
                <a:solidFill>
                  <a:schemeClr val="tx1"/>
                </a:solidFill>
                <a:effectLst/>
                <a:latin typeface="+mn-lt"/>
                <a:ea typeface="+mn-ea"/>
                <a:cs typeface="+mn-cs"/>
              </a:rPr>
              <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android:layout_width</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wrap_content</a:t>
            </a:r>
            <a:r>
              <a:rPr lang="en-US" sz="1200" b="1" kern="1200" dirty="0" smtClean="0">
                <a:solidFill>
                  <a:schemeClr val="tx1"/>
                </a:solidFill>
                <a:effectLst/>
                <a:latin typeface="+mn-lt"/>
                <a:ea typeface="+mn-ea"/>
                <a:cs typeface="+mn-cs"/>
              </a:rPr>
              <a:t>"</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android:layout_height</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wrap_content</a:t>
            </a:r>
            <a:r>
              <a:rPr lang="en-US" sz="1200" b="1" kern="1200" dirty="0" smtClean="0">
                <a:solidFill>
                  <a:schemeClr val="tx1"/>
                </a:solidFill>
                <a:effectLst/>
                <a:latin typeface="+mn-lt"/>
                <a:ea typeface="+mn-ea"/>
                <a:cs typeface="+mn-cs"/>
              </a:rPr>
              <a:t>"</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android:id</a:t>
            </a:r>
            <a:r>
              <a:rPr lang="en-US" sz="1200" b="1" kern="1200" dirty="0" smtClean="0">
                <a:solidFill>
                  <a:schemeClr val="tx1"/>
                </a:solidFill>
                <a:effectLst/>
                <a:latin typeface="+mn-lt"/>
                <a:ea typeface="+mn-ea"/>
                <a:cs typeface="+mn-cs"/>
              </a:rPr>
              <a:t>="@+id/</a:t>
            </a:r>
            <a:r>
              <a:rPr lang="en-US" sz="1200" b="1" kern="1200" dirty="0" err="1" smtClean="0">
                <a:solidFill>
                  <a:schemeClr val="tx1"/>
                </a:solidFill>
                <a:effectLst/>
                <a:latin typeface="+mn-lt"/>
                <a:ea typeface="+mn-ea"/>
                <a:cs typeface="+mn-cs"/>
              </a:rPr>
              <a:t>person_age</a:t>
            </a:r>
            <a:r>
              <a:rPr lang="en-US" sz="1200" b="1" kern="1200" dirty="0" smtClean="0">
                <a:solidFill>
                  <a:schemeClr val="tx1"/>
                </a:solidFill>
                <a:effectLst/>
                <a:latin typeface="+mn-lt"/>
                <a:ea typeface="+mn-ea"/>
                <a:cs typeface="+mn-cs"/>
              </a:rPr>
              <a:t>"</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android:layout_toRightOf</a:t>
            </a:r>
            <a:r>
              <a:rPr lang="en-US" sz="1200" b="1" kern="1200" dirty="0" smtClean="0">
                <a:solidFill>
                  <a:schemeClr val="tx1"/>
                </a:solidFill>
                <a:effectLst/>
                <a:latin typeface="+mn-lt"/>
                <a:ea typeface="+mn-ea"/>
                <a:cs typeface="+mn-cs"/>
              </a:rPr>
              <a:t>="@+id/</a:t>
            </a:r>
            <a:r>
              <a:rPr lang="en-US" sz="1200" b="1" kern="1200" dirty="0" err="1" smtClean="0">
                <a:solidFill>
                  <a:schemeClr val="tx1"/>
                </a:solidFill>
                <a:effectLst/>
                <a:latin typeface="+mn-lt"/>
                <a:ea typeface="+mn-ea"/>
                <a:cs typeface="+mn-cs"/>
              </a:rPr>
              <a:t>person_photo</a:t>
            </a:r>
            <a:r>
              <a:rPr lang="en-US" sz="1200" b="1" kern="1200" dirty="0" smtClean="0">
                <a:solidFill>
                  <a:schemeClr val="tx1"/>
                </a:solidFill>
                <a:effectLst/>
                <a:latin typeface="+mn-lt"/>
                <a:ea typeface="+mn-ea"/>
                <a:cs typeface="+mn-cs"/>
              </a:rPr>
              <a:t>"</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android:layout_below</a:t>
            </a:r>
            <a:r>
              <a:rPr lang="en-US" sz="1200" b="1" kern="1200" dirty="0" smtClean="0">
                <a:solidFill>
                  <a:schemeClr val="tx1"/>
                </a:solidFill>
                <a:effectLst/>
                <a:latin typeface="+mn-lt"/>
                <a:ea typeface="+mn-ea"/>
                <a:cs typeface="+mn-cs"/>
              </a:rPr>
              <a:t>="@+id/</a:t>
            </a:r>
            <a:r>
              <a:rPr lang="en-US" sz="1200" b="1" kern="1200" dirty="0" err="1" smtClean="0">
                <a:solidFill>
                  <a:schemeClr val="tx1"/>
                </a:solidFill>
                <a:effectLst/>
                <a:latin typeface="+mn-lt"/>
                <a:ea typeface="+mn-ea"/>
                <a:cs typeface="+mn-cs"/>
              </a:rPr>
              <a:t>person_name</a:t>
            </a:r>
            <a:r>
              <a:rPr lang="en-US" sz="1200" b="1" kern="1200" dirty="0" smtClean="0">
                <a:solidFill>
                  <a:schemeClr val="tx1"/>
                </a:solidFill>
                <a:effectLst/>
                <a:latin typeface="+mn-lt"/>
                <a:ea typeface="+mn-ea"/>
                <a:cs typeface="+mn-cs"/>
              </a:rPr>
              <a:t>"</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dirty="0" smtClean="0"/>
              <a:t>/&gt;</a:t>
            </a:r>
            <a:br>
              <a:rPr lang="en-US" dirty="0" smtClean="0"/>
            </a:br>
            <a:r>
              <a:rPr lang="en-US" dirty="0" smtClean="0"/>
              <a:t/>
            </a:r>
            <a:br>
              <a:rPr lang="en-US" dirty="0" smtClean="0"/>
            </a:br>
            <a:r>
              <a:rPr lang="en-US" dirty="0" smtClean="0"/>
              <a:t>        &lt;/</a:t>
            </a:r>
            <a:r>
              <a:rPr lang="en-US" sz="1200" b="1" kern="1200" dirty="0" err="1" smtClean="0">
                <a:solidFill>
                  <a:schemeClr val="tx1"/>
                </a:solidFill>
                <a:effectLst/>
                <a:latin typeface="+mn-lt"/>
                <a:ea typeface="+mn-ea"/>
                <a:cs typeface="+mn-cs"/>
              </a:rPr>
              <a:t>RelativeLayout</a:t>
            </a:r>
            <a:r>
              <a:rPr lang="en-US" dirty="0" smtClean="0"/>
              <a:t>&gt;</a:t>
            </a:r>
            <a:br>
              <a:rPr lang="en-US" dirty="0" smtClean="0"/>
            </a:br>
            <a:r>
              <a:rPr lang="en-US" dirty="0" smtClean="0"/>
              <a:t/>
            </a:r>
            <a:br>
              <a:rPr lang="en-US" dirty="0" smtClean="0"/>
            </a:br>
            <a:r>
              <a:rPr lang="en-US" dirty="0" smtClean="0"/>
              <a:t>    &lt;/</a:t>
            </a:r>
            <a:r>
              <a:rPr lang="en-US" sz="1200" b="1" kern="1200" dirty="0" smtClean="0">
                <a:solidFill>
                  <a:schemeClr val="tx1"/>
                </a:solidFill>
                <a:effectLst/>
                <a:latin typeface="+mn-lt"/>
                <a:ea typeface="+mn-ea"/>
                <a:cs typeface="+mn-cs"/>
              </a:rPr>
              <a:t>android.support.v7.widget.CardView</a:t>
            </a:r>
            <a:r>
              <a:rPr lang="en-US" dirty="0" smtClean="0"/>
              <a:t>&gt;</a:t>
            </a:r>
            <a:br>
              <a:rPr lang="en-US" dirty="0" smtClean="0"/>
            </a:br>
            <a:r>
              <a:rPr lang="en-US" dirty="0" smtClean="0"/>
              <a:t/>
            </a:r>
            <a:br>
              <a:rPr lang="en-US" dirty="0" smtClean="0"/>
            </a:br>
            <a:r>
              <a:rPr lang="en-US" dirty="0" smtClean="0"/>
              <a:t>&lt;/</a:t>
            </a:r>
            <a:r>
              <a:rPr lang="en-US" sz="1200" b="1" kern="1200" dirty="0" err="1" smtClean="0">
                <a:solidFill>
                  <a:schemeClr val="tx1"/>
                </a:solidFill>
                <a:effectLst/>
                <a:latin typeface="+mn-lt"/>
                <a:ea typeface="+mn-ea"/>
                <a:cs typeface="+mn-cs"/>
              </a:rPr>
              <a:t>LinearLayout</a:t>
            </a:r>
            <a:r>
              <a:rPr lang="en-US" dirty="0" smtClean="0"/>
              <a:t>&gt;</a:t>
            </a:r>
            <a:endParaRPr lang="en-US" dirty="0"/>
          </a:p>
        </p:txBody>
      </p:sp>
      <p:sp>
        <p:nvSpPr>
          <p:cNvPr id="4" name="Slide Number Placeholder 3"/>
          <p:cNvSpPr>
            <a:spLocks noGrp="1"/>
          </p:cNvSpPr>
          <p:nvPr>
            <p:ph type="sldNum" sz="quarter" idx="10"/>
          </p:nvPr>
        </p:nvSpPr>
        <p:spPr/>
        <p:txBody>
          <a:bodyPr/>
          <a:lstStyle/>
          <a:p>
            <a:fld id="{39208101-F981-6242-AE4C-4077D556006E}" type="slidenum">
              <a:rPr lang="en-US" smtClean="0"/>
              <a:t>9</a:t>
            </a:fld>
            <a:endParaRPr lang="en-US"/>
          </a:p>
        </p:txBody>
      </p:sp>
    </p:spTree>
    <p:extLst>
      <p:ext uri="{BB962C8B-B14F-4D97-AF65-F5344CB8AC3E}">
        <p14:creationId xmlns:p14="http://schemas.microsoft.com/office/powerpoint/2010/main" val="3580594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CODE:</a:t>
            </a:r>
          </a:p>
          <a:p>
            <a:endParaRPr lang="en-US" dirty="0" smtClean="0"/>
          </a:p>
          <a:p>
            <a:r>
              <a:rPr lang="en-US" sz="1200" b="1" kern="1200" dirty="0" smtClean="0">
                <a:solidFill>
                  <a:schemeClr val="tx1"/>
                </a:solidFill>
                <a:effectLst/>
                <a:latin typeface="+mn-lt"/>
                <a:ea typeface="+mn-ea"/>
                <a:cs typeface="+mn-cs"/>
              </a:rPr>
              <a:t>public class </a:t>
            </a:r>
            <a:r>
              <a:rPr lang="en-US" dirty="0" err="1" smtClean="0"/>
              <a:t>MainActivity</a:t>
            </a:r>
            <a:r>
              <a:rPr lang="en-US" dirty="0" smtClean="0"/>
              <a:t> </a:t>
            </a:r>
            <a:r>
              <a:rPr lang="en-US" sz="1200" b="1" kern="1200" dirty="0" smtClean="0">
                <a:solidFill>
                  <a:schemeClr val="tx1"/>
                </a:solidFill>
                <a:effectLst/>
                <a:latin typeface="+mn-lt"/>
                <a:ea typeface="+mn-ea"/>
                <a:cs typeface="+mn-cs"/>
              </a:rPr>
              <a:t>extends </a:t>
            </a:r>
            <a:r>
              <a:rPr lang="en-US" dirty="0" err="1" smtClean="0"/>
              <a:t>AppCompatActivity</a:t>
            </a:r>
            <a:r>
              <a:rPr lang="en-US" dirty="0" smtClean="0"/>
              <a:t> {</a:t>
            </a:r>
            <a:br>
              <a:rPr lang="en-US" dirty="0" smtClean="0"/>
            </a:br>
            <a:r>
              <a:rPr lang="en-US" dirty="0" smtClean="0"/>
              <a:t/>
            </a:r>
            <a:br>
              <a:rPr lang="en-US" dirty="0" smtClean="0"/>
            </a:br>
            <a:r>
              <a:rPr lang="en-US" dirty="0" smtClean="0"/>
              <a:t>    </a:t>
            </a:r>
            <a:r>
              <a:rPr lang="en-US" sz="1200" kern="1200" dirty="0" smtClean="0">
                <a:solidFill>
                  <a:schemeClr val="tx1"/>
                </a:solidFill>
                <a:effectLst/>
                <a:latin typeface="+mn-lt"/>
                <a:ea typeface="+mn-ea"/>
                <a:cs typeface="+mn-cs"/>
              </a:rPr>
              <a:t>@Override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protected void </a:t>
            </a:r>
            <a:r>
              <a:rPr lang="en-US" dirty="0" err="1" smtClean="0"/>
              <a:t>onCreate</a:t>
            </a:r>
            <a:r>
              <a:rPr lang="en-US" dirty="0" smtClean="0"/>
              <a:t>(Bundle </a:t>
            </a:r>
            <a:r>
              <a:rPr lang="en-US" dirty="0" err="1" smtClean="0"/>
              <a:t>savedInstanceState</a:t>
            </a:r>
            <a:r>
              <a:rPr lang="en-US" dirty="0" smtClean="0"/>
              <a:t>) {</a:t>
            </a:r>
            <a:br>
              <a:rPr lang="en-US" dirty="0" smtClean="0"/>
            </a:br>
            <a:r>
              <a:rPr lang="en-US" dirty="0" smtClean="0"/>
              <a:t>        </a:t>
            </a:r>
            <a:r>
              <a:rPr lang="en-US" sz="1200" b="1" kern="1200" dirty="0" err="1" smtClean="0">
                <a:solidFill>
                  <a:schemeClr val="tx1"/>
                </a:solidFill>
                <a:effectLst/>
                <a:latin typeface="+mn-lt"/>
                <a:ea typeface="+mn-ea"/>
                <a:cs typeface="+mn-cs"/>
              </a:rPr>
              <a:t>super</a:t>
            </a:r>
            <a:r>
              <a:rPr lang="en-US" dirty="0" err="1" smtClean="0"/>
              <a:t>.onCreate</a:t>
            </a:r>
            <a:r>
              <a:rPr lang="en-US" dirty="0" smtClean="0"/>
              <a:t>(</a:t>
            </a:r>
            <a:r>
              <a:rPr lang="en-US" dirty="0" err="1" smtClean="0"/>
              <a:t>savedInstanceState</a:t>
            </a:r>
            <a:r>
              <a:rPr lang="en-US" dirty="0" smtClean="0"/>
              <a:t>);</a:t>
            </a:r>
            <a:br>
              <a:rPr lang="en-US" dirty="0" smtClean="0"/>
            </a:br>
            <a:r>
              <a:rPr lang="en-US" dirty="0" smtClean="0"/>
              <a:t>        </a:t>
            </a:r>
            <a:r>
              <a:rPr lang="en-US" dirty="0" err="1" smtClean="0"/>
              <a:t>setContentView</a:t>
            </a:r>
            <a:r>
              <a:rPr lang="en-US" dirty="0" smtClean="0"/>
              <a:t>(</a:t>
            </a:r>
            <a:r>
              <a:rPr lang="en-US" dirty="0" err="1" smtClean="0"/>
              <a:t>R.layout.</a:t>
            </a:r>
            <a:r>
              <a:rPr lang="en-US" sz="1200" b="1" i="1" kern="1200" dirty="0" err="1" smtClean="0">
                <a:solidFill>
                  <a:schemeClr val="tx1"/>
                </a:solidFill>
                <a:effectLst/>
                <a:latin typeface="+mn-lt"/>
                <a:ea typeface="+mn-ea"/>
                <a:cs typeface="+mn-cs"/>
              </a:rPr>
              <a:t>cardview</a:t>
            </a:r>
            <a:r>
              <a:rPr lang="en-US" dirty="0" smtClean="0"/>
              <a:t>);</a:t>
            </a:r>
            <a:br>
              <a:rPr lang="en-US" dirty="0" smtClean="0"/>
            </a:br>
            <a:r>
              <a:rPr lang="en-US" dirty="0" smtClean="0"/>
              <a:t/>
            </a:r>
            <a:br>
              <a:rPr lang="en-US" dirty="0" smtClean="0"/>
            </a:br>
            <a:r>
              <a:rPr lang="en-US" dirty="0" smtClean="0"/>
              <a:t>        </a:t>
            </a:r>
            <a:r>
              <a:rPr lang="en-US" dirty="0" err="1" smtClean="0"/>
              <a:t>TextView</a:t>
            </a:r>
            <a:r>
              <a:rPr lang="en-US" dirty="0" smtClean="0"/>
              <a:t> </a:t>
            </a:r>
            <a:r>
              <a:rPr lang="en-US" dirty="0" err="1" smtClean="0"/>
              <a:t>tvName</a:t>
            </a:r>
            <a:r>
              <a:rPr lang="en-US" dirty="0" smtClean="0"/>
              <a:t> = (</a:t>
            </a:r>
            <a:r>
              <a:rPr lang="en-US" dirty="0" err="1" smtClean="0"/>
              <a:t>TextView</a:t>
            </a:r>
            <a:r>
              <a:rPr lang="en-US" dirty="0" smtClean="0"/>
              <a:t>)</a:t>
            </a:r>
            <a:r>
              <a:rPr lang="en-US" dirty="0" err="1" smtClean="0"/>
              <a:t>findViewById</a:t>
            </a:r>
            <a:r>
              <a:rPr lang="en-US" dirty="0" smtClean="0"/>
              <a:t>(</a:t>
            </a:r>
            <a:r>
              <a:rPr lang="en-US" dirty="0" err="1" smtClean="0"/>
              <a:t>R.id.</a:t>
            </a:r>
            <a:r>
              <a:rPr lang="en-US" sz="1200" b="1" i="1" kern="1200" dirty="0" err="1" smtClean="0">
                <a:solidFill>
                  <a:schemeClr val="tx1"/>
                </a:solidFill>
                <a:effectLst/>
                <a:latin typeface="+mn-lt"/>
                <a:ea typeface="+mn-ea"/>
                <a:cs typeface="+mn-cs"/>
              </a:rPr>
              <a:t>person_name</a:t>
            </a:r>
            <a:r>
              <a:rPr lang="en-US" dirty="0" smtClean="0"/>
              <a:t>);</a:t>
            </a:r>
            <a:br>
              <a:rPr lang="en-US" dirty="0" smtClean="0"/>
            </a:br>
            <a:r>
              <a:rPr lang="en-US" dirty="0" smtClean="0"/>
              <a:t>        </a:t>
            </a:r>
            <a:r>
              <a:rPr lang="en-US" dirty="0" err="1" smtClean="0"/>
              <a:t>TextView</a:t>
            </a:r>
            <a:r>
              <a:rPr lang="en-US" dirty="0" smtClean="0"/>
              <a:t> </a:t>
            </a:r>
            <a:r>
              <a:rPr lang="en-US" dirty="0" err="1" smtClean="0"/>
              <a:t>tvAge</a:t>
            </a:r>
            <a:r>
              <a:rPr lang="en-US" dirty="0" smtClean="0"/>
              <a:t> = (</a:t>
            </a:r>
            <a:r>
              <a:rPr lang="en-US" dirty="0" err="1" smtClean="0"/>
              <a:t>TextView</a:t>
            </a:r>
            <a:r>
              <a:rPr lang="en-US" dirty="0" smtClean="0"/>
              <a:t>)</a:t>
            </a:r>
            <a:r>
              <a:rPr lang="en-US" dirty="0" err="1" smtClean="0"/>
              <a:t>findViewById</a:t>
            </a:r>
            <a:r>
              <a:rPr lang="en-US" dirty="0" smtClean="0"/>
              <a:t>(</a:t>
            </a:r>
            <a:r>
              <a:rPr lang="en-US" dirty="0" err="1" smtClean="0"/>
              <a:t>R.id.</a:t>
            </a:r>
            <a:r>
              <a:rPr lang="en-US" sz="1200" b="1" i="1" kern="1200" dirty="0" err="1" smtClean="0">
                <a:solidFill>
                  <a:schemeClr val="tx1"/>
                </a:solidFill>
                <a:effectLst/>
                <a:latin typeface="+mn-lt"/>
                <a:ea typeface="+mn-ea"/>
                <a:cs typeface="+mn-cs"/>
              </a:rPr>
              <a:t>person_age</a:t>
            </a:r>
            <a:r>
              <a:rPr lang="en-US" dirty="0" smtClean="0"/>
              <a:t>);</a:t>
            </a:r>
            <a:br>
              <a:rPr lang="en-US" dirty="0" smtClean="0"/>
            </a:br>
            <a:r>
              <a:rPr lang="en-US" dirty="0" smtClean="0"/>
              <a:t>        </a:t>
            </a:r>
            <a:r>
              <a:rPr lang="en-US" dirty="0" err="1" smtClean="0"/>
              <a:t>ImageView</a:t>
            </a:r>
            <a:r>
              <a:rPr lang="en-US" dirty="0" smtClean="0"/>
              <a:t> </a:t>
            </a:r>
            <a:r>
              <a:rPr lang="en-US" dirty="0" err="1" smtClean="0"/>
              <a:t>ivId</a:t>
            </a:r>
            <a:r>
              <a:rPr lang="en-US" dirty="0" smtClean="0"/>
              <a:t> = (</a:t>
            </a:r>
            <a:r>
              <a:rPr lang="en-US" dirty="0" err="1" smtClean="0"/>
              <a:t>ImageView</a:t>
            </a:r>
            <a:r>
              <a:rPr lang="en-US" dirty="0" smtClean="0"/>
              <a:t>) </a:t>
            </a:r>
            <a:r>
              <a:rPr lang="en-US" dirty="0" err="1" smtClean="0"/>
              <a:t>findViewById</a:t>
            </a:r>
            <a:r>
              <a:rPr lang="en-US" dirty="0" smtClean="0"/>
              <a:t>(</a:t>
            </a:r>
            <a:r>
              <a:rPr lang="en-US" dirty="0" err="1" smtClean="0"/>
              <a:t>R.id.</a:t>
            </a:r>
            <a:r>
              <a:rPr lang="en-US" sz="1200" b="1" i="1" kern="1200" dirty="0" err="1" smtClean="0">
                <a:solidFill>
                  <a:schemeClr val="tx1"/>
                </a:solidFill>
                <a:effectLst/>
                <a:latin typeface="+mn-lt"/>
                <a:ea typeface="+mn-ea"/>
                <a:cs typeface="+mn-cs"/>
              </a:rPr>
              <a:t>person_photo</a:t>
            </a:r>
            <a:r>
              <a:rPr lang="en-US" dirty="0" smtClean="0"/>
              <a:t>);</a:t>
            </a:r>
            <a:br>
              <a:rPr lang="en-US" dirty="0" smtClean="0"/>
            </a:br>
            <a:r>
              <a:rPr lang="en-US" dirty="0" smtClean="0"/>
              <a:t/>
            </a:r>
            <a:br>
              <a:rPr lang="en-US" dirty="0" smtClean="0"/>
            </a:br>
            <a:r>
              <a:rPr lang="en-US" dirty="0" smtClean="0"/>
              <a:t>        </a:t>
            </a:r>
            <a:r>
              <a:rPr lang="en-US" dirty="0" err="1" smtClean="0"/>
              <a:t>tvName.setText</a:t>
            </a:r>
            <a:r>
              <a:rPr lang="en-US" dirty="0" smtClean="0"/>
              <a:t>(</a:t>
            </a:r>
            <a:r>
              <a:rPr lang="en-US" sz="1200" b="1" kern="1200" dirty="0" smtClean="0">
                <a:solidFill>
                  <a:schemeClr val="tx1"/>
                </a:solidFill>
                <a:effectLst/>
                <a:latin typeface="+mn-lt"/>
                <a:ea typeface="+mn-ea"/>
                <a:cs typeface="+mn-cs"/>
              </a:rPr>
              <a:t>"Brother Bear"</a:t>
            </a:r>
            <a:r>
              <a:rPr lang="en-US" dirty="0" smtClean="0"/>
              <a:t>);</a:t>
            </a:r>
            <a:br>
              <a:rPr lang="en-US" dirty="0" smtClean="0"/>
            </a:br>
            <a:r>
              <a:rPr lang="en-US" dirty="0" smtClean="0"/>
              <a:t>        </a:t>
            </a:r>
            <a:r>
              <a:rPr lang="en-US" dirty="0" err="1" smtClean="0"/>
              <a:t>tvAge.setText</a:t>
            </a:r>
            <a:r>
              <a:rPr lang="en-US" dirty="0" smtClean="0"/>
              <a:t>(</a:t>
            </a:r>
            <a:r>
              <a:rPr lang="en-US" sz="1200" b="1" kern="1200" dirty="0" smtClean="0">
                <a:solidFill>
                  <a:schemeClr val="tx1"/>
                </a:solidFill>
                <a:effectLst/>
                <a:latin typeface="+mn-lt"/>
                <a:ea typeface="+mn-ea"/>
                <a:cs typeface="+mn-cs"/>
              </a:rPr>
              <a:t>"Age: 23"</a:t>
            </a:r>
            <a:r>
              <a:rPr lang="en-US" dirty="0" smtClean="0"/>
              <a:t>);</a:t>
            </a:r>
            <a:br>
              <a:rPr lang="en-US" dirty="0" smtClean="0"/>
            </a:br>
            <a:r>
              <a:rPr lang="en-US" dirty="0" smtClean="0"/>
              <a:t>        </a:t>
            </a:r>
            <a:r>
              <a:rPr lang="en-US" dirty="0" err="1" smtClean="0"/>
              <a:t>ivId.setImageResource</a:t>
            </a:r>
            <a:r>
              <a:rPr lang="en-US" dirty="0" smtClean="0"/>
              <a:t>(</a:t>
            </a:r>
            <a:r>
              <a:rPr lang="en-US" dirty="0" err="1" smtClean="0"/>
              <a:t>R.drawable.</a:t>
            </a:r>
            <a:r>
              <a:rPr lang="en-US" sz="1200" b="1" i="1" kern="1200" dirty="0" err="1" smtClean="0">
                <a:solidFill>
                  <a:schemeClr val="tx1"/>
                </a:solidFill>
                <a:effectLst/>
                <a:latin typeface="+mn-lt"/>
                <a:ea typeface="+mn-ea"/>
                <a:cs typeface="+mn-cs"/>
              </a:rPr>
              <a:t>bear</a:t>
            </a:r>
            <a:r>
              <a:rPr lang="en-US" dirty="0" smtClean="0"/>
              <a:t>);</a:t>
            </a:r>
            <a:br>
              <a:rPr lang="en-US" dirty="0" smtClean="0"/>
            </a:br>
            <a:r>
              <a:rPr lang="en-US" dirty="0" smtClean="0"/>
              <a:t/>
            </a:r>
            <a:br>
              <a:rPr lang="en-US" dirty="0" smtClean="0"/>
            </a:br>
            <a:r>
              <a:rPr lang="en-US" dirty="0" smtClean="0"/>
              <a:t>    }</a:t>
            </a:r>
            <a:br>
              <a:rPr lang="en-US" dirty="0" smtClean="0"/>
            </a:br>
            <a:r>
              <a:rPr lang="en-US" dirty="0" smtClean="0"/>
              <a:t>}</a:t>
            </a:r>
            <a:endParaRPr lang="en-US" dirty="0"/>
          </a:p>
        </p:txBody>
      </p:sp>
      <p:sp>
        <p:nvSpPr>
          <p:cNvPr id="4" name="Slide Number Placeholder 3"/>
          <p:cNvSpPr>
            <a:spLocks noGrp="1"/>
          </p:cNvSpPr>
          <p:nvPr>
            <p:ph type="sldNum" sz="quarter" idx="10"/>
          </p:nvPr>
        </p:nvSpPr>
        <p:spPr/>
        <p:txBody>
          <a:bodyPr/>
          <a:lstStyle/>
          <a:p>
            <a:fld id="{39208101-F981-6242-AE4C-4077D556006E}" type="slidenum">
              <a:rPr lang="en-US" smtClean="0"/>
              <a:t>10</a:t>
            </a:fld>
            <a:endParaRPr lang="en-US"/>
          </a:p>
        </p:txBody>
      </p:sp>
    </p:spTree>
    <p:extLst>
      <p:ext uri="{BB962C8B-B14F-4D97-AF65-F5344CB8AC3E}">
        <p14:creationId xmlns:p14="http://schemas.microsoft.com/office/powerpoint/2010/main" val="4234090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err="1" smtClean="0"/>
              <a:t>RecyclerView</a:t>
            </a:r>
            <a:r>
              <a:rPr lang="en-US" dirty="0" smtClean="0"/>
              <a:t> is more flexible that </a:t>
            </a:r>
            <a:r>
              <a:rPr lang="en-US" i="1" dirty="0" err="1" smtClean="0"/>
              <a:t>ListView</a:t>
            </a:r>
            <a:r>
              <a:rPr lang="en-US" dirty="0" smtClean="0"/>
              <a:t> even if it introduces some complexities. We all know how to use </a:t>
            </a:r>
            <a:r>
              <a:rPr lang="en-US" dirty="0" err="1" smtClean="0"/>
              <a:t>ListView</a:t>
            </a:r>
            <a:r>
              <a:rPr lang="en-US" dirty="0" smtClean="0"/>
              <a:t> in our app and we know if we want to increase the </a:t>
            </a:r>
            <a:r>
              <a:rPr lang="en-US" dirty="0" err="1" smtClean="0"/>
              <a:t>ListView</a:t>
            </a:r>
            <a:r>
              <a:rPr lang="en-US" dirty="0" smtClean="0"/>
              <a:t> performances we can use a pattern called </a:t>
            </a:r>
            <a:r>
              <a:rPr lang="en-US" i="1" dirty="0" err="1" smtClean="0"/>
              <a:t>ViewHolder</a:t>
            </a:r>
            <a:r>
              <a:rPr lang="en-US" dirty="0" smtClean="0"/>
              <a:t>. This pattern consists of a simple class that holds the references to the UI components for each row in the </a:t>
            </a:r>
            <a:r>
              <a:rPr lang="en-US" dirty="0" err="1" smtClean="0"/>
              <a:t>ListView</a:t>
            </a:r>
            <a:r>
              <a:rPr lang="en-US" dirty="0" smtClean="0"/>
              <a:t>. This pattern avoids looking up the UI components all the time the system shows a row in the list. Even if this pattern introduces some benefits, we can implement the </a:t>
            </a:r>
            <a:r>
              <a:rPr lang="en-US" dirty="0" err="1" smtClean="0"/>
              <a:t>ListView</a:t>
            </a:r>
            <a:r>
              <a:rPr lang="en-US" dirty="0" smtClean="0"/>
              <a:t> without using it at all. </a:t>
            </a:r>
            <a:r>
              <a:rPr lang="en-US" dirty="0" err="1" smtClean="0"/>
              <a:t>RecyclerView</a:t>
            </a:r>
            <a:r>
              <a:rPr lang="en-US" dirty="0" smtClean="0"/>
              <a:t> forces us to use the </a:t>
            </a:r>
            <a:r>
              <a:rPr lang="en-US" i="1" dirty="0" err="1" smtClean="0"/>
              <a:t>ViewHolder</a:t>
            </a:r>
            <a:r>
              <a:rPr lang="en-US" i="1" dirty="0" smtClean="0"/>
              <a:t> pattern</a:t>
            </a:r>
            <a:r>
              <a:rPr lang="en-US" dirty="0" smtClean="0"/>
              <a:t>. </a:t>
            </a:r>
            <a:endParaRPr lang="en-US" dirty="0"/>
          </a:p>
        </p:txBody>
      </p:sp>
      <p:sp>
        <p:nvSpPr>
          <p:cNvPr id="4" name="Slide Number Placeholder 3"/>
          <p:cNvSpPr>
            <a:spLocks noGrp="1"/>
          </p:cNvSpPr>
          <p:nvPr>
            <p:ph type="sldNum" sz="quarter" idx="10"/>
          </p:nvPr>
        </p:nvSpPr>
        <p:spPr/>
        <p:txBody>
          <a:bodyPr/>
          <a:lstStyle/>
          <a:p>
            <a:fld id="{39208101-F981-6242-AE4C-4077D556006E}" type="slidenum">
              <a:rPr lang="en-US" smtClean="0"/>
              <a:t>12</a:t>
            </a:fld>
            <a:endParaRPr lang="en-US"/>
          </a:p>
        </p:txBody>
      </p:sp>
    </p:spTree>
    <p:extLst>
      <p:ext uri="{BB962C8B-B14F-4D97-AF65-F5344CB8AC3E}">
        <p14:creationId xmlns:p14="http://schemas.microsoft.com/office/powerpoint/2010/main" val="3432824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display our list of items using the </a:t>
            </a:r>
            <a:r>
              <a:rPr lang="en-US" dirty="0" err="1" smtClean="0"/>
              <a:t>RecyclerView</a:t>
            </a:r>
            <a:r>
              <a:rPr lang="en-US" dirty="0" smtClean="0"/>
              <a:t> widget. Each item is displayed inside a </a:t>
            </a:r>
            <a:r>
              <a:rPr lang="en-US" dirty="0" err="1" smtClean="0"/>
              <a:t>CardView</a:t>
            </a:r>
            <a:r>
              <a:rPr lang="en-US" dirty="0" smtClean="0"/>
              <a:t> card.</a:t>
            </a:r>
            <a:endParaRPr lang="en-US" dirty="0"/>
          </a:p>
        </p:txBody>
      </p:sp>
      <p:sp>
        <p:nvSpPr>
          <p:cNvPr id="4" name="Slide Number Placeholder 3"/>
          <p:cNvSpPr>
            <a:spLocks noGrp="1"/>
          </p:cNvSpPr>
          <p:nvPr>
            <p:ph type="sldNum" sz="quarter" idx="10"/>
          </p:nvPr>
        </p:nvSpPr>
        <p:spPr/>
        <p:txBody>
          <a:bodyPr/>
          <a:lstStyle/>
          <a:p>
            <a:fld id="{39208101-F981-6242-AE4C-4077D556006E}" type="slidenum">
              <a:rPr lang="en-US" smtClean="0"/>
              <a:t>13</a:t>
            </a:fld>
            <a:endParaRPr lang="en-US"/>
          </a:p>
        </p:txBody>
      </p:sp>
    </p:spTree>
    <p:extLst>
      <p:ext uri="{BB962C8B-B14F-4D97-AF65-F5344CB8AC3E}">
        <p14:creationId xmlns:p14="http://schemas.microsoft.com/office/powerpoint/2010/main" val="1974033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effectLst/>
              </a:rPr>
              <a:t>&lt;?</a:t>
            </a:r>
            <a:r>
              <a:rPr lang="en-US" sz="1200" b="1" kern="1200" dirty="0" smtClean="0">
                <a:solidFill>
                  <a:schemeClr val="tx1"/>
                </a:solidFill>
                <a:effectLst/>
                <a:latin typeface="+mn-lt"/>
                <a:ea typeface="+mn-ea"/>
                <a:cs typeface="+mn-cs"/>
              </a:rPr>
              <a:t>xml version="1.0" encoding="utf-8"</a:t>
            </a:r>
            <a:r>
              <a:rPr lang="en-US" i="1" dirty="0" smtClean="0">
                <a:effectLst/>
              </a:rPr>
              <a:t>?&gt;</a:t>
            </a:r>
            <a:br>
              <a:rPr lang="en-US" i="1" dirty="0" smtClean="0">
                <a:effectLst/>
              </a:rPr>
            </a:br>
            <a:r>
              <a:rPr lang="en-US" dirty="0" smtClean="0"/>
              <a:t>&lt;</a:t>
            </a:r>
            <a:r>
              <a:rPr lang="en-US" sz="1200" b="1" kern="1200" dirty="0" err="1" smtClean="0">
                <a:solidFill>
                  <a:schemeClr val="tx1"/>
                </a:solidFill>
                <a:effectLst/>
                <a:latin typeface="+mn-lt"/>
                <a:ea typeface="+mn-ea"/>
                <a:cs typeface="+mn-cs"/>
              </a:rPr>
              <a:t>RelativeLayout</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xmlns:android</a:t>
            </a:r>
            <a:r>
              <a:rPr lang="en-US" sz="1200" b="1" kern="1200" dirty="0" smtClean="0">
                <a:solidFill>
                  <a:schemeClr val="tx1"/>
                </a:solidFill>
                <a:effectLst/>
                <a:latin typeface="+mn-lt"/>
                <a:ea typeface="+mn-ea"/>
                <a:cs typeface="+mn-cs"/>
              </a:rPr>
              <a:t>="http://</a:t>
            </a:r>
            <a:r>
              <a:rPr lang="en-US" sz="1200" b="1" kern="1200" dirty="0" err="1" smtClean="0">
                <a:solidFill>
                  <a:schemeClr val="tx1"/>
                </a:solidFill>
                <a:effectLst/>
                <a:latin typeface="+mn-lt"/>
                <a:ea typeface="+mn-ea"/>
                <a:cs typeface="+mn-cs"/>
              </a:rPr>
              <a:t>schemas.android.com</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apk</a:t>
            </a:r>
            <a:r>
              <a:rPr lang="en-US" sz="1200" b="1" kern="1200" dirty="0" smtClean="0">
                <a:solidFill>
                  <a:schemeClr val="tx1"/>
                </a:solidFill>
                <a:effectLst/>
                <a:latin typeface="+mn-lt"/>
                <a:ea typeface="+mn-ea"/>
                <a:cs typeface="+mn-cs"/>
              </a:rPr>
              <a:t>/res/android"</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xmlns:tools</a:t>
            </a:r>
            <a:r>
              <a:rPr lang="en-US" sz="1200" b="1" kern="1200" dirty="0" smtClean="0">
                <a:solidFill>
                  <a:schemeClr val="tx1"/>
                </a:solidFill>
                <a:effectLst/>
                <a:latin typeface="+mn-lt"/>
                <a:ea typeface="+mn-ea"/>
                <a:cs typeface="+mn-cs"/>
              </a:rPr>
              <a:t>="http://</a:t>
            </a:r>
            <a:r>
              <a:rPr lang="en-US" sz="1200" b="1" kern="1200" dirty="0" err="1" smtClean="0">
                <a:solidFill>
                  <a:schemeClr val="tx1"/>
                </a:solidFill>
                <a:effectLst/>
                <a:latin typeface="+mn-lt"/>
                <a:ea typeface="+mn-ea"/>
                <a:cs typeface="+mn-cs"/>
              </a:rPr>
              <a:t>schemas.android.com</a:t>
            </a:r>
            <a:r>
              <a:rPr lang="en-US" sz="1200" b="1" kern="1200" dirty="0" smtClean="0">
                <a:solidFill>
                  <a:schemeClr val="tx1"/>
                </a:solidFill>
                <a:effectLst/>
                <a:latin typeface="+mn-lt"/>
                <a:ea typeface="+mn-ea"/>
                <a:cs typeface="+mn-cs"/>
              </a:rPr>
              <a:t>/tools" </a:t>
            </a:r>
            <a:r>
              <a:rPr lang="en-US" sz="1200" b="1" kern="1200" dirty="0" err="1" smtClean="0">
                <a:solidFill>
                  <a:schemeClr val="tx1"/>
                </a:solidFill>
                <a:effectLst/>
                <a:latin typeface="+mn-lt"/>
                <a:ea typeface="+mn-ea"/>
                <a:cs typeface="+mn-cs"/>
              </a:rPr>
              <a:t>android:layout_width</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match_parent</a:t>
            </a:r>
            <a:r>
              <a:rPr lang="en-US" sz="1200" b="1" kern="1200" dirty="0" smtClean="0">
                <a:solidFill>
                  <a:schemeClr val="tx1"/>
                </a:solidFill>
                <a:effectLst/>
                <a:latin typeface="+mn-lt"/>
                <a:ea typeface="+mn-ea"/>
                <a:cs typeface="+mn-cs"/>
              </a:rPr>
              <a:t>"</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android:layout_height</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match_parent</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android:paddingLeft</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dimen</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activity_horizontal_margin</a:t>
            </a:r>
            <a:r>
              <a:rPr lang="en-US" sz="1200" b="1" kern="1200" dirty="0" smtClean="0">
                <a:solidFill>
                  <a:schemeClr val="tx1"/>
                </a:solidFill>
                <a:effectLst/>
                <a:latin typeface="+mn-lt"/>
                <a:ea typeface="+mn-ea"/>
                <a:cs typeface="+mn-cs"/>
              </a:rPr>
              <a:t>"</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android:paddingRight</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dimen</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activity_horizontal_margin</a:t>
            </a:r>
            <a:r>
              <a:rPr lang="en-US" sz="1200" b="1" kern="1200" dirty="0" smtClean="0">
                <a:solidFill>
                  <a:schemeClr val="tx1"/>
                </a:solidFill>
                <a:effectLst/>
                <a:latin typeface="+mn-lt"/>
                <a:ea typeface="+mn-ea"/>
                <a:cs typeface="+mn-cs"/>
              </a:rPr>
              <a:t>"</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android:paddingTop</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dimen</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activity_vertical_margin</a:t>
            </a:r>
            <a:r>
              <a:rPr lang="en-US" sz="1200" b="1" kern="1200" dirty="0" smtClean="0">
                <a:solidFill>
                  <a:schemeClr val="tx1"/>
                </a:solidFill>
                <a:effectLst/>
                <a:latin typeface="+mn-lt"/>
                <a:ea typeface="+mn-ea"/>
                <a:cs typeface="+mn-cs"/>
              </a:rPr>
              <a:t>"</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android:paddingBottom</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dimen</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activity_vertical_margin</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tools:context</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MainActivity</a:t>
            </a:r>
            <a:r>
              <a:rPr lang="en-US" sz="1200" b="1" kern="1200" dirty="0" smtClean="0">
                <a:solidFill>
                  <a:schemeClr val="tx1"/>
                </a:solidFill>
                <a:effectLst/>
                <a:latin typeface="+mn-lt"/>
                <a:ea typeface="+mn-ea"/>
                <a:cs typeface="+mn-cs"/>
              </a:rPr>
              <a:t>"</a:t>
            </a:r>
            <a:r>
              <a:rPr lang="en-US" dirty="0" smtClean="0"/>
              <a:t>&gt;</a:t>
            </a:r>
            <a:br>
              <a:rPr lang="en-US" dirty="0" smtClean="0"/>
            </a:br>
            <a:r>
              <a:rPr lang="en-US" dirty="0" smtClean="0"/>
              <a:t>    &lt;</a:t>
            </a:r>
            <a:r>
              <a:rPr lang="en-US" sz="1200" b="1" kern="1200" dirty="0" smtClean="0">
                <a:solidFill>
                  <a:schemeClr val="tx1"/>
                </a:solidFill>
                <a:effectLst/>
                <a:latin typeface="+mn-lt"/>
                <a:ea typeface="+mn-ea"/>
                <a:cs typeface="+mn-cs"/>
              </a:rPr>
              <a:t>android.support.v7.widget.RecyclerView</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android:layout_width</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match_parent</a:t>
            </a:r>
            <a:r>
              <a:rPr lang="en-US" sz="1200" b="1" kern="1200" dirty="0" smtClean="0">
                <a:solidFill>
                  <a:schemeClr val="tx1"/>
                </a:solidFill>
                <a:effectLst/>
                <a:latin typeface="+mn-lt"/>
                <a:ea typeface="+mn-ea"/>
                <a:cs typeface="+mn-cs"/>
              </a:rPr>
              <a:t>"</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android:layout_height</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match_parent</a:t>
            </a:r>
            <a:r>
              <a:rPr lang="en-US" sz="1200" b="1" kern="1200" dirty="0" smtClean="0">
                <a:solidFill>
                  <a:schemeClr val="tx1"/>
                </a:solidFill>
                <a:effectLst/>
                <a:latin typeface="+mn-lt"/>
                <a:ea typeface="+mn-ea"/>
                <a:cs typeface="+mn-cs"/>
              </a:rPr>
              <a:t>"</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android:id</a:t>
            </a:r>
            <a:r>
              <a:rPr lang="en-US" sz="1200" b="1" kern="1200" dirty="0" smtClean="0">
                <a:solidFill>
                  <a:schemeClr val="tx1"/>
                </a:solidFill>
                <a:effectLst/>
                <a:latin typeface="+mn-lt"/>
                <a:ea typeface="+mn-ea"/>
                <a:cs typeface="+mn-cs"/>
              </a:rPr>
              <a:t>="@+id/</a:t>
            </a:r>
            <a:r>
              <a:rPr lang="en-US" sz="1200" b="1" kern="1200" dirty="0" err="1" smtClean="0">
                <a:solidFill>
                  <a:schemeClr val="tx1"/>
                </a:solidFill>
                <a:effectLst/>
                <a:latin typeface="+mn-lt"/>
                <a:ea typeface="+mn-ea"/>
                <a:cs typeface="+mn-cs"/>
              </a:rPr>
              <a:t>rv</a:t>
            </a:r>
            <a:r>
              <a:rPr lang="en-US" sz="1200" b="1" kern="1200" dirty="0" smtClean="0">
                <a:solidFill>
                  <a:schemeClr val="tx1"/>
                </a:solidFill>
                <a:effectLst/>
                <a:latin typeface="+mn-lt"/>
                <a:ea typeface="+mn-ea"/>
                <a:cs typeface="+mn-cs"/>
              </a:rPr>
              <a:t>"</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dirty="0" smtClean="0"/>
              <a:t>/&gt;</a:t>
            </a:r>
            <a:br>
              <a:rPr lang="en-US" dirty="0" smtClean="0"/>
            </a:br>
            <a:r>
              <a:rPr lang="en-US" dirty="0" smtClean="0"/>
              <a:t>&lt;/</a:t>
            </a:r>
            <a:r>
              <a:rPr lang="en-US" sz="1200" b="1" kern="1200" dirty="0" err="1" smtClean="0">
                <a:solidFill>
                  <a:schemeClr val="tx1"/>
                </a:solidFill>
                <a:effectLst/>
                <a:latin typeface="+mn-lt"/>
                <a:ea typeface="+mn-ea"/>
                <a:cs typeface="+mn-cs"/>
              </a:rPr>
              <a:t>RelativeLayout</a:t>
            </a:r>
            <a:r>
              <a:rPr lang="en-US" dirty="0" smtClean="0"/>
              <a:t>&gt;</a:t>
            </a:r>
            <a:endParaRPr lang="en-US" dirty="0"/>
          </a:p>
        </p:txBody>
      </p:sp>
      <p:sp>
        <p:nvSpPr>
          <p:cNvPr id="4" name="Slide Number Placeholder 3"/>
          <p:cNvSpPr>
            <a:spLocks noGrp="1"/>
          </p:cNvSpPr>
          <p:nvPr>
            <p:ph type="sldNum" sz="quarter" idx="10"/>
          </p:nvPr>
        </p:nvSpPr>
        <p:spPr/>
        <p:txBody>
          <a:bodyPr/>
          <a:lstStyle/>
          <a:p>
            <a:fld id="{39208101-F981-6242-AE4C-4077D556006E}" type="slidenum">
              <a:rPr lang="en-US" smtClean="0"/>
              <a:t>15</a:t>
            </a:fld>
            <a:endParaRPr lang="en-US"/>
          </a:p>
        </p:txBody>
      </p:sp>
    </p:spTree>
    <p:extLst>
      <p:ext uri="{BB962C8B-B14F-4D97-AF65-F5344CB8AC3E}">
        <p14:creationId xmlns:p14="http://schemas.microsoft.com/office/powerpoint/2010/main" val="1953505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5BFCA51-ABAF-804E-909A-B646586E3E09}" type="datetimeFigureOut">
              <a:rPr lang="en-US" smtClean="0"/>
              <a:t>02/04/17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8A5408-A3EF-624B-AE81-7DD887101907}" type="slidenum">
              <a:rPr lang="en-US" smtClean="0"/>
              <a:t>‹#›</a:t>
            </a:fld>
            <a:endParaRPr lang="en-US"/>
          </a:p>
        </p:txBody>
      </p:sp>
    </p:spTree>
    <p:extLst>
      <p:ext uri="{BB962C8B-B14F-4D97-AF65-F5344CB8AC3E}">
        <p14:creationId xmlns:p14="http://schemas.microsoft.com/office/powerpoint/2010/main" val="3232700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BFCA51-ABAF-804E-909A-B646586E3E09}" type="datetimeFigureOut">
              <a:rPr lang="en-US" smtClean="0"/>
              <a:t>02/04/17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8A5408-A3EF-624B-AE81-7DD887101907}" type="slidenum">
              <a:rPr lang="en-US" smtClean="0"/>
              <a:t>‹#›</a:t>
            </a:fld>
            <a:endParaRPr lang="en-US"/>
          </a:p>
        </p:txBody>
      </p:sp>
    </p:spTree>
    <p:extLst>
      <p:ext uri="{BB962C8B-B14F-4D97-AF65-F5344CB8AC3E}">
        <p14:creationId xmlns:p14="http://schemas.microsoft.com/office/powerpoint/2010/main" val="2108005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BFCA51-ABAF-804E-909A-B646586E3E09}" type="datetimeFigureOut">
              <a:rPr lang="en-US" smtClean="0"/>
              <a:t>02/04/17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8A5408-A3EF-624B-AE81-7DD887101907}" type="slidenum">
              <a:rPr lang="en-US" smtClean="0"/>
              <a:t>‹#›</a:t>
            </a:fld>
            <a:endParaRPr lang="en-US"/>
          </a:p>
        </p:txBody>
      </p:sp>
    </p:spTree>
    <p:extLst>
      <p:ext uri="{BB962C8B-B14F-4D97-AF65-F5344CB8AC3E}">
        <p14:creationId xmlns:p14="http://schemas.microsoft.com/office/powerpoint/2010/main" val="1715562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BFCA51-ABAF-804E-909A-B646586E3E09}" type="datetimeFigureOut">
              <a:rPr lang="en-US" smtClean="0"/>
              <a:t>02/04/17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8A5408-A3EF-624B-AE81-7DD887101907}" type="slidenum">
              <a:rPr lang="en-US" smtClean="0"/>
              <a:t>‹#›</a:t>
            </a:fld>
            <a:endParaRPr lang="en-US"/>
          </a:p>
        </p:txBody>
      </p:sp>
    </p:spTree>
    <p:extLst>
      <p:ext uri="{BB962C8B-B14F-4D97-AF65-F5344CB8AC3E}">
        <p14:creationId xmlns:p14="http://schemas.microsoft.com/office/powerpoint/2010/main" val="105716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BFCA51-ABAF-804E-909A-B646586E3E09}" type="datetimeFigureOut">
              <a:rPr lang="en-US" smtClean="0"/>
              <a:t>02/04/17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8A5408-A3EF-624B-AE81-7DD887101907}" type="slidenum">
              <a:rPr lang="en-US" smtClean="0"/>
              <a:t>‹#›</a:t>
            </a:fld>
            <a:endParaRPr lang="en-US"/>
          </a:p>
        </p:txBody>
      </p:sp>
    </p:spTree>
    <p:extLst>
      <p:ext uri="{BB962C8B-B14F-4D97-AF65-F5344CB8AC3E}">
        <p14:creationId xmlns:p14="http://schemas.microsoft.com/office/powerpoint/2010/main" val="3356877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BFCA51-ABAF-804E-909A-B646586E3E09}" type="datetimeFigureOut">
              <a:rPr lang="en-US" smtClean="0"/>
              <a:t>02/04/17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8A5408-A3EF-624B-AE81-7DD887101907}" type="slidenum">
              <a:rPr lang="en-US" smtClean="0"/>
              <a:t>‹#›</a:t>
            </a:fld>
            <a:endParaRPr lang="en-US"/>
          </a:p>
        </p:txBody>
      </p:sp>
    </p:spTree>
    <p:extLst>
      <p:ext uri="{BB962C8B-B14F-4D97-AF65-F5344CB8AC3E}">
        <p14:creationId xmlns:p14="http://schemas.microsoft.com/office/powerpoint/2010/main" val="60561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5BFCA51-ABAF-804E-909A-B646586E3E09}" type="datetimeFigureOut">
              <a:rPr lang="en-US" smtClean="0"/>
              <a:t>02/04/17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8A5408-A3EF-624B-AE81-7DD887101907}" type="slidenum">
              <a:rPr lang="en-US" smtClean="0"/>
              <a:t>‹#›</a:t>
            </a:fld>
            <a:endParaRPr lang="en-US"/>
          </a:p>
        </p:txBody>
      </p:sp>
    </p:spTree>
    <p:extLst>
      <p:ext uri="{BB962C8B-B14F-4D97-AF65-F5344CB8AC3E}">
        <p14:creationId xmlns:p14="http://schemas.microsoft.com/office/powerpoint/2010/main" val="2666256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BFCA51-ABAF-804E-909A-B646586E3E09}" type="datetimeFigureOut">
              <a:rPr lang="en-US" smtClean="0"/>
              <a:t>02/04/17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8A5408-A3EF-624B-AE81-7DD887101907}" type="slidenum">
              <a:rPr lang="en-US" smtClean="0"/>
              <a:t>‹#›</a:t>
            </a:fld>
            <a:endParaRPr lang="en-US"/>
          </a:p>
        </p:txBody>
      </p:sp>
    </p:spTree>
    <p:extLst>
      <p:ext uri="{BB962C8B-B14F-4D97-AF65-F5344CB8AC3E}">
        <p14:creationId xmlns:p14="http://schemas.microsoft.com/office/powerpoint/2010/main" val="1784600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BFCA51-ABAF-804E-909A-B646586E3E09}" type="datetimeFigureOut">
              <a:rPr lang="en-US" smtClean="0"/>
              <a:t>02/04/17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8A5408-A3EF-624B-AE81-7DD887101907}" type="slidenum">
              <a:rPr lang="en-US" smtClean="0"/>
              <a:t>‹#›</a:t>
            </a:fld>
            <a:endParaRPr lang="en-US"/>
          </a:p>
        </p:txBody>
      </p:sp>
    </p:spTree>
    <p:extLst>
      <p:ext uri="{BB962C8B-B14F-4D97-AF65-F5344CB8AC3E}">
        <p14:creationId xmlns:p14="http://schemas.microsoft.com/office/powerpoint/2010/main" val="2742309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BFCA51-ABAF-804E-909A-B646586E3E09}" type="datetimeFigureOut">
              <a:rPr lang="en-US" smtClean="0"/>
              <a:t>02/04/17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8A5408-A3EF-624B-AE81-7DD887101907}" type="slidenum">
              <a:rPr lang="en-US" smtClean="0"/>
              <a:t>‹#›</a:t>
            </a:fld>
            <a:endParaRPr lang="en-US"/>
          </a:p>
        </p:txBody>
      </p:sp>
    </p:spTree>
    <p:extLst>
      <p:ext uri="{BB962C8B-B14F-4D97-AF65-F5344CB8AC3E}">
        <p14:creationId xmlns:p14="http://schemas.microsoft.com/office/powerpoint/2010/main" val="126626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BFCA51-ABAF-804E-909A-B646586E3E09}" type="datetimeFigureOut">
              <a:rPr lang="en-US" smtClean="0"/>
              <a:t>02/04/17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8A5408-A3EF-624B-AE81-7DD887101907}" type="slidenum">
              <a:rPr lang="en-US" smtClean="0"/>
              <a:t>‹#›</a:t>
            </a:fld>
            <a:endParaRPr lang="en-US"/>
          </a:p>
        </p:txBody>
      </p:sp>
    </p:spTree>
    <p:extLst>
      <p:ext uri="{BB962C8B-B14F-4D97-AF65-F5344CB8AC3E}">
        <p14:creationId xmlns:p14="http://schemas.microsoft.com/office/powerpoint/2010/main" val="290685306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BFCA51-ABAF-804E-909A-B646586E3E09}" type="datetimeFigureOut">
              <a:rPr lang="en-US" smtClean="0"/>
              <a:t>02/04/17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8A5408-A3EF-624B-AE81-7DD887101907}" type="slidenum">
              <a:rPr lang="en-US" smtClean="0"/>
              <a:t>‹#›</a:t>
            </a:fld>
            <a:endParaRPr lang="en-US"/>
          </a:p>
        </p:txBody>
      </p:sp>
      <p:pic>
        <p:nvPicPr>
          <p:cNvPr id="7" name="Picture 6"/>
          <p:cNvPicPr>
            <a:picLocks noChangeAspect="1"/>
          </p:cNvPicPr>
          <p:nvPr userDrawn="1"/>
        </p:nvPicPr>
        <p:blipFill>
          <a:blip r:embed="rId13"/>
          <a:stretch>
            <a:fillRect/>
          </a:stretch>
        </p:blipFill>
        <p:spPr>
          <a:xfrm>
            <a:off x="7460675" y="6077677"/>
            <a:ext cx="1625600" cy="745688"/>
          </a:xfrm>
          <a:prstGeom prst="rect">
            <a:avLst/>
          </a:prstGeom>
        </p:spPr>
      </p:pic>
    </p:spTree>
    <p:extLst>
      <p:ext uri="{BB962C8B-B14F-4D97-AF65-F5344CB8AC3E}">
        <p14:creationId xmlns:p14="http://schemas.microsoft.com/office/powerpoint/2010/main" val="42580262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g"/><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053" y="5481938"/>
            <a:ext cx="1996532" cy="1411780"/>
          </a:xfrm>
          <a:prstGeom prst="rect">
            <a:avLst/>
          </a:prstGeom>
        </p:spPr>
      </p:pic>
      <p:sp>
        <p:nvSpPr>
          <p:cNvPr id="2" name="Title 1"/>
          <p:cNvSpPr>
            <a:spLocks noGrp="1"/>
          </p:cNvSpPr>
          <p:nvPr>
            <p:ph type="ctrTitle"/>
          </p:nvPr>
        </p:nvSpPr>
        <p:spPr/>
        <p:txBody>
          <a:bodyPr/>
          <a:lstStyle/>
          <a:p>
            <a:r>
              <a:rPr lang="en-US" dirty="0" smtClean="0"/>
              <a:t>Mobile Apps Development</a:t>
            </a:r>
            <a:endParaRPr lang="en-US" dirty="0"/>
          </a:p>
        </p:txBody>
      </p:sp>
      <p:sp>
        <p:nvSpPr>
          <p:cNvPr id="3" name="Subtitle 2"/>
          <p:cNvSpPr>
            <a:spLocks noGrp="1"/>
          </p:cNvSpPr>
          <p:nvPr>
            <p:ph type="subTitle" idx="1"/>
          </p:nvPr>
        </p:nvSpPr>
        <p:spPr/>
        <p:txBody>
          <a:bodyPr/>
          <a:lstStyle/>
          <a:p>
            <a:r>
              <a:rPr lang="en-US" dirty="0"/>
              <a:t>SWEEP Android Module 2</a:t>
            </a:r>
          </a:p>
          <a:p>
            <a:r>
              <a:rPr lang="en-US" dirty="0"/>
              <a:t>Ronald L. Ramos</a:t>
            </a:r>
          </a:p>
          <a:p>
            <a:r>
              <a:rPr lang="en-US" dirty="0"/>
              <a:t>April 3-5, 2017</a:t>
            </a:r>
          </a:p>
        </p:txBody>
      </p:sp>
      <p:pic>
        <p:nvPicPr>
          <p:cNvPr id="4" name="Picture 3"/>
          <p:cNvPicPr>
            <a:picLocks noChangeAspect="1"/>
          </p:cNvPicPr>
          <p:nvPr/>
        </p:nvPicPr>
        <p:blipFill>
          <a:blip r:embed="rId3"/>
          <a:stretch>
            <a:fillRect/>
          </a:stretch>
        </p:blipFill>
        <p:spPr>
          <a:xfrm>
            <a:off x="4323315" y="3347746"/>
            <a:ext cx="505408" cy="50540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839" y="5678870"/>
            <a:ext cx="875922" cy="990798"/>
          </a:xfrm>
          <a:prstGeom prst="rect">
            <a:avLst/>
          </a:prstGeom>
        </p:spPr>
      </p:pic>
    </p:spTree>
    <p:extLst>
      <p:ext uri="{BB962C8B-B14F-4D97-AF65-F5344CB8AC3E}">
        <p14:creationId xmlns:p14="http://schemas.microsoft.com/office/powerpoint/2010/main" val="127229716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a:t>
            </a:r>
            <a:r>
              <a:rPr lang="en-US" dirty="0" err="1" smtClean="0"/>
              <a:t>CardView</a:t>
            </a:r>
            <a:endParaRPr lang="en-US" dirty="0"/>
          </a:p>
        </p:txBody>
      </p:sp>
      <p:pic>
        <p:nvPicPr>
          <p:cNvPr id="8" name="Content Placeholder 7" descr="Screen Shot 2015-12-09 at 10.22.07 PM.png"/>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447" r="-838"/>
          <a:stretch/>
        </p:blipFill>
        <p:spPr>
          <a:xfrm>
            <a:off x="457200" y="1600200"/>
            <a:ext cx="2539782" cy="4525963"/>
          </a:xfrm>
        </p:spPr>
      </p:pic>
      <p:pic>
        <p:nvPicPr>
          <p:cNvPr id="9" name="Content Placeholder 8" descr="Screen Shot 2015-12-09 at 10.23.36 PM.png"/>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t="-3516" b="3293"/>
          <a:stretch/>
        </p:blipFill>
        <p:spPr>
          <a:xfrm>
            <a:off x="3066764" y="2289266"/>
            <a:ext cx="6077236" cy="3214382"/>
          </a:xfrm>
        </p:spPr>
      </p:pic>
    </p:spTree>
    <p:extLst>
      <p:ext uri="{BB962C8B-B14F-4D97-AF65-F5344CB8AC3E}">
        <p14:creationId xmlns:p14="http://schemas.microsoft.com/office/powerpoint/2010/main" val="428844624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a:t>
            </a:r>
            <a:r>
              <a:rPr lang="en-US" dirty="0" err="1" smtClean="0"/>
              <a:t>RecyclerView</a:t>
            </a:r>
            <a:endParaRPr lang="en-US" dirty="0"/>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170753280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a:t>
            </a:r>
            <a:r>
              <a:rPr lang="en-US" dirty="0" err="1" smtClean="0"/>
              <a:t>RecyclerView</a:t>
            </a:r>
            <a:r>
              <a:rPr lang="en-US" dirty="0" smtClean="0"/>
              <a:t> Widget</a:t>
            </a:r>
            <a:endParaRPr lang="en-US" dirty="0"/>
          </a:p>
        </p:txBody>
      </p:sp>
      <p:sp>
        <p:nvSpPr>
          <p:cNvPr id="6" name="Content Placeholder 5"/>
          <p:cNvSpPr>
            <a:spLocks noGrp="1"/>
          </p:cNvSpPr>
          <p:nvPr>
            <p:ph idx="1"/>
          </p:nvPr>
        </p:nvSpPr>
        <p:spPr/>
        <p:txBody>
          <a:bodyPr>
            <a:normAutofit fontScale="92500" lnSpcReduction="10000"/>
          </a:bodyPr>
          <a:lstStyle/>
          <a:p>
            <a:r>
              <a:rPr lang="en-US" dirty="0"/>
              <a:t>The </a:t>
            </a:r>
            <a:r>
              <a:rPr lang="en-US" dirty="0" err="1"/>
              <a:t>RecyclerView</a:t>
            </a:r>
            <a:r>
              <a:rPr lang="en-US" dirty="0"/>
              <a:t> widget is essentially a container that you can use to display large sets of data. </a:t>
            </a:r>
            <a:endParaRPr lang="en-US" dirty="0" smtClean="0"/>
          </a:p>
          <a:p>
            <a:r>
              <a:rPr lang="en-US" dirty="0" smtClean="0"/>
              <a:t>It’s </a:t>
            </a:r>
            <a:r>
              <a:rPr lang="en-US" dirty="0"/>
              <a:t>very efficient as it only displays a few items at a time. </a:t>
            </a:r>
            <a:endParaRPr lang="en-US" dirty="0" smtClean="0"/>
          </a:p>
          <a:p>
            <a:r>
              <a:rPr lang="en-US" b="1" dirty="0" smtClean="0"/>
              <a:t>Views </a:t>
            </a:r>
            <a:r>
              <a:rPr lang="en-US" b="1" dirty="0"/>
              <a:t>that are no longer needed are recycled and reused.</a:t>
            </a:r>
            <a:r>
              <a:rPr lang="en-US" dirty="0"/>
              <a:t> Not having to keep on inflating views saves CPU resources and valuable memory is saved by not having to keep views alive in the background.</a:t>
            </a:r>
          </a:p>
        </p:txBody>
      </p:sp>
    </p:spTree>
    <p:extLst>
      <p:ext uri="{BB962C8B-B14F-4D97-AF65-F5344CB8AC3E}">
        <p14:creationId xmlns:p14="http://schemas.microsoft.com/office/powerpoint/2010/main" val="397668870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a:t>
            </a:r>
            <a:r>
              <a:rPr lang="en-US" dirty="0" err="1" smtClean="0"/>
              <a:t>RecyclerView</a:t>
            </a:r>
            <a:endParaRPr lang="en-US" dirty="0"/>
          </a:p>
        </p:txBody>
      </p:sp>
      <p:sp>
        <p:nvSpPr>
          <p:cNvPr id="3" name="Content Placeholder 2"/>
          <p:cNvSpPr>
            <a:spLocks noGrp="1"/>
          </p:cNvSpPr>
          <p:nvPr>
            <p:ph idx="1"/>
          </p:nvPr>
        </p:nvSpPr>
        <p:spPr>
          <a:xfrm>
            <a:off x="457200" y="1600200"/>
            <a:ext cx="8229600" cy="5095121"/>
          </a:xfrm>
        </p:spPr>
        <p:txBody>
          <a:bodyPr>
            <a:normAutofit fontScale="70000" lnSpcReduction="20000"/>
          </a:bodyPr>
          <a:lstStyle/>
          <a:p>
            <a:r>
              <a:rPr lang="en-US" dirty="0"/>
              <a:t>It’s easy to use the </a:t>
            </a:r>
            <a:r>
              <a:rPr lang="en-US" dirty="0" err="1"/>
              <a:t>RecyclerView</a:t>
            </a:r>
            <a:r>
              <a:rPr lang="en-US" dirty="0"/>
              <a:t> Widget, simply</a:t>
            </a:r>
            <a:r>
              <a:rPr lang="en-US" dirty="0" smtClean="0"/>
              <a:t>:</a:t>
            </a:r>
          </a:p>
          <a:p>
            <a:pPr marL="971550" lvl="1" indent="-514350">
              <a:buFont typeface="+mj-lt"/>
              <a:buAutoNum type="arabicPeriod"/>
            </a:pPr>
            <a:r>
              <a:rPr lang="en-US" dirty="0" smtClean="0"/>
              <a:t> </a:t>
            </a:r>
            <a:r>
              <a:rPr lang="en-US" dirty="0"/>
              <a:t>Specify an adapter – you need to create a custom adapter by extending the </a:t>
            </a:r>
            <a:r>
              <a:rPr lang="en-US" dirty="0" err="1"/>
              <a:t>RecyclerView.Adapter</a:t>
            </a:r>
            <a:r>
              <a:rPr lang="en-US" dirty="0"/>
              <a:t> class. The adapter will then display the data in the views that it </a:t>
            </a:r>
            <a:r>
              <a:rPr lang="en-US" dirty="0" smtClean="0"/>
              <a:t>creates</a:t>
            </a:r>
          </a:p>
          <a:p>
            <a:pPr marL="971550" lvl="1" indent="-514350">
              <a:buFont typeface="+mj-lt"/>
              <a:buAutoNum type="arabicPeriod"/>
            </a:pPr>
            <a:r>
              <a:rPr lang="en-US" dirty="0" smtClean="0"/>
              <a:t>Specify </a:t>
            </a:r>
            <a:r>
              <a:rPr lang="en-US" dirty="0"/>
              <a:t>a layout manager – you’ll need a layout manager to manage the positioning of items within the </a:t>
            </a:r>
            <a:r>
              <a:rPr lang="en-US" dirty="0" err="1"/>
              <a:t>RecyclerView</a:t>
            </a:r>
            <a:r>
              <a:rPr lang="en-US" dirty="0"/>
              <a:t> widget and also for recycling the views. There are three built-in layout </a:t>
            </a:r>
            <a:r>
              <a:rPr lang="en-US" dirty="0" smtClean="0"/>
              <a:t>managers:</a:t>
            </a:r>
          </a:p>
          <a:p>
            <a:pPr lvl="2"/>
            <a:r>
              <a:rPr lang="en-US" dirty="0" err="1" smtClean="0"/>
              <a:t>LinearLayoutManager</a:t>
            </a:r>
            <a:r>
              <a:rPr lang="en-US" dirty="0" smtClean="0"/>
              <a:t> </a:t>
            </a:r>
            <a:r>
              <a:rPr lang="en-US" dirty="0"/>
              <a:t>– where items appear in a vertical or horizontal scrolling </a:t>
            </a:r>
            <a:r>
              <a:rPr lang="en-US" dirty="0" smtClean="0"/>
              <a:t>list</a:t>
            </a:r>
          </a:p>
          <a:p>
            <a:pPr lvl="2"/>
            <a:r>
              <a:rPr lang="en-US" dirty="0" err="1" smtClean="0"/>
              <a:t>GridLayoutManager</a:t>
            </a:r>
            <a:r>
              <a:rPr lang="en-US" dirty="0" smtClean="0"/>
              <a:t> </a:t>
            </a:r>
            <a:r>
              <a:rPr lang="en-US" dirty="0"/>
              <a:t>- where items appear in a </a:t>
            </a:r>
            <a:r>
              <a:rPr lang="en-US" dirty="0" smtClean="0"/>
              <a:t>grid</a:t>
            </a:r>
          </a:p>
          <a:p>
            <a:pPr lvl="2"/>
            <a:r>
              <a:rPr lang="en-US" dirty="0" err="1" smtClean="0"/>
              <a:t>StaggeredGridLayoutManager</a:t>
            </a:r>
            <a:r>
              <a:rPr lang="en-US" dirty="0" smtClean="0"/>
              <a:t> </a:t>
            </a:r>
            <a:r>
              <a:rPr lang="en-US" dirty="0"/>
              <a:t>– where items appear in a staggered grid</a:t>
            </a:r>
          </a:p>
          <a:p>
            <a:endParaRPr lang="en-US" dirty="0"/>
          </a:p>
          <a:p>
            <a:r>
              <a:rPr lang="en-US" dirty="0"/>
              <a:t>You can also create your own custom layout manager</a:t>
            </a:r>
            <a:r>
              <a:rPr lang="en-US" dirty="0" smtClean="0"/>
              <a:t>.</a:t>
            </a:r>
          </a:p>
          <a:p>
            <a:r>
              <a:rPr lang="en-US" dirty="0"/>
              <a:t>You can animate the list items when they are added to or removed from the list. Adding and removing items are set by default to use the default animation. You can also use your own custom animations.</a:t>
            </a:r>
          </a:p>
          <a:p>
            <a:endParaRPr lang="en-US" dirty="0"/>
          </a:p>
        </p:txBody>
      </p:sp>
    </p:spTree>
    <p:extLst>
      <p:ext uri="{BB962C8B-B14F-4D97-AF65-F5344CB8AC3E}">
        <p14:creationId xmlns:p14="http://schemas.microsoft.com/office/powerpoint/2010/main" val="21923794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Sample app with </a:t>
            </a:r>
            <a:r>
              <a:rPr lang="en-US" dirty="0" err="1" smtClean="0"/>
              <a:t>CardView</a:t>
            </a:r>
            <a:r>
              <a:rPr lang="en-US" dirty="0" smtClean="0"/>
              <a:t> and </a:t>
            </a:r>
            <a:r>
              <a:rPr lang="en-US" dirty="0" err="1" smtClean="0"/>
              <a:t>RecyclerView</a:t>
            </a:r>
            <a:endParaRPr lang="en-US" dirty="0"/>
          </a:p>
        </p:txBody>
      </p:sp>
      <p:pic>
        <p:nvPicPr>
          <p:cNvPr id="4" name="Content Placeholder 3"/>
          <p:cNvPicPr>
            <a:picLocks noGrp="1" noChangeAspect="1"/>
          </p:cNvPicPr>
          <p:nvPr>
            <p:ph idx="1"/>
          </p:nvPr>
        </p:nvPicPr>
        <p:blipFill>
          <a:blip r:embed="rId2"/>
          <a:srcRect l="-48586" r="-48586"/>
          <a:stretch>
            <a:fillRect/>
          </a:stretch>
        </p:blipFill>
        <p:spPr/>
      </p:pic>
    </p:spTree>
    <p:extLst>
      <p:ext uri="{BB962C8B-B14F-4D97-AF65-F5344CB8AC3E}">
        <p14:creationId xmlns:p14="http://schemas.microsoft.com/office/powerpoint/2010/main" val="2957142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a:t>
            </a:r>
            <a:r>
              <a:rPr lang="en-US" dirty="0" err="1" smtClean="0"/>
              <a:t>ctivity_main</a:t>
            </a:r>
            <a:r>
              <a:rPr lang="en-US" dirty="0" smtClean="0"/>
              <a:t> with </a:t>
            </a:r>
            <a:r>
              <a:rPr lang="en-US" dirty="0" err="1" smtClean="0"/>
              <a:t>RecyclerView</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65727" y="1464677"/>
            <a:ext cx="7635412" cy="3004097"/>
          </a:xfrm>
        </p:spPr>
      </p:pic>
      <p:pic>
        <p:nvPicPr>
          <p:cNvPr id="5" name="Picture 4" descr="Screen Shot 2015-12-09 at 10.38.3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6660" y="3041902"/>
            <a:ext cx="2060140" cy="3816098"/>
          </a:xfrm>
          <a:prstGeom prst="rect">
            <a:avLst/>
          </a:prstGeom>
        </p:spPr>
      </p:pic>
    </p:spTree>
    <p:extLst>
      <p:ext uri="{BB962C8B-B14F-4D97-AF65-F5344CB8AC3E}">
        <p14:creationId xmlns:p14="http://schemas.microsoft.com/office/powerpoint/2010/main" val="348464176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Structure: Person Object</a:t>
            </a:r>
            <a:endParaRPr lang="en-US" dirty="0"/>
          </a:p>
        </p:txBody>
      </p:sp>
      <p:pic>
        <p:nvPicPr>
          <p:cNvPr id="4" name="Content Placeholder 3" descr="Screen Shot 2015-12-09 at 10.50.11 PM.png"/>
          <p:cNvPicPr>
            <a:picLocks noGrp="1" noChangeAspect="1"/>
          </p:cNvPicPr>
          <p:nvPr>
            <p:ph idx="1"/>
          </p:nvPr>
        </p:nvPicPr>
        <p:blipFill>
          <a:blip r:embed="rId3">
            <a:extLst>
              <a:ext uri="{28A0092B-C50C-407E-A947-70E740481C1C}">
                <a14:useLocalDpi xmlns:a14="http://schemas.microsoft.com/office/drawing/2010/main" val="0"/>
              </a:ext>
            </a:extLst>
          </a:blip>
          <a:srcRect t="-3357" b="-3357"/>
          <a:stretch>
            <a:fillRect/>
          </a:stretch>
        </p:blipFill>
        <p:spPr/>
      </p:pic>
    </p:spTree>
    <p:extLst>
      <p:ext uri="{BB962C8B-B14F-4D97-AF65-F5344CB8AC3E}">
        <p14:creationId xmlns:p14="http://schemas.microsoft.com/office/powerpoint/2010/main" val="3535351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an Adapter</a:t>
            </a:r>
            <a:endParaRPr lang="en-US" dirty="0"/>
          </a:p>
        </p:txBody>
      </p:sp>
      <p:sp>
        <p:nvSpPr>
          <p:cNvPr id="3" name="Content Placeholder 2"/>
          <p:cNvSpPr>
            <a:spLocks noGrp="1"/>
          </p:cNvSpPr>
          <p:nvPr>
            <p:ph idx="1"/>
          </p:nvPr>
        </p:nvSpPr>
        <p:spPr/>
        <p:txBody>
          <a:bodyPr>
            <a:normAutofit fontScale="85000" lnSpcReduction="20000"/>
          </a:bodyPr>
          <a:lstStyle/>
          <a:p>
            <a:r>
              <a:rPr lang="en-US" dirty="0"/>
              <a:t>To create an adapter that a </a:t>
            </a:r>
            <a:r>
              <a:rPr lang="en-US" dirty="0" err="1"/>
              <a:t>RecyclerView</a:t>
            </a:r>
            <a:r>
              <a:rPr lang="en-US" dirty="0"/>
              <a:t> can use, you must extend </a:t>
            </a:r>
            <a:r>
              <a:rPr lang="en-US" dirty="0" err="1"/>
              <a:t>RecyclerView.Adapter</a:t>
            </a:r>
            <a:r>
              <a:rPr lang="en-US" dirty="0"/>
              <a:t>. This adapter follows the </a:t>
            </a:r>
            <a:r>
              <a:rPr lang="en-US" b="1" dirty="0"/>
              <a:t>view holder</a:t>
            </a:r>
            <a:r>
              <a:rPr lang="en-US" dirty="0"/>
              <a:t> design pattern, which means that it you to define a custom class that extends </a:t>
            </a:r>
            <a:r>
              <a:rPr lang="en-US" dirty="0" err="1"/>
              <a:t>RecyclerView.ViewHolder</a:t>
            </a:r>
            <a:r>
              <a:rPr lang="en-US" dirty="0"/>
              <a:t>. This pattern minimizes the number of calls to the costly </a:t>
            </a:r>
            <a:r>
              <a:rPr lang="en-US" dirty="0" err="1"/>
              <a:t>findViewById</a:t>
            </a:r>
            <a:r>
              <a:rPr lang="en-US" dirty="0"/>
              <a:t> method.</a:t>
            </a:r>
            <a:br>
              <a:rPr lang="en-US" dirty="0"/>
            </a:br>
            <a:endParaRPr lang="en-US" dirty="0"/>
          </a:p>
          <a:p>
            <a:r>
              <a:rPr lang="en-US" dirty="0"/>
              <a:t>Earlier we already defined the XML layout for a </a:t>
            </a:r>
            <a:r>
              <a:rPr lang="en-US" dirty="0" err="1"/>
              <a:t>CardView</a:t>
            </a:r>
            <a:r>
              <a:rPr lang="en-US" dirty="0"/>
              <a:t> that represents a person. We are going to reuse that layout now. Inside the constructor of our custom </a:t>
            </a:r>
            <a:r>
              <a:rPr lang="en-US" dirty="0" err="1"/>
              <a:t>ViewHolder</a:t>
            </a:r>
            <a:r>
              <a:rPr lang="en-US" dirty="0"/>
              <a:t>, initialize the views that belong to the items of our </a:t>
            </a:r>
            <a:r>
              <a:rPr lang="en-US" dirty="0" err="1"/>
              <a:t>RecyclerView</a:t>
            </a:r>
            <a:r>
              <a:rPr lang="en-US" dirty="0"/>
              <a:t>.</a:t>
            </a:r>
          </a:p>
          <a:p>
            <a:endParaRPr lang="en-US" dirty="0"/>
          </a:p>
        </p:txBody>
      </p:sp>
    </p:spTree>
    <p:extLst>
      <p:ext uri="{BB962C8B-B14F-4D97-AF65-F5344CB8AC3E}">
        <p14:creationId xmlns:p14="http://schemas.microsoft.com/office/powerpoint/2010/main" val="961842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Adapter: </a:t>
            </a:r>
            <a:r>
              <a:rPr lang="en-US" dirty="0" err="1" smtClean="0"/>
              <a:t>ViewHolder</a:t>
            </a:r>
            <a:r>
              <a:rPr lang="en-US" dirty="0" smtClean="0"/>
              <a:t> </a:t>
            </a:r>
            <a:r>
              <a:rPr lang="en-US" dirty="0" err="1" smtClean="0"/>
              <a:t>innerclass</a:t>
            </a:r>
            <a:endParaRPr lang="en-US" dirty="0"/>
          </a:p>
        </p:txBody>
      </p:sp>
      <p:pic>
        <p:nvPicPr>
          <p:cNvPr id="4" name="Content Placeholder 3" descr="Screen Shot 2015-12-09 at 11.09.09 PM.png"/>
          <p:cNvPicPr>
            <a:picLocks noGrp="1" noChangeAspect="1"/>
          </p:cNvPicPr>
          <p:nvPr>
            <p:ph idx="1"/>
          </p:nvPr>
        </p:nvPicPr>
        <p:blipFill>
          <a:blip r:embed="rId3">
            <a:extLst>
              <a:ext uri="{28A0092B-C50C-407E-A947-70E740481C1C}">
                <a14:useLocalDpi xmlns:a14="http://schemas.microsoft.com/office/drawing/2010/main" val="0"/>
              </a:ext>
            </a:extLst>
          </a:blip>
          <a:srcRect t="-15702" b="-15702"/>
          <a:stretch>
            <a:fillRect/>
          </a:stretch>
        </p:blipFill>
        <p:spPr/>
      </p:pic>
    </p:spTree>
    <p:extLst>
      <p:ext uri="{BB962C8B-B14F-4D97-AF65-F5344CB8AC3E}">
        <p14:creationId xmlns:p14="http://schemas.microsoft.com/office/powerpoint/2010/main" val="34972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Adapter: Constructor &amp; List of Persons</a:t>
            </a:r>
            <a:endParaRPr lang="en-US" dirty="0"/>
          </a:p>
        </p:txBody>
      </p:sp>
      <p:pic>
        <p:nvPicPr>
          <p:cNvPr id="4" name="Content Placeholder 3" descr="Screen Shot 2015-12-09 at 11.10.34 PM.png"/>
          <p:cNvPicPr>
            <a:picLocks noGrp="1" noChangeAspect="1"/>
          </p:cNvPicPr>
          <p:nvPr>
            <p:ph idx="1"/>
          </p:nvPr>
        </p:nvPicPr>
        <p:blipFill>
          <a:blip r:embed="rId3">
            <a:extLst>
              <a:ext uri="{28A0092B-C50C-407E-A947-70E740481C1C}">
                <a14:useLocalDpi xmlns:a14="http://schemas.microsoft.com/office/drawing/2010/main" val="0"/>
              </a:ext>
            </a:extLst>
          </a:blip>
          <a:srcRect t="-34939" b="-34939"/>
          <a:stretch>
            <a:fillRect/>
          </a:stretch>
        </p:blipFill>
        <p:spPr/>
      </p:pic>
    </p:spTree>
    <p:extLst>
      <p:ext uri="{BB962C8B-B14F-4D97-AF65-F5344CB8AC3E}">
        <p14:creationId xmlns:p14="http://schemas.microsoft.com/office/powerpoint/2010/main" val="153349982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a:t>
            </a:r>
            <a:endParaRPr lang="en-US" dirty="0"/>
          </a:p>
        </p:txBody>
      </p:sp>
      <p:sp>
        <p:nvSpPr>
          <p:cNvPr id="3" name="Content Placeholder 2"/>
          <p:cNvSpPr>
            <a:spLocks noGrp="1"/>
          </p:cNvSpPr>
          <p:nvPr>
            <p:ph idx="1"/>
          </p:nvPr>
        </p:nvSpPr>
        <p:spPr/>
        <p:txBody>
          <a:bodyPr/>
          <a:lstStyle/>
          <a:p>
            <a:r>
              <a:rPr lang="en-US" dirty="0" err="1" smtClean="0"/>
              <a:t>CardViews</a:t>
            </a:r>
            <a:r>
              <a:rPr lang="en-US" dirty="0" smtClean="0"/>
              <a:t> &amp; </a:t>
            </a:r>
            <a:r>
              <a:rPr lang="en-US" dirty="0" err="1" smtClean="0"/>
              <a:t>RecyclerViews</a:t>
            </a:r>
            <a:endParaRPr lang="en-US" dirty="0" smtClean="0"/>
          </a:p>
          <a:p>
            <a:r>
              <a:rPr lang="en-US" dirty="0" smtClean="0"/>
              <a:t>Obtaining and Processing JSON data</a:t>
            </a:r>
          </a:p>
          <a:p>
            <a:r>
              <a:rPr lang="en-US" dirty="0" smtClean="0"/>
              <a:t>Using </a:t>
            </a:r>
            <a:r>
              <a:rPr lang="en-US" dirty="0" err="1" smtClean="0"/>
              <a:t>CardViews</a:t>
            </a:r>
            <a:r>
              <a:rPr lang="en-US" dirty="0" smtClean="0"/>
              <a:t> &amp; </a:t>
            </a:r>
            <a:r>
              <a:rPr lang="en-US" dirty="0" err="1" smtClean="0"/>
              <a:t>RecyclerViews</a:t>
            </a:r>
            <a:r>
              <a:rPr lang="en-US" dirty="0" smtClean="0"/>
              <a:t> with JSON</a:t>
            </a:r>
          </a:p>
          <a:p>
            <a:endParaRPr lang="en-US" dirty="0"/>
          </a:p>
        </p:txBody>
      </p:sp>
    </p:spTree>
    <p:extLst>
      <p:ext uri="{BB962C8B-B14F-4D97-AF65-F5344CB8AC3E}">
        <p14:creationId xmlns:p14="http://schemas.microsoft.com/office/powerpoint/2010/main" val="352809251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Adapter: </a:t>
            </a:r>
            <a:r>
              <a:rPr lang="en-US" dirty="0"/>
              <a:t>R</a:t>
            </a:r>
            <a:r>
              <a:rPr lang="en-US" dirty="0" smtClean="0"/>
              <a:t>equired Methods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68884" y="1600200"/>
            <a:ext cx="7206231" cy="4525963"/>
          </a:xfrm>
        </p:spPr>
      </p:pic>
    </p:spTree>
    <p:extLst>
      <p:ext uri="{BB962C8B-B14F-4D97-AF65-F5344CB8AC3E}">
        <p14:creationId xmlns:p14="http://schemas.microsoft.com/office/powerpoint/2010/main" val="396239547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MainActivity</a:t>
            </a:r>
            <a:endParaRPr lang="en-US" dirty="0"/>
          </a:p>
        </p:txBody>
      </p:sp>
      <p:pic>
        <p:nvPicPr>
          <p:cNvPr id="4" name="Content Placeholder 3" descr="Screen Shot 2015-12-09 at 11.36.29 PM.png"/>
          <p:cNvPicPr>
            <a:picLocks noGrp="1" noChangeAspect="1"/>
          </p:cNvPicPr>
          <p:nvPr>
            <p:ph idx="1"/>
          </p:nvPr>
        </p:nvPicPr>
        <p:blipFill>
          <a:blip r:embed="rId3">
            <a:extLst>
              <a:ext uri="{28A0092B-C50C-407E-A947-70E740481C1C}">
                <a14:useLocalDpi xmlns:a14="http://schemas.microsoft.com/office/drawing/2010/main" val="0"/>
              </a:ext>
            </a:extLst>
          </a:blip>
          <a:srcRect l="-15342" r="-15342"/>
          <a:stretch>
            <a:fillRect/>
          </a:stretch>
        </p:blipFill>
        <p:spPr/>
      </p:pic>
    </p:spTree>
    <p:extLst>
      <p:ext uri="{BB962C8B-B14F-4D97-AF65-F5344CB8AC3E}">
        <p14:creationId xmlns:p14="http://schemas.microsoft.com/office/powerpoint/2010/main" val="48984429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Running the App</a:t>
            </a:r>
            <a:endParaRPr lang="en-US" dirty="0"/>
          </a:p>
        </p:txBody>
      </p:sp>
      <p:pic>
        <p:nvPicPr>
          <p:cNvPr id="4" name="Content Placeholder 3" descr="Screen Shot 2015-12-09 at 11.33.05 PM.png"/>
          <p:cNvPicPr>
            <a:picLocks noGrp="1" noChangeAspect="1"/>
          </p:cNvPicPr>
          <p:nvPr>
            <p:ph idx="1"/>
          </p:nvPr>
        </p:nvPicPr>
        <p:blipFill>
          <a:blip r:embed="rId2">
            <a:extLst>
              <a:ext uri="{28A0092B-C50C-407E-A947-70E740481C1C}">
                <a14:useLocalDpi xmlns:a14="http://schemas.microsoft.com/office/drawing/2010/main" val="0"/>
              </a:ext>
            </a:extLst>
          </a:blip>
          <a:srcRect l="-128062" r="-128062"/>
          <a:stretch>
            <a:fillRect/>
          </a:stretch>
        </p:blipFill>
        <p:spPr/>
      </p:pic>
    </p:spTree>
    <p:extLst>
      <p:ext uri="{BB962C8B-B14F-4D97-AF65-F5344CB8AC3E}">
        <p14:creationId xmlns:p14="http://schemas.microsoft.com/office/powerpoint/2010/main" val="15376161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 Little bit of JSON on our minds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3261085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JSON?</a:t>
            </a:r>
            <a:endParaRPr lang="en-US" dirty="0"/>
          </a:p>
        </p:txBody>
      </p:sp>
      <p:sp>
        <p:nvSpPr>
          <p:cNvPr id="3" name="Content Placeholder 2"/>
          <p:cNvSpPr>
            <a:spLocks noGrp="1"/>
          </p:cNvSpPr>
          <p:nvPr>
            <p:ph idx="1"/>
          </p:nvPr>
        </p:nvSpPr>
        <p:spPr/>
        <p:txBody>
          <a:bodyPr>
            <a:normAutofit/>
          </a:bodyPr>
          <a:lstStyle/>
          <a:p>
            <a:r>
              <a:rPr lang="en-US" dirty="0" smtClean="0"/>
              <a:t>JSON (JavaScript Object Notation) is a lightweight data-interchange format. It is easy for humans to read and write. It is easy for machines to parse and generate. </a:t>
            </a:r>
          </a:p>
          <a:p>
            <a:r>
              <a:rPr lang="en-US" dirty="0" smtClean="0"/>
              <a:t>It is based on a subset of the JavaScript Programming Language, Standard ECMA-262 3rd Edition - December 1999.</a:t>
            </a:r>
          </a:p>
        </p:txBody>
      </p:sp>
    </p:spTree>
    <p:extLst>
      <p:ext uri="{BB962C8B-B14F-4D97-AF65-F5344CB8AC3E}">
        <p14:creationId xmlns:p14="http://schemas.microsoft.com/office/powerpoint/2010/main" val="22328876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JSON?</a:t>
            </a:r>
            <a:endParaRPr lang="en-US" dirty="0"/>
          </a:p>
        </p:txBody>
      </p:sp>
      <p:sp>
        <p:nvSpPr>
          <p:cNvPr id="3" name="Content Placeholder 2"/>
          <p:cNvSpPr>
            <a:spLocks noGrp="1"/>
          </p:cNvSpPr>
          <p:nvPr>
            <p:ph idx="1"/>
          </p:nvPr>
        </p:nvSpPr>
        <p:spPr/>
        <p:txBody>
          <a:bodyPr/>
          <a:lstStyle/>
          <a:p>
            <a:r>
              <a:rPr lang="en-US" dirty="0"/>
              <a:t>You should use JSON in your projects instead of XML </a:t>
            </a:r>
            <a:r>
              <a:rPr lang="en-US" dirty="0" smtClean="0"/>
              <a:t>because:</a:t>
            </a:r>
          </a:p>
          <a:p>
            <a:pPr lvl="1"/>
            <a:r>
              <a:rPr lang="en-US" dirty="0" smtClean="0"/>
              <a:t>it </a:t>
            </a:r>
            <a:r>
              <a:rPr lang="en-US" dirty="0"/>
              <a:t>is </a:t>
            </a:r>
            <a:r>
              <a:rPr lang="en-US" dirty="0" smtClean="0"/>
              <a:t>lightweight</a:t>
            </a:r>
          </a:p>
          <a:p>
            <a:pPr lvl="1"/>
            <a:r>
              <a:rPr lang="en-US" dirty="0" smtClean="0"/>
              <a:t>easier </a:t>
            </a:r>
            <a:r>
              <a:rPr lang="en-US" dirty="0"/>
              <a:t>to </a:t>
            </a:r>
            <a:r>
              <a:rPr lang="en-US" dirty="0" smtClean="0"/>
              <a:t>parse</a:t>
            </a:r>
          </a:p>
          <a:p>
            <a:pPr lvl="1"/>
            <a:r>
              <a:rPr lang="en-US" dirty="0" smtClean="0"/>
              <a:t>supported </a:t>
            </a:r>
            <a:r>
              <a:rPr lang="en-US" dirty="0"/>
              <a:t>by most programming </a:t>
            </a:r>
            <a:r>
              <a:rPr lang="en-US" dirty="0" smtClean="0"/>
              <a:t>languages. </a:t>
            </a:r>
            <a:endParaRPr lang="en-US" dirty="0"/>
          </a:p>
        </p:txBody>
      </p:sp>
    </p:spTree>
    <p:extLst>
      <p:ext uri="{BB962C8B-B14F-4D97-AF65-F5344CB8AC3E}">
        <p14:creationId xmlns:p14="http://schemas.microsoft.com/office/powerpoint/2010/main" val="4489024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JSON</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47658" y="1600200"/>
            <a:ext cx="4848683" cy="4525963"/>
          </a:xfrm>
        </p:spPr>
      </p:pic>
    </p:spTree>
    <p:extLst>
      <p:ext uri="{BB962C8B-B14F-4D97-AF65-F5344CB8AC3E}">
        <p14:creationId xmlns:p14="http://schemas.microsoft.com/office/powerpoint/2010/main" val="33955977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JSON Structure</a:t>
            </a:r>
            <a:endParaRPr lang="en-US" dirty="0"/>
          </a:p>
        </p:txBody>
      </p:sp>
      <p:pic>
        <p:nvPicPr>
          <p:cNvPr id="4" name="Content Placeholder 3" descr="Screen Shot 2015-12-07 at 4.01.19 PM.png"/>
          <p:cNvPicPr>
            <a:picLocks noGrp="1" noChangeAspect="1"/>
          </p:cNvPicPr>
          <p:nvPr>
            <p:ph idx="1"/>
          </p:nvPr>
        </p:nvPicPr>
        <p:blipFill>
          <a:blip r:embed="rId3">
            <a:extLst>
              <a:ext uri="{28A0092B-C50C-407E-A947-70E740481C1C}">
                <a14:useLocalDpi xmlns:a14="http://schemas.microsoft.com/office/drawing/2010/main" val="0"/>
              </a:ext>
            </a:extLst>
          </a:blip>
          <a:srcRect l="-8356" r="-8356"/>
          <a:stretch>
            <a:fillRect/>
          </a:stretch>
        </p:blipFill>
        <p:spPr/>
      </p:pic>
    </p:spTree>
    <p:extLst>
      <p:ext uri="{BB962C8B-B14F-4D97-AF65-F5344CB8AC3E}">
        <p14:creationId xmlns:p14="http://schemas.microsoft.com/office/powerpoint/2010/main" val="17172387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How to expose your data</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7569555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RESTful</a:t>
            </a:r>
            <a:r>
              <a:rPr lang="en-US" dirty="0" smtClean="0"/>
              <a:t> APIs</a:t>
            </a:r>
            <a:endParaRPr lang="en-US" dirty="0"/>
          </a:p>
        </p:txBody>
      </p:sp>
      <p:sp>
        <p:nvSpPr>
          <p:cNvPr id="3" name="Content Placeholder 2"/>
          <p:cNvSpPr>
            <a:spLocks noGrp="1"/>
          </p:cNvSpPr>
          <p:nvPr>
            <p:ph idx="1"/>
          </p:nvPr>
        </p:nvSpPr>
        <p:spPr/>
        <p:txBody>
          <a:bodyPr/>
          <a:lstStyle/>
          <a:p>
            <a:r>
              <a:rPr lang="en-US" b="1" i="1" dirty="0" err="1" smtClean="0">
                <a:solidFill>
                  <a:srgbClr val="FF0000"/>
                </a:solidFill>
              </a:rPr>
              <a:t>RE</a:t>
            </a:r>
            <a:r>
              <a:rPr lang="en-US" b="1" i="1" dirty="0" err="1" smtClean="0"/>
              <a:t>presentational</a:t>
            </a:r>
            <a:r>
              <a:rPr lang="en-US" b="1" i="1" dirty="0" smtClean="0"/>
              <a:t> </a:t>
            </a:r>
            <a:r>
              <a:rPr lang="en-US" b="1" i="1" dirty="0" smtClean="0">
                <a:solidFill>
                  <a:srgbClr val="FF0000"/>
                </a:solidFill>
              </a:rPr>
              <a:t>S</a:t>
            </a:r>
            <a:r>
              <a:rPr lang="en-US" b="1" i="1" dirty="0" smtClean="0"/>
              <a:t>tate </a:t>
            </a:r>
            <a:r>
              <a:rPr lang="en-US" b="1" i="1" dirty="0" smtClean="0">
                <a:solidFill>
                  <a:srgbClr val="FF0000"/>
                </a:solidFill>
              </a:rPr>
              <a:t>T</a:t>
            </a:r>
            <a:r>
              <a:rPr lang="en-US" b="1" i="1" dirty="0" smtClean="0"/>
              <a:t>ransfer</a:t>
            </a:r>
            <a:r>
              <a:rPr lang="en-US" dirty="0" smtClean="0"/>
              <a:t>, an architectural style that can be used in building networked applications, is becoming increasingly popular nowadays. </a:t>
            </a:r>
          </a:p>
          <a:p>
            <a:r>
              <a:rPr lang="en-US" dirty="0" smtClean="0"/>
              <a:t>Many leading vendors have opened the doors of their services to developers, providing them with restful accesses to different web services. </a:t>
            </a:r>
            <a:endParaRPr lang="en-US" dirty="0"/>
          </a:p>
        </p:txBody>
      </p:sp>
    </p:spTree>
    <p:extLst>
      <p:ext uri="{BB962C8B-B14F-4D97-AF65-F5344CB8AC3E}">
        <p14:creationId xmlns:p14="http://schemas.microsoft.com/office/powerpoint/2010/main" val="4211893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Presenting Data: </a:t>
            </a:r>
            <a:r>
              <a:rPr lang="en-US" dirty="0" err="1" smtClean="0"/>
              <a:t>CARDviews</a:t>
            </a:r>
            <a:r>
              <a:rPr lang="en-US" dirty="0" smtClean="0"/>
              <a:t> &amp; Recycler Views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21113676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HTTP Methods to Facilitate REST</a:t>
            </a:r>
            <a:endParaRPr lang="en-US" dirty="0"/>
          </a:p>
        </p:txBody>
      </p:sp>
      <p:sp>
        <p:nvSpPr>
          <p:cNvPr id="3" name="Content Placeholder 2"/>
          <p:cNvSpPr>
            <a:spLocks noGrp="1"/>
          </p:cNvSpPr>
          <p:nvPr>
            <p:ph idx="1"/>
          </p:nvPr>
        </p:nvSpPr>
        <p:spPr/>
        <p:txBody>
          <a:bodyPr/>
          <a:lstStyle/>
          <a:p>
            <a:r>
              <a:rPr lang="en-US" dirty="0" smtClean="0"/>
              <a:t>GET to retrieve and search data</a:t>
            </a:r>
          </a:p>
          <a:p>
            <a:r>
              <a:rPr lang="en-US" dirty="0" smtClean="0"/>
              <a:t>POST to add data</a:t>
            </a:r>
          </a:p>
          <a:p>
            <a:r>
              <a:rPr lang="en-US" dirty="0" smtClean="0"/>
              <a:t>PUT to update data</a:t>
            </a:r>
          </a:p>
          <a:p>
            <a:r>
              <a:rPr lang="en-US" dirty="0" smtClean="0"/>
              <a:t>DELETE to delete data</a:t>
            </a:r>
            <a:endParaRPr lang="en-US" dirty="0"/>
          </a:p>
        </p:txBody>
      </p:sp>
    </p:spTree>
    <p:extLst>
      <p:ext uri="{BB962C8B-B14F-4D97-AF65-F5344CB8AC3E}">
        <p14:creationId xmlns:p14="http://schemas.microsoft.com/office/powerpoint/2010/main" val="4814576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 app that Accesses JSON</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9397484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Add a new BLANK Activity Class</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838700"/>
            <a:ext cx="8229600" cy="4048963"/>
          </a:xfrm>
        </p:spPr>
      </p:pic>
      <p:sp>
        <p:nvSpPr>
          <p:cNvPr id="7" name="Rounded Rectangle 6"/>
          <p:cNvSpPr/>
          <p:nvPr/>
        </p:nvSpPr>
        <p:spPr>
          <a:xfrm>
            <a:off x="2461394" y="2994863"/>
            <a:ext cx="3793996" cy="815355"/>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89290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Modify </a:t>
            </a:r>
            <a:r>
              <a:rPr lang="en-US" dirty="0" err="1" smtClean="0"/>
              <a:t>AndroidManifest.xml</a:t>
            </a:r>
            <a:endParaRPr lang="en-US" dirty="0"/>
          </a:p>
        </p:txBody>
      </p:sp>
      <p:pic>
        <p:nvPicPr>
          <p:cNvPr id="4" name="Content Placeholder 3" descr="Screen Shot 2015-12-10 at 12.53.27 AM.png"/>
          <p:cNvPicPr>
            <a:picLocks noGrp="1" noChangeAspect="1"/>
          </p:cNvPicPr>
          <p:nvPr>
            <p:ph idx="1"/>
          </p:nvPr>
        </p:nvPicPr>
        <p:blipFill>
          <a:blip r:embed="rId3">
            <a:extLst>
              <a:ext uri="{28A0092B-C50C-407E-A947-70E740481C1C}">
                <a14:useLocalDpi xmlns:a14="http://schemas.microsoft.com/office/drawing/2010/main" val="0"/>
              </a:ext>
            </a:extLst>
          </a:blip>
          <a:srcRect l="-5147" r="-5147"/>
          <a:stretch>
            <a:fillRect/>
          </a:stretch>
        </p:blipFill>
        <p:spPr>
          <a:xfrm>
            <a:off x="282026" y="1417638"/>
            <a:ext cx="8561554" cy="4708525"/>
          </a:xfrm>
        </p:spPr>
      </p:pic>
      <p:sp>
        <p:nvSpPr>
          <p:cNvPr id="5" name="Rounded Rectangle 4"/>
          <p:cNvSpPr/>
          <p:nvPr/>
        </p:nvSpPr>
        <p:spPr>
          <a:xfrm>
            <a:off x="972015" y="2022710"/>
            <a:ext cx="6427844" cy="282238"/>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p:nvPr/>
        </p:nvSpPr>
        <p:spPr>
          <a:xfrm>
            <a:off x="1301245" y="4359015"/>
            <a:ext cx="7243083" cy="1003514"/>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Line Callout 1 6"/>
          <p:cNvSpPr/>
          <p:nvPr/>
        </p:nvSpPr>
        <p:spPr>
          <a:xfrm>
            <a:off x="5643961" y="2477426"/>
            <a:ext cx="2022419" cy="831035"/>
          </a:xfrm>
          <a:prstGeom prst="borderCallout1">
            <a:avLst>
              <a:gd name="adj1" fmla="val 18750"/>
              <a:gd name="adj2" fmla="val -8333"/>
              <a:gd name="adj3" fmla="val -15802"/>
              <a:gd name="adj4" fmla="val -71666"/>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Add permission to access the internet</a:t>
            </a:r>
            <a:endParaRPr lang="en-US" dirty="0"/>
          </a:p>
        </p:txBody>
      </p:sp>
      <p:sp>
        <p:nvSpPr>
          <p:cNvPr id="8" name="Line Callout 1 7"/>
          <p:cNvSpPr/>
          <p:nvPr/>
        </p:nvSpPr>
        <p:spPr>
          <a:xfrm>
            <a:off x="5377440" y="5710645"/>
            <a:ext cx="2022419" cy="831035"/>
          </a:xfrm>
          <a:prstGeom prst="borderCallout1">
            <a:avLst>
              <a:gd name="adj1" fmla="val 18750"/>
              <a:gd name="adj2" fmla="val -8333"/>
              <a:gd name="adj3" fmla="val -38444"/>
              <a:gd name="adj4" fmla="val -71666"/>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Make the new activity the launch activity</a:t>
            </a:r>
            <a:endParaRPr lang="en-US" dirty="0"/>
          </a:p>
        </p:txBody>
      </p:sp>
    </p:spTree>
    <p:extLst>
      <p:ext uri="{BB962C8B-B14F-4D97-AF65-F5344CB8AC3E}">
        <p14:creationId xmlns:p14="http://schemas.microsoft.com/office/powerpoint/2010/main" val="25579566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JSONActivity</a:t>
            </a:r>
            <a:r>
              <a:rPr lang="en-US" dirty="0" smtClean="0"/>
              <a:t>: Initializations</a:t>
            </a:r>
            <a:endParaRPr lang="en-US" dirty="0"/>
          </a:p>
        </p:txBody>
      </p:sp>
      <p:pic>
        <p:nvPicPr>
          <p:cNvPr id="4" name="Content Placeholder 3" descr="Screen Shot 2015-12-10 at 12.57.51 AM.png"/>
          <p:cNvPicPr>
            <a:picLocks noGrp="1" noChangeAspect="1"/>
          </p:cNvPicPr>
          <p:nvPr>
            <p:ph idx="1"/>
          </p:nvPr>
        </p:nvPicPr>
        <p:blipFill rotWithShape="1">
          <a:blip r:embed="rId3">
            <a:extLst>
              <a:ext uri="{28A0092B-C50C-407E-A947-70E740481C1C}">
                <a14:useLocalDpi xmlns:a14="http://schemas.microsoft.com/office/drawing/2010/main" val="0"/>
              </a:ext>
            </a:extLst>
          </a:blip>
          <a:srcRect t="-4392" b="1355"/>
          <a:stretch/>
        </p:blipFill>
        <p:spPr>
          <a:xfrm>
            <a:off x="457200" y="1756149"/>
            <a:ext cx="8229600" cy="2179507"/>
          </a:xfrm>
        </p:spPr>
      </p:pic>
    </p:spTree>
    <p:extLst>
      <p:ext uri="{BB962C8B-B14F-4D97-AF65-F5344CB8AC3E}">
        <p14:creationId xmlns:p14="http://schemas.microsoft.com/office/powerpoint/2010/main" val="42349117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JSONActivity</a:t>
            </a:r>
            <a:r>
              <a:rPr lang="en-US" dirty="0" smtClean="0"/>
              <a:t>: </a:t>
            </a:r>
            <a:r>
              <a:rPr lang="en-US" dirty="0" err="1" smtClean="0"/>
              <a:t>onCreate</a:t>
            </a:r>
            <a:r>
              <a:rPr lang="en-US" dirty="0" smtClean="0"/>
              <a:t>()</a:t>
            </a:r>
            <a:endParaRPr lang="en-US" dirty="0"/>
          </a:p>
        </p:txBody>
      </p:sp>
      <p:pic>
        <p:nvPicPr>
          <p:cNvPr id="4" name="Content Placeholder 3" descr="Screen Shot 2015-12-10 at 12.59.44 AM.png"/>
          <p:cNvPicPr>
            <a:picLocks noGrp="1" noChangeAspect="1"/>
          </p:cNvPicPr>
          <p:nvPr>
            <p:ph idx="1"/>
          </p:nvPr>
        </p:nvPicPr>
        <p:blipFill>
          <a:blip r:embed="rId2">
            <a:extLst>
              <a:ext uri="{28A0092B-C50C-407E-A947-70E740481C1C}">
                <a14:useLocalDpi xmlns:a14="http://schemas.microsoft.com/office/drawing/2010/main" val="0"/>
              </a:ext>
            </a:extLst>
          </a:blip>
          <a:srcRect t="-17060" b="-17060"/>
          <a:stretch>
            <a:fillRect/>
          </a:stretch>
        </p:blipFill>
        <p:spPr>
          <a:xfrm>
            <a:off x="21024" y="1417638"/>
            <a:ext cx="8997730" cy="4948405"/>
          </a:xfrm>
        </p:spPr>
      </p:pic>
      <p:sp>
        <p:nvSpPr>
          <p:cNvPr id="5" name="Rounded Rectangle 4"/>
          <p:cNvSpPr/>
          <p:nvPr/>
        </p:nvSpPr>
        <p:spPr>
          <a:xfrm>
            <a:off x="3841028" y="2994863"/>
            <a:ext cx="1740221" cy="282238"/>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Line Callout 1 5"/>
          <p:cNvSpPr/>
          <p:nvPr/>
        </p:nvSpPr>
        <p:spPr>
          <a:xfrm>
            <a:off x="6145646" y="1630710"/>
            <a:ext cx="2873108" cy="815356"/>
          </a:xfrm>
          <a:prstGeom prst="borderCallout1">
            <a:avLst>
              <a:gd name="adj1" fmla="val 18750"/>
              <a:gd name="adj2" fmla="val -8333"/>
              <a:gd name="adj3" fmla="val 168762"/>
              <a:gd name="adj4" fmla="val -27689"/>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Activity_main</a:t>
            </a:r>
            <a:r>
              <a:rPr lang="en-US" dirty="0" smtClean="0"/>
              <a:t> is reused; </a:t>
            </a:r>
            <a:r>
              <a:rPr lang="en-US" dirty="0" err="1" smtClean="0"/>
              <a:t>RecyclerView</a:t>
            </a:r>
            <a:r>
              <a:rPr lang="en-US" dirty="0" smtClean="0"/>
              <a:t> is reused</a:t>
            </a:r>
            <a:endParaRPr lang="en-US" dirty="0"/>
          </a:p>
        </p:txBody>
      </p:sp>
    </p:spTree>
    <p:extLst>
      <p:ext uri="{BB962C8B-B14F-4D97-AF65-F5344CB8AC3E}">
        <p14:creationId xmlns:p14="http://schemas.microsoft.com/office/powerpoint/2010/main" val="22337943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GetData</a:t>
            </a:r>
            <a:r>
              <a:rPr lang="en-US" dirty="0" smtClean="0"/>
              <a:t> inner </a:t>
            </a:r>
            <a:r>
              <a:rPr lang="en-US" dirty="0" err="1" smtClean="0"/>
              <a:t>AsyncTask</a:t>
            </a:r>
            <a:r>
              <a:rPr lang="en-US" dirty="0" smtClean="0"/>
              <a:t> class </a:t>
            </a:r>
            <a:endParaRPr lang="en-US" dirty="0"/>
          </a:p>
        </p:txBody>
      </p:sp>
      <p:sp>
        <p:nvSpPr>
          <p:cNvPr id="3" name="Content Placeholder 2"/>
          <p:cNvSpPr>
            <a:spLocks noGrp="1"/>
          </p:cNvSpPr>
          <p:nvPr>
            <p:ph idx="1"/>
          </p:nvPr>
        </p:nvSpPr>
        <p:spPr/>
        <p:txBody>
          <a:bodyPr/>
          <a:lstStyle/>
          <a:p>
            <a:r>
              <a:rPr lang="en-US" dirty="0" err="1"/>
              <a:t>AsyncTask</a:t>
            </a:r>
            <a:r>
              <a:rPr lang="en-US" dirty="0"/>
              <a:t> is an abstract class provided by Android which helps us to use the UI thread properly. </a:t>
            </a:r>
            <a:endParaRPr lang="en-US" dirty="0" smtClean="0"/>
          </a:p>
          <a:p>
            <a:r>
              <a:rPr lang="en-US" dirty="0" smtClean="0"/>
              <a:t>This </a:t>
            </a:r>
            <a:r>
              <a:rPr lang="en-US" dirty="0"/>
              <a:t>class allows us to perform long/background operations and show its result on the UI thread without having to manipulate threads.</a:t>
            </a:r>
          </a:p>
        </p:txBody>
      </p:sp>
    </p:spTree>
    <p:extLst>
      <p:ext uri="{BB962C8B-B14F-4D97-AF65-F5344CB8AC3E}">
        <p14:creationId xmlns:p14="http://schemas.microsoft.com/office/powerpoint/2010/main" val="23960774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t>
            </a:r>
            <a:r>
              <a:rPr lang="en-US" dirty="0" err="1" smtClean="0"/>
              <a:t>AsyncTask</a:t>
            </a:r>
            <a:r>
              <a:rPr lang="en-US" dirty="0"/>
              <a:t>?</a:t>
            </a:r>
            <a:r>
              <a:rPr lang="en-US" dirty="0" smtClean="0"/>
              <a:t> </a:t>
            </a:r>
            <a:endParaRPr lang="en-US" dirty="0"/>
          </a:p>
        </p:txBody>
      </p:sp>
      <p:sp>
        <p:nvSpPr>
          <p:cNvPr id="3" name="Content Placeholder 2"/>
          <p:cNvSpPr>
            <a:spLocks noGrp="1"/>
          </p:cNvSpPr>
          <p:nvPr>
            <p:ph idx="1"/>
          </p:nvPr>
        </p:nvSpPr>
        <p:spPr/>
        <p:txBody>
          <a:bodyPr>
            <a:normAutofit fontScale="77500" lnSpcReduction="20000"/>
          </a:bodyPr>
          <a:lstStyle/>
          <a:p>
            <a:r>
              <a:rPr lang="en-US" dirty="0"/>
              <a:t>Android implements </a:t>
            </a:r>
            <a:r>
              <a:rPr lang="en-US" dirty="0" smtClean="0"/>
              <a:t> a single </a:t>
            </a:r>
            <a:r>
              <a:rPr lang="en-US" dirty="0"/>
              <a:t>thread model and whenever an android application is launched, a thread is created. </a:t>
            </a:r>
            <a:endParaRPr lang="en-US" dirty="0" smtClean="0"/>
          </a:p>
          <a:p>
            <a:r>
              <a:rPr lang="en-US" dirty="0" smtClean="0"/>
              <a:t>Assuming </a:t>
            </a:r>
            <a:r>
              <a:rPr lang="en-US" dirty="0"/>
              <a:t>we are doing network operation on a button click in our application. On button click a request would be made to the server and response will be awaited. </a:t>
            </a:r>
            <a:endParaRPr lang="en-US" dirty="0" smtClean="0"/>
          </a:p>
          <a:p>
            <a:r>
              <a:rPr lang="en-US" dirty="0" smtClean="0"/>
              <a:t>Due </a:t>
            </a:r>
            <a:r>
              <a:rPr lang="en-US" dirty="0"/>
              <a:t>to </a:t>
            </a:r>
            <a:r>
              <a:rPr lang="en-US" dirty="0" smtClean="0"/>
              <a:t>the single </a:t>
            </a:r>
            <a:r>
              <a:rPr lang="en-US" dirty="0"/>
              <a:t>thread model of android, till the time response </a:t>
            </a:r>
            <a:r>
              <a:rPr lang="en-US" dirty="0" smtClean="0"/>
              <a:t>is complete </a:t>
            </a:r>
            <a:r>
              <a:rPr lang="en-US" dirty="0"/>
              <a:t>our screen is non-responsive. </a:t>
            </a:r>
            <a:endParaRPr lang="en-US" dirty="0" smtClean="0"/>
          </a:p>
          <a:p>
            <a:r>
              <a:rPr lang="en-US" dirty="0" smtClean="0"/>
              <a:t>So </a:t>
            </a:r>
            <a:r>
              <a:rPr lang="en-US" dirty="0"/>
              <a:t>we should avoid performing long running operations on the </a:t>
            </a:r>
            <a:r>
              <a:rPr lang="en-US" dirty="0" smtClean="0"/>
              <a:t>main UI </a:t>
            </a:r>
            <a:r>
              <a:rPr lang="en-US" dirty="0"/>
              <a:t>thread. </a:t>
            </a:r>
            <a:endParaRPr lang="en-US" dirty="0" smtClean="0"/>
          </a:p>
          <a:p>
            <a:r>
              <a:rPr lang="en-US" dirty="0" smtClean="0"/>
              <a:t>This </a:t>
            </a:r>
            <a:r>
              <a:rPr lang="en-US" dirty="0"/>
              <a:t>includes file and network access</a:t>
            </a:r>
            <a:r>
              <a:rPr lang="en-US" dirty="0" smtClean="0"/>
              <a:t>. </a:t>
            </a:r>
            <a:r>
              <a:rPr lang="en-US" dirty="0"/>
              <a:t>To overcome this we can create new thread </a:t>
            </a:r>
            <a:r>
              <a:rPr lang="en-US" dirty="0" smtClean="0"/>
              <a:t>using an </a:t>
            </a:r>
            <a:r>
              <a:rPr lang="en-US" dirty="0" err="1" smtClean="0"/>
              <a:t>AsyncTask</a:t>
            </a:r>
            <a:r>
              <a:rPr lang="en-US" dirty="0" smtClean="0"/>
              <a:t> and </a:t>
            </a:r>
            <a:r>
              <a:rPr lang="en-US" dirty="0"/>
              <a:t>implement run method to perform this network call, so </a:t>
            </a:r>
            <a:r>
              <a:rPr lang="en-US" dirty="0" smtClean="0"/>
              <a:t>that the UI </a:t>
            </a:r>
            <a:r>
              <a:rPr lang="en-US" dirty="0"/>
              <a:t>remains responsive.</a:t>
            </a:r>
            <a:endParaRPr lang="en-US" dirty="0">
              <a:effectLst/>
            </a:endParaRPr>
          </a:p>
        </p:txBody>
      </p:sp>
    </p:spTree>
    <p:extLst>
      <p:ext uri="{BB962C8B-B14F-4D97-AF65-F5344CB8AC3E}">
        <p14:creationId xmlns:p14="http://schemas.microsoft.com/office/powerpoint/2010/main" val="6541562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JSONActivity</a:t>
            </a:r>
            <a:r>
              <a:rPr lang="en-US" dirty="0" smtClean="0"/>
              <a:t>: </a:t>
            </a:r>
            <a:r>
              <a:rPr lang="en-US" dirty="0" err="1" smtClean="0"/>
              <a:t>GetData</a:t>
            </a:r>
            <a:r>
              <a:rPr lang="en-US" dirty="0" smtClean="0"/>
              <a:t> inner class</a:t>
            </a:r>
            <a:endParaRPr lang="en-US" dirty="0"/>
          </a:p>
        </p:txBody>
      </p:sp>
      <p:sp>
        <p:nvSpPr>
          <p:cNvPr id="3" name="Content Placeholder 2"/>
          <p:cNvSpPr>
            <a:spLocks noGrp="1"/>
          </p:cNvSpPr>
          <p:nvPr>
            <p:ph idx="1"/>
          </p:nvPr>
        </p:nvSpPr>
        <p:spPr/>
        <p:txBody>
          <a:bodyPr/>
          <a:lstStyle/>
          <a:p>
            <a:pPr marL="0" indent="0">
              <a:buNone/>
            </a:pPr>
            <a:r>
              <a:rPr lang="en-US" b="1" dirty="0">
                <a:latin typeface="Courier"/>
                <a:cs typeface="Courier"/>
              </a:rPr>
              <a:t>public class </a:t>
            </a:r>
            <a:r>
              <a:rPr lang="en-US" dirty="0" err="1">
                <a:latin typeface="Courier"/>
                <a:cs typeface="Courier"/>
              </a:rPr>
              <a:t>GetData</a:t>
            </a:r>
            <a:r>
              <a:rPr lang="en-US" dirty="0">
                <a:latin typeface="Courier"/>
                <a:cs typeface="Courier"/>
              </a:rPr>
              <a:t> </a:t>
            </a:r>
            <a:r>
              <a:rPr lang="en-US" b="1" dirty="0">
                <a:latin typeface="Courier"/>
                <a:cs typeface="Courier"/>
              </a:rPr>
              <a:t>extends </a:t>
            </a:r>
            <a:r>
              <a:rPr lang="en-US" dirty="0" err="1">
                <a:latin typeface="Courier"/>
                <a:cs typeface="Courier"/>
              </a:rPr>
              <a:t>AsyncTask</a:t>
            </a:r>
            <a:r>
              <a:rPr lang="en-US" dirty="0">
                <a:latin typeface="Courier"/>
                <a:cs typeface="Courier"/>
              </a:rPr>
              <a:t>&lt;String, Void, Integer&gt; </a:t>
            </a:r>
            <a:r>
              <a:rPr lang="en-US" dirty="0" smtClean="0">
                <a:latin typeface="Courier"/>
                <a:cs typeface="Courier"/>
              </a:rPr>
              <a:t>{</a:t>
            </a:r>
          </a:p>
          <a:p>
            <a:pPr marL="0" indent="0">
              <a:buNone/>
            </a:pPr>
            <a:endParaRPr lang="en-US" dirty="0">
              <a:latin typeface="Courier"/>
              <a:cs typeface="Courier"/>
            </a:endParaRPr>
          </a:p>
          <a:p>
            <a:pPr marL="0" indent="0">
              <a:buNone/>
            </a:pPr>
            <a:r>
              <a:rPr lang="en-US" dirty="0" smtClean="0">
                <a:latin typeface="Courier"/>
                <a:cs typeface="Courier"/>
              </a:rPr>
              <a:t>}</a:t>
            </a:r>
            <a:endParaRPr lang="en-US" dirty="0">
              <a:latin typeface="Courier"/>
              <a:cs typeface="Courier"/>
            </a:endParaRPr>
          </a:p>
        </p:txBody>
      </p:sp>
    </p:spTree>
    <p:extLst>
      <p:ext uri="{BB962C8B-B14F-4D97-AF65-F5344CB8AC3E}">
        <p14:creationId xmlns:p14="http://schemas.microsoft.com/office/powerpoint/2010/main" val="23960774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AsyncTask</a:t>
            </a:r>
            <a:r>
              <a:rPr lang="en-US" dirty="0" smtClean="0"/>
              <a:t> Methods</a:t>
            </a:r>
            <a:endParaRPr lang="en-US" dirty="0"/>
          </a:p>
        </p:txBody>
      </p:sp>
      <p:sp>
        <p:nvSpPr>
          <p:cNvPr id="3" name="Content Placeholder 2"/>
          <p:cNvSpPr>
            <a:spLocks noGrp="1"/>
          </p:cNvSpPr>
          <p:nvPr>
            <p:ph idx="1"/>
          </p:nvPr>
        </p:nvSpPr>
        <p:spPr/>
        <p:txBody>
          <a:bodyPr>
            <a:normAutofit fontScale="77500" lnSpcReduction="20000"/>
          </a:bodyPr>
          <a:lstStyle/>
          <a:p>
            <a:r>
              <a:rPr lang="en-US" b="1" dirty="0" err="1"/>
              <a:t>doInBackground</a:t>
            </a:r>
            <a:r>
              <a:rPr lang="en-US" b="1" dirty="0"/>
              <a:t>: </a:t>
            </a:r>
            <a:r>
              <a:rPr lang="en-US" dirty="0"/>
              <a:t>Code performing long running operation goes in this method.  When </a:t>
            </a:r>
            <a:r>
              <a:rPr lang="en-US" dirty="0" err="1"/>
              <a:t>onClick</a:t>
            </a:r>
            <a:r>
              <a:rPr lang="en-US" dirty="0"/>
              <a:t> method is executed on click of button, it calls execute method which accepts parameters and automatically calls </a:t>
            </a:r>
            <a:r>
              <a:rPr lang="en-US" dirty="0" err="1"/>
              <a:t>doInBackground</a:t>
            </a:r>
            <a:r>
              <a:rPr lang="en-US" dirty="0"/>
              <a:t> method with the parameters passed.</a:t>
            </a:r>
          </a:p>
          <a:p>
            <a:r>
              <a:rPr lang="en-US" b="1" dirty="0" err="1"/>
              <a:t>onPostExecute</a:t>
            </a:r>
            <a:r>
              <a:rPr lang="en-US" b="1" dirty="0"/>
              <a:t>: </a:t>
            </a:r>
            <a:r>
              <a:rPr lang="en-US" dirty="0"/>
              <a:t>This method is called after </a:t>
            </a:r>
            <a:r>
              <a:rPr lang="en-US" dirty="0" err="1"/>
              <a:t>doInBackground</a:t>
            </a:r>
            <a:r>
              <a:rPr lang="en-US" dirty="0"/>
              <a:t> method completes processing. Result from </a:t>
            </a:r>
            <a:r>
              <a:rPr lang="en-US" dirty="0" err="1"/>
              <a:t>doInBackground</a:t>
            </a:r>
            <a:r>
              <a:rPr lang="en-US" dirty="0"/>
              <a:t> is passed to this method.</a:t>
            </a:r>
          </a:p>
          <a:p>
            <a:r>
              <a:rPr lang="en-US" b="1" dirty="0" err="1"/>
              <a:t>onPreExecute</a:t>
            </a:r>
            <a:r>
              <a:rPr lang="en-US" b="1" dirty="0"/>
              <a:t>: </a:t>
            </a:r>
            <a:r>
              <a:rPr lang="en-US" dirty="0"/>
              <a:t>This method is called before </a:t>
            </a:r>
            <a:r>
              <a:rPr lang="en-US" dirty="0" err="1"/>
              <a:t>doInBackground</a:t>
            </a:r>
            <a:r>
              <a:rPr lang="en-US" dirty="0"/>
              <a:t> method is called.</a:t>
            </a:r>
          </a:p>
          <a:p>
            <a:r>
              <a:rPr lang="en-US" b="1" dirty="0" err="1"/>
              <a:t>onProgressUpdate</a:t>
            </a:r>
            <a:r>
              <a:rPr lang="en-US" b="1" dirty="0"/>
              <a:t>:</a:t>
            </a:r>
            <a:r>
              <a:rPr lang="en-US" dirty="0"/>
              <a:t> This method is invoked by calling </a:t>
            </a:r>
            <a:r>
              <a:rPr lang="en-US" dirty="0" err="1"/>
              <a:t>publishProgress</a:t>
            </a:r>
            <a:r>
              <a:rPr lang="en-US" dirty="0"/>
              <a:t> anytime from </a:t>
            </a:r>
            <a:r>
              <a:rPr lang="en-US" dirty="0" err="1"/>
              <a:t>doInBackground</a:t>
            </a:r>
            <a:r>
              <a:rPr lang="en-US" dirty="0"/>
              <a:t> call this method.</a:t>
            </a:r>
          </a:p>
          <a:p>
            <a:endParaRPr lang="en-US" dirty="0"/>
          </a:p>
        </p:txBody>
      </p:sp>
    </p:spTree>
    <p:extLst>
      <p:ext uri="{BB962C8B-B14F-4D97-AF65-F5344CB8AC3E}">
        <p14:creationId xmlns:p14="http://schemas.microsoft.com/office/powerpoint/2010/main" val="593949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Android’s </a:t>
            </a:r>
            <a:r>
              <a:rPr lang="en-US" dirty="0"/>
              <a:t>latest release, Lollipop (Android 5.0 API Level 21) includes the new </a:t>
            </a:r>
            <a:r>
              <a:rPr lang="en-US" dirty="0" err="1"/>
              <a:t>RecyclerView</a:t>
            </a:r>
            <a:r>
              <a:rPr lang="en-US" dirty="0"/>
              <a:t> and </a:t>
            </a:r>
            <a:r>
              <a:rPr lang="en-US" dirty="0" err="1"/>
              <a:t>CardView</a:t>
            </a:r>
            <a:r>
              <a:rPr lang="en-US" dirty="0"/>
              <a:t> widgets. They’re also made available for use on devices running API Level 7 and above through the Support Libraries.</a:t>
            </a:r>
          </a:p>
          <a:p>
            <a:r>
              <a:rPr lang="en-US" dirty="0"/>
              <a:t>The</a:t>
            </a:r>
            <a:r>
              <a:rPr lang="en-US" b="1" i="1" dirty="0"/>
              <a:t> </a:t>
            </a:r>
            <a:r>
              <a:rPr lang="en-US" b="1" i="1" dirty="0" err="1"/>
              <a:t>RecyclerView</a:t>
            </a:r>
            <a:r>
              <a:rPr lang="en-US" b="1" i="1" dirty="0"/>
              <a:t> </a:t>
            </a:r>
            <a:r>
              <a:rPr lang="en-US" dirty="0"/>
              <a:t>provides a more advanced and flexible way of displaying lists than the </a:t>
            </a:r>
            <a:r>
              <a:rPr lang="en-US" dirty="0" err="1" smtClean="0"/>
              <a:t>ListView</a:t>
            </a:r>
            <a:r>
              <a:rPr lang="en-US" dirty="0"/>
              <a:t>.</a:t>
            </a:r>
          </a:p>
          <a:p>
            <a:r>
              <a:rPr lang="en-US" dirty="0"/>
              <a:t>The </a:t>
            </a:r>
            <a:r>
              <a:rPr lang="en-US" b="1" i="1" dirty="0" err="1"/>
              <a:t>CardView</a:t>
            </a:r>
            <a:r>
              <a:rPr lang="en-US" dirty="0"/>
              <a:t> widget enables you to display views inside a card. You can design the card so that its look is consistent across your app.</a:t>
            </a:r>
          </a:p>
          <a:p>
            <a:endParaRPr lang="en-US" dirty="0"/>
          </a:p>
        </p:txBody>
      </p:sp>
      <p:sp>
        <p:nvSpPr>
          <p:cNvPr id="2" name="Title 1"/>
          <p:cNvSpPr>
            <a:spLocks noGrp="1"/>
          </p:cNvSpPr>
          <p:nvPr>
            <p:ph type="title"/>
          </p:nvPr>
        </p:nvSpPr>
        <p:spPr/>
        <p:txBody>
          <a:bodyPr/>
          <a:lstStyle/>
          <a:p>
            <a:r>
              <a:rPr lang="en-US" dirty="0" err="1" smtClean="0"/>
              <a:t>CardView</a:t>
            </a:r>
            <a:r>
              <a:rPr lang="en-US" dirty="0" smtClean="0"/>
              <a:t> and </a:t>
            </a:r>
            <a:r>
              <a:rPr lang="en-US" dirty="0" err="1" smtClean="0"/>
              <a:t>RecyclerView</a:t>
            </a:r>
            <a:endParaRPr lang="en-US" dirty="0"/>
          </a:p>
        </p:txBody>
      </p:sp>
    </p:spTree>
    <p:extLst>
      <p:ext uri="{BB962C8B-B14F-4D97-AF65-F5344CB8AC3E}">
        <p14:creationId xmlns:p14="http://schemas.microsoft.com/office/powerpoint/2010/main" val="20731936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JSONActivity</a:t>
            </a:r>
            <a:r>
              <a:rPr lang="en-US" dirty="0" smtClean="0"/>
              <a:t>: </a:t>
            </a:r>
            <a:r>
              <a:rPr lang="en-US" dirty="0" err="1" smtClean="0"/>
              <a:t>GetData</a:t>
            </a:r>
            <a:r>
              <a:rPr lang="en-US" dirty="0" smtClean="0"/>
              <a:t> </a:t>
            </a:r>
            <a:r>
              <a:rPr lang="en-US" dirty="0" err="1" smtClean="0"/>
              <a:t>onPreExecute</a:t>
            </a:r>
            <a:endParaRPr lang="en-US" dirty="0"/>
          </a:p>
        </p:txBody>
      </p:sp>
      <p:pic>
        <p:nvPicPr>
          <p:cNvPr id="4" name="Content Placeholder 3" descr="Screen Shot 2015-12-10 at 1.09.52 AM.png"/>
          <p:cNvPicPr>
            <a:picLocks noGrp="1" noChangeAspect="1"/>
          </p:cNvPicPr>
          <p:nvPr>
            <p:ph idx="1"/>
          </p:nvPr>
        </p:nvPicPr>
        <p:blipFill>
          <a:blip r:embed="rId2">
            <a:extLst>
              <a:ext uri="{28A0092B-C50C-407E-A947-70E740481C1C}">
                <a14:useLocalDpi xmlns:a14="http://schemas.microsoft.com/office/drawing/2010/main" val="0"/>
              </a:ext>
            </a:extLst>
          </a:blip>
          <a:srcRect t="-94966" b="-94966"/>
          <a:stretch>
            <a:fillRect/>
          </a:stretch>
        </p:blipFill>
        <p:spPr/>
      </p:pic>
    </p:spTree>
    <p:extLst>
      <p:ext uri="{BB962C8B-B14F-4D97-AF65-F5344CB8AC3E}">
        <p14:creationId xmlns:p14="http://schemas.microsoft.com/office/powerpoint/2010/main" val="32152098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JSONActivity</a:t>
            </a:r>
            <a:r>
              <a:rPr lang="en-US" dirty="0" smtClean="0"/>
              <a:t>: </a:t>
            </a:r>
            <a:r>
              <a:rPr lang="en-US" dirty="0" err="1" smtClean="0"/>
              <a:t>GetData</a:t>
            </a:r>
            <a:r>
              <a:rPr lang="en-US" dirty="0" smtClean="0"/>
              <a:t> </a:t>
            </a:r>
            <a:r>
              <a:rPr lang="en-US" dirty="0" err="1" smtClean="0"/>
              <a:t>doInBackground</a:t>
            </a:r>
            <a:r>
              <a:rPr lang="en-US" dirty="0" smtClean="0"/>
              <a:t>()</a:t>
            </a:r>
            <a:endParaRPr lang="en-US" dirty="0"/>
          </a:p>
        </p:txBody>
      </p:sp>
      <p:pic>
        <p:nvPicPr>
          <p:cNvPr id="4" name="Content Placeholder 3" descr="Screen Shot 2015-12-10 at 1.10.02 AM.png"/>
          <p:cNvPicPr>
            <a:picLocks noGrp="1" noChangeAspect="1"/>
          </p:cNvPicPr>
          <p:nvPr>
            <p:ph idx="1"/>
          </p:nvPr>
        </p:nvPicPr>
        <p:blipFill>
          <a:blip r:embed="rId2">
            <a:extLst>
              <a:ext uri="{28A0092B-C50C-407E-A947-70E740481C1C}">
                <a14:useLocalDpi xmlns:a14="http://schemas.microsoft.com/office/drawing/2010/main" val="0"/>
              </a:ext>
            </a:extLst>
          </a:blip>
          <a:srcRect l="-19977" r="-19977"/>
          <a:stretch>
            <a:fillRect/>
          </a:stretch>
        </p:blipFill>
        <p:spPr/>
      </p:pic>
    </p:spTree>
    <p:extLst>
      <p:ext uri="{BB962C8B-B14F-4D97-AF65-F5344CB8AC3E}">
        <p14:creationId xmlns:p14="http://schemas.microsoft.com/office/powerpoint/2010/main" val="32152098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JSONActivity</a:t>
            </a:r>
            <a:r>
              <a:rPr lang="en-US" dirty="0" smtClean="0"/>
              <a:t>: </a:t>
            </a:r>
            <a:r>
              <a:rPr lang="en-US" dirty="0" err="1" smtClean="0"/>
              <a:t>GetData</a:t>
            </a:r>
            <a:r>
              <a:rPr lang="en-US" dirty="0" smtClean="0"/>
              <a:t> </a:t>
            </a:r>
            <a:r>
              <a:rPr lang="en-US" dirty="0" err="1" smtClean="0"/>
              <a:t>onPostExecute</a:t>
            </a:r>
            <a:r>
              <a:rPr lang="en-US" dirty="0" smtClean="0"/>
              <a:t>()</a:t>
            </a:r>
            <a:endParaRPr lang="en-US" dirty="0"/>
          </a:p>
        </p:txBody>
      </p:sp>
      <p:pic>
        <p:nvPicPr>
          <p:cNvPr id="4" name="Content Placeholder 3" descr="Screen Shot 2015-12-10 at 1.10.33 AM.png"/>
          <p:cNvPicPr>
            <a:picLocks noGrp="1" noChangeAspect="1"/>
          </p:cNvPicPr>
          <p:nvPr>
            <p:ph idx="1"/>
          </p:nvPr>
        </p:nvPicPr>
        <p:blipFill>
          <a:blip r:embed="rId3">
            <a:extLst>
              <a:ext uri="{28A0092B-C50C-407E-A947-70E740481C1C}">
                <a14:useLocalDpi xmlns:a14="http://schemas.microsoft.com/office/drawing/2010/main" val="0"/>
              </a:ext>
            </a:extLst>
          </a:blip>
          <a:srcRect t="-31011" b="-31011"/>
          <a:stretch>
            <a:fillRect/>
          </a:stretch>
        </p:blipFill>
        <p:spPr/>
      </p:pic>
    </p:spTree>
    <p:extLst>
      <p:ext uri="{BB962C8B-B14F-4D97-AF65-F5344CB8AC3E}">
        <p14:creationId xmlns:p14="http://schemas.microsoft.com/office/powerpoint/2010/main" val="32152098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JSONActivity</a:t>
            </a:r>
            <a:r>
              <a:rPr lang="en-US" dirty="0" smtClean="0"/>
              <a:t>: </a:t>
            </a:r>
            <a:r>
              <a:rPr lang="en-US" dirty="0" err="1" smtClean="0"/>
              <a:t>parseResult</a:t>
            </a:r>
            <a:r>
              <a:rPr lang="en-US" dirty="0" smtClean="0"/>
              <a:t>()</a:t>
            </a:r>
            <a:endParaRPr lang="en-US" dirty="0"/>
          </a:p>
        </p:txBody>
      </p:sp>
      <p:pic>
        <p:nvPicPr>
          <p:cNvPr id="4" name="Content Placeholder 3" descr="Screen Shot 2015-12-10 at 1.13.16 AM.png"/>
          <p:cNvPicPr>
            <a:picLocks noGrp="1" noChangeAspect="1"/>
          </p:cNvPicPr>
          <p:nvPr>
            <p:ph idx="1"/>
          </p:nvPr>
        </p:nvPicPr>
        <p:blipFill>
          <a:blip r:embed="rId3">
            <a:extLst>
              <a:ext uri="{28A0092B-C50C-407E-A947-70E740481C1C}">
                <a14:useLocalDpi xmlns:a14="http://schemas.microsoft.com/office/drawing/2010/main" val="0"/>
              </a:ext>
            </a:extLst>
          </a:blip>
          <a:srcRect l="-3647" r="-3647"/>
          <a:stretch>
            <a:fillRect/>
          </a:stretch>
        </p:blipFill>
        <p:spPr/>
      </p:pic>
    </p:spTree>
    <p:extLst>
      <p:ext uri="{BB962C8B-B14F-4D97-AF65-F5344CB8AC3E}">
        <p14:creationId xmlns:p14="http://schemas.microsoft.com/office/powerpoint/2010/main" val="5472905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Code</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100921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the App</a:t>
            </a:r>
            <a:endParaRPr lang="en-US" dirty="0"/>
          </a:p>
        </p:txBody>
      </p:sp>
      <p:pic>
        <p:nvPicPr>
          <p:cNvPr id="4" name="Content Placeholder 3" descr="Screen Shot 2015-12-10 at 1.15.45 AM.png"/>
          <p:cNvPicPr>
            <a:picLocks noGrp="1" noChangeAspect="1"/>
          </p:cNvPicPr>
          <p:nvPr>
            <p:ph idx="1"/>
          </p:nvPr>
        </p:nvPicPr>
        <p:blipFill>
          <a:blip r:embed="rId2">
            <a:extLst>
              <a:ext uri="{28A0092B-C50C-407E-A947-70E740481C1C}">
                <a14:useLocalDpi xmlns:a14="http://schemas.microsoft.com/office/drawing/2010/main" val="0"/>
              </a:ext>
            </a:extLst>
          </a:blip>
          <a:srcRect l="-112812" r="-112812"/>
          <a:stretch>
            <a:fillRect/>
          </a:stretch>
        </p:blipFill>
        <p:spPr/>
      </p:pic>
    </p:spTree>
    <p:extLst>
      <p:ext uri="{BB962C8B-B14F-4D97-AF65-F5344CB8AC3E}">
        <p14:creationId xmlns:p14="http://schemas.microsoft.com/office/powerpoint/2010/main" val="17338355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End of Day 2</a:t>
            </a:r>
            <a:br>
              <a:rPr lang="en-US" dirty="0"/>
            </a:br>
            <a:endParaRPr lang="en-US" dirty="0"/>
          </a:p>
        </p:txBody>
      </p:sp>
      <p:sp>
        <p:nvSpPr>
          <p:cNvPr id="3" name="Conten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49039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Setup before use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204250"/>
            <a:ext cx="8229600" cy="3317862"/>
          </a:xfrm>
        </p:spPr>
      </p:pic>
      <p:sp>
        <p:nvSpPr>
          <p:cNvPr id="5" name="TextBox 4"/>
          <p:cNvSpPr txBox="1"/>
          <p:nvPr/>
        </p:nvSpPr>
        <p:spPr>
          <a:xfrm>
            <a:off x="188133" y="5433665"/>
            <a:ext cx="8779494" cy="646331"/>
          </a:xfrm>
          <a:prstGeom prst="rect">
            <a:avLst/>
          </a:prstGeom>
          <a:noFill/>
          <a:ln>
            <a:solidFill>
              <a:srgbClr val="4F81BD"/>
            </a:solidFill>
          </a:ln>
        </p:spPr>
        <p:txBody>
          <a:bodyPr wrap="square" rtlCol="0">
            <a:spAutoFit/>
          </a:bodyPr>
          <a:lstStyle/>
          <a:p>
            <a:r>
              <a:rPr lang="en-US" dirty="0"/>
              <a:t>Include the support libraries for the </a:t>
            </a:r>
            <a:r>
              <a:rPr lang="en-US" dirty="0" err="1"/>
              <a:t>AppCompat</a:t>
            </a:r>
            <a:r>
              <a:rPr lang="en-US" dirty="0"/>
              <a:t> theme, </a:t>
            </a:r>
            <a:r>
              <a:rPr lang="en-US" dirty="0" err="1"/>
              <a:t>CardView</a:t>
            </a:r>
            <a:r>
              <a:rPr lang="en-US" dirty="0"/>
              <a:t> and </a:t>
            </a:r>
            <a:r>
              <a:rPr lang="en-US" dirty="0" err="1"/>
              <a:t>RecyclerView</a:t>
            </a:r>
            <a:r>
              <a:rPr lang="en-US" dirty="0"/>
              <a:t> classes in your </a:t>
            </a:r>
            <a:r>
              <a:rPr lang="en-US" dirty="0" err="1"/>
              <a:t>build.gradle</a:t>
            </a:r>
            <a:r>
              <a:rPr lang="en-US" dirty="0"/>
              <a:t> file</a:t>
            </a:r>
          </a:p>
        </p:txBody>
      </p:sp>
      <p:sp>
        <p:nvSpPr>
          <p:cNvPr id="6" name="Rounded Rectangle 5"/>
          <p:cNvSpPr/>
          <p:nvPr/>
        </p:nvSpPr>
        <p:spPr>
          <a:xfrm>
            <a:off x="3433409" y="4594213"/>
            <a:ext cx="4875755" cy="642876"/>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457200" y="3324141"/>
            <a:ext cx="2255037" cy="185957"/>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210621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a:t>
            </a:r>
            <a:r>
              <a:rPr lang="en-US" dirty="0" err="1" smtClean="0"/>
              <a:t>Cardview</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6028788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CardView</a:t>
            </a:r>
            <a:r>
              <a:rPr lang="en-US" dirty="0"/>
              <a:t> </a:t>
            </a:r>
            <a:r>
              <a:rPr lang="en-US" dirty="0" smtClean="0"/>
              <a:t>widgets</a:t>
            </a:r>
            <a:endParaRPr lang="en-US" dirty="0"/>
          </a:p>
        </p:txBody>
      </p:sp>
      <p:sp>
        <p:nvSpPr>
          <p:cNvPr id="3" name="Content Placeholder 2"/>
          <p:cNvSpPr>
            <a:spLocks noGrp="1"/>
          </p:cNvSpPr>
          <p:nvPr>
            <p:ph idx="1"/>
          </p:nvPr>
        </p:nvSpPr>
        <p:spPr/>
        <p:txBody>
          <a:bodyPr>
            <a:normAutofit/>
          </a:bodyPr>
          <a:lstStyle/>
          <a:p>
            <a:r>
              <a:rPr lang="en-US" dirty="0" smtClean="0"/>
              <a:t>Use </a:t>
            </a:r>
            <a:r>
              <a:rPr lang="en-US" dirty="0"/>
              <a:t>the </a:t>
            </a:r>
            <a:r>
              <a:rPr lang="en-US" dirty="0" err="1"/>
              <a:t>CardView</a:t>
            </a:r>
            <a:r>
              <a:rPr lang="en-US" dirty="0"/>
              <a:t> widget to create cards that will look the same wherever you use them in your </a:t>
            </a:r>
            <a:r>
              <a:rPr lang="en-US" dirty="0" smtClean="0"/>
              <a:t>apps.</a:t>
            </a:r>
          </a:p>
          <a:p>
            <a:r>
              <a:rPr lang="en-US" dirty="0" smtClean="0"/>
              <a:t>You </a:t>
            </a:r>
            <a:r>
              <a:rPr lang="en-US" dirty="0"/>
              <a:t>can specify their background, whether their corners should be rounded and if they should have a shadow.</a:t>
            </a:r>
          </a:p>
        </p:txBody>
      </p:sp>
      <p:pic>
        <p:nvPicPr>
          <p:cNvPr id="4" name="Picture 3"/>
          <p:cNvPicPr>
            <a:picLocks noChangeAspect="1"/>
          </p:cNvPicPr>
          <p:nvPr/>
        </p:nvPicPr>
        <p:blipFill>
          <a:blip r:embed="rId3"/>
          <a:stretch>
            <a:fillRect/>
          </a:stretch>
        </p:blipFill>
        <p:spPr>
          <a:xfrm>
            <a:off x="2504753" y="4858956"/>
            <a:ext cx="3556000" cy="1930400"/>
          </a:xfrm>
          <a:prstGeom prst="rect">
            <a:avLst/>
          </a:prstGeom>
        </p:spPr>
      </p:pic>
    </p:spTree>
    <p:extLst>
      <p:ext uri="{BB962C8B-B14F-4D97-AF65-F5344CB8AC3E}">
        <p14:creationId xmlns:p14="http://schemas.microsoft.com/office/powerpoint/2010/main" val="372397367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Empty </a:t>
            </a:r>
            <a:r>
              <a:rPr lang="en-US" dirty="0" err="1" smtClean="0"/>
              <a:t>CardView</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2878256"/>
            <a:ext cx="8229600" cy="1969851"/>
          </a:xfrm>
        </p:spPr>
      </p:pic>
    </p:spTree>
    <p:extLst>
      <p:ext uri="{BB962C8B-B14F-4D97-AF65-F5344CB8AC3E}">
        <p14:creationId xmlns:p14="http://schemas.microsoft.com/office/powerpoint/2010/main" val="107933271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more realistic </a:t>
            </a:r>
            <a:r>
              <a:rPr lang="en-US" dirty="0" err="1" smtClean="0"/>
              <a:t>CardView</a:t>
            </a:r>
            <a:endParaRPr lang="en-US" dirty="0"/>
          </a:p>
        </p:txBody>
      </p:sp>
      <p:sp>
        <p:nvSpPr>
          <p:cNvPr id="3" name="Content Placeholder 2"/>
          <p:cNvSpPr>
            <a:spLocks noGrp="1"/>
          </p:cNvSpPr>
          <p:nvPr>
            <p:ph idx="1"/>
          </p:nvPr>
        </p:nvSpPr>
        <p:spPr/>
        <p:txBody>
          <a:bodyPr>
            <a:normAutofit/>
          </a:bodyPr>
          <a:lstStyle/>
          <a:p>
            <a:r>
              <a:rPr lang="en-US" dirty="0"/>
              <a:t>As a more realistic example, let us now create a </a:t>
            </a:r>
            <a:r>
              <a:rPr lang="en-US" dirty="0" err="1"/>
              <a:t>LinearLayout</a:t>
            </a:r>
            <a:r>
              <a:rPr lang="en-US" dirty="0"/>
              <a:t> and place a </a:t>
            </a:r>
            <a:r>
              <a:rPr lang="en-US" dirty="0" err="1"/>
              <a:t>CardView</a:t>
            </a:r>
            <a:r>
              <a:rPr lang="en-US" dirty="0"/>
              <a:t> inside it. </a:t>
            </a:r>
            <a:endParaRPr lang="en-US" dirty="0" smtClean="0"/>
          </a:p>
          <a:p>
            <a:r>
              <a:rPr lang="en-US" dirty="0" smtClean="0"/>
              <a:t>The </a:t>
            </a:r>
            <a:r>
              <a:rPr lang="en-US" dirty="0" err="1"/>
              <a:t>CardView</a:t>
            </a:r>
            <a:r>
              <a:rPr lang="en-US" dirty="0"/>
              <a:t> could represent, for example, a person and contain the </a:t>
            </a:r>
            <a:r>
              <a:rPr lang="en-US" dirty="0" smtClean="0"/>
              <a:t>following:</a:t>
            </a:r>
          </a:p>
          <a:p>
            <a:pPr lvl="1"/>
            <a:r>
              <a:rPr lang="en-US" dirty="0" smtClean="0"/>
              <a:t>a </a:t>
            </a:r>
            <a:r>
              <a:rPr lang="en-US" dirty="0" err="1"/>
              <a:t>TextView</a:t>
            </a:r>
            <a:r>
              <a:rPr lang="en-US" dirty="0"/>
              <a:t> to display the name of the </a:t>
            </a:r>
            <a:r>
              <a:rPr lang="en-US" dirty="0" smtClean="0"/>
              <a:t>person</a:t>
            </a:r>
          </a:p>
          <a:p>
            <a:pPr lvl="1"/>
            <a:r>
              <a:rPr lang="en-US" dirty="0" smtClean="0"/>
              <a:t>a </a:t>
            </a:r>
            <a:r>
              <a:rPr lang="en-US" dirty="0" err="1"/>
              <a:t>TextView</a:t>
            </a:r>
            <a:r>
              <a:rPr lang="en-US" dirty="0"/>
              <a:t> to display the person's </a:t>
            </a:r>
            <a:r>
              <a:rPr lang="en-US" dirty="0" smtClean="0"/>
              <a:t>age</a:t>
            </a:r>
          </a:p>
          <a:p>
            <a:pPr lvl="1"/>
            <a:r>
              <a:rPr lang="en-US" dirty="0" smtClean="0"/>
              <a:t>an </a:t>
            </a:r>
            <a:r>
              <a:rPr lang="en-US" dirty="0" err="1"/>
              <a:t>ImageView</a:t>
            </a:r>
            <a:r>
              <a:rPr lang="en-US" dirty="0"/>
              <a:t> to display the person's photo</a:t>
            </a:r>
          </a:p>
        </p:txBody>
      </p:sp>
    </p:spTree>
    <p:extLst>
      <p:ext uri="{BB962C8B-B14F-4D97-AF65-F5344CB8AC3E}">
        <p14:creationId xmlns:p14="http://schemas.microsoft.com/office/powerpoint/2010/main" val="82566241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2403</TotalTime>
  <Words>1880</Words>
  <Application>Microsoft Macintosh PowerPoint</Application>
  <PresentationFormat>On-screen Show (4:3)</PresentationFormat>
  <Paragraphs>245</Paragraphs>
  <Slides>46</Slides>
  <Notes>26</Notes>
  <HiddenSlides>1</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Mobile Apps Development</vt:lpstr>
      <vt:lpstr>Topics</vt:lpstr>
      <vt:lpstr>Presenting Data: CARDviews &amp; Recycler Views</vt:lpstr>
      <vt:lpstr>CardView and RecyclerView</vt:lpstr>
      <vt:lpstr>Setup before use</vt:lpstr>
      <vt:lpstr>The Cardview</vt:lpstr>
      <vt:lpstr>CardView widgets</vt:lpstr>
      <vt:lpstr>An Empty CardView</vt:lpstr>
      <vt:lpstr>A more realistic CardView</vt:lpstr>
      <vt:lpstr>Using the CardView</vt:lpstr>
      <vt:lpstr>The RecyclerView</vt:lpstr>
      <vt:lpstr>The RecyclerView Widget</vt:lpstr>
      <vt:lpstr>Using the RecyclerView</vt:lpstr>
      <vt:lpstr>A Sample app with CardView and RecyclerView</vt:lpstr>
      <vt:lpstr>activity_main with RecyclerView</vt:lpstr>
      <vt:lpstr>Data Structure: Person Object</vt:lpstr>
      <vt:lpstr>Creating an Adapter</vt:lpstr>
      <vt:lpstr>Adapter: ViewHolder innerclass</vt:lpstr>
      <vt:lpstr>Adapter: Constructor &amp; List of Persons</vt:lpstr>
      <vt:lpstr>Adapter: Required Methods</vt:lpstr>
      <vt:lpstr>MainActivity</vt:lpstr>
      <vt:lpstr>Running the App</vt:lpstr>
      <vt:lpstr>A Little bit of JSON on our minds</vt:lpstr>
      <vt:lpstr>What is JSON?</vt:lpstr>
      <vt:lpstr>Why JSON?</vt:lpstr>
      <vt:lpstr>Sample JSON</vt:lpstr>
      <vt:lpstr>JSON Structure</vt:lpstr>
      <vt:lpstr>How to expose your data</vt:lpstr>
      <vt:lpstr>RESTful APIs</vt:lpstr>
      <vt:lpstr>HTTP Methods to Facilitate REST</vt:lpstr>
      <vt:lpstr>An app that Accesses JSON</vt:lpstr>
      <vt:lpstr>Add a new BLANK Activity Class</vt:lpstr>
      <vt:lpstr>Modify AndroidManifest.xml</vt:lpstr>
      <vt:lpstr>JSONActivity: Initializations</vt:lpstr>
      <vt:lpstr>JSONActivity: onCreate()</vt:lpstr>
      <vt:lpstr>GetData inner AsyncTask class </vt:lpstr>
      <vt:lpstr>Why AsyncTask? </vt:lpstr>
      <vt:lpstr>JSONActivity: GetData inner class</vt:lpstr>
      <vt:lpstr>AsyncTask Methods</vt:lpstr>
      <vt:lpstr>JSONActivity: GetData onPreExecute</vt:lpstr>
      <vt:lpstr>JSONActivity: GetData doInBackground()</vt:lpstr>
      <vt:lpstr>JSONActivity: GetData onPostExecute()</vt:lpstr>
      <vt:lpstr>JSONActivity: parseResult()</vt:lpstr>
      <vt:lpstr>Complete Code</vt:lpstr>
      <vt:lpstr>Run the App</vt:lpstr>
      <vt:lpstr>End of Day 2 </vt:lpstr>
    </vt:vector>
  </TitlesOfParts>
  <Company>Smart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Mobile Apps Development</dc:title>
  <dc:creator>Ronald Ramos</dc:creator>
  <cp:lastModifiedBy>Ronald Ramos</cp:lastModifiedBy>
  <cp:revision>39</cp:revision>
  <dcterms:created xsi:type="dcterms:W3CDTF">2015-12-07T07:09:28Z</dcterms:created>
  <dcterms:modified xsi:type="dcterms:W3CDTF">2017-04-02T14:30:13Z</dcterms:modified>
</cp:coreProperties>
</file>