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316" r:id="rId3"/>
    <p:sldId id="317" r:id="rId4"/>
    <p:sldId id="318" r:id="rId5"/>
    <p:sldId id="319" r:id="rId6"/>
    <p:sldId id="257" r:id="rId7"/>
    <p:sldId id="266" r:id="rId8"/>
    <p:sldId id="272" r:id="rId9"/>
    <p:sldId id="267" r:id="rId10"/>
    <p:sldId id="273" r:id="rId11"/>
    <p:sldId id="278" r:id="rId12"/>
    <p:sldId id="279" r:id="rId13"/>
    <p:sldId id="280" r:id="rId14"/>
    <p:sldId id="277" r:id="rId15"/>
    <p:sldId id="281" r:id="rId16"/>
    <p:sldId id="282" r:id="rId17"/>
    <p:sldId id="283" r:id="rId18"/>
    <p:sldId id="284" r:id="rId19"/>
    <p:sldId id="285" r:id="rId20"/>
    <p:sldId id="286" r:id="rId21"/>
    <p:sldId id="287" r:id="rId22"/>
    <p:sldId id="304" r:id="rId23"/>
    <p:sldId id="305" r:id="rId24"/>
    <p:sldId id="306" r:id="rId25"/>
    <p:sldId id="307" r:id="rId26"/>
    <p:sldId id="289" r:id="rId27"/>
    <p:sldId id="290" r:id="rId28"/>
    <p:sldId id="308" r:id="rId29"/>
    <p:sldId id="291" r:id="rId30"/>
    <p:sldId id="309" r:id="rId31"/>
    <p:sldId id="310" r:id="rId32"/>
    <p:sldId id="311" r:id="rId33"/>
    <p:sldId id="313" r:id="rId34"/>
    <p:sldId id="315" r:id="rId35"/>
    <p:sldId id="314" r:id="rId36"/>
    <p:sldId id="320"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889" autoAdjust="0"/>
  </p:normalViewPr>
  <p:slideViewPr>
    <p:cSldViewPr snapToGrid="0" snapToObjects="1">
      <p:cViewPr varScale="1">
        <p:scale>
          <a:sx n="100" d="100"/>
          <a:sy n="100" d="100"/>
        </p:scale>
        <p:origin x="-13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8EB818-03B4-6440-B900-BE3C8C629987}" type="datetimeFigureOut">
              <a:rPr lang="en-US" smtClean="0"/>
              <a:t>02/04/17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208101-F981-6242-AE4C-4077D556006E}" type="slidenum">
              <a:rPr lang="en-US" smtClean="0"/>
              <a:t>‹#›</a:t>
            </a:fld>
            <a:endParaRPr lang="en-US"/>
          </a:p>
        </p:txBody>
      </p:sp>
    </p:spTree>
    <p:extLst>
      <p:ext uri="{BB962C8B-B14F-4D97-AF65-F5344CB8AC3E}">
        <p14:creationId xmlns:p14="http://schemas.microsoft.com/office/powerpoint/2010/main" val="10736994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www.codelearn.org</a:t>
            </a:r>
            <a:r>
              <a:rPr lang="en-US" dirty="0" smtClean="0"/>
              <a:t>/android-tutorial/android-</a:t>
            </a:r>
            <a:r>
              <a:rPr lang="en-US" dirty="0" err="1" smtClean="0"/>
              <a:t>listview</a:t>
            </a: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9</a:t>
            </a:fld>
            <a:endParaRPr lang="en-US"/>
          </a:p>
        </p:txBody>
      </p:sp>
    </p:spTree>
    <p:extLst>
      <p:ext uri="{BB962C8B-B14F-4D97-AF65-F5344CB8AC3E}">
        <p14:creationId xmlns:p14="http://schemas.microsoft.com/office/powerpoint/2010/main" val="1955974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28</a:t>
            </a:fld>
            <a:endParaRPr lang="en-US"/>
          </a:p>
        </p:txBody>
      </p:sp>
    </p:spTree>
    <p:extLst>
      <p:ext uri="{BB962C8B-B14F-4D97-AF65-F5344CB8AC3E}">
        <p14:creationId xmlns:p14="http://schemas.microsoft.com/office/powerpoint/2010/main" val="2587556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CODE:</a:t>
            </a:r>
          </a:p>
          <a:p>
            <a:r>
              <a:rPr lang="en-US" sz="1200" b="1" kern="1200" dirty="0" smtClean="0">
                <a:solidFill>
                  <a:schemeClr val="tx1"/>
                </a:solidFill>
                <a:effectLst/>
                <a:latin typeface="+mn-lt"/>
                <a:ea typeface="+mn-ea"/>
                <a:cs typeface="+mn-cs"/>
              </a:rPr>
              <a:t>public </a:t>
            </a:r>
            <a:r>
              <a:rPr lang="en-US" dirty="0" smtClean="0"/>
              <a:t>Person </a:t>
            </a:r>
            <a:r>
              <a:rPr lang="en-US" dirty="0" err="1" smtClean="0"/>
              <a:t>createPerson</a:t>
            </a:r>
            <a:r>
              <a:rPr lang="en-US" dirty="0" smtClean="0"/>
              <a:t>(String name) {</a:t>
            </a:r>
            <a:br>
              <a:rPr lang="en-US" dirty="0" smtClean="0"/>
            </a:br>
            <a:r>
              <a:rPr lang="en-US" dirty="0" smtClean="0"/>
              <a:t>    </a:t>
            </a:r>
            <a:r>
              <a:rPr lang="en-US" dirty="0" err="1" smtClean="0"/>
              <a:t>ContentValues</a:t>
            </a:r>
            <a:r>
              <a:rPr lang="en-US" dirty="0" smtClean="0"/>
              <a:t> values = </a:t>
            </a:r>
            <a:r>
              <a:rPr lang="en-US" sz="1200" b="1" kern="1200" dirty="0" smtClean="0">
                <a:solidFill>
                  <a:schemeClr val="tx1"/>
                </a:solidFill>
                <a:effectLst/>
                <a:latin typeface="+mn-lt"/>
                <a:ea typeface="+mn-ea"/>
                <a:cs typeface="+mn-cs"/>
              </a:rPr>
              <a:t>new </a:t>
            </a:r>
            <a:r>
              <a:rPr lang="en-US" dirty="0" err="1" smtClean="0"/>
              <a:t>ContentValues</a:t>
            </a:r>
            <a:r>
              <a:rPr lang="en-US" dirty="0" smtClean="0"/>
              <a:t>();</a:t>
            </a:r>
            <a:br>
              <a:rPr lang="en-US" dirty="0" smtClean="0"/>
            </a:br>
            <a:r>
              <a:rPr lang="en-US" dirty="0" smtClean="0"/>
              <a:t>    </a:t>
            </a:r>
            <a:r>
              <a:rPr lang="en-US" dirty="0" err="1" smtClean="0"/>
              <a:t>values.put</a:t>
            </a:r>
            <a:r>
              <a:rPr lang="en-US" dirty="0" smtClean="0"/>
              <a:t>(</a:t>
            </a:r>
            <a:r>
              <a:rPr lang="en-US" dirty="0" err="1" smtClean="0"/>
              <a:t>MySQLiteHelper.</a:t>
            </a:r>
            <a:r>
              <a:rPr lang="en-US" sz="1200" b="1" i="1" kern="1200" dirty="0" err="1" smtClean="0">
                <a:solidFill>
                  <a:schemeClr val="tx1"/>
                </a:solidFill>
                <a:effectLst/>
                <a:latin typeface="+mn-lt"/>
                <a:ea typeface="+mn-ea"/>
                <a:cs typeface="+mn-cs"/>
              </a:rPr>
              <a:t>COLUMN_NAME</a:t>
            </a:r>
            <a:r>
              <a:rPr lang="en-US" dirty="0" smtClean="0"/>
              <a:t>, name);</a:t>
            </a:r>
            <a:br>
              <a:rPr lang="en-US" dirty="0" smtClean="0"/>
            </a:br>
            <a:r>
              <a:rPr lang="en-US" dirty="0" smtClean="0"/>
              <a:t>    </a:t>
            </a:r>
            <a:r>
              <a:rPr lang="en-US" sz="1200" b="1" kern="1200" dirty="0" smtClean="0">
                <a:solidFill>
                  <a:schemeClr val="tx1"/>
                </a:solidFill>
                <a:effectLst/>
                <a:latin typeface="+mn-lt"/>
                <a:ea typeface="+mn-ea"/>
                <a:cs typeface="+mn-cs"/>
              </a:rPr>
              <a:t>long </a:t>
            </a:r>
            <a:r>
              <a:rPr lang="en-US" dirty="0" err="1" smtClean="0"/>
              <a:t>insertId</a:t>
            </a:r>
            <a:r>
              <a:rPr lang="en-US" dirty="0" smtClean="0"/>
              <a:t> = </a:t>
            </a:r>
            <a:r>
              <a:rPr lang="en-US" sz="1200" b="1" kern="1200" dirty="0" err="1" smtClean="0">
                <a:solidFill>
                  <a:schemeClr val="tx1"/>
                </a:solidFill>
                <a:effectLst/>
                <a:latin typeface="+mn-lt"/>
                <a:ea typeface="+mn-ea"/>
                <a:cs typeface="+mn-cs"/>
              </a:rPr>
              <a:t>database</a:t>
            </a:r>
            <a:r>
              <a:rPr lang="en-US" dirty="0" err="1" smtClean="0"/>
              <a:t>.insert</a:t>
            </a:r>
            <a:r>
              <a:rPr lang="en-US" dirty="0" smtClean="0"/>
              <a:t>(</a:t>
            </a:r>
            <a:r>
              <a:rPr lang="en-US" dirty="0" err="1" smtClean="0"/>
              <a:t>MySQLiteHelper.</a:t>
            </a:r>
            <a:r>
              <a:rPr lang="en-US" sz="1200" b="1" i="1" kern="1200" dirty="0" err="1" smtClean="0">
                <a:solidFill>
                  <a:schemeClr val="tx1"/>
                </a:solidFill>
                <a:effectLst/>
                <a:latin typeface="+mn-lt"/>
                <a:ea typeface="+mn-ea"/>
                <a:cs typeface="+mn-cs"/>
              </a:rPr>
              <a:t>TABLE_NAME</a:t>
            </a:r>
            <a:r>
              <a:rPr lang="en-US" dirty="0" smtClean="0"/>
              <a:t>, </a:t>
            </a:r>
            <a:r>
              <a:rPr lang="en-US" sz="1200" b="1" kern="1200" dirty="0" smtClean="0">
                <a:solidFill>
                  <a:schemeClr val="tx1"/>
                </a:solidFill>
                <a:effectLst/>
                <a:latin typeface="+mn-lt"/>
                <a:ea typeface="+mn-ea"/>
                <a:cs typeface="+mn-cs"/>
              </a:rPr>
              <a:t>null</a:t>
            </a:r>
            <a:r>
              <a:rPr lang="en-US" dirty="0" smtClean="0"/>
              <a:t>,</a:t>
            </a:r>
            <a:br>
              <a:rPr lang="en-US" dirty="0" smtClean="0"/>
            </a:br>
            <a:r>
              <a:rPr lang="en-US" dirty="0" smtClean="0"/>
              <a:t>            values);</a:t>
            </a:r>
            <a:br>
              <a:rPr lang="en-US" dirty="0" smtClean="0"/>
            </a:br>
            <a:r>
              <a:rPr lang="en-US" dirty="0" smtClean="0"/>
              <a:t>    Cursor cursor = </a:t>
            </a:r>
            <a:r>
              <a:rPr lang="en-US" sz="1200" b="1" kern="1200" dirty="0" err="1" smtClean="0">
                <a:solidFill>
                  <a:schemeClr val="tx1"/>
                </a:solidFill>
                <a:effectLst/>
                <a:latin typeface="+mn-lt"/>
                <a:ea typeface="+mn-ea"/>
                <a:cs typeface="+mn-cs"/>
              </a:rPr>
              <a:t>database</a:t>
            </a:r>
            <a:r>
              <a:rPr lang="en-US" dirty="0" err="1" smtClean="0"/>
              <a:t>.query</a:t>
            </a:r>
            <a:r>
              <a:rPr lang="en-US" dirty="0" smtClean="0"/>
              <a:t>(</a:t>
            </a:r>
            <a:r>
              <a:rPr lang="en-US" dirty="0" err="1" smtClean="0"/>
              <a:t>MySQLiteHelper.</a:t>
            </a:r>
            <a:r>
              <a:rPr lang="en-US" sz="1200" b="1" i="1" kern="1200" dirty="0" err="1" smtClean="0">
                <a:solidFill>
                  <a:schemeClr val="tx1"/>
                </a:solidFill>
                <a:effectLst/>
                <a:latin typeface="+mn-lt"/>
                <a:ea typeface="+mn-ea"/>
                <a:cs typeface="+mn-cs"/>
              </a:rPr>
              <a:t>TABLE_NAME</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allColumns</a:t>
            </a:r>
            <a:r>
              <a:rPr lang="en-US" dirty="0" smtClean="0"/>
              <a:t>, </a:t>
            </a:r>
            <a:r>
              <a:rPr lang="en-US" dirty="0" err="1" smtClean="0"/>
              <a:t>MySQLiteHelper.</a:t>
            </a:r>
            <a:r>
              <a:rPr lang="en-US" sz="1200" b="1" i="1" kern="1200" dirty="0" err="1" smtClean="0">
                <a:solidFill>
                  <a:schemeClr val="tx1"/>
                </a:solidFill>
                <a:effectLst/>
                <a:latin typeface="+mn-lt"/>
                <a:ea typeface="+mn-ea"/>
                <a:cs typeface="+mn-cs"/>
              </a:rPr>
              <a:t>COLUMN_ID</a:t>
            </a:r>
            <a:r>
              <a:rPr lang="en-US" sz="1200" b="1" i="1" kern="1200" dirty="0" smtClean="0">
                <a:solidFill>
                  <a:schemeClr val="tx1"/>
                </a:solidFill>
                <a:effectLst/>
                <a:latin typeface="+mn-lt"/>
                <a:ea typeface="+mn-ea"/>
                <a:cs typeface="+mn-cs"/>
              </a:rPr>
              <a:t> </a:t>
            </a:r>
            <a:r>
              <a:rPr lang="en-US" dirty="0" smtClean="0"/>
              <a:t>+ </a:t>
            </a:r>
            <a:r>
              <a:rPr lang="en-US" sz="1200" b="1" kern="1200" dirty="0" smtClean="0">
                <a:solidFill>
                  <a:schemeClr val="tx1"/>
                </a:solidFill>
                <a:effectLst/>
                <a:latin typeface="+mn-lt"/>
                <a:ea typeface="+mn-ea"/>
                <a:cs typeface="+mn-cs"/>
              </a:rPr>
              <a:t>" = " </a:t>
            </a:r>
            <a:r>
              <a:rPr lang="en-US" dirty="0" smtClean="0"/>
              <a:t>+ </a:t>
            </a:r>
            <a:r>
              <a:rPr lang="en-US" dirty="0" err="1" smtClean="0"/>
              <a:t>insertId</a:t>
            </a:r>
            <a:r>
              <a:rPr lang="en-US" dirty="0" smtClean="0"/>
              <a:t>, </a:t>
            </a:r>
            <a:r>
              <a:rPr lang="en-US" sz="1200" b="1" kern="1200" dirty="0" smtClean="0">
                <a:solidFill>
                  <a:schemeClr val="tx1"/>
                </a:solidFill>
                <a:effectLst/>
                <a:latin typeface="+mn-lt"/>
                <a:ea typeface="+mn-ea"/>
                <a:cs typeface="+mn-cs"/>
              </a:rPr>
              <a:t>null</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null</a:t>
            </a:r>
            <a:r>
              <a:rPr lang="en-US" dirty="0" smtClean="0"/>
              <a:t>, </a:t>
            </a:r>
            <a:r>
              <a:rPr lang="en-US" sz="1200" b="1" kern="1200" dirty="0" smtClean="0">
                <a:solidFill>
                  <a:schemeClr val="tx1"/>
                </a:solidFill>
                <a:effectLst/>
                <a:latin typeface="+mn-lt"/>
                <a:ea typeface="+mn-ea"/>
                <a:cs typeface="+mn-cs"/>
              </a:rPr>
              <a:t>null</a:t>
            </a:r>
            <a:r>
              <a:rPr lang="en-US" dirty="0" smtClean="0"/>
              <a:t>, </a:t>
            </a:r>
            <a:r>
              <a:rPr lang="en-US" sz="1200" b="1" kern="1200" dirty="0" smtClean="0">
                <a:solidFill>
                  <a:schemeClr val="tx1"/>
                </a:solidFill>
                <a:effectLst/>
                <a:latin typeface="+mn-lt"/>
                <a:ea typeface="+mn-ea"/>
                <a:cs typeface="+mn-cs"/>
              </a:rPr>
              <a:t>null</a:t>
            </a:r>
            <a:r>
              <a:rPr lang="en-US" dirty="0" smtClean="0"/>
              <a:t>);</a:t>
            </a:r>
            <a:br>
              <a:rPr lang="en-US" dirty="0" smtClean="0"/>
            </a:br>
            <a:r>
              <a:rPr lang="en-US" dirty="0" smtClean="0"/>
              <a:t>    </a:t>
            </a:r>
            <a:r>
              <a:rPr lang="en-US" dirty="0" err="1" smtClean="0"/>
              <a:t>cursor.moveToFirst</a:t>
            </a:r>
            <a:r>
              <a:rPr lang="en-US" dirty="0" smtClean="0"/>
              <a:t>();</a:t>
            </a:r>
            <a:br>
              <a:rPr lang="en-US" dirty="0" smtClean="0"/>
            </a:br>
            <a:r>
              <a:rPr lang="en-US" dirty="0" smtClean="0"/>
              <a:t>    Person </a:t>
            </a:r>
            <a:r>
              <a:rPr lang="en-US" dirty="0" err="1" smtClean="0"/>
              <a:t>newPerson</a:t>
            </a:r>
            <a:r>
              <a:rPr lang="en-US" dirty="0" smtClean="0"/>
              <a:t> = </a:t>
            </a:r>
            <a:r>
              <a:rPr lang="en-US" dirty="0" err="1" smtClean="0"/>
              <a:t>cursorToPerson</a:t>
            </a:r>
            <a:r>
              <a:rPr lang="en-US" dirty="0" smtClean="0"/>
              <a:t>(cursor);</a:t>
            </a:r>
            <a:br>
              <a:rPr lang="en-US" dirty="0" smtClean="0"/>
            </a:br>
            <a:r>
              <a:rPr lang="en-US" dirty="0" smtClean="0"/>
              <a:t/>
            </a:r>
            <a:br>
              <a:rPr lang="en-US" dirty="0" smtClean="0"/>
            </a:br>
            <a:r>
              <a:rPr lang="en-US" dirty="0" smtClean="0"/>
              <a:t>    </a:t>
            </a:r>
            <a:r>
              <a:rPr lang="en-US" sz="1200" i="1" kern="1200" dirty="0" smtClean="0">
                <a:solidFill>
                  <a:schemeClr val="tx1"/>
                </a:solidFill>
                <a:effectLst/>
                <a:latin typeface="+mn-lt"/>
                <a:ea typeface="+mn-ea"/>
                <a:cs typeface="+mn-cs"/>
              </a:rPr>
              <a:t>// Log the comment stored</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r>
              <a:rPr lang="en-US" dirty="0" err="1" smtClean="0"/>
              <a:t>Log.</a:t>
            </a:r>
            <a:r>
              <a:rPr lang="en-US" i="1" dirty="0" err="1" smtClean="0">
                <a:effectLst/>
              </a:rPr>
              <a:t>d</a:t>
            </a:r>
            <a:r>
              <a:rPr lang="en-US" dirty="0" smtClean="0"/>
              <a:t>(</a:t>
            </a:r>
            <a:r>
              <a:rPr lang="en-US" sz="1200" b="1" i="1" kern="1200" dirty="0" smtClean="0">
                <a:solidFill>
                  <a:schemeClr val="tx1"/>
                </a:solidFill>
                <a:effectLst/>
                <a:latin typeface="+mn-lt"/>
                <a:ea typeface="+mn-ea"/>
                <a:cs typeface="+mn-cs"/>
              </a:rPr>
              <a:t>TAG</a:t>
            </a:r>
            <a:r>
              <a:rPr lang="en-US" dirty="0" smtClean="0"/>
              <a:t>, </a:t>
            </a:r>
            <a:r>
              <a:rPr lang="en-US" sz="1200" b="1" kern="1200" dirty="0" smtClean="0">
                <a:solidFill>
                  <a:schemeClr val="tx1"/>
                </a:solidFill>
                <a:effectLst/>
                <a:latin typeface="+mn-lt"/>
                <a:ea typeface="+mn-ea"/>
                <a:cs typeface="+mn-cs"/>
              </a:rPr>
              <a:t>"comment = " </a:t>
            </a:r>
            <a:r>
              <a:rPr lang="en-US" dirty="0" smtClean="0"/>
              <a:t>+ </a:t>
            </a:r>
            <a:r>
              <a:rPr lang="en-US" dirty="0" err="1" smtClean="0"/>
              <a:t>cursorToPerson</a:t>
            </a:r>
            <a:r>
              <a:rPr lang="en-US" dirty="0" smtClean="0"/>
              <a:t>(cursor).</a:t>
            </a:r>
            <a:r>
              <a:rPr lang="en-US" dirty="0" err="1" smtClean="0"/>
              <a:t>toString</a:t>
            </a:r>
            <a:r>
              <a:rPr lang="en-US" dirty="0" smtClean="0"/>
              <a:t>()</a:t>
            </a:r>
            <a:br>
              <a:rPr lang="en-US" dirty="0" smtClean="0"/>
            </a:br>
            <a:r>
              <a:rPr lang="en-US" dirty="0" smtClean="0"/>
              <a:t>            + </a:t>
            </a:r>
            <a:r>
              <a:rPr lang="en-US" sz="1200" b="1" kern="1200" dirty="0" smtClean="0">
                <a:solidFill>
                  <a:schemeClr val="tx1"/>
                </a:solidFill>
                <a:effectLst/>
                <a:latin typeface="+mn-lt"/>
                <a:ea typeface="+mn-ea"/>
                <a:cs typeface="+mn-cs"/>
              </a:rPr>
              <a:t>" insert ID = " </a:t>
            </a:r>
            <a:r>
              <a:rPr lang="en-US" dirty="0" smtClean="0"/>
              <a:t>+ </a:t>
            </a:r>
            <a:r>
              <a:rPr lang="en-US" dirty="0" err="1" smtClean="0"/>
              <a:t>insertId</a:t>
            </a:r>
            <a:r>
              <a:rPr lang="en-US" dirty="0" smtClean="0"/>
              <a:t>);</a:t>
            </a:r>
            <a:br>
              <a:rPr lang="en-US" dirty="0" smtClean="0"/>
            </a:br>
            <a:r>
              <a:rPr lang="en-US" dirty="0" smtClean="0"/>
              <a:t/>
            </a:r>
            <a:br>
              <a:rPr lang="en-US" dirty="0" smtClean="0"/>
            </a:br>
            <a:r>
              <a:rPr lang="en-US" dirty="0" smtClean="0"/>
              <a:t>    </a:t>
            </a:r>
            <a:r>
              <a:rPr lang="en-US" dirty="0" err="1" smtClean="0"/>
              <a:t>cursor.close</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return </a:t>
            </a:r>
            <a:r>
              <a:rPr lang="en-US" dirty="0" err="1" smtClean="0"/>
              <a:t>newPerson</a:t>
            </a:r>
            <a:r>
              <a:rPr lang="en-US" dirty="0" smtClean="0"/>
              <a:t>;</a:t>
            </a:r>
            <a:br>
              <a:rPr lang="en-US" dirty="0" smtClean="0"/>
            </a:br>
            <a:r>
              <a:rPr lang="en-US" dirty="0" smtClean="0"/>
              <a:t>}</a:t>
            </a:r>
          </a:p>
        </p:txBody>
      </p:sp>
      <p:sp>
        <p:nvSpPr>
          <p:cNvPr id="4" name="Slide Number Placeholder 3"/>
          <p:cNvSpPr>
            <a:spLocks noGrp="1"/>
          </p:cNvSpPr>
          <p:nvPr>
            <p:ph type="sldNum" sz="quarter" idx="10"/>
          </p:nvPr>
        </p:nvSpPr>
        <p:spPr/>
        <p:txBody>
          <a:bodyPr/>
          <a:lstStyle/>
          <a:p>
            <a:fld id="{689EC290-C656-4004-B16C-7A10ECC90851}" type="slidenum">
              <a:rPr lang="en-US" smtClean="0"/>
              <a:t>29</a:t>
            </a:fld>
            <a:endParaRPr lang="en-US"/>
          </a:p>
        </p:txBody>
      </p:sp>
    </p:spTree>
    <p:extLst>
      <p:ext uri="{BB962C8B-B14F-4D97-AF65-F5344CB8AC3E}">
        <p14:creationId xmlns:p14="http://schemas.microsoft.com/office/powerpoint/2010/main" val="1745419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CODE:</a:t>
            </a:r>
          </a:p>
          <a:p>
            <a:r>
              <a:rPr lang="en-US" sz="1200" b="1" kern="1200" dirty="0" smtClean="0">
                <a:solidFill>
                  <a:schemeClr val="tx1"/>
                </a:solidFill>
                <a:effectLst/>
                <a:latin typeface="+mn-lt"/>
                <a:ea typeface="+mn-ea"/>
                <a:cs typeface="+mn-cs"/>
              </a:rPr>
              <a:t>public void </a:t>
            </a:r>
            <a:r>
              <a:rPr lang="en-US" dirty="0" err="1" smtClean="0"/>
              <a:t>deletePerson</a:t>
            </a:r>
            <a:r>
              <a:rPr lang="en-US" dirty="0" smtClean="0"/>
              <a:t>(Person person) {</a:t>
            </a:r>
            <a:br>
              <a:rPr lang="en-US" dirty="0" smtClean="0"/>
            </a:br>
            <a:r>
              <a:rPr lang="en-US" dirty="0" smtClean="0"/>
              <a:t>    </a:t>
            </a:r>
            <a:r>
              <a:rPr lang="en-US" sz="1200" b="1" kern="1200" dirty="0" smtClean="0">
                <a:solidFill>
                  <a:schemeClr val="tx1"/>
                </a:solidFill>
                <a:effectLst/>
                <a:latin typeface="+mn-lt"/>
                <a:ea typeface="+mn-ea"/>
                <a:cs typeface="+mn-cs"/>
              </a:rPr>
              <a:t>long </a:t>
            </a:r>
            <a:r>
              <a:rPr lang="en-US" dirty="0" smtClean="0"/>
              <a:t>id = </a:t>
            </a:r>
            <a:r>
              <a:rPr lang="en-US" dirty="0" err="1" smtClean="0"/>
              <a:t>person.getId</a:t>
            </a:r>
            <a:r>
              <a:rPr lang="en-US" dirty="0" smtClean="0"/>
              <a:t>();</a:t>
            </a:r>
            <a:br>
              <a:rPr lang="en-US" dirty="0" smtClean="0"/>
            </a:br>
            <a:r>
              <a:rPr lang="en-US" dirty="0" smtClean="0"/>
              <a:t>    </a:t>
            </a:r>
            <a:r>
              <a:rPr lang="en-US" dirty="0" err="1" smtClean="0"/>
              <a:t>Log.</a:t>
            </a:r>
            <a:r>
              <a:rPr lang="en-US" i="1" dirty="0" err="1" smtClean="0">
                <a:effectLst/>
              </a:rPr>
              <a:t>d</a:t>
            </a:r>
            <a:r>
              <a:rPr lang="en-US" dirty="0" smtClean="0"/>
              <a:t>(</a:t>
            </a:r>
            <a:r>
              <a:rPr lang="en-US" sz="1200" b="1" i="1" kern="1200" dirty="0" smtClean="0">
                <a:solidFill>
                  <a:schemeClr val="tx1"/>
                </a:solidFill>
                <a:effectLst/>
                <a:latin typeface="+mn-lt"/>
                <a:ea typeface="+mn-ea"/>
                <a:cs typeface="+mn-cs"/>
              </a:rPr>
              <a:t>TAG</a:t>
            </a:r>
            <a:r>
              <a:rPr lang="en-US" dirty="0" smtClean="0"/>
              <a:t>, </a:t>
            </a:r>
            <a:r>
              <a:rPr lang="en-US" sz="1200" b="1" kern="1200" dirty="0" smtClean="0">
                <a:solidFill>
                  <a:schemeClr val="tx1"/>
                </a:solidFill>
                <a:effectLst/>
                <a:latin typeface="+mn-lt"/>
                <a:ea typeface="+mn-ea"/>
                <a:cs typeface="+mn-cs"/>
              </a:rPr>
              <a:t>"delete comment = " </a:t>
            </a:r>
            <a:r>
              <a:rPr lang="en-US" dirty="0" smtClean="0"/>
              <a:t>+ id);</a:t>
            </a:r>
            <a:br>
              <a:rPr lang="en-US" dirty="0" smtClean="0"/>
            </a:br>
            <a:r>
              <a:rPr lang="en-US" dirty="0" smtClean="0"/>
              <a:t>    </a:t>
            </a:r>
            <a:r>
              <a:rPr lang="en-US" dirty="0" err="1" smtClean="0"/>
              <a:t>System.</a:t>
            </a:r>
            <a:r>
              <a:rPr lang="en-US" sz="1200" b="1" i="1" kern="1200" dirty="0" err="1" smtClean="0">
                <a:solidFill>
                  <a:schemeClr val="tx1"/>
                </a:solidFill>
                <a:effectLst/>
                <a:latin typeface="+mn-lt"/>
                <a:ea typeface="+mn-ea"/>
                <a:cs typeface="+mn-cs"/>
              </a:rPr>
              <a:t>out</a:t>
            </a:r>
            <a:r>
              <a:rPr lang="en-US" dirty="0" err="1" smtClean="0"/>
              <a:t>.println</a:t>
            </a:r>
            <a:r>
              <a:rPr lang="en-US" dirty="0" smtClean="0"/>
              <a:t>(</a:t>
            </a:r>
            <a:r>
              <a:rPr lang="en-US" sz="1200" b="1" kern="1200" dirty="0" smtClean="0">
                <a:solidFill>
                  <a:schemeClr val="tx1"/>
                </a:solidFill>
                <a:effectLst/>
                <a:latin typeface="+mn-lt"/>
                <a:ea typeface="+mn-ea"/>
                <a:cs typeface="+mn-cs"/>
              </a:rPr>
              <a:t>"Person deleted with id: " </a:t>
            </a:r>
            <a:r>
              <a:rPr lang="en-US" dirty="0" smtClean="0"/>
              <a:t>+ id);</a:t>
            </a:r>
            <a:br>
              <a:rPr lang="en-US" dirty="0" smtClean="0"/>
            </a:br>
            <a:r>
              <a:rPr lang="en-US" dirty="0" smtClean="0"/>
              <a:t>    </a:t>
            </a:r>
            <a:r>
              <a:rPr lang="en-US" sz="1200" b="1" kern="1200" dirty="0" err="1" smtClean="0">
                <a:solidFill>
                  <a:schemeClr val="tx1"/>
                </a:solidFill>
                <a:effectLst/>
                <a:latin typeface="+mn-lt"/>
                <a:ea typeface="+mn-ea"/>
                <a:cs typeface="+mn-cs"/>
              </a:rPr>
              <a:t>database</a:t>
            </a:r>
            <a:r>
              <a:rPr lang="en-US" dirty="0" err="1" smtClean="0"/>
              <a:t>.delete</a:t>
            </a:r>
            <a:r>
              <a:rPr lang="en-US" dirty="0" smtClean="0"/>
              <a:t>(</a:t>
            </a:r>
            <a:r>
              <a:rPr lang="en-US" dirty="0" err="1" smtClean="0"/>
              <a:t>MySQLiteHelper.</a:t>
            </a:r>
            <a:r>
              <a:rPr lang="en-US" sz="1200" b="1" i="1" kern="1200" dirty="0" err="1" smtClean="0">
                <a:solidFill>
                  <a:schemeClr val="tx1"/>
                </a:solidFill>
                <a:effectLst/>
                <a:latin typeface="+mn-lt"/>
                <a:ea typeface="+mn-ea"/>
                <a:cs typeface="+mn-cs"/>
              </a:rPr>
              <a:t>TABLE_NAME</a:t>
            </a:r>
            <a:r>
              <a:rPr lang="en-US" dirty="0" smtClean="0"/>
              <a:t>, </a:t>
            </a:r>
            <a:r>
              <a:rPr lang="en-US" dirty="0" err="1" smtClean="0"/>
              <a:t>MySQLiteHelper.</a:t>
            </a:r>
            <a:r>
              <a:rPr lang="en-US" sz="1200" b="1" i="1" kern="1200" dirty="0" err="1" smtClean="0">
                <a:solidFill>
                  <a:schemeClr val="tx1"/>
                </a:solidFill>
                <a:effectLst/>
                <a:latin typeface="+mn-lt"/>
                <a:ea typeface="+mn-ea"/>
                <a:cs typeface="+mn-cs"/>
              </a:rPr>
              <a:t>COLUMN_ID</a:t>
            </a:r>
            <a:r>
              <a:rPr lang="en-US" sz="1200" b="1" i="1" kern="1200" dirty="0" smtClean="0">
                <a:solidFill>
                  <a:schemeClr val="tx1"/>
                </a:solidFill>
                <a:effectLst/>
                <a:latin typeface="+mn-lt"/>
                <a:ea typeface="+mn-ea"/>
                <a:cs typeface="+mn-cs"/>
              </a:rPr>
              <a:t/>
            </a:r>
            <a:br>
              <a:rPr lang="en-US" sz="1200" b="1" i="1" kern="1200" dirty="0" smtClean="0">
                <a:solidFill>
                  <a:schemeClr val="tx1"/>
                </a:solidFill>
                <a:effectLst/>
                <a:latin typeface="+mn-lt"/>
                <a:ea typeface="+mn-ea"/>
                <a:cs typeface="+mn-cs"/>
              </a:rPr>
            </a:br>
            <a:r>
              <a:rPr lang="en-US" sz="1200" b="1" i="1" kern="1200" dirty="0" smtClean="0">
                <a:solidFill>
                  <a:schemeClr val="tx1"/>
                </a:solidFill>
                <a:effectLst/>
                <a:latin typeface="+mn-lt"/>
                <a:ea typeface="+mn-ea"/>
                <a:cs typeface="+mn-cs"/>
              </a:rPr>
              <a:t>            </a:t>
            </a:r>
            <a:r>
              <a:rPr lang="en-US" dirty="0" smtClean="0"/>
              <a:t>+ </a:t>
            </a:r>
            <a:r>
              <a:rPr lang="en-US" sz="1200" b="1" kern="1200" dirty="0" smtClean="0">
                <a:solidFill>
                  <a:schemeClr val="tx1"/>
                </a:solidFill>
                <a:effectLst/>
                <a:latin typeface="+mn-lt"/>
                <a:ea typeface="+mn-ea"/>
                <a:cs typeface="+mn-cs"/>
              </a:rPr>
              <a:t>" = " </a:t>
            </a:r>
            <a:r>
              <a:rPr lang="en-US" dirty="0" smtClean="0"/>
              <a:t>+ id, </a:t>
            </a:r>
            <a:r>
              <a:rPr lang="en-US" sz="1200" b="1" kern="1200" dirty="0" smtClean="0">
                <a:solidFill>
                  <a:schemeClr val="tx1"/>
                </a:solidFill>
                <a:effectLst/>
                <a:latin typeface="+mn-lt"/>
                <a:ea typeface="+mn-ea"/>
                <a:cs typeface="+mn-cs"/>
              </a:rPr>
              <a:t>null</a:t>
            </a:r>
            <a:r>
              <a:rPr lang="en-US" dirty="0" smtClean="0"/>
              <a:t>);</a:t>
            </a:r>
            <a:br>
              <a:rPr lang="en-US" dirty="0" smtClean="0"/>
            </a:br>
            <a:r>
              <a:rPr lang="en-US" dirty="0" smtClean="0"/>
              <a:t>}</a:t>
            </a:r>
            <a:br>
              <a:rPr lang="en-US" dirty="0" smtClean="0"/>
            </a:br>
            <a:r>
              <a:rPr lang="en-US" dirty="0" smtClean="0"/>
              <a:t/>
            </a:r>
            <a:br>
              <a:rPr lang="en-US" dirty="0" smtClean="0"/>
            </a:br>
            <a:r>
              <a:rPr lang="en-US" sz="1200" b="1" kern="1200" dirty="0" smtClean="0">
                <a:solidFill>
                  <a:schemeClr val="tx1"/>
                </a:solidFill>
                <a:effectLst/>
                <a:latin typeface="+mn-lt"/>
                <a:ea typeface="+mn-ea"/>
                <a:cs typeface="+mn-cs"/>
              </a:rPr>
              <a:t>public void </a:t>
            </a:r>
            <a:r>
              <a:rPr lang="en-US" dirty="0" err="1" smtClean="0"/>
              <a:t>deleteAllPersons</a:t>
            </a:r>
            <a:r>
              <a:rPr lang="en-US" dirty="0" smtClean="0"/>
              <a:t>() {</a:t>
            </a:r>
            <a:br>
              <a:rPr lang="en-US" dirty="0" smtClean="0"/>
            </a:br>
            <a:r>
              <a:rPr lang="en-US" dirty="0" smtClean="0"/>
              <a:t>    </a:t>
            </a:r>
            <a:r>
              <a:rPr lang="en-US" dirty="0" err="1" smtClean="0"/>
              <a:t>System.</a:t>
            </a:r>
            <a:r>
              <a:rPr lang="en-US" sz="1200" b="1" i="1" kern="1200" dirty="0" err="1" smtClean="0">
                <a:solidFill>
                  <a:schemeClr val="tx1"/>
                </a:solidFill>
                <a:effectLst/>
                <a:latin typeface="+mn-lt"/>
                <a:ea typeface="+mn-ea"/>
                <a:cs typeface="+mn-cs"/>
              </a:rPr>
              <a:t>out</a:t>
            </a:r>
            <a:r>
              <a:rPr lang="en-US" dirty="0" err="1" smtClean="0"/>
              <a:t>.println</a:t>
            </a:r>
            <a:r>
              <a:rPr lang="en-US" dirty="0" smtClean="0"/>
              <a:t>(</a:t>
            </a:r>
            <a:r>
              <a:rPr lang="en-US" sz="1200" b="1" kern="1200" dirty="0" smtClean="0">
                <a:solidFill>
                  <a:schemeClr val="tx1"/>
                </a:solidFill>
                <a:effectLst/>
                <a:latin typeface="+mn-lt"/>
                <a:ea typeface="+mn-ea"/>
                <a:cs typeface="+mn-cs"/>
              </a:rPr>
              <a:t>"All persons deleted all"</a:t>
            </a:r>
            <a:r>
              <a:rPr lang="en-US" dirty="0" smtClean="0"/>
              <a:t>);</a:t>
            </a:r>
            <a:br>
              <a:rPr lang="en-US" dirty="0" smtClean="0"/>
            </a:br>
            <a:r>
              <a:rPr lang="en-US" dirty="0" smtClean="0"/>
              <a:t>    </a:t>
            </a:r>
            <a:r>
              <a:rPr lang="en-US" dirty="0" err="1" smtClean="0"/>
              <a:t>Log.</a:t>
            </a:r>
            <a:r>
              <a:rPr lang="en-US" i="1" dirty="0" err="1" smtClean="0">
                <a:effectLst/>
              </a:rPr>
              <a:t>d</a:t>
            </a:r>
            <a:r>
              <a:rPr lang="en-US" dirty="0" smtClean="0"/>
              <a:t>(</a:t>
            </a:r>
            <a:r>
              <a:rPr lang="en-US" sz="1200" b="1" i="1" kern="1200" dirty="0" smtClean="0">
                <a:solidFill>
                  <a:schemeClr val="tx1"/>
                </a:solidFill>
                <a:effectLst/>
                <a:latin typeface="+mn-lt"/>
                <a:ea typeface="+mn-ea"/>
                <a:cs typeface="+mn-cs"/>
              </a:rPr>
              <a:t>TAG</a:t>
            </a:r>
            <a:r>
              <a:rPr lang="en-US" dirty="0" smtClean="0"/>
              <a:t>, </a:t>
            </a:r>
            <a:r>
              <a:rPr lang="en-US" sz="1200" b="1" kern="1200" dirty="0" smtClean="0">
                <a:solidFill>
                  <a:schemeClr val="tx1"/>
                </a:solidFill>
                <a:effectLst/>
                <a:latin typeface="+mn-lt"/>
                <a:ea typeface="+mn-ea"/>
                <a:cs typeface="+mn-cs"/>
              </a:rPr>
              <a:t>"delete all = "</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database</a:t>
            </a:r>
            <a:r>
              <a:rPr lang="en-US" dirty="0" err="1" smtClean="0"/>
              <a:t>.delete</a:t>
            </a:r>
            <a:r>
              <a:rPr lang="en-US" dirty="0" smtClean="0"/>
              <a:t>(</a:t>
            </a:r>
            <a:r>
              <a:rPr lang="en-US" dirty="0" err="1" smtClean="0"/>
              <a:t>MySQLiteHelper.</a:t>
            </a:r>
            <a:r>
              <a:rPr lang="en-US" sz="1200" b="1" i="1" kern="1200" dirty="0" err="1" smtClean="0">
                <a:solidFill>
                  <a:schemeClr val="tx1"/>
                </a:solidFill>
                <a:effectLst/>
                <a:latin typeface="+mn-lt"/>
                <a:ea typeface="+mn-ea"/>
                <a:cs typeface="+mn-cs"/>
              </a:rPr>
              <a:t>TABLE_NAME</a:t>
            </a:r>
            <a:r>
              <a:rPr lang="en-US" dirty="0" smtClean="0"/>
              <a:t>, </a:t>
            </a:r>
            <a:r>
              <a:rPr lang="en-US" sz="1200" b="1" kern="1200" dirty="0" smtClean="0">
                <a:solidFill>
                  <a:schemeClr val="tx1"/>
                </a:solidFill>
                <a:effectLst/>
                <a:latin typeface="+mn-lt"/>
                <a:ea typeface="+mn-ea"/>
                <a:cs typeface="+mn-cs"/>
              </a:rPr>
              <a:t>null</a:t>
            </a:r>
            <a:r>
              <a:rPr lang="en-US" dirty="0" smtClean="0"/>
              <a:t>, </a:t>
            </a:r>
            <a:r>
              <a:rPr lang="en-US" sz="1200" b="1" kern="1200" dirty="0" smtClean="0">
                <a:solidFill>
                  <a:schemeClr val="tx1"/>
                </a:solidFill>
                <a:effectLst/>
                <a:latin typeface="+mn-lt"/>
                <a:ea typeface="+mn-ea"/>
                <a:cs typeface="+mn-cs"/>
              </a:rPr>
              <a:t>null</a:t>
            </a:r>
            <a:r>
              <a:rPr lang="en-US" dirty="0" smtClean="0"/>
              <a:t>);</a:t>
            </a:r>
            <a:br>
              <a:rPr lang="en-US" dirty="0" smtClean="0"/>
            </a:br>
            <a:r>
              <a:rPr lang="en-US" dirty="0" smtClean="0"/>
              <a:t>}</a:t>
            </a:r>
          </a:p>
        </p:txBody>
      </p:sp>
      <p:sp>
        <p:nvSpPr>
          <p:cNvPr id="4" name="Slide Number Placeholder 3"/>
          <p:cNvSpPr>
            <a:spLocks noGrp="1"/>
          </p:cNvSpPr>
          <p:nvPr>
            <p:ph type="sldNum" sz="quarter" idx="10"/>
          </p:nvPr>
        </p:nvSpPr>
        <p:spPr/>
        <p:txBody>
          <a:bodyPr/>
          <a:lstStyle/>
          <a:p>
            <a:fld id="{689EC290-C656-4004-B16C-7A10ECC90851}" type="slidenum">
              <a:rPr lang="en-US" smtClean="0"/>
              <a:t>30</a:t>
            </a:fld>
            <a:endParaRPr lang="en-US"/>
          </a:p>
        </p:txBody>
      </p:sp>
    </p:spTree>
    <p:extLst>
      <p:ext uri="{BB962C8B-B14F-4D97-AF65-F5344CB8AC3E}">
        <p14:creationId xmlns:p14="http://schemas.microsoft.com/office/powerpoint/2010/main" val="1745419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CODE:</a:t>
            </a:r>
          </a:p>
          <a:p>
            <a:r>
              <a:rPr lang="en-US" sz="1200" b="1" kern="1200" dirty="0" smtClean="0">
                <a:solidFill>
                  <a:schemeClr val="tx1"/>
                </a:solidFill>
                <a:effectLst/>
                <a:latin typeface="+mn-lt"/>
                <a:ea typeface="+mn-ea"/>
                <a:cs typeface="+mn-cs"/>
              </a:rPr>
              <a:t>public </a:t>
            </a:r>
            <a:r>
              <a:rPr lang="en-US" dirty="0" smtClean="0"/>
              <a:t>List&lt;Person&gt; </a:t>
            </a:r>
            <a:r>
              <a:rPr lang="en-US" dirty="0" err="1" smtClean="0"/>
              <a:t>getAllComments</a:t>
            </a:r>
            <a:r>
              <a:rPr lang="en-US" dirty="0" smtClean="0"/>
              <a:t>() {</a:t>
            </a:r>
            <a:br>
              <a:rPr lang="en-US" dirty="0" smtClean="0"/>
            </a:br>
            <a:r>
              <a:rPr lang="en-US" dirty="0" smtClean="0"/>
              <a:t>    List&lt;Person&gt; persons = </a:t>
            </a:r>
            <a:r>
              <a:rPr lang="en-US" sz="1200" b="1" kern="1200" dirty="0" smtClean="0">
                <a:solidFill>
                  <a:schemeClr val="tx1"/>
                </a:solidFill>
                <a:effectLst/>
                <a:latin typeface="+mn-lt"/>
                <a:ea typeface="+mn-ea"/>
                <a:cs typeface="+mn-cs"/>
              </a:rPr>
              <a:t>new </a:t>
            </a:r>
            <a:r>
              <a:rPr lang="en-US" dirty="0" err="1" smtClean="0"/>
              <a:t>ArrayList</a:t>
            </a:r>
            <a:r>
              <a:rPr lang="en-US" dirty="0" smtClean="0"/>
              <a:t>&lt;Person&gt;();</a:t>
            </a:r>
            <a:br>
              <a:rPr lang="en-US" dirty="0" smtClean="0"/>
            </a:br>
            <a:r>
              <a:rPr lang="en-US" dirty="0" smtClean="0"/>
              <a:t/>
            </a:r>
            <a:br>
              <a:rPr lang="en-US" dirty="0" smtClean="0"/>
            </a:br>
            <a:r>
              <a:rPr lang="en-US" dirty="0" smtClean="0"/>
              <a:t>    Cursor cursor = </a:t>
            </a:r>
            <a:r>
              <a:rPr lang="en-US" sz="1200" b="1" kern="1200" dirty="0" err="1" smtClean="0">
                <a:solidFill>
                  <a:schemeClr val="tx1"/>
                </a:solidFill>
                <a:effectLst/>
                <a:latin typeface="+mn-lt"/>
                <a:ea typeface="+mn-ea"/>
                <a:cs typeface="+mn-cs"/>
              </a:rPr>
              <a:t>database</a:t>
            </a:r>
            <a:r>
              <a:rPr lang="en-US" dirty="0" err="1" smtClean="0"/>
              <a:t>.query</a:t>
            </a:r>
            <a:r>
              <a:rPr lang="en-US" dirty="0" smtClean="0"/>
              <a:t>(</a:t>
            </a:r>
            <a:r>
              <a:rPr lang="en-US" dirty="0" err="1" smtClean="0"/>
              <a:t>MySQLiteHelper.</a:t>
            </a:r>
            <a:r>
              <a:rPr lang="en-US" sz="1200" b="1" i="1" kern="1200" dirty="0" err="1" smtClean="0">
                <a:solidFill>
                  <a:schemeClr val="tx1"/>
                </a:solidFill>
                <a:effectLst/>
                <a:latin typeface="+mn-lt"/>
                <a:ea typeface="+mn-ea"/>
                <a:cs typeface="+mn-cs"/>
              </a:rPr>
              <a:t>TABLE_NAME</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allColumns</a:t>
            </a:r>
            <a:r>
              <a:rPr lang="en-US" dirty="0" smtClean="0"/>
              <a:t>, </a:t>
            </a:r>
            <a:r>
              <a:rPr lang="en-US" sz="1200" b="1" kern="1200" dirty="0" smtClean="0">
                <a:solidFill>
                  <a:schemeClr val="tx1"/>
                </a:solidFill>
                <a:effectLst/>
                <a:latin typeface="+mn-lt"/>
                <a:ea typeface="+mn-ea"/>
                <a:cs typeface="+mn-cs"/>
              </a:rPr>
              <a:t>null</a:t>
            </a:r>
            <a:r>
              <a:rPr lang="en-US" dirty="0" smtClean="0"/>
              <a:t>, </a:t>
            </a:r>
            <a:r>
              <a:rPr lang="en-US" sz="1200" b="1" kern="1200" dirty="0" smtClean="0">
                <a:solidFill>
                  <a:schemeClr val="tx1"/>
                </a:solidFill>
                <a:effectLst/>
                <a:latin typeface="+mn-lt"/>
                <a:ea typeface="+mn-ea"/>
                <a:cs typeface="+mn-cs"/>
              </a:rPr>
              <a:t>null</a:t>
            </a:r>
            <a:r>
              <a:rPr lang="en-US" dirty="0" smtClean="0"/>
              <a:t>, </a:t>
            </a:r>
            <a:r>
              <a:rPr lang="en-US" sz="1200" b="1" kern="1200" dirty="0" smtClean="0">
                <a:solidFill>
                  <a:schemeClr val="tx1"/>
                </a:solidFill>
                <a:effectLst/>
                <a:latin typeface="+mn-lt"/>
                <a:ea typeface="+mn-ea"/>
                <a:cs typeface="+mn-cs"/>
              </a:rPr>
              <a:t>null</a:t>
            </a:r>
            <a:r>
              <a:rPr lang="en-US" dirty="0" smtClean="0"/>
              <a:t>, </a:t>
            </a:r>
            <a:r>
              <a:rPr lang="en-US" sz="1200" b="1" kern="1200" dirty="0" smtClean="0">
                <a:solidFill>
                  <a:schemeClr val="tx1"/>
                </a:solidFill>
                <a:effectLst/>
                <a:latin typeface="+mn-lt"/>
                <a:ea typeface="+mn-ea"/>
                <a:cs typeface="+mn-cs"/>
              </a:rPr>
              <a:t>null</a:t>
            </a:r>
            <a:r>
              <a:rPr lang="en-US" dirty="0" smtClean="0"/>
              <a:t>, </a:t>
            </a:r>
            <a:r>
              <a:rPr lang="en-US" sz="1200" b="1" kern="1200" dirty="0" smtClean="0">
                <a:solidFill>
                  <a:schemeClr val="tx1"/>
                </a:solidFill>
                <a:effectLst/>
                <a:latin typeface="+mn-lt"/>
                <a:ea typeface="+mn-ea"/>
                <a:cs typeface="+mn-cs"/>
              </a:rPr>
              <a:t>null</a:t>
            </a:r>
            <a:r>
              <a:rPr lang="en-US" dirty="0" smtClean="0"/>
              <a:t>);</a:t>
            </a:r>
            <a:br>
              <a:rPr lang="en-US" dirty="0" smtClean="0"/>
            </a:br>
            <a:r>
              <a:rPr lang="en-US" dirty="0" smtClean="0"/>
              <a:t/>
            </a:r>
            <a:br>
              <a:rPr lang="en-US" dirty="0" smtClean="0"/>
            </a:br>
            <a:r>
              <a:rPr lang="en-US" dirty="0" smtClean="0"/>
              <a:t>    </a:t>
            </a:r>
            <a:r>
              <a:rPr lang="en-US" dirty="0" err="1" smtClean="0"/>
              <a:t>cursor.moveToFirst</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while </a:t>
            </a:r>
            <a:r>
              <a:rPr lang="en-US" dirty="0" smtClean="0"/>
              <a:t>(!</a:t>
            </a:r>
            <a:r>
              <a:rPr lang="en-US" dirty="0" err="1" smtClean="0"/>
              <a:t>cursor.isAfterLast</a:t>
            </a:r>
            <a:r>
              <a:rPr lang="en-US" dirty="0" smtClean="0"/>
              <a:t>()) {</a:t>
            </a:r>
            <a:br>
              <a:rPr lang="en-US" dirty="0" smtClean="0"/>
            </a:br>
            <a:r>
              <a:rPr lang="en-US" dirty="0" smtClean="0"/>
              <a:t>        Person person = </a:t>
            </a:r>
            <a:r>
              <a:rPr lang="en-US" dirty="0" err="1" smtClean="0"/>
              <a:t>cursorToPerson</a:t>
            </a:r>
            <a:r>
              <a:rPr lang="en-US" dirty="0" smtClean="0"/>
              <a:t>(cursor);</a:t>
            </a:r>
            <a:br>
              <a:rPr lang="en-US" dirty="0" smtClean="0"/>
            </a:br>
            <a:r>
              <a:rPr lang="en-US" dirty="0" smtClean="0"/>
              <a:t>        </a:t>
            </a:r>
            <a:r>
              <a:rPr lang="en-US" dirty="0" err="1" smtClean="0"/>
              <a:t>Log.</a:t>
            </a:r>
            <a:r>
              <a:rPr lang="en-US" i="1" dirty="0" err="1" smtClean="0">
                <a:effectLst/>
              </a:rPr>
              <a:t>d</a:t>
            </a:r>
            <a:r>
              <a:rPr lang="en-US" dirty="0" smtClean="0"/>
              <a:t>(</a:t>
            </a:r>
            <a:r>
              <a:rPr lang="en-US" sz="1200" b="1" i="1" kern="1200" dirty="0" smtClean="0">
                <a:solidFill>
                  <a:schemeClr val="tx1"/>
                </a:solidFill>
                <a:effectLst/>
                <a:latin typeface="+mn-lt"/>
                <a:ea typeface="+mn-ea"/>
                <a:cs typeface="+mn-cs"/>
              </a:rPr>
              <a:t>TAG</a:t>
            </a:r>
            <a:r>
              <a:rPr lang="en-US" dirty="0" smtClean="0"/>
              <a:t>, </a:t>
            </a:r>
            <a:r>
              <a:rPr lang="en-US" sz="1200" b="1" kern="1200" dirty="0" smtClean="0">
                <a:solidFill>
                  <a:schemeClr val="tx1"/>
                </a:solidFill>
                <a:effectLst/>
                <a:latin typeface="+mn-lt"/>
                <a:ea typeface="+mn-ea"/>
                <a:cs typeface="+mn-cs"/>
              </a:rPr>
              <a:t>"get comment = " </a:t>
            </a:r>
            <a:r>
              <a:rPr lang="en-US" dirty="0" smtClean="0"/>
              <a:t>+ </a:t>
            </a:r>
            <a:r>
              <a:rPr lang="en-US" dirty="0" err="1" smtClean="0"/>
              <a:t>cursorToPerson</a:t>
            </a:r>
            <a:r>
              <a:rPr lang="en-US" dirty="0" smtClean="0"/>
              <a:t>(cursor).</a:t>
            </a:r>
            <a:r>
              <a:rPr lang="en-US" dirty="0" err="1" smtClean="0"/>
              <a:t>toString</a:t>
            </a:r>
            <a:r>
              <a:rPr lang="en-US" dirty="0" smtClean="0"/>
              <a:t>());</a:t>
            </a:r>
            <a:br>
              <a:rPr lang="en-US" dirty="0" smtClean="0"/>
            </a:br>
            <a:r>
              <a:rPr lang="en-US" dirty="0" smtClean="0"/>
              <a:t>        </a:t>
            </a:r>
            <a:r>
              <a:rPr lang="en-US" dirty="0" err="1" smtClean="0"/>
              <a:t>persons.add</a:t>
            </a:r>
            <a:r>
              <a:rPr lang="en-US" dirty="0" smtClean="0"/>
              <a:t>(person);</a:t>
            </a:r>
            <a:br>
              <a:rPr lang="en-US" dirty="0" smtClean="0"/>
            </a:br>
            <a:r>
              <a:rPr lang="en-US" dirty="0" smtClean="0"/>
              <a:t>        </a:t>
            </a:r>
            <a:r>
              <a:rPr lang="en-US" dirty="0" err="1" smtClean="0"/>
              <a:t>cursor.moveToNext</a:t>
            </a:r>
            <a:r>
              <a:rPr lang="en-US" dirty="0" smtClean="0"/>
              <a:t>();</a:t>
            </a:r>
            <a:br>
              <a:rPr lang="en-US" dirty="0" smtClean="0"/>
            </a:br>
            <a:r>
              <a:rPr lang="en-US" dirty="0" smtClean="0"/>
              <a:t>    }</a:t>
            </a:r>
            <a:br>
              <a:rPr lang="en-US" dirty="0" smtClean="0"/>
            </a:br>
            <a:r>
              <a:rPr lang="en-US" dirty="0" smtClean="0"/>
              <a:t>    </a:t>
            </a:r>
            <a:r>
              <a:rPr lang="en-US" sz="1200" i="1" kern="1200" dirty="0" smtClean="0">
                <a:solidFill>
                  <a:schemeClr val="tx1"/>
                </a:solidFill>
                <a:effectLst/>
                <a:latin typeface="+mn-lt"/>
                <a:ea typeface="+mn-ea"/>
                <a:cs typeface="+mn-cs"/>
              </a:rPr>
              <a:t>// Make sure to close the cursor</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r>
              <a:rPr lang="en-US" dirty="0" err="1" smtClean="0"/>
              <a:t>cursor.close</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return </a:t>
            </a:r>
            <a:r>
              <a:rPr lang="en-US" dirty="0" smtClean="0"/>
              <a:t>persons;</a:t>
            </a:r>
            <a:br>
              <a:rPr lang="en-US" dirty="0" smtClean="0"/>
            </a:br>
            <a:r>
              <a:rPr lang="en-US" dirty="0" smtClean="0"/>
              <a:t>}</a:t>
            </a:r>
            <a:br>
              <a:rPr lang="en-US" dirty="0" smtClean="0"/>
            </a:br>
            <a:r>
              <a:rPr lang="en-US" dirty="0" smtClean="0"/>
              <a:t/>
            </a:r>
            <a:br>
              <a:rPr lang="en-US" dirty="0" smtClean="0"/>
            </a:br>
            <a:r>
              <a:rPr lang="en-US" sz="1200" b="1" kern="1200" dirty="0" smtClean="0">
                <a:solidFill>
                  <a:schemeClr val="tx1"/>
                </a:solidFill>
                <a:effectLst/>
                <a:latin typeface="+mn-lt"/>
                <a:ea typeface="+mn-ea"/>
                <a:cs typeface="+mn-cs"/>
              </a:rPr>
              <a:t>private </a:t>
            </a:r>
            <a:r>
              <a:rPr lang="en-US" dirty="0" smtClean="0"/>
              <a:t>Person </a:t>
            </a:r>
            <a:r>
              <a:rPr lang="en-US" dirty="0" err="1" smtClean="0"/>
              <a:t>cursorToPerson</a:t>
            </a:r>
            <a:r>
              <a:rPr lang="en-US" dirty="0" smtClean="0"/>
              <a:t>(Cursor cursor) {</a:t>
            </a:r>
            <a:br>
              <a:rPr lang="en-US" dirty="0" smtClean="0"/>
            </a:br>
            <a:r>
              <a:rPr lang="en-US" dirty="0" smtClean="0"/>
              <a:t>    Person person = </a:t>
            </a:r>
            <a:r>
              <a:rPr lang="en-US" sz="1200" b="1" kern="1200" dirty="0" smtClean="0">
                <a:solidFill>
                  <a:schemeClr val="tx1"/>
                </a:solidFill>
                <a:effectLst/>
                <a:latin typeface="+mn-lt"/>
                <a:ea typeface="+mn-ea"/>
                <a:cs typeface="+mn-cs"/>
              </a:rPr>
              <a:t>new </a:t>
            </a:r>
            <a:r>
              <a:rPr lang="en-US" dirty="0" smtClean="0"/>
              <a:t>Person();</a:t>
            </a:r>
            <a:br>
              <a:rPr lang="en-US" dirty="0" smtClean="0"/>
            </a:br>
            <a:r>
              <a:rPr lang="en-US" dirty="0" smtClean="0"/>
              <a:t>    </a:t>
            </a:r>
            <a:r>
              <a:rPr lang="en-US" dirty="0" err="1" smtClean="0"/>
              <a:t>person.setId</a:t>
            </a:r>
            <a:r>
              <a:rPr lang="en-US" dirty="0" smtClean="0"/>
              <a:t>(</a:t>
            </a:r>
            <a:r>
              <a:rPr lang="en-US" dirty="0" err="1" smtClean="0"/>
              <a:t>cursor.getLong</a:t>
            </a:r>
            <a:r>
              <a:rPr lang="en-US" dirty="0" smtClean="0"/>
              <a:t>(</a:t>
            </a:r>
            <a:r>
              <a:rPr lang="en-US" sz="1200" kern="1200" dirty="0" smtClean="0">
                <a:solidFill>
                  <a:schemeClr val="tx1"/>
                </a:solidFill>
                <a:effectLst/>
                <a:latin typeface="+mn-lt"/>
                <a:ea typeface="+mn-ea"/>
                <a:cs typeface="+mn-cs"/>
              </a:rPr>
              <a:t>0</a:t>
            </a:r>
            <a:r>
              <a:rPr lang="en-US" dirty="0" smtClean="0"/>
              <a:t>));</a:t>
            </a:r>
            <a:br>
              <a:rPr lang="en-US" dirty="0" smtClean="0"/>
            </a:br>
            <a:r>
              <a:rPr lang="en-US" dirty="0" smtClean="0"/>
              <a:t>    </a:t>
            </a:r>
            <a:r>
              <a:rPr lang="en-US" dirty="0" err="1" smtClean="0"/>
              <a:t>person.setName</a:t>
            </a:r>
            <a:r>
              <a:rPr lang="en-US" dirty="0" smtClean="0"/>
              <a:t>(</a:t>
            </a:r>
            <a:r>
              <a:rPr lang="en-US" dirty="0" err="1" smtClean="0"/>
              <a:t>cursor.getString</a:t>
            </a:r>
            <a:r>
              <a:rPr lang="en-US" dirty="0" smtClean="0"/>
              <a:t>(</a:t>
            </a:r>
            <a:r>
              <a:rPr lang="en-US" sz="1200" kern="1200" dirty="0" smtClean="0">
                <a:solidFill>
                  <a:schemeClr val="tx1"/>
                </a:solidFill>
                <a:effectLst/>
                <a:latin typeface="+mn-lt"/>
                <a:ea typeface="+mn-ea"/>
                <a:cs typeface="+mn-cs"/>
              </a:rPr>
              <a:t>1</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return </a:t>
            </a:r>
            <a:r>
              <a:rPr lang="en-US" dirty="0" smtClean="0"/>
              <a:t>person;</a:t>
            </a:r>
            <a:br>
              <a:rPr lang="en-US" dirty="0" smtClean="0"/>
            </a:br>
            <a:r>
              <a:rPr lang="en-US" dirty="0" smtClean="0"/>
              <a:t>}</a:t>
            </a:r>
          </a:p>
        </p:txBody>
      </p:sp>
      <p:sp>
        <p:nvSpPr>
          <p:cNvPr id="4" name="Slide Number Placeholder 3"/>
          <p:cNvSpPr>
            <a:spLocks noGrp="1"/>
          </p:cNvSpPr>
          <p:nvPr>
            <p:ph type="sldNum" sz="quarter" idx="10"/>
          </p:nvPr>
        </p:nvSpPr>
        <p:spPr/>
        <p:txBody>
          <a:bodyPr/>
          <a:lstStyle/>
          <a:p>
            <a:fld id="{689EC290-C656-4004-B16C-7A10ECC90851}" type="slidenum">
              <a:rPr lang="en-US" smtClean="0"/>
              <a:t>31</a:t>
            </a:fld>
            <a:endParaRPr lang="en-US"/>
          </a:p>
        </p:txBody>
      </p:sp>
    </p:spTree>
    <p:extLst>
      <p:ext uri="{BB962C8B-B14F-4D97-AF65-F5344CB8AC3E}">
        <p14:creationId xmlns:p14="http://schemas.microsoft.com/office/powerpoint/2010/main" val="1745419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a:t>
            </a:r>
          </a:p>
          <a:p>
            <a:endParaRPr lang="en-US" dirty="0" smtClean="0"/>
          </a:p>
          <a:p>
            <a:r>
              <a:rPr lang="en-US" i="1" dirty="0" smtClean="0">
                <a:effectLst/>
              </a:rPr>
              <a:t>&lt;?</a:t>
            </a:r>
            <a:r>
              <a:rPr lang="en-US" sz="1200" b="1" kern="1200" dirty="0" smtClean="0">
                <a:solidFill>
                  <a:schemeClr val="tx1"/>
                </a:solidFill>
                <a:effectLst/>
                <a:latin typeface="+mn-lt"/>
                <a:ea typeface="+mn-ea"/>
                <a:cs typeface="+mn-cs"/>
              </a:rPr>
              <a:t>xml version="1.0" encoding="utf-8"</a:t>
            </a:r>
            <a:r>
              <a:rPr lang="en-US" i="1" dirty="0" smtClean="0">
                <a:effectLst/>
              </a:rPr>
              <a:t>?&gt;</a:t>
            </a:r>
            <a:br>
              <a:rPr lang="en-US" i="1" dirty="0" smtClean="0">
                <a:effectLst/>
              </a:rPr>
            </a:br>
            <a:r>
              <a:rPr lang="en-US" dirty="0" smtClean="0"/>
              <a:t>&lt;</a:t>
            </a:r>
            <a:r>
              <a:rPr lang="en-US" sz="1200" b="1" kern="1200" dirty="0" err="1" smtClean="0">
                <a:solidFill>
                  <a:schemeClr val="tx1"/>
                </a:solidFill>
                <a:effectLst/>
                <a:latin typeface="+mn-lt"/>
                <a:ea typeface="+mn-ea"/>
                <a:cs typeface="+mn-cs"/>
              </a:rPr>
              <a:t>RelativeLayout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xmlns:android</a:t>
            </a:r>
            <a:r>
              <a:rPr lang="en-US" sz="1200" b="1" kern="1200" dirty="0" smtClean="0">
                <a:solidFill>
                  <a:schemeClr val="tx1"/>
                </a:solidFill>
                <a:effectLst/>
                <a:latin typeface="+mn-lt"/>
                <a:ea typeface="+mn-ea"/>
                <a:cs typeface="+mn-cs"/>
              </a:rPr>
              <a:t>="http://</a:t>
            </a:r>
            <a:r>
              <a:rPr lang="en-US" sz="1200" b="1" kern="1200" dirty="0" err="1" smtClean="0">
                <a:solidFill>
                  <a:schemeClr val="tx1"/>
                </a:solidFill>
                <a:effectLst/>
                <a:latin typeface="+mn-lt"/>
                <a:ea typeface="+mn-ea"/>
                <a:cs typeface="+mn-cs"/>
              </a:rPr>
              <a:t>schemas.android.com</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apk</a:t>
            </a:r>
            <a:r>
              <a:rPr lang="en-US" sz="1200" b="1" kern="1200" dirty="0" smtClean="0">
                <a:solidFill>
                  <a:schemeClr val="tx1"/>
                </a:solidFill>
                <a:effectLst/>
                <a:latin typeface="+mn-lt"/>
                <a:ea typeface="+mn-ea"/>
                <a:cs typeface="+mn-cs"/>
              </a:rPr>
              <a:t>/res/android"</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xmlns:tools</a:t>
            </a:r>
            <a:r>
              <a:rPr lang="en-US" sz="1200" b="1" kern="1200" dirty="0" smtClean="0">
                <a:solidFill>
                  <a:schemeClr val="tx1"/>
                </a:solidFill>
                <a:effectLst/>
                <a:latin typeface="+mn-lt"/>
                <a:ea typeface="+mn-ea"/>
                <a:cs typeface="+mn-cs"/>
              </a:rPr>
              <a:t>="http://</a:t>
            </a:r>
            <a:r>
              <a:rPr lang="en-US" sz="1200" b="1" kern="1200" dirty="0" err="1" smtClean="0">
                <a:solidFill>
                  <a:schemeClr val="tx1"/>
                </a:solidFill>
                <a:effectLst/>
                <a:latin typeface="+mn-lt"/>
                <a:ea typeface="+mn-ea"/>
                <a:cs typeface="+mn-cs"/>
              </a:rPr>
              <a:t>schemas.android.com</a:t>
            </a:r>
            <a:r>
              <a:rPr lang="en-US" sz="1200" b="1" kern="1200" dirty="0" smtClean="0">
                <a:solidFill>
                  <a:schemeClr val="tx1"/>
                </a:solidFill>
                <a:effectLst/>
                <a:latin typeface="+mn-lt"/>
                <a:ea typeface="+mn-ea"/>
                <a:cs typeface="+mn-cs"/>
              </a:rPr>
              <a:t>/tools" </a:t>
            </a:r>
            <a:r>
              <a:rPr lang="en-US" sz="1200" b="1" kern="1200" dirty="0" err="1" smtClean="0">
                <a:solidFill>
                  <a:schemeClr val="tx1"/>
                </a:solidFill>
                <a:effectLst/>
                <a:latin typeface="+mn-lt"/>
                <a:ea typeface="+mn-ea"/>
                <a:cs typeface="+mn-cs"/>
              </a:rPr>
              <a:t>android:layout_width</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match_parent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android:layout_height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match_parent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android:paddingLeft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dimen</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activity_horizontal_margin</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android:paddingRight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dimen</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activity_horizontal_margin</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android:paddingTop</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dimen</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activity_vertical_margin</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android:paddingBottom</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dimen</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activity_vertical_margin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tools:context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MainActivity</a:t>
            </a:r>
            <a:r>
              <a:rPr lang="en-US" sz="1200" b="1" kern="1200" dirty="0" smtClean="0">
                <a:solidFill>
                  <a:schemeClr val="tx1"/>
                </a:solidFill>
                <a:effectLst/>
                <a:latin typeface="+mn-lt"/>
                <a:ea typeface="+mn-ea"/>
                <a:cs typeface="+mn-cs"/>
              </a:rPr>
              <a:t>"</a:t>
            </a:r>
            <a:r>
              <a:rPr lang="en-US" dirty="0" smtClean="0"/>
              <a:t>&gt;</a:t>
            </a:r>
            <a:br>
              <a:rPr lang="en-US" dirty="0" smtClean="0"/>
            </a:br>
            <a:r>
              <a:rPr lang="en-US" dirty="0" smtClean="0"/>
              <a:t/>
            </a:r>
            <a:br>
              <a:rPr lang="en-US" dirty="0" smtClean="0"/>
            </a:br>
            <a:r>
              <a:rPr lang="en-US" dirty="0" smtClean="0"/>
              <a:t>&lt;</a:t>
            </a:r>
            <a:r>
              <a:rPr lang="en-US" sz="1200" b="1" kern="1200" dirty="0" err="1" smtClean="0">
                <a:solidFill>
                  <a:schemeClr val="tx1"/>
                </a:solidFill>
                <a:effectLst/>
                <a:latin typeface="+mn-lt"/>
                <a:ea typeface="+mn-ea"/>
                <a:cs typeface="+mn-cs"/>
              </a:rPr>
              <a:t>LinearLayout</a:t>
            </a:r>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android:layout_width</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match_parent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android:layout_height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wrap_content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android:orientation</a:t>
            </a:r>
            <a:r>
              <a:rPr lang="en-US" sz="1200" b="1" kern="1200" dirty="0" smtClean="0">
                <a:solidFill>
                  <a:schemeClr val="tx1"/>
                </a:solidFill>
                <a:effectLst/>
                <a:latin typeface="+mn-lt"/>
                <a:ea typeface="+mn-ea"/>
                <a:cs typeface="+mn-cs"/>
              </a:rPr>
              <a:t>="horizontal"</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android:id</a:t>
            </a:r>
            <a:r>
              <a:rPr lang="en-US" sz="1200" b="1" kern="1200" dirty="0" smtClean="0">
                <a:solidFill>
                  <a:schemeClr val="tx1"/>
                </a:solidFill>
                <a:effectLst/>
                <a:latin typeface="+mn-lt"/>
                <a:ea typeface="+mn-ea"/>
                <a:cs typeface="+mn-cs"/>
              </a:rPr>
              <a:t>="@+id/</a:t>
            </a:r>
            <a:r>
              <a:rPr lang="en-US" sz="1200" b="1" kern="1200" dirty="0" err="1" smtClean="0">
                <a:solidFill>
                  <a:schemeClr val="tx1"/>
                </a:solidFill>
                <a:effectLst/>
                <a:latin typeface="+mn-lt"/>
                <a:ea typeface="+mn-ea"/>
                <a:cs typeface="+mn-cs"/>
              </a:rPr>
              <a:t>linearLayout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android:gravity</a:t>
            </a:r>
            <a:r>
              <a:rPr lang="en-US" sz="1200" b="1" kern="1200" dirty="0" smtClean="0">
                <a:solidFill>
                  <a:schemeClr val="tx1"/>
                </a:solidFill>
                <a:effectLst/>
                <a:latin typeface="+mn-lt"/>
                <a:ea typeface="+mn-ea"/>
                <a:cs typeface="+mn-cs"/>
              </a:rPr>
              <a:t>="center"</a:t>
            </a:r>
            <a:r>
              <a:rPr lang="en-US" dirty="0" smtClean="0"/>
              <a:t>&gt;</a:t>
            </a:r>
            <a:br>
              <a:rPr lang="en-US" dirty="0" smtClean="0"/>
            </a:br>
            <a:r>
              <a:rPr lang="en-US" dirty="0" smtClean="0"/>
              <a:t/>
            </a:r>
            <a:br>
              <a:rPr lang="en-US" dirty="0" smtClean="0"/>
            </a:br>
            <a:r>
              <a:rPr lang="en-US" dirty="0" smtClean="0"/>
              <a:t>    &lt;</a:t>
            </a:r>
            <a:r>
              <a:rPr lang="en-US" sz="1200" b="1" kern="1200" dirty="0" smtClean="0">
                <a:solidFill>
                  <a:schemeClr val="tx1"/>
                </a:solidFill>
                <a:effectLst/>
                <a:latin typeface="+mn-lt"/>
                <a:ea typeface="+mn-ea"/>
                <a:cs typeface="+mn-cs"/>
              </a:rPr>
              <a:t>Button</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android:layout_width</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wrap_content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android:layout_height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wrap_content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android:text</a:t>
            </a:r>
            <a:r>
              <a:rPr lang="en-US" sz="1200" b="1" kern="1200" dirty="0" smtClean="0">
                <a:solidFill>
                  <a:schemeClr val="tx1"/>
                </a:solidFill>
                <a:effectLst/>
                <a:latin typeface="+mn-lt"/>
                <a:ea typeface="+mn-ea"/>
                <a:cs typeface="+mn-cs"/>
              </a:rPr>
              <a:t>="ADD"</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android:id</a:t>
            </a:r>
            <a:r>
              <a:rPr lang="en-US" sz="1200" b="1" kern="1200" dirty="0" smtClean="0">
                <a:solidFill>
                  <a:schemeClr val="tx1"/>
                </a:solidFill>
                <a:effectLst/>
                <a:latin typeface="+mn-lt"/>
                <a:ea typeface="+mn-ea"/>
                <a:cs typeface="+mn-cs"/>
              </a:rPr>
              <a:t>="@+id/add"</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android:onClick</a:t>
            </a:r>
            <a:r>
              <a:rPr lang="en-US" sz="1200" b="1" kern="1200" dirty="0" smtClean="0">
                <a:solidFill>
                  <a:schemeClr val="tx1"/>
                </a:solidFill>
                <a:effectLst/>
                <a:latin typeface="+mn-lt"/>
                <a:ea typeface="+mn-ea"/>
                <a:cs typeface="+mn-cs"/>
              </a:rPr>
              <a:t>="process" </a:t>
            </a:r>
            <a:r>
              <a:rPr lang="en-US" dirty="0" smtClean="0"/>
              <a:t>/&gt;</a:t>
            </a:r>
            <a:br>
              <a:rPr lang="en-US" dirty="0" smtClean="0"/>
            </a:br>
            <a:r>
              <a:rPr lang="en-US" dirty="0" smtClean="0"/>
              <a:t/>
            </a:r>
            <a:br>
              <a:rPr lang="en-US" dirty="0" smtClean="0"/>
            </a:br>
            <a:r>
              <a:rPr lang="en-US" dirty="0" smtClean="0"/>
              <a:t>    &lt;</a:t>
            </a:r>
            <a:r>
              <a:rPr lang="en-US" sz="1200" b="1" kern="1200" dirty="0" smtClean="0">
                <a:solidFill>
                  <a:schemeClr val="tx1"/>
                </a:solidFill>
                <a:effectLst/>
                <a:latin typeface="+mn-lt"/>
                <a:ea typeface="+mn-ea"/>
                <a:cs typeface="+mn-cs"/>
              </a:rPr>
              <a:t>Button</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android:layout_width</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wrap_content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android:layout_height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wrap_content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android:text</a:t>
            </a:r>
            <a:r>
              <a:rPr lang="en-US" sz="1200" b="1" kern="1200" dirty="0" smtClean="0">
                <a:solidFill>
                  <a:schemeClr val="tx1"/>
                </a:solidFill>
                <a:effectLst/>
                <a:latin typeface="+mn-lt"/>
                <a:ea typeface="+mn-ea"/>
                <a:cs typeface="+mn-cs"/>
              </a:rPr>
              <a:t>="Delete"</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android:id</a:t>
            </a:r>
            <a:r>
              <a:rPr lang="en-US" sz="1200" b="1" kern="1200" dirty="0" smtClean="0">
                <a:solidFill>
                  <a:schemeClr val="tx1"/>
                </a:solidFill>
                <a:effectLst/>
                <a:latin typeface="+mn-lt"/>
                <a:ea typeface="+mn-ea"/>
                <a:cs typeface="+mn-cs"/>
              </a:rPr>
              <a:t>="@+id/delete"</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android:onClick</a:t>
            </a:r>
            <a:r>
              <a:rPr lang="en-US" sz="1200" b="1" kern="1200" dirty="0" smtClean="0">
                <a:solidFill>
                  <a:schemeClr val="tx1"/>
                </a:solidFill>
                <a:effectLst/>
                <a:latin typeface="+mn-lt"/>
                <a:ea typeface="+mn-ea"/>
                <a:cs typeface="+mn-cs"/>
              </a:rPr>
              <a:t>="process" </a:t>
            </a:r>
            <a:r>
              <a:rPr lang="en-US" dirty="0" smtClean="0"/>
              <a:t>/&gt;</a:t>
            </a:r>
            <a:br>
              <a:rPr lang="en-US" dirty="0" smtClean="0"/>
            </a:br>
            <a:r>
              <a:rPr lang="en-US" dirty="0" smtClean="0"/>
              <a:t/>
            </a:r>
            <a:br>
              <a:rPr lang="en-US" dirty="0" smtClean="0"/>
            </a:br>
            <a:r>
              <a:rPr lang="en-US" dirty="0" smtClean="0"/>
              <a:t>    &lt;</a:t>
            </a:r>
            <a:r>
              <a:rPr lang="en-US" sz="1200" b="1" kern="1200" dirty="0" smtClean="0">
                <a:solidFill>
                  <a:schemeClr val="tx1"/>
                </a:solidFill>
                <a:effectLst/>
                <a:latin typeface="+mn-lt"/>
                <a:ea typeface="+mn-ea"/>
                <a:cs typeface="+mn-cs"/>
              </a:rPr>
              <a:t>Button</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android:layout_width</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wrap_content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android:layout_height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wrap_content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android:text</a:t>
            </a:r>
            <a:r>
              <a:rPr lang="en-US" sz="1200" b="1" kern="1200" dirty="0" smtClean="0">
                <a:solidFill>
                  <a:schemeClr val="tx1"/>
                </a:solidFill>
                <a:effectLst/>
                <a:latin typeface="+mn-lt"/>
                <a:ea typeface="+mn-ea"/>
                <a:cs typeface="+mn-cs"/>
              </a:rPr>
              <a:t>="Delete All"</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android:id</a:t>
            </a:r>
            <a:r>
              <a:rPr lang="en-US" sz="1200" b="1" kern="1200" dirty="0" smtClean="0">
                <a:solidFill>
                  <a:schemeClr val="tx1"/>
                </a:solidFill>
                <a:effectLst/>
                <a:latin typeface="+mn-lt"/>
                <a:ea typeface="+mn-ea"/>
                <a:cs typeface="+mn-cs"/>
              </a:rPr>
              <a:t>="@+id/</a:t>
            </a:r>
            <a:r>
              <a:rPr lang="en-US" sz="1200" b="1" kern="1200" dirty="0" err="1" smtClean="0">
                <a:solidFill>
                  <a:schemeClr val="tx1"/>
                </a:solidFill>
                <a:effectLst/>
                <a:latin typeface="+mn-lt"/>
                <a:ea typeface="+mn-ea"/>
                <a:cs typeface="+mn-cs"/>
              </a:rPr>
              <a:t>deleteAll</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android:onClick</a:t>
            </a:r>
            <a:r>
              <a:rPr lang="en-US" sz="1200" b="1" kern="1200" dirty="0" smtClean="0">
                <a:solidFill>
                  <a:schemeClr val="tx1"/>
                </a:solidFill>
                <a:effectLst/>
                <a:latin typeface="+mn-lt"/>
                <a:ea typeface="+mn-ea"/>
                <a:cs typeface="+mn-cs"/>
              </a:rPr>
              <a:t>="process" </a:t>
            </a:r>
            <a:r>
              <a:rPr lang="en-US" dirty="0" smtClean="0"/>
              <a:t>/&gt;</a:t>
            </a:r>
            <a:br>
              <a:rPr lang="en-US" dirty="0" smtClean="0"/>
            </a:br>
            <a:r>
              <a:rPr lang="en-US" dirty="0" smtClean="0"/>
              <a:t>&lt;/</a:t>
            </a:r>
            <a:r>
              <a:rPr lang="en-US" sz="1200" b="1" kern="1200" dirty="0" err="1" smtClean="0">
                <a:solidFill>
                  <a:schemeClr val="tx1"/>
                </a:solidFill>
                <a:effectLst/>
                <a:latin typeface="+mn-lt"/>
                <a:ea typeface="+mn-ea"/>
                <a:cs typeface="+mn-cs"/>
              </a:rPr>
              <a:t>LinearLayout</a:t>
            </a:r>
            <a:r>
              <a:rPr lang="en-US" dirty="0" smtClean="0"/>
              <a:t>&gt;</a:t>
            </a:r>
            <a:br>
              <a:rPr lang="en-US" dirty="0" smtClean="0"/>
            </a:br>
            <a:r>
              <a:rPr lang="en-US" dirty="0" smtClean="0"/>
              <a:t/>
            </a:r>
            <a:br>
              <a:rPr lang="en-US" dirty="0" smtClean="0"/>
            </a:br>
            <a:r>
              <a:rPr lang="en-US" dirty="0" smtClean="0"/>
              <a:t>    &lt;</a:t>
            </a:r>
            <a:r>
              <a:rPr lang="en-US" sz="1200" b="1" kern="1200" dirty="0" err="1" smtClean="0">
                <a:solidFill>
                  <a:schemeClr val="tx1"/>
                </a:solidFill>
                <a:effectLst/>
                <a:latin typeface="+mn-lt"/>
                <a:ea typeface="+mn-ea"/>
                <a:cs typeface="+mn-cs"/>
              </a:rPr>
              <a:t>EditText</a:t>
            </a:r>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android:layout_width</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match_parent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android:layout_height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wrap_content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android:id</a:t>
            </a:r>
            <a:r>
              <a:rPr lang="en-US" sz="1200" b="1" kern="1200" dirty="0" smtClean="0">
                <a:solidFill>
                  <a:schemeClr val="tx1"/>
                </a:solidFill>
                <a:effectLst/>
                <a:latin typeface="+mn-lt"/>
                <a:ea typeface="+mn-ea"/>
                <a:cs typeface="+mn-cs"/>
              </a:rPr>
              <a:t>="@+id/</a:t>
            </a:r>
            <a:r>
              <a:rPr lang="en-US" sz="1200" b="1" kern="1200" dirty="0" err="1" smtClean="0">
                <a:solidFill>
                  <a:schemeClr val="tx1"/>
                </a:solidFill>
                <a:effectLst/>
                <a:latin typeface="+mn-lt"/>
                <a:ea typeface="+mn-ea"/>
                <a:cs typeface="+mn-cs"/>
              </a:rPr>
              <a:t>inputName</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android:layout_below</a:t>
            </a:r>
            <a:r>
              <a:rPr lang="en-US" sz="1200" b="1" kern="1200" dirty="0" smtClean="0">
                <a:solidFill>
                  <a:schemeClr val="tx1"/>
                </a:solidFill>
                <a:effectLst/>
                <a:latin typeface="+mn-lt"/>
                <a:ea typeface="+mn-ea"/>
                <a:cs typeface="+mn-cs"/>
              </a:rPr>
              <a:t>="@+id/</a:t>
            </a:r>
            <a:r>
              <a:rPr lang="en-US" sz="1200" b="1" kern="1200" dirty="0" err="1" smtClean="0">
                <a:solidFill>
                  <a:schemeClr val="tx1"/>
                </a:solidFill>
                <a:effectLst/>
                <a:latin typeface="+mn-lt"/>
                <a:ea typeface="+mn-ea"/>
                <a:cs typeface="+mn-cs"/>
              </a:rPr>
              <a:t>linearLayout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android:layout_alignParentLeft</a:t>
            </a:r>
            <a:r>
              <a:rPr lang="en-US" sz="1200" b="1" kern="1200" dirty="0" smtClean="0">
                <a:solidFill>
                  <a:schemeClr val="tx1"/>
                </a:solidFill>
                <a:effectLst/>
                <a:latin typeface="+mn-lt"/>
                <a:ea typeface="+mn-ea"/>
                <a:cs typeface="+mn-cs"/>
              </a:rPr>
              <a:t>="true"</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android:layout_alignParentStart</a:t>
            </a:r>
            <a:r>
              <a:rPr lang="en-US" sz="1200" b="1" kern="1200" dirty="0" smtClean="0">
                <a:solidFill>
                  <a:schemeClr val="tx1"/>
                </a:solidFill>
                <a:effectLst/>
                <a:latin typeface="+mn-lt"/>
                <a:ea typeface="+mn-ea"/>
                <a:cs typeface="+mn-cs"/>
              </a:rPr>
              <a:t>="true" </a:t>
            </a:r>
            <a:r>
              <a:rPr lang="en-US" dirty="0" smtClean="0"/>
              <a:t>/&gt;</a:t>
            </a:r>
            <a:br>
              <a:rPr lang="en-US" dirty="0" smtClean="0"/>
            </a:br>
            <a:r>
              <a:rPr lang="en-US" dirty="0" smtClean="0"/>
              <a:t/>
            </a:r>
            <a:br>
              <a:rPr lang="en-US" dirty="0" smtClean="0"/>
            </a:br>
            <a:r>
              <a:rPr lang="en-US" dirty="0" smtClean="0"/>
              <a:t>    &lt;</a:t>
            </a:r>
            <a:r>
              <a:rPr lang="en-US" sz="1200" b="1" kern="1200" dirty="0" err="1" smtClean="0">
                <a:solidFill>
                  <a:schemeClr val="tx1"/>
                </a:solidFill>
                <a:effectLst/>
                <a:latin typeface="+mn-lt"/>
                <a:ea typeface="+mn-ea"/>
                <a:cs typeface="+mn-cs"/>
              </a:rPr>
              <a:t>ListView</a:t>
            </a:r>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android:layout_width</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wrap_content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android:layout_height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wrap_content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android:id</a:t>
            </a:r>
            <a:r>
              <a:rPr lang="en-US" sz="1200" b="1" kern="1200" dirty="0" smtClean="0">
                <a:solidFill>
                  <a:schemeClr val="tx1"/>
                </a:solidFill>
                <a:effectLst/>
                <a:latin typeface="+mn-lt"/>
                <a:ea typeface="+mn-ea"/>
                <a:cs typeface="+mn-cs"/>
              </a:rPr>
              <a:t>="@+id/</a:t>
            </a:r>
            <a:r>
              <a:rPr lang="en-US" sz="1200" b="1" kern="1200" dirty="0" err="1" smtClean="0">
                <a:solidFill>
                  <a:schemeClr val="tx1"/>
                </a:solidFill>
                <a:effectLst/>
                <a:latin typeface="+mn-lt"/>
                <a:ea typeface="+mn-ea"/>
                <a:cs typeface="+mn-cs"/>
              </a:rPr>
              <a:t>listView</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android:layout_below</a:t>
            </a:r>
            <a:r>
              <a:rPr lang="en-US" sz="1200" b="1" kern="1200" dirty="0" smtClean="0">
                <a:solidFill>
                  <a:schemeClr val="tx1"/>
                </a:solidFill>
                <a:effectLst/>
                <a:latin typeface="+mn-lt"/>
                <a:ea typeface="+mn-ea"/>
                <a:cs typeface="+mn-cs"/>
              </a:rPr>
              <a:t>="@+id/</a:t>
            </a:r>
            <a:r>
              <a:rPr lang="en-US" sz="1200" b="1" kern="1200" dirty="0" err="1" smtClean="0">
                <a:solidFill>
                  <a:schemeClr val="tx1"/>
                </a:solidFill>
                <a:effectLst/>
                <a:latin typeface="+mn-lt"/>
                <a:ea typeface="+mn-ea"/>
                <a:cs typeface="+mn-cs"/>
              </a:rPr>
              <a:t>inputName</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android:layout_alignParentLeft</a:t>
            </a:r>
            <a:r>
              <a:rPr lang="en-US" sz="1200" b="1" kern="1200" dirty="0" smtClean="0">
                <a:solidFill>
                  <a:schemeClr val="tx1"/>
                </a:solidFill>
                <a:effectLst/>
                <a:latin typeface="+mn-lt"/>
                <a:ea typeface="+mn-ea"/>
                <a:cs typeface="+mn-cs"/>
              </a:rPr>
              <a:t>="true"</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android:layout_alignParentStart</a:t>
            </a:r>
            <a:r>
              <a:rPr lang="en-US" sz="1200" b="1" kern="1200" dirty="0" smtClean="0">
                <a:solidFill>
                  <a:schemeClr val="tx1"/>
                </a:solidFill>
                <a:effectLst/>
                <a:latin typeface="+mn-lt"/>
                <a:ea typeface="+mn-ea"/>
                <a:cs typeface="+mn-cs"/>
              </a:rPr>
              <a:t>="true" </a:t>
            </a:r>
            <a:r>
              <a:rPr lang="en-US" dirty="0" smtClean="0"/>
              <a:t>/&gt;</a:t>
            </a:r>
            <a:br>
              <a:rPr lang="en-US" dirty="0" smtClean="0"/>
            </a:br>
            <a:r>
              <a:rPr lang="en-US" dirty="0" smtClean="0"/>
              <a:t/>
            </a:r>
            <a:br>
              <a:rPr lang="en-US" dirty="0" smtClean="0"/>
            </a:br>
            <a:r>
              <a:rPr lang="en-US" dirty="0" smtClean="0"/>
              <a:t/>
            </a:r>
            <a:br>
              <a:rPr lang="en-US" dirty="0" smtClean="0"/>
            </a:br>
            <a:r>
              <a:rPr lang="en-US" dirty="0" smtClean="0"/>
              <a:t>&lt;/</a:t>
            </a:r>
            <a:r>
              <a:rPr lang="en-US" sz="1200" b="1" kern="1200" dirty="0" err="1" smtClean="0">
                <a:solidFill>
                  <a:schemeClr val="tx1"/>
                </a:solidFill>
                <a:effectLst/>
                <a:latin typeface="+mn-lt"/>
                <a:ea typeface="+mn-ea"/>
                <a:cs typeface="+mn-cs"/>
              </a:rPr>
              <a:t>RelativeLayout</a:t>
            </a:r>
            <a:r>
              <a:rPr lang="en-US" dirty="0" smtClean="0"/>
              <a:t>&gt;</a:t>
            </a:r>
            <a:br>
              <a:rPr lang="en-US" dirty="0" smtClean="0"/>
            </a:b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34</a:t>
            </a:fld>
            <a:endParaRPr lang="en-US"/>
          </a:p>
        </p:txBody>
      </p:sp>
    </p:spTree>
    <p:extLst>
      <p:ext uri="{BB962C8B-B14F-4D97-AF65-F5344CB8AC3E}">
        <p14:creationId xmlns:p14="http://schemas.microsoft.com/office/powerpoint/2010/main" val="1373028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a:t>
            </a:r>
          </a:p>
          <a:p>
            <a:endParaRPr lang="en-US" dirty="0" smtClean="0"/>
          </a:p>
          <a:p>
            <a:r>
              <a:rPr lang="en-US" sz="1200" b="1" kern="1200" dirty="0" smtClean="0">
                <a:solidFill>
                  <a:schemeClr val="tx1"/>
                </a:solidFill>
                <a:effectLst/>
                <a:latin typeface="+mn-lt"/>
                <a:ea typeface="+mn-ea"/>
                <a:cs typeface="+mn-cs"/>
              </a:rPr>
              <a:t>package </a:t>
            </a:r>
            <a:r>
              <a:rPr lang="en-US" dirty="0" err="1" smtClean="0"/>
              <a:t>ronaldramos.info.myinternaldbsample</a:t>
            </a:r>
            <a:r>
              <a:rPr lang="en-US" dirty="0" smtClean="0"/>
              <a:t>;</a:t>
            </a:r>
            <a:br>
              <a:rPr lang="en-US" dirty="0" smtClean="0"/>
            </a:br>
            <a:r>
              <a:rPr lang="en-US" dirty="0" smtClean="0"/>
              <a:t/>
            </a:r>
            <a:br>
              <a:rPr lang="en-US" dirty="0" smtClean="0"/>
            </a:br>
            <a:r>
              <a:rPr lang="en-US" sz="1200" b="1" kern="1200" dirty="0" smtClean="0">
                <a:solidFill>
                  <a:schemeClr val="tx1"/>
                </a:solidFill>
                <a:effectLst/>
                <a:latin typeface="+mn-lt"/>
                <a:ea typeface="+mn-ea"/>
                <a:cs typeface="+mn-cs"/>
              </a:rPr>
              <a:t>import </a:t>
            </a:r>
            <a:r>
              <a:rPr lang="en-US" dirty="0" err="1" smtClean="0"/>
              <a:t>android.os.Bundle</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smtClean="0"/>
              <a:t>android.support.v7.app.AppCompatActivity;</a:t>
            </a:r>
            <a:br>
              <a:rPr lang="en-US" dirty="0" smtClean="0"/>
            </a:br>
            <a:r>
              <a:rPr lang="en-US" sz="1200" b="1" kern="1200" dirty="0" smtClean="0">
                <a:solidFill>
                  <a:schemeClr val="tx1"/>
                </a:solidFill>
                <a:effectLst/>
                <a:latin typeface="+mn-lt"/>
                <a:ea typeface="+mn-ea"/>
                <a:cs typeface="+mn-cs"/>
              </a:rPr>
              <a:t>import </a:t>
            </a:r>
            <a:r>
              <a:rPr lang="en-US" dirty="0" err="1" smtClean="0"/>
              <a:t>android.view.View</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android.widget.ArrayAdapter</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android.widget.EditText</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android.widget.ListView</a:t>
            </a:r>
            <a:r>
              <a:rPr lang="en-US" dirty="0" smtClean="0"/>
              <a:t>;</a:t>
            </a:r>
            <a:br>
              <a:rPr lang="en-US" dirty="0" smtClean="0"/>
            </a:br>
            <a:r>
              <a:rPr lang="en-US" dirty="0" smtClean="0"/>
              <a:t/>
            </a:r>
            <a:br>
              <a:rPr lang="en-US" dirty="0" smtClean="0"/>
            </a:br>
            <a:r>
              <a:rPr lang="en-US" sz="1200" b="1" kern="1200" dirty="0" smtClean="0">
                <a:solidFill>
                  <a:schemeClr val="tx1"/>
                </a:solidFill>
                <a:effectLst/>
                <a:latin typeface="+mn-lt"/>
                <a:ea typeface="+mn-ea"/>
                <a:cs typeface="+mn-cs"/>
              </a:rPr>
              <a:t>import </a:t>
            </a:r>
            <a:r>
              <a:rPr lang="en-US" dirty="0" err="1" smtClean="0"/>
              <a:t>java.sql.SQLException</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java.util.List</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java.util.Random</a:t>
            </a:r>
            <a:r>
              <a:rPr lang="en-US" dirty="0" smtClean="0"/>
              <a:t>;</a:t>
            </a:r>
            <a:br>
              <a:rPr lang="en-US" dirty="0" smtClean="0"/>
            </a:br>
            <a:r>
              <a:rPr lang="en-US" dirty="0" smtClean="0"/>
              <a:t/>
            </a:r>
            <a:br>
              <a:rPr lang="en-US" dirty="0" smtClean="0"/>
            </a:br>
            <a:r>
              <a:rPr lang="en-US" sz="1200" b="1" kern="1200" dirty="0" smtClean="0">
                <a:solidFill>
                  <a:schemeClr val="tx1"/>
                </a:solidFill>
                <a:effectLst/>
                <a:latin typeface="+mn-lt"/>
                <a:ea typeface="+mn-ea"/>
                <a:cs typeface="+mn-cs"/>
              </a:rPr>
              <a:t>public class </a:t>
            </a:r>
            <a:r>
              <a:rPr lang="en-US" dirty="0" err="1" smtClean="0"/>
              <a:t>MainActivity</a:t>
            </a:r>
            <a:r>
              <a:rPr lang="en-US" dirty="0" smtClean="0"/>
              <a:t> </a:t>
            </a:r>
            <a:r>
              <a:rPr lang="en-US" sz="1200" b="1" kern="1200" dirty="0" smtClean="0">
                <a:solidFill>
                  <a:schemeClr val="tx1"/>
                </a:solidFill>
                <a:effectLst/>
                <a:latin typeface="+mn-lt"/>
                <a:ea typeface="+mn-ea"/>
                <a:cs typeface="+mn-cs"/>
              </a:rPr>
              <a:t>extends </a:t>
            </a:r>
            <a:r>
              <a:rPr lang="en-US" dirty="0" err="1" smtClean="0"/>
              <a:t>AppCompatActivity</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private </a:t>
            </a:r>
            <a:r>
              <a:rPr lang="en-US" dirty="0" err="1" smtClean="0"/>
              <a:t>DBHelper</a:t>
            </a:r>
            <a:r>
              <a:rPr lang="en-US" dirty="0" smtClean="0"/>
              <a:t> </a:t>
            </a:r>
            <a:r>
              <a:rPr lang="en-US" sz="1200" b="1" kern="1200" dirty="0" err="1" smtClean="0">
                <a:solidFill>
                  <a:schemeClr val="tx1"/>
                </a:solidFill>
                <a:effectLst/>
                <a:latin typeface="+mn-lt"/>
                <a:ea typeface="+mn-ea"/>
                <a:cs typeface="+mn-cs"/>
              </a:rPr>
              <a:t>datasource</a:t>
            </a:r>
            <a:r>
              <a:rPr lang="en-US" dirty="0" smtClean="0"/>
              <a:t>;</a:t>
            </a:r>
            <a:br>
              <a:rPr lang="en-US" dirty="0" smtClean="0"/>
            </a:br>
            <a:r>
              <a:rPr lang="en-US" dirty="0" smtClean="0"/>
              <a:t/>
            </a:r>
            <a:br>
              <a:rPr lang="en-US" dirty="0" smtClean="0"/>
            </a:br>
            <a:r>
              <a:rPr lang="en-US" dirty="0" smtClean="0"/>
              <a:t>    </a:t>
            </a:r>
            <a:r>
              <a:rPr lang="en-US" sz="1200" kern="1200" dirty="0" smtClean="0">
                <a:solidFill>
                  <a:schemeClr val="tx1"/>
                </a:solidFill>
                <a:effectLst/>
                <a:latin typeface="+mn-lt"/>
                <a:ea typeface="+mn-ea"/>
                <a:cs typeface="+mn-cs"/>
              </a:rPr>
              <a:t>@Override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protected void </a:t>
            </a:r>
            <a:r>
              <a:rPr lang="en-US" dirty="0" err="1" smtClean="0"/>
              <a:t>onCreate</a:t>
            </a:r>
            <a:r>
              <a:rPr lang="en-US" dirty="0" smtClean="0"/>
              <a:t>(Bundle </a:t>
            </a:r>
            <a:r>
              <a:rPr lang="en-US" dirty="0" err="1" smtClean="0"/>
              <a:t>savedInstanceState</a:t>
            </a:r>
            <a:r>
              <a:rPr lang="en-US" dirty="0" smtClean="0"/>
              <a:t>) {</a:t>
            </a:r>
            <a:br>
              <a:rPr lang="en-US" dirty="0" smtClean="0"/>
            </a:br>
            <a:r>
              <a:rPr lang="en-US" dirty="0" smtClean="0"/>
              <a:t>        </a:t>
            </a:r>
            <a:r>
              <a:rPr lang="en-US" sz="1200" b="1" kern="1200" dirty="0" err="1" smtClean="0">
                <a:solidFill>
                  <a:schemeClr val="tx1"/>
                </a:solidFill>
                <a:effectLst/>
                <a:latin typeface="+mn-lt"/>
                <a:ea typeface="+mn-ea"/>
                <a:cs typeface="+mn-cs"/>
              </a:rPr>
              <a:t>super</a:t>
            </a:r>
            <a:r>
              <a:rPr lang="en-US" dirty="0" err="1" smtClean="0"/>
              <a:t>.onCreate</a:t>
            </a:r>
            <a:r>
              <a:rPr lang="en-US" dirty="0" smtClean="0"/>
              <a:t>(</a:t>
            </a:r>
            <a:r>
              <a:rPr lang="en-US" dirty="0" err="1" smtClean="0"/>
              <a:t>savedInstanceState</a:t>
            </a:r>
            <a:r>
              <a:rPr lang="en-US" dirty="0" smtClean="0"/>
              <a:t>);</a:t>
            </a:r>
            <a:br>
              <a:rPr lang="en-US" dirty="0" smtClean="0"/>
            </a:br>
            <a:r>
              <a:rPr lang="en-US" dirty="0" smtClean="0"/>
              <a:t>        </a:t>
            </a:r>
            <a:r>
              <a:rPr lang="en-US" dirty="0" err="1" smtClean="0"/>
              <a:t>setContentView</a:t>
            </a:r>
            <a:r>
              <a:rPr lang="en-US" dirty="0" smtClean="0"/>
              <a:t>(</a:t>
            </a:r>
            <a:r>
              <a:rPr lang="en-US" dirty="0" err="1" smtClean="0"/>
              <a:t>R.layout.</a:t>
            </a:r>
            <a:r>
              <a:rPr lang="en-US" sz="1200" b="1" i="1" kern="1200" dirty="0" err="1" smtClean="0">
                <a:solidFill>
                  <a:schemeClr val="tx1"/>
                </a:solidFill>
                <a:effectLst/>
                <a:latin typeface="+mn-lt"/>
                <a:ea typeface="+mn-ea"/>
                <a:cs typeface="+mn-cs"/>
              </a:rPr>
              <a:t>activity_main</a:t>
            </a:r>
            <a:r>
              <a:rPr lang="en-US" dirty="0" smtClean="0"/>
              <a:t>);</a:t>
            </a:r>
            <a:br>
              <a:rPr lang="en-US" dirty="0" smtClean="0"/>
            </a:br>
            <a:r>
              <a:rPr lang="en-US" dirty="0" smtClean="0"/>
              <a:t/>
            </a:r>
            <a:br>
              <a:rPr lang="en-US" dirty="0" smtClean="0"/>
            </a:br>
            <a:r>
              <a:rPr lang="en-US" dirty="0" smtClean="0"/>
              <a:t/>
            </a:r>
            <a:br>
              <a:rPr lang="en-US" dirty="0" smtClean="0"/>
            </a:br>
            <a:r>
              <a:rPr lang="en-US" dirty="0" smtClean="0"/>
              <a:t>        </a:t>
            </a:r>
            <a:r>
              <a:rPr lang="en-US" sz="1200" b="1" kern="1200" dirty="0" err="1" smtClean="0">
                <a:solidFill>
                  <a:schemeClr val="tx1"/>
                </a:solidFill>
                <a:effectLst/>
                <a:latin typeface="+mn-lt"/>
                <a:ea typeface="+mn-ea"/>
                <a:cs typeface="+mn-cs"/>
              </a:rPr>
              <a:t>datasource</a:t>
            </a:r>
            <a:r>
              <a:rPr lang="en-US" sz="1200" b="1" kern="1200" dirty="0" smtClean="0">
                <a:solidFill>
                  <a:schemeClr val="tx1"/>
                </a:solidFill>
                <a:effectLst/>
                <a:latin typeface="+mn-lt"/>
                <a:ea typeface="+mn-ea"/>
                <a:cs typeface="+mn-cs"/>
              </a:rPr>
              <a:t> </a:t>
            </a:r>
            <a:r>
              <a:rPr lang="en-US" dirty="0" smtClean="0"/>
              <a:t>= </a:t>
            </a:r>
            <a:r>
              <a:rPr lang="en-US" sz="1200" b="1" kern="1200" dirty="0" smtClean="0">
                <a:solidFill>
                  <a:schemeClr val="tx1"/>
                </a:solidFill>
                <a:effectLst/>
                <a:latin typeface="+mn-lt"/>
                <a:ea typeface="+mn-ea"/>
                <a:cs typeface="+mn-cs"/>
              </a:rPr>
              <a:t>new </a:t>
            </a:r>
            <a:r>
              <a:rPr lang="en-US" dirty="0" err="1" smtClean="0"/>
              <a:t>DBHelper</a:t>
            </a:r>
            <a:r>
              <a:rPr lang="en-US" dirty="0" smtClean="0"/>
              <a:t>(</a:t>
            </a:r>
            <a:r>
              <a:rPr lang="en-US" sz="1200" b="1" kern="1200" dirty="0" smtClean="0">
                <a:solidFill>
                  <a:schemeClr val="tx1"/>
                </a:solidFill>
                <a:effectLst/>
                <a:latin typeface="+mn-lt"/>
                <a:ea typeface="+mn-ea"/>
                <a:cs typeface="+mn-cs"/>
              </a:rPr>
              <a:t>this</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try</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datasource</a:t>
            </a:r>
            <a:r>
              <a:rPr lang="en-US" dirty="0" err="1" smtClean="0"/>
              <a:t>.open</a:t>
            </a:r>
            <a:r>
              <a:rPr lang="en-US" dirty="0" smtClean="0"/>
              <a:t>();</a:t>
            </a:r>
            <a:br>
              <a:rPr lang="en-US" dirty="0" smtClean="0"/>
            </a:b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catch </a:t>
            </a:r>
            <a:r>
              <a:rPr lang="en-US" dirty="0" smtClean="0"/>
              <a:t>(Exception e){</a:t>
            </a:r>
            <a:br>
              <a:rPr lang="en-US" dirty="0" smtClean="0"/>
            </a:br>
            <a:r>
              <a:rPr lang="en-US" dirty="0" smtClean="0"/>
              <a:t/>
            </a:r>
            <a:br>
              <a:rPr lang="en-US" dirty="0" smtClean="0"/>
            </a:br>
            <a:r>
              <a:rPr lang="en-US" dirty="0" smtClean="0"/>
              <a:t>        }</a:t>
            </a:r>
            <a:br>
              <a:rPr lang="en-US" dirty="0" smtClean="0"/>
            </a:br>
            <a:r>
              <a:rPr lang="en-US" dirty="0" smtClean="0"/>
              <a:t>        </a:t>
            </a:r>
            <a:r>
              <a:rPr lang="en-US" dirty="0" err="1" smtClean="0"/>
              <a:t>ListView</a:t>
            </a:r>
            <a:r>
              <a:rPr lang="en-US" dirty="0" smtClean="0"/>
              <a:t> lv = (</a:t>
            </a:r>
            <a:r>
              <a:rPr lang="en-US" dirty="0" err="1" smtClean="0"/>
              <a:t>ListView</a:t>
            </a:r>
            <a:r>
              <a:rPr lang="en-US" dirty="0" smtClean="0"/>
              <a:t>)</a:t>
            </a:r>
            <a:r>
              <a:rPr lang="en-US" dirty="0" err="1" smtClean="0"/>
              <a:t>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listView</a:t>
            </a:r>
            <a:r>
              <a:rPr lang="en-US" dirty="0" smtClean="0"/>
              <a:t>);</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List&lt;Person&gt; values = </a:t>
            </a:r>
            <a:r>
              <a:rPr lang="en-US" sz="1200" b="1" kern="1200" dirty="0" err="1" smtClean="0">
                <a:solidFill>
                  <a:schemeClr val="tx1"/>
                </a:solidFill>
                <a:effectLst/>
                <a:latin typeface="+mn-lt"/>
                <a:ea typeface="+mn-ea"/>
                <a:cs typeface="+mn-cs"/>
              </a:rPr>
              <a:t>datasource</a:t>
            </a:r>
            <a:r>
              <a:rPr lang="en-US" dirty="0" err="1" smtClean="0"/>
              <a:t>.getAllComments</a:t>
            </a:r>
            <a:r>
              <a:rPr lang="en-US" dirty="0" smtClean="0"/>
              <a:t>();</a:t>
            </a:r>
            <a:br>
              <a:rPr lang="en-US" dirty="0" smtClean="0"/>
            </a:br>
            <a:r>
              <a:rPr lang="en-US" dirty="0" smtClean="0"/>
              <a:t/>
            </a:r>
            <a:br>
              <a:rPr lang="en-US" dirty="0" smtClean="0"/>
            </a:br>
            <a:r>
              <a:rPr lang="en-US" dirty="0" smtClean="0"/>
              <a:t>        </a:t>
            </a:r>
            <a:r>
              <a:rPr lang="en-US" sz="1200" i="1" kern="1200" dirty="0" smtClean="0">
                <a:solidFill>
                  <a:schemeClr val="tx1"/>
                </a:solidFill>
                <a:effectLst/>
                <a:latin typeface="+mn-lt"/>
                <a:ea typeface="+mn-ea"/>
                <a:cs typeface="+mn-cs"/>
              </a:rPr>
              <a:t>// Use the </a:t>
            </a:r>
            <a:r>
              <a:rPr lang="en-US" sz="1200" i="1" kern="1200" dirty="0" err="1" smtClean="0">
                <a:solidFill>
                  <a:schemeClr val="tx1"/>
                </a:solidFill>
                <a:effectLst/>
                <a:latin typeface="+mn-lt"/>
                <a:ea typeface="+mn-ea"/>
                <a:cs typeface="+mn-cs"/>
              </a:rPr>
              <a:t>SimpleCursorAdapter</a:t>
            </a:r>
            <a:r>
              <a:rPr lang="en-US" sz="1200" i="1" kern="1200" dirty="0" smtClean="0">
                <a:solidFill>
                  <a:schemeClr val="tx1"/>
                </a:solidFill>
                <a:effectLst/>
                <a:latin typeface="+mn-lt"/>
                <a:ea typeface="+mn-ea"/>
                <a:cs typeface="+mn-cs"/>
              </a:rPr>
              <a:t> to show the</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 elements in a </a:t>
            </a:r>
            <a:r>
              <a:rPr lang="en-US" sz="1200" i="1" kern="1200" dirty="0" err="1" smtClean="0">
                <a:solidFill>
                  <a:schemeClr val="tx1"/>
                </a:solidFill>
                <a:effectLst/>
                <a:latin typeface="+mn-lt"/>
                <a:ea typeface="+mn-ea"/>
                <a:cs typeface="+mn-cs"/>
              </a:rPr>
              <a:t>ListView</a:t>
            </a:r>
            <a:r>
              <a:rPr lang="en-US" sz="1200" i="1" kern="1200" dirty="0" smtClean="0">
                <a:solidFill>
                  <a:schemeClr val="tx1"/>
                </a:solidFill>
                <a:effectLst/>
                <a:latin typeface="+mn-lt"/>
                <a:ea typeface="+mn-ea"/>
                <a:cs typeface="+mn-cs"/>
              </a:rPr>
              <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r>
              <a:rPr lang="en-US" dirty="0" err="1" smtClean="0"/>
              <a:t>ArrayAdapter</a:t>
            </a:r>
            <a:r>
              <a:rPr lang="en-US" dirty="0" smtClean="0"/>
              <a:t>&lt;Person&gt; adapter = </a:t>
            </a:r>
            <a:r>
              <a:rPr lang="en-US" sz="1200" b="1" kern="1200" dirty="0" smtClean="0">
                <a:solidFill>
                  <a:schemeClr val="tx1"/>
                </a:solidFill>
                <a:effectLst/>
                <a:latin typeface="+mn-lt"/>
                <a:ea typeface="+mn-ea"/>
                <a:cs typeface="+mn-cs"/>
              </a:rPr>
              <a:t>new </a:t>
            </a:r>
            <a:r>
              <a:rPr lang="en-US" dirty="0" err="1" smtClean="0"/>
              <a:t>ArrayAdapter</a:t>
            </a:r>
            <a:r>
              <a:rPr lang="en-US" dirty="0" smtClean="0"/>
              <a:t>&lt;Person&gt;(</a:t>
            </a:r>
            <a:r>
              <a:rPr lang="en-US" sz="1200" b="1" kern="1200" dirty="0" smtClean="0">
                <a:solidFill>
                  <a:schemeClr val="tx1"/>
                </a:solidFill>
                <a:effectLst/>
                <a:latin typeface="+mn-lt"/>
                <a:ea typeface="+mn-ea"/>
                <a:cs typeface="+mn-cs"/>
              </a:rPr>
              <a:t>this</a:t>
            </a:r>
            <a:r>
              <a:rPr lang="en-US" dirty="0" smtClean="0"/>
              <a:t>,</a:t>
            </a:r>
            <a:br>
              <a:rPr lang="en-US" dirty="0" smtClean="0"/>
            </a:br>
            <a:r>
              <a:rPr lang="en-US" dirty="0" smtClean="0"/>
              <a:t>                android.R.layout.</a:t>
            </a:r>
            <a:r>
              <a:rPr lang="en-US" sz="1200" b="1" i="1" kern="1200" dirty="0" smtClean="0">
                <a:solidFill>
                  <a:schemeClr val="tx1"/>
                </a:solidFill>
                <a:effectLst/>
                <a:latin typeface="+mn-lt"/>
                <a:ea typeface="+mn-ea"/>
                <a:cs typeface="+mn-cs"/>
              </a:rPr>
              <a:t>simple_list_item_1</a:t>
            </a:r>
            <a:r>
              <a:rPr lang="en-US" dirty="0" smtClean="0"/>
              <a:t>, values);</a:t>
            </a:r>
            <a:br>
              <a:rPr lang="en-US" dirty="0" smtClean="0"/>
            </a:br>
            <a:r>
              <a:rPr lang="en-US" dirty="0" smtClean="0"/>
              <a:t>        </a:t>
            </a:r>
            <a:r>
              <a:rPr lang="en-US" dirty="0" err="1" smtClean="0"/>
              <a:t>lv.setAdapter</a:t>
            </a:r>
            <a:r>
              <a:rPr lang="en-US" dirty="0" smtClean="0"/>
              <a:t>(adapter);</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public void </a:t>
            </a:r>
            <a:r>
              <a:rPr lang="en-US" dirty="0" smtClean="0"/>
              <a:t>process(View view) {</a:t>
            </a:r>
            <a:br>
              <a:rPr lang="en-US" dirty="0" smtClean="0"/>
            </a:br>
            <a:r>
              <a:rPr lang="en-US" dirty="0" smtClean="0"/>
              <a:t>        </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SuppressWarnings</a:t>
            </a:r>
            <a:r>
              <a:rPr lang="en-US" dirty="0" smtClean="0"/>
              <a:t>(</a:t>
            </a:r>
            <a:r>
              <a:rPr lang="en-US" sz="1200" b="1" kern="1200" dirty="0" smtClean="0">
                <a:solidFill>
                  <a:schemeClr val="tx1"/>
                </a:solidFill>
                <a:effectLst/>
                <a:latin typeface="+mn-lt"/>
                <a:ea typeface="+mn-ea"/>
                <a:cs typeface="+mn-cs"/>
              </a:rPr>
              <a:t>"unchecked"</a:t>
            </a:r>
            <a:r>
              <a:rPr lang="en-US" dirty="0" smtClean="0"/>
              <a:t>)</a:t>
            </a:r>
            <a:br>
              <a:rPr lang="en-US" dirty="0" smtClean="0"/>
            </a:br>
            <a:r>
              <a:rPr lang="en-US" dirty="0" smtClean="0"/>
              <a:t>        </a:t>
            </a:r>
            <a:r>
              <a:rPr lang="en-US" dirty="0" err="1" smtClean="0"/>
              <a:t>ListView</a:t>
            </a:r>
            <a:r>
              <a:rPr lang="en-US" dirty="0" smtClean="0"/>
              <a:t> lv = (</a:t>
            </a:r>
            <a:r>
              <a:rPr lang="en-US" dirty="0" err="1" smtClean="0"/>
              <a:t>ListView</a:t>
            </a:r>
            <a:r>
              <a:rPr lang="en-US" dirty="0" smtClean="0"/>
              <a:t>)</a:t>
            </a:r>
            <a:r>
              <a:rPr lang="en-US" dirty="0" err="1" smtClean="0"/>
              <a:t>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listView</a:t>
            </a:r>
            <a:r>
              <a:rPr lang="en-US" dirty="0" smtClean="0"/>
              <a:t>);</a:t>
            </a:r>
            <a:br>
              <a:rPr lang="en-US" dirty="0" smtClean="0"/>
            </a:br>
            <a:r>
              <a:rPr lang="en-US" dirty="0" smtClean="0"/>
              <a:t>        </a:t>
            </a:r>
            <a:r>
              <a:rPr lang="en-US" dirty="0" err="1" smtClean="0"/>
              <a:t>ArrayAdapter</a:t>
            </a:r>
            <a:r>
              <a:rPr lang="en-US" dirty="0" smtClean="0"/>
              <a:t>&lt;Person&gt; adapter = (</a:t>
            </a:r>
            <a:r>
              <a:rPr lang="en-US" dirty="0" err="1" smtClean="0"/>
              <a:t>ArrayAdapter</a:t>
            </a:r>
            <a:r>
              <a:rPr lang="en-US" dirty="0" smtClean="0"/>
              <a:t>&lt;Person&gt;) </a:t>
            </a:r>
            <a:r>
              <a:rPr lang="en-US" dirty="0" err="1" smtClean="0"/>
              <a:t>lv.getAdapter</a:t>
            </a:r>
            <a:r>
              <a:rPr lang="en-US" dirty="0" smtClean="0"/>
              <a:t>();</a:t>
            </a:r>
            <a:br>
              <a:rPr lang="en-US" dirty="0" smtClean="0"/>
            </a:br>
            <a:r>
              <a:rPr lang="en-US" dirty="0" smtClean="0"/>
              <a:t>        Person person = </a:t>
            </a:r>
            <a:r>
              <a:rPr lang="en-US" sz="1200" b="1" kern="1200" dirty="0" smtClean="0">
                <a:solidFill>
                  <a:schemeClr val="tx1"/>
                </a:solidFill>
                <a:effectLst/>
                <a:latin typeface="+mn-lt"/>
                <a:ea typeface="+mn-ea"/>
                <a:cs typeface="+mn-cs"/>
              </a:rPr>
              <a:t>null</a:t>
            </a:r>
            <a:r>
              <a:rPr lang="en-US" dirty="0" smtClean="0"/>
              <a:t>;</a:t>
            </a:r>
            <a:br>
              <a:rPr lang="en-US" dirty="0" smtClean="0"/>
            </a:br>
            <a:r>
              <a:rPr lang="en-US" dirty="0" smtClean="0"/>
              <a:t>        </a:t>
            </a:r>
            <a:r>
              <a:rPr lang="en-US" dirty="0" err="1" smtClean="0"/>
              <a:t>EditText</a:t>
            </a:r>
            <a:r>
              <a:rPr lang="en-US" dirty="0" smtClean="0"/>
              <a:t> et = (</a:t>
            </a:r>
            <a:r>
              <a:rPr lang="en-US" dirty="0" err="1" smtClean="0"/>
              <a:t>EditText</a:t>
            </a:r>
            <a:r>
              <a:rPr lang="en-US" dirty="0" smtClean="0"/>
              <a:t>)</a:t>
            </a:r>
            <a:r>
              <a:rPr lang="en-US" dirty="0" err="1" smtClean="0"/>
              <a:t>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inputName</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switch </a:t>
            </a:r>
            <a:r>
              <a:rPr lang="en-US" dirty="0" smtClean="0"/>
              <a:t>(</a:t>
            </a:r>
            <a:r>
              <a:rPr lang="en-US" dirty="0" err="1" smtClean="0"/>
              <a:t>view.getId</a:t>
            </a: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case </a:t>
            </a:r>
            <a:r>
              <a:rPr lang="en-US" dirty="0" err="1" smtClean="0"/>
              <a:t>R.id.</a:t>
            </a:r>
            <a:r>
              <a:rPr lang="en-US" sz="1200" b="1" i="1" kern="1200" dirty="0" err="1" smtClean="0">
                <a:solidFill>
                  <a:schemeClr val="tx1"/>
                </a:solidFill>
                <a:effectLst/>
                <a:latin typeface="+mn-lt"/>
                <a:ea typeface="+mn-ea"/>
                <a:cs typeface="+mn-cs"/>
              </a:rPr>
              <a:t>add</a:t>
            </a:r>
            <a:r>
              <a:rPr lang="en-US" dirty="0" smtClean="0"/>
              <a:t>:</a:t>
            </a:r>
            <a:br>
              <a:rPr lang="en-US" dirty="0" smtClean="0"/>
            </a:br>
            <a:r>
              <a:rPr lang="en-US" dirty="0" smtClean="0"/>
              <a:t>                String name = </a:t>
            </a:r>
            <a:r>
              <a:rPr lang="en-US" dirty="0" err="1" smtClean="0"/>
              <a:t>et.getText</a:t>
            </a:r>
            <a:r>
              <a:rPr lang="en-US" dirty="0" smtClean="0"/>
              <a:t>().</a:t>
            </a:r>
            <a:r>
              <a:rPr lang="en-US" dirty="0" err="1" smtClean="0"/>
              <a:t>toString</a:t>
            </a:r>
            <a:r>
              <a:rPr lang="en-US" dirty="0" smtClean="0"/>
              <a:t>();</a:t>
            </a:r>
            <a:br>
              <a:rPr lang="en-US" dirty="0" smtClean="0"/>
            </a:br>
            <a:r>
              <a:rPr lang="en-US" dirty="0" smtClean="0"/>
              <a:t>                </a:t>
            </a:r>
            <a:r>
              <a:rPr lang="en-US" sz="1200" i="1" kern="1200" dirty="0" smtClean="0">
                <a:solidFill>
                  <a:schemeClr val="tx1"/>
                </a:solidFill>
                <a:effectLst/>
                <a:latin typeface="+mn-lt"/>
                <a:ea typeface="+mn-ea"/>
                <a:cs typeface="+mn-cs"/>
              </a:rPr>
              <a:t>// Save the new comment to the database</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r>
              <a:rPr lang="en-US" dirty="0" smtClean="0"/>
              <a:t>person = </a:t>
            </a:r>
            <a:r>
              <a:rPr lang="en-US" sz="1200" b="1" kern="1200" dirty="0" err="1" smtClean="0">
                <a:solidFill>
                  <a:schemeClr val="tx1"/>
                </a:solidFill>
                <a:effectLst/>
                <a:latin typeface="+mn-lt"/>
                <a:ea typeface="+mn-ea"/>
                <a:cs typeface="+mn-cs"/>
              </a:rPr>
              <a:t>datasource</a:t>
            </a:r>
            <a:r>
              <a:rPr lang="en-US" dirty="0" err="1" smtClean="0"/>
              <a:t>.createPerson</a:t>
            </a:r>
            <a:r>
              <a:rPr lang="en-US" dirty="0" smtClean="0"/>
              <a:t>(name);</a:t>
            </a:r>
            <a:br>
              <a:rPr lang="en-US" dirty="0" smtClean="0"/>
            </a:br>
            <a:r>
              <a:rPr lang="en-US" dirty="0" smtClean="0"/>
              <a:t>                </a:t>
            </a:r>
            <a:r>
              <a:rPr lang="en-US" dirty="0" err="1" smtClean="0"/>
              <a:t>adapter.add</a:t>
            </a:r>
            <a:r>
              <a:rPr lang="en-US" dirty="0" smtClean="0"/>
              <a:t>(person);</a:t>
            </a:r>
            <a:br>
              <a:rPr lang="en-US" dirty="0" smtClean="0"/>
            </a:br>
            <a:r>
              <a:rPr lang="en-US" dirty="0" smtClean="0"/>
              <a:t>                </a:t>
            </a:r>
            <a:r>
              <a:rPr lang="en-US" sz="1200" b="1" kern="1200" dirty="0" smtClean="0">
                <a:solidFill>
                  <a:schemeClr val="tx1"/>
                </a:solidFill>
                <a:effectLst/>
                <a:latin typeface="+mn-lt"/>
                <a:ea typeface="+mn-ea"/>
                <a:cs typeface="+mn-cs"/>
              </a:rPr>
              <a:t>break</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case </a:t>
            </a:r>
            <a:r>
              <a:rPr lang="en-US" dirty="0" err="1" smtClean="0"/>
              <a:t>R.id.</a:t>
            </a:r>
            <a:r>
              <a:rPr lang="en-US" sz="1200" b="1" i="1" kern="1200" dirty="0" err="1" smtClean="0">
                <a:solidFill>
                  <a:schemeClr val="tx1"/>
                </a:solidFill>
                <a:effectLst/>
                <a:latin typeface="+mn-lt"/>
                <a:ea typeface="+mn-ea"/>
                <a:cs typeface="+mn-cs"/>
              </a:rPr>
              <a:t>delete</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if </a:t>
            </a:r>
            <a:r>
              <a:rPr lang="en-US" dirty="0" smtClean="0"/>
              <a:t>(</a:t>
            </a:r>
            <a:r>
              <a:rPr lang="en-US" dirty="0" err="1" smtClean="0"/>
              <a:t>lv.getAdapter</a:t>
            </a:r>
            <a:r>
              <a:rPr lang="en-US" dirty="0" smtClean="0"/>
              <a:t>().</a:t>
            </a:r>
            <a:r>
              <a:rPr lang="en-US" dirty="0" err="1" smtClean="0"/>
              <a:t>getCount</a:t>
            </a:r>
            <a:r>
              <a:rPr lang="en-US" dirty="0" smtClean="0"/>
              <a:t>() &gt; </a:t>
            </a:r>
            <a:r>
              <a:rPr lang="en-US" sz="1200" kern="1200" dirty="0" smtClean="0">
                <a:solidFill>
                  <a:schemeClr val="tx1"/>
                </a:solidFill>
                <a:effectLst/>
                <a:latin typeface="+mn-lt"/>
                <a:ea typeface="+mn-ea"/>
                <a:cs typeface="+mn-cs"/>
              </a:rPr>
              <a:t>0</a:t>
            </a:r>
            <a:r>
              <a:rPr lang="en-US" dirty="0" smtClean="0"/>
              <a:t>) {</a:t>
            </a:r>
            <a:br>
              <a:rPr lang="en-US" dirty="0" smtClean="0"/>
            </a:br>
            <a:r>
              <a:rPr lang="en-US" dirty="0" smtClean="0"/>
              <a:t>                    person = (Person) </a:t>
            </a:r>
            <a:r>
              <a:rPr lang="en-US" dirty="0" err="1" smtClean="0"/>
              <a:t>lv.getAdapter</a:t>
            </a:r>
            <a:r>
              <a:rPr lang="en-US" dirty="0" smtClean="0"/>
              <a:t>().</a:t>
            </a:r>
            <a:r>
              <a:rPr lang="en-US" dirty="0" err="1" smtClean="0"/>
              <a:t>getItem</a:t>
            </a:r>
            <a:r>
              <a:rPr lang="en-US" dirty="0" smtClean="0"/>
              <a:t>(</a:t>
            </a:r>
            <a:r>
              <a:rPr lang="en-US" sz="1200" kern="1200" dirty="0" smtClean="0">
                <a:solidFill>
                  <a:schemeClr val="tx1"/>
                </a:solidFill>
                <a:effectLst/>
                <a:latin typeface="+mn-lt"/>
                <a:ea typeface="+mn-ea"/>
                <a:cs typeface="+mn-cs"/>
              </a:rPr>
              <a:t>0</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datasource</a:t>
            </a:r>
            <a:r>
              <a:rPr lang="en-US" dirty="0" err="1" smtClean="0"/>
              <a:t>.deletePerson</a:t>
            </a:r>
            <a:r>
              <a:rPr lang="en-US" dirty="0" smtClean="0"/>
              <a:t>(person);</a:t>
            </a:r>
            <a:br>
              <a:rPr lang="en-US" dirty="0" smtClean="0"/>
            </a:br>
            <a:r>
              <a:rPr lang="en-US" dirty="0" smtClean="0"/>
              <a:t>                    </a:t>
            </a:r>
            <a:r>
              <a:rPr lang="en-US" dirty="0" err="1" smtClean="0"/>
              <a:t>adapter.remove</a:t>
            </a:r>
            <a:r>
              <a:rPr lang="en-US" dirty="0" smtClean="0"/>
              <a:t>(person);</a:t>
            </a:r>
            <a:br>
              <a:rPr lang="en-US" dirty="0" smtClean="0"/>
            </a:b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break</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case </a:t>
            </a:r>
            <a:r>
              <a:rPr lang="en-US" dirty="0" err="1" smtClean="0"/>
              <a:t>R.id.</a:t>
            </a:r>
            <a:r>
              <a:rPr lang="en-US" sz="1200" b="1" i="1" kern="1200" dirty="0" err="1" smtClean="0">
                <a:solidFill>
                  <a:schemeClr val="tx1"/>
                </a:solidFill>
                <a:effectLst/>
                <a:latin typeface="+mn-lt"/>
                <a:ea typeface="+mn-ea"/>
                <a:cs typeface="+mn-cs"/>
              </a:rPr>
              <a:t>deleteAll</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if </a:t>
            </a:r>
            <a:r>
              <a:rPr lang="en-US" dirty="0" smtClean="0"/>
              <a:t>(</a:t>
            </a:r>
            <a:r>
              <a:rPr lang="en-US" dirty="0" err="1" smtClean="0"/>
              <a:t>lv.getAdapter</a:t>
            </a:r>
            <a:r>
              <a:rPr lang="en-US" dirty="0" smtClean="0"/>
              <a:t>().</a:t>
            </a:r>
            <a:r>
              <a:rPr lang="en-US" dirty="0" err="1" smtClean="0"/>
              <a:t>getCount</a:t>
            </a:r>
            <a:r>
              <a:rPr lang="en-US" dirty="0" smtClean="0"/>
              <a:t>() &gt; </a:t>
            </a:r>
            <a:r>
              <a:rPr lang="en-US" sz="1200" kern="1200" dirty="0" smtClean="0">
                <a:solidFill>
                  <a:schemeClr val="tx1"/>
                </a:solidFill>
                <a:effectLst/>
                <a:latin typeface="+mn-lt"/>
                <a:ea typeface="+mn-ea"/>
                <a:cs typeface="+mn-cs"/>
              </a:rPr>
              <a:t>0</a:t>
            </a:r>
            <a:r>
              <a:rPr lang="en-US" dirty="0" smtClean="0"/>
              <a:t>) {</a:t>
            </a:r>
            <a:br>
              <a:rPr lang="en-US" dirty="0" smtClean="0"/>
            </a:br>
            <a:r>
              <a:rPr lang="en-US" dirty="0" smtClean="0"/>
              <a:t>                    </a:t>
            </a:r>
            <a:r>
              <a:rPr lang="en-US" sz="1200" b="1" kern="1200" dirty="0" err="1" smtClean="0">
                <a:solidFill>
                  <a:schemeClr val="tx1"/>
                </a:solidFill>
                <a:effectLst/>
                <a:latin typeface="+mn-lt"/>
                <a:ea typeface="+mn-ea"/>
                <a:cs typeface="+mn-cs"/>
              </a:rPr>
              <a:t>datasource</a:t>
            </a:r>
            <a:r>
              <a:rPr lang="en-US" dirty="0" err="1" smtClean="0"/>
              <a:t>.deleteAllPersons</a:t>
            </a:r>
            <a:r>
              <a:rPr lang="en-US" dirty="0" smtClean="0"/>
              <a:t>();</a:t>
            </a:r>
            <a:br>
              <a:rPr lang="en-US" dirty="0" smtClean="0"/>
            </a:br>
            <a:r>
              <a:rPr lang="en-US" dirty="0" smtClean="0"/>
              <a:t>                    </a:t>
            </a:r>
            <a:r>
              <a:rPr lang="en-US" dirty="0" err="1" smtClean="0"/>
              <a:t>adapter.clear</a:t>
            </a:r>
            <a:r>
              <a:rPr lang="en-US" dirty="0" smtClean="0"/>
              <a:t>();</a:t>
            </a:r>
            <a:br>
              <a:rPr lang="en-US" dirty="0" smtClean="0"/>
            </a:b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break</a:t>
            </a:r>
            <a:r>
              <a:rPr lang="en-US" dirty="0" smtClean="0"/>
              <a:t>;</a:t>
            </a:r>
            <a:br>
              <a:rPr lang="en-US" dirty="0" smtClean="0"/>
            </a:br>
            <a:r>
              <a:rPr lang="en-US" dirty="0" smtClean="0"/>
              <a:t>        }</a:t>
            </a:r>
            <a:br>
              <a:rPr lang="en-US" dirty="0" smtClean="0"/>
            </a:br>
            <a:r>
              <a:rPr lang="en-US" dirty="0" smtClean="0"/>
              <a:t>        </a:t>
            </a:r>
            <a:r>
              <a:rPr lang="en-US" dirty="0" err="1" smtClean="0"/>
              <a:t>adapter.notifyDataSetChanged</a:t>
            </a:r>
            <a:r>
              <a:rPr lang="en-US" dirty="0" smtClean="0"/>
              <a:t>();</a:t>
            </a:r>
            <a:br>
              <a:rPr lang="en-US" dirty="0" smtClean="0"/>
            </a:br>
            <a:r>
              <a:rPr lang="en-US" dirty="0" smtClean="0"/>
              <a:t>    }</a:t>
            </a:r>
            <a:br>
              <a:rPr lang="en-US" dirty="0" smtClean="0"/>
            </a:br>
            <a:r>
              <a:rPr lang="en-US" dirty="0" smtClean="0"/>
              <a:t>}</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35</a:t>
            </a:fld>
            <a:endParaRPr lang="en-US"/>
          </a:p>
        </p:txBody>
      </p:sp>
    </p:spTree>
    <p:extLst>
      <p:ext uri="{BB962C8B-B14F-4D97-AF65-F5344CB8AC3E}">
        <p14:creationId xmlns:p14="http://schemas.microsoft.com/office/powerpoint/2010/main" val="2249398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An Android </a:t>
            </a:r>
            <a:r>
              <a:rPr lang="en-US" dirty="0" err="1" smtClean="0"/>
              <a:t>listview</a:t>
            </a:r>
            <a:r>
              <a:rPr lang="en-US" dirty="0" smtClean="0"/>
              <a:t> is made from a group of list items. List items are individual rows in </a:t>
            </a:r>
            <a:r>
              <a:rPr lang="en-US" dirty="0" err="1" smtClean="0"/>
              <a:t>listview</a:t>
            </a:r>
            <a:r>
              <a:rPr lang="en-US" dirty="0" smtClean="0"/>
              <a:t> where the data will be displayed. Any data in </a:t>
            </a:r>
            <a:r>
              <a:rPr lang="en-US" dirty="0" err="1" smtClean="0"/>
              <a:t>listview</a:t>
            </a:r>
            <a:r>
              <a:rPr lang="en-US" dirty="0" smtClean="0"/>
              <a:t> is displayed only through </a:t>
            </a:r>
            <a:r>
              <a:rPr lang="en-US" dirty="0" err="1" smtClean="0"/>
              <a:t>listItem</a:t>
            </a:r>
            <a:r>
              <a:rPr lang="en-US" dirty="0" smtClean="0"/>
              <a:t>. Consider </a:t>
            </a:r>
            <a:r>
              <a:rPr lang="en-US" dirty="0" err="1" smtClean="0"/>
              <a:t>Listview</a:t>
            </a:r>
            <a:r>
              <a:rPr lang="en-US" dirty="0" smtClean="0"/>
              <a:t> as scrollable group of list items.</a:t>
            </a:r>
          </a:p>
          <a:p>
            <a:endParaRPr lang="en-US" dirty="0" smtClean="0"/>
          </a:p>
          <a:p>
            <a:r>
              <a:rPr lang="en-US" dirty="0" smtClean="0"/>
              <a:t>List items are just layouts in a separate layout file. Let us understand the following example.</a:t>
            </a:r>
          </a:p>
          <a:p>
            <a:endParaRPr lang="en-US" dirty="0" smtClean="0"/>
          </a:p>
          <a:p>
            <a:r>
              <a:rPr lang="en-US" dirty="0" smtClean="0"/>
              <a:t>Android </a:t>
            </a:r>
            <a:r>
              <a:rPr lang="en-US" dirty="0" err="1" smtClean="0"/>
              <a:t>Listview</a:t>
            </a:r>
            <a:r>
              <a:rPr lang="en-US" dirty="0" smtClean="0"/>
              <a:t> Twitter tweet example</a:t>
            </a:r>
          </a:p>
          <a:p>
            <a:endParaRPr lang="en-US" dirty="0" smtClean="0"/>
          </a:p>
          <a:p>
            <a:r>
              <a:rPr lang="en-US" dirty="0" smtClean="0"/>
              <a:t>Here we can see a </a:t>
            </a:r>
            <a:r>
              <a:rPr lang="en-US" dirty="0" err="1" smtClean="0"/>
              <a:t>listitem</a:t>
            </a:r>
            <a:r>
              <a:rPr lang="en-US" dirty="0" smtClean="0"/>
              <a:t> for the twitter application. This list Item is arranged in a Relative layout with images and multiple text views aligned to each other. This is how an Android </a:t>
            </a:r>
            <a:r>
              <a:rPr lang="en-US" dirty="0" err="1" smtClean="0"/>
              <a:t>listview</a:t>
            </a:r>
            <a:r>
              <a:rPr lang="en-US" dirty="0" smtClean="0"/>
              <a:t> is designed.</a:t>
            </a:r>
          </a:p>
          <a:p>
            <a:endParaRPr lang="en-US" dirty="0" smtClean="0"/>
          </a:p>
          <a:p>
            <a:r>
              <a:rPr lang="en-US" dirty="0" smtClean="0"/>
              <a:t>Once we have the </a:t>
            </a:r>
            <a:r>
              <a:rPr lang="en-US" dirty="0" err="1" smtClean="0"/>
              <a:t>listitem</a:t>
            </a:r>
            <a:r>
              <a:rPr lang="en-US" dirty="0" smtClean="0"/>
              <a:t>, we bind the </a:t>
            </a:r>
            <a:r>
              <a:rPr lang="en-US" dirty="0" err="1" smtClean="0"/>
              <a:t>listview</a:t>
            </a:r>
            <a:r>
              <a:rPr lang="en-US" dirty="0" smtClean="0"/>
              <a:t> to the Adapter and then use list items to display the data in </a:t>
            </a:r>
            <a:r>
              <a:rPr lang="en-US" dirty="0" err="1" smtClean="0"/>
              <a:t>listview</a:t>
            </a:r>
            <a:r>
              <a:rPr lang="en-US" dirty="0" smtClean="0"/>
              <a:t>.</a:t>
            </a: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10</a:t>
            </a:fld>
            <a:endParaRPr lang="en-US"/>
          </a:p>
        </p:txBody>
      </p:sp>
    </p:spTree>
    <p:extLst>
      <p:ext uri="{BB962C8B-B14F-4D97-AF65-F5344CB8AC3E}">
        <p14:creationId xmlns:p14="http://schemas.microsoft.com/office/powerpoint/2010/main" val="2114861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Adapter</a:t>
            </a:r>
          </a:p>
          <a:p>
            <a:endParaRPr lang="en-US" dirty="0" smtClean="0"/>
          </a:p>
          <a:p>
            <a:r>
              <a:rPr lang="en-US" dirty="0" smtClean="0"/>
              <a:t>Android Adapter is a bridge between the View (e.g. </a:t>
            </a:r>
            <a:r>
              <a:rPr lang="en-US" dirty="0" err="1" smtClean="0"/>
              <a:t>ListView</a:t>
            </a:r>
            <a:r>
              <a:rPr lang="en-US" dirty="0" smtClean="0"/>
              <a:t>) and the underlying data for that view. An adapter manages the data and adapts the data to the individual rows (</a:t>
            </a:r>
            <a:r>
              <a:rPr lang="en-US" dirty="0" err="1" smtClean="0"/>
              <a:t>listItems</a:t>
            </a:r>
            <a:r>
              <a:rPr lang="en-US" dirty="0" smtClean="0"/>
              <a:t>) of the view.</a:t>
            </a:r>
          </a:p>
          <a:p>
            <a:endParaRPr lang="en-US" dirty="0" smtClean="0"/>
          </a:p>
          <a:p>
            <a:r>
              <a:rPr lang="en-US" dirty="0" smtClean="0"/>
              <a:t>We bind the adapter with Android </a:t>
            </a:r>
            <a:r>
              <a:rPr lang="en-US" dirty="0" err="1" smtClean="0"/>
              <a:t>listview</a:t>
            </a:r>
            <a:r>
              <a:rPr lang="en-US" dirty="0" smtClean="0"/>
              <a:t> via </a:t>
            </a:r>
            <a:r>
              <a:rPr lang="en-US" dirty="0" err="1" smtClean="0"/>
              <a:t>setAdapter</a:t>
            </a:r>
            <a:r>
              <a:rPr lang="en-US" dirty="0" smtClean="0"/>
              <a:t> method. Now, Let us see how adapter works with the help of the following image.</a:t>
            </a:r>
          </a:p>
          <a:p>
            <a:endParaRPr lang="en-US" dirty="0" smtClean="0"/>
          </a:p>
          <a:p>
            <a:r>
              <a:rPr lang="en-US" dirty="0" smtClean="0"/>
              <a:t>Android </a:t>
            </a:r>
            <a:r>
              <a:rPr lang="en-US" dirty="0" err="1" smtClean="0"/>
              <a:t>Listview</a:t>
            </a:r>
            <a:r>
              <a:rPr lang="en-US" dirty="0" smtClean="0"/>
              <a:t> Adapters</a:t>
            </a:r>
          </a:p>
          <a:p>
            <a:endParaRPr lang="en-US" dirty="0" smtClean="0"/>
          </a:p>
          <a:p>
            <a:r>
              <a:rPr lang="en-US" dirty="0" smtClean="0"/>
              <a:t>As stated earlier, Adapters act as a bridge to the views. To interact with the view, adapters call the </a:t>
            </a:r>
            <a:r>
              <a:rPr lang="en-US" dirty="0" err="1" smtClean="0"/>
              <a:t>getView</a:t>
            </a:r>
            <a:r>
              <a:rPr lang="en-US" dirty="0" smtClean="0"/>
              <a:t>() method which returns a view for each item within the adapter view. This is a </a:t>
            </a:r>
            <a:r>
              <a:rPr lang="en-US" dirty="0" err="1" smtClean="0"/>
              <a:t>listitem</a:t>
            </a:r>
            <a:r>
              <a:rPr lang="en-US" dirty="0" smtClean="0"/>
              <a:t> which we have seen earlier. The layout format and the corresponding data for an item within the adapter view are set in the </a:t>
            </a:r>
            <a:r>
              <a:rPr lang="en-US" dirty="0" err="1" smtClean="0"/>
              <a:t>getView</a:t>
            </a:r>
            <a:r>
              <a:rPr lang="en-US" dirty="0" smtClean="0"/>
              <a:t>() method.</a:t>
            </a:r>
          </a:p>
          <a:p>
            <a:endParaRPr lang="en-US" dirty="0" smtClean="0"/>
          </a:p>
          <a:p>
            <a:r>
              <a:rPr lang="en-US" dirty="0" smtClean="0"/>
              <a:t>Once we have a reference to the view, we can get the data from the data source either in an Array list or a cursor. We can then bind the data to the view items. All this is done in </a:t>
            </a:r>
            <a:r>
              <a:rPr lang="en-US" dirty="0" err="1" smtClean="0"/>
              <a:t>getView</a:t>
            </a:r>
            <a:r>
              <a:rPr lang="en-US" dirty="0" smtClean="0"/>
              <a:t> Method. In coming sections, we will look as to how we can achieve this in our code.</a:t>
            </a:r>
          </a:p>
          <a:p>
            <a:r>
              <a:rPr lang="en-US" dirty="0" err="1" smtClean="0"/>
              <a:t>Watchout</a:t>
            </a:r>
            <a:r>
              <a:rPr lang="en-US" dirty="0" smtClean="0"/>
              <a:t>: Typically as you scroll the </a:t>
            </a:r>
            <a:r>
              <a:rPr lang="en-US" dirty="0" err="1" smtClean="0"/>
              <a:t>listview</a:t>
            </a:r>
            <a:r>
              <a:rPr lang="en-US" dirty="0" smtClean="0"/>
              <a:t> to improve the performance and save time in creating a new view , Android recycles the views that go out of focus.</a:t>
            </a:r>
          </a:p>
          <a:p>
            <a:endParaRPr lang="en-US" dirty="0" smtClean="0"/>
          </a:p>
          <a:p>
            <a:r>
              <a:rPr lang="en-US" dirty="0" smtClean="0"/>
              <a:t>Typically you do not have to deal directly with the Adapter class. Android provides you commonly used Adapters like :</a:t>
            </a:r>
          </a:p>
          <a:p>
            <a:endParaRPr lang="en-US" dirty="0" smtClean="0"/>
          </a:p>
          <a:p>
            <a:r>
              <a:rPr lang="en-US" dirty="0" smtClean="0"/>
              <a:t>Array Adapter Cursor Adapter *Simple Cursor Adapter</a:t>
            </a:r>
          </a:p>
          <a:p>
            <a:endParaRPr lang="en-US" dirty="0" smtClean="0"/>
          </a:p>
          <a:p>
            <a:r>
              <a:rPr lang="en-US" dirty="0" smtClean="0"/>
              <a:t>Most of the time we tend to write our own Adapter by extending </a:t>
            </a:r>
            <a:r>
              <a:rPr lang="en-US" dirty="0" err="1" smtClean="0"/>
              <a:t>BaseAdapter</a:t>
            </a:r>
            <a:endParaRPr lang="en-US" dirty="0" smtClean="0"/>
          </a:p>
          <a:p>
            <a:r>
              <a:rPr lang="en-US" dirty="0" err="1" smtClean="0"/>
              <a:t>Watchout</a:t>
            </a:r>
            <a:r>
              <a:rPr lang="en-US" dirty="0" smtClean="0"/>
              <a:t>: Always remember that any adapter will always expect a Layout to be bound to(</a:t>
            </a:r>
            <a:r>
              <a:rPr lang="en-US" dirty="0" err="1" smtClean="0"/>
              <a:t>i.e</a:t>
            </a:r>
            <a:r>
              <a:rPr lang="en-US" dirty="0" smtClean="0"/>
              <a:t> </a:t>
            </a:r>
            <a:r>
              <a:rPr lang="en-US" dirty="0" err="1" smtClean="0"/>
              <a:t>listitem</a:t>
            </a:r>
            <a:r>
              <a:rPr lang="en-US" dirty="0" smtClean="0"/>
              <a:t>).</a:t>
            </a:r>
          </a:p>
          <a:p>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14</a:t>
            </a:fld>
            <a:endParaRPr lang="en-US"/>
          </a:p>
        </p:txBody>
      </p:sp>
    </p:spTree>
    <p:extLst>
      <p:ext uri="{BB962C8B-B14F-4D97-AF65-F5344CB8AC3E}">
        <p14:creationId xmlns:p14="http://schemas.microsoft.com/office/powerpoint/2010/main" val="3987221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with databases in Android can be slow due to the necessary I/O. Therefore is it recommended to perform this task in an </a:t>
            </a:r>
            <a:r>
              <a:rPr lang="en-US" dirty="0" err="1" smtClean="0"/>
              <a:t>AsyncTask</a:t>
            </a:r>
            <a:r>
              <a:rPr lang="en-US" dirty="0" smtClean="0"/>
              <a:t> . </a:t>
            </a:r>
          </a:p>
          <a:p>
            <a:endParaRPr lang="en-US" dirty="0" smtClean="0"/>
          </a:p>
          <a:p>
            <a:r>
              <a:rPr lang="en-US" dirty="0" smtClean="0"/>
              <a:t>SQLite supports the data types TEXT (similar to String in Java), INTEGER (similar to long in Java) and REAL (similar to double in Java). All other types must be converted into on of these fields before saving them in the database. SQLite itself does not validate if the types written to the columns are actually of the defined type, you can write an integer into a string column.</a:t>
            </a:r>
          </a:p>
          <a:p>
            <a:endParaRPr lang="en-US" dirty="0" smtClean="0"/>
          </a:p>
          <a:p>
            <a:r>
              <a:rPr lang="en-US" dirty="0" smtClean="0"/>
              <a:t>If your application creates an database this database is saved in the directory "DATA/data/APP_NAME/databases/FILENAME". "DATA" is the path which </a:t>
            </a:r>
            <a:r>
              <a:rPr lang="en-US" dirty="0" err="1" smtClean="0"/>
              <a:t>Environment.getDataDirectory</a:t>
            </a:r>
            <a:r>
              <a:rPr lang="en-US" dirty="0" smtClean="0"/>
              <a:t>() returns, "APP_NAME" is your application name and "FILENAME" is the name you give the database during creation. </a:t>
            </a:r>
            <a:r>
              <a:rPr lang="en-US" dirty="0" err="1" smtClean="0"/>
              <a:t>Environment.getDataDirectory</a:t>
            </a:r>
            <a:r>
              <a:rPr lang="en-US" dirty="0" smtClean="0"/>
              <a:t>() usually return the SD card as location.</a:t>
            </a:r>
          </a:p>
          <a:p>
            <a:endParaRPr lang="en-US" dirty="0" smtClean="0"/>
          </a:p>
          <a:p>
            <a:r>
              <a:rPr lang="en-US" dirty="0" smtClean="0"/>
              <a:t>A </a:t>
            </a:r>
            <a:r>
              <a:rPr lang="en-US" dirty="0" err="1" smtClean="0"/>
              <a:t>SQlite</a:t>
            </a:r>
            <a:r>
              <a:rPr lang="en-US" dirty="0" smtClean="0"/>
              <a:t> database is private to the application which creates it. If you want to share data with other applications you can use a Content Provider. </a:t>
            </a:r>
          </a:p>
          <a:p>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16</a:t>
            </a:fld>
            <a:endParaRPr lang="en-US"/>
          </a:p>
        </p:txBody>
      </p:sp>
    </p:spTree>
    <p:extLst>
      <p:ext uri="{BB962C8B-B14F-4D97-AF65-F5344CB8AC3E}">
        <p14:creationId xmlns:p14="http://schemas.microsoft.com/office/powerpoint/2010/main" val="432913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SQLiteBuilder</a:t>
            </a:r>
            <a:r>
              <a:rPr lang="en-US" dirty="0" smtClean="0"/>
              <a:t> is similar to the interface of an content provider therefore it is typically used in </a:t>
            </a:r>
            <a:r>
              <a:rPr lang="en-US" dirty="0" err="1" smtClean="0"/>
              <a:t>ContentProviders</a:t>
            </a:r>
            <a:r>
              <a:rPr lang="en-US" dirty="0" smtClean="0"/>
              <a:t>. A query always returns a "Cursor".</a:t>
            </a:r>
          </a:p>
          <a:p>
            <a:endParaRPr lang="en-US" dirty="0" smtClean="0"/>
          </a:p>
          <a:p>
            <a:r>
              <a:rPr lang="en-US" dirty="0" smtClean="0"/>
              <a:t>The method query has the parameters String </a:t>
            </a:r>
            <a:r>
              <a:rPr lang="en-US" dirty="0" err="1" smtClean="0"/>
              <a:t>dbName</a:t>
            </a:r>
            <a:r>
              <a:rPr lang="en-US" dirty="0" smtClean="0"/>
              <a:t>, </a:t>
            </a:r>
            <a:r>
              <a:rPr lang="en-US" dirty="0" err="1" smtClean="0"/>
              <a:t>int</a:t>
            </a:r>
            <a:r>
              <a:rPr lang="en-US" dirty="0" smtClean="0"/>
              <a:t>[] </a:t>
            </a:r>
            <a:r>
              <a:rPr lang="en-US" dirty="0" err="1" smtClean="0"/>
              <a:t>columnNames</a:t>
            </a:r>
            <a:r>
              <a:rPr lang="en-US" dirty="0" smtClean="0"/>
              <a:t>, String </a:t>
            </a:r>
            <a:r>
              <a:rPr lang="en-US" dirty="0" err="1" smtClean="0"/>
              <a:t>whereClause</a:t>
            </a:r>
            <a:r>
              <a:rPr lang="en-US" dirty="0" smtClean="0"/>
              <a:t>, String[] </a:t>
            </a:r>
            <a:r>
              <a:rPr lang="en-US" dirty="0" err="1" smtClean="0"/>
              <a:t>valuesForWhereClause</a:t>
            </a:r>
            <a:r>
              <a:rPr lang="en-US" dirty="0" smtClean="0"/>
              <a:t>, String[] </a:t>
            </a:r>
            <a:r>
              <a:rPr lang="en-US" dirty="0" err="1" smtClean="0"/>
              <a:t>groupBy</a:t>
            </a:r>
            <a:r>
              <a:rPr lang="en-US" dirty="0" smtClean="0"/>
              <a:t>, String[] having, String[] </a:t>
            </a:r>
            <a:r>
              <a:rPr lang="en-US" dirty="0" err="1" smtClean="0"/>
              <a:t>orderBy</a:t>
            </a:r>
            <a:r>
              <a:rPr lang="en-US" dirty="0" smtClean="0"/>
              <a:t>. If all data should be selected you can pass "null" as the where clause. The where clause is specified without "where", for example "_id=19 and summary=?". If several values are required via ? you pass them in the </a:t>
            </a:r>
            <a:r>
              <a:rPr lang="en-US" dirty="0" err="1" smtClean="0"/>
              <a:t>valuesForWhereClause</a:t>
            </a:r>
            <a:r>
              <a:rPr lang="en-US" dirty="0" smtClean="0"/>
              <a:t> array to the query. In general if something is not required you can pass "null", e.g. for the group by clause.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18</a:t>
            </a:fld>
            <a:endParaRPr lang="en-US"/>
          </a:p>
        </p:txBody>
      </p:sp>
    </p:spTree>
    <p:extLst>
      <p:ext uri="{BB962C8B-B14F-4D97-AF65-F5344CB8AC3E}">
        <p14:creationId xmlns:p14="http://schemas.microsoft.com/office/powerpoint/2010/main" val="346183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Systems Design</a:t>
            </a:r>
          </a:p>
          <a:p>
            <a:endParaRPr lang="en-US" dirty="0" smtClean="0"/>
          </a:p>
          <a:p>
            <a:r>
              <a:rPr lang="en-US" dirty="0" smtClean="0"/>
              <a:t>While the app is very simple the plumbing around constructing a database is complex at first. The layered architecture is shown </a:t>
            </a:r>
            <a:r>
              <a:rPr lang="en-US" dirty="0" err="1" smtClean="0"/>
              <a:t>i</a:t>
            </a:r>
            <a:r>
              <a:rPr lang="en-US" dirty="0" smtClean="0"/>
              <a:t> the figure below. The operation on the SQLite database is wrapped in a few layers of abstraction. I view these layers as follows:</a:t>
            </a:r>
          </a:p>
          <a:p>
            <a:endParaRPr lang="en-US" dirty="0" smtClean="0"/>
          </a:p>
          <a:p>
            <a:r>
              <a:rPr lang="en-US" dirty="0" smtClean="0"/>
              <a:t>    app layer -- just deals with comments and the UI</a:t>
            </a:r>
          </a:p>
          <a:p>
            <a:r>
              <a:rPr lang="en-US" dirty="0" smtClean="0"/>
              <a:t>    data storage layer -- application specific and deals with creating the database and operations on it but these are still database independent.</a:t>
            </a:r>
          </a:p>
          <a:p>
            <a:r>
              <a:rPr lang="en-US" dirty="0" smtClean="0"/>
              <a:t>    </a:t>
            </a:r>
            <a:r>
              <a:rPr lang="en-US" dirty="0" err="1" smtClean="0"/>
              <a:t>SQLIte</a:t>
            </a:r>
            <a:r>
              <a:rPr lang="en-US" dirty="0" smtClean="0"/>
              <a:t> layer -- this deals with all the plumbing and database</a:t>
            </a:r>
          </a:p>
          <a:p>
            <a:r>
              <a:rPr lang="en-US" dirty="0" smtClean="0"/>
              <a:t>    specific operations through a </a:t>
            </a:r>
            <a:r>
              <a:rPr lang="en-US" dirty="0" err="1" smtClean="0"/>
              <a:t>db</a:t>
            </a:r>
            <a:r>
              <a:rPr lang="en-US" dirty="0" smtClean="0"/>
              <a:t> helper</a:t>
            </a:r>
          </a:p>
          <a:p>
            <a:endParaRPr lang="en-US" dirty="0" smtClean="0"/>
          </a:p>
          <a:p>
            <a:r>
              <a:rPr lang="en-US" dirty="0" smtClean="0"/>
              <a:t>You won't see these layers necessarily like this in the literature but I think it helps explain the architecture and operations. There is a separation of concerns: the app deals with objects that matter to it, i.e., comments; and the lower layers deal with storage of data, and eventually the detail operations of an SQL database. You want to hide these details from the user. For example, I'm sure you are thinking -- why make this so hard? Why not have the app reach down into the SQLite code and just leave it like that. But we use abstraction -- of layering -- to hid the grubby details from the app layer.</a:t>
            </a: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24</a:t>
            </a:fld>
            <a:endParaRPr lang="en-US"/>
          </a:p>
        </p:txBody>
      </p:sp>
    </p:spTree>
    <p:extLst>
      <p:ext uri="{BB962C8B-B14F-4D97-AF65-F5344CB8AC3E}">
        <p14:creationId xmlns:p14="http://schemas.microsoft.com/office/powerpoint/2010/main" val="932138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class will represent one record in the table.</a:t>
            </a:r>
            <a:br>
              <a:rPr lang="en-US" dirty="0" smtClean="0"/>
            </a:br>
            <a:r>
              <a:rPr lang="en-US" dirty="0" smtClean="0"/>
              <a:t/>
            </a:r>
            <a:br>
              <a:rPr lang="en-US" dirty="0" smtClean="0"/>
            </a:br>
            <a:r>
              <a:rPr lang="en-US" dirty="0" smtClean="0"/>
              <a:t>The application simply allows the user to add names to the database and display them to the UI. Names can be added one at a time, deleted (from the top) one at a time or all names can be deleted. So </a:t>
            </a:r>
            <a:r>
              <a:rPr lang="en-US" i="1" dirty="0" smtClean="0"/>
              <a:t>Person</a:t>
            </a:r>
            <a:r>
              <a:rPr lang="en-US" dirty="0" smtClean="0"/>
              <a:t> is the main object that the user deals with. The Person class includes getters/setters for id and name. Every time a person needs to be added a Person is instantiated. The Person class is the app model and contains the data that is inserted, queried and deleted in the database. Names are also shown in the UI.</a:t>
            </a:r>
          </a:p>
          <a:p>
            <a:endParaRPr lang="en-US" dirty="0" smtClean="0"/>
          </a:p>
          <a:p>
            <a:r>
              <a:rPr lang="en-US" dirty="0" smtClean="0"/>
              <a:t>CODE:</a:t>
            </a:r>
          </a:p>
          <a:p>
            <a:r>
              <a:rPr lang="en-US" sz="1200" b="1" kern="1200" dirty="0" smtClean="0">
                <a:solidFill>
                  <a:schemeClr val="tx1"/>
                </a:solidFill>
                <a:effectLst/>
                <a:latin typeface="+mn-lt"/>
                <a:ea typeface="+mn-ea"/>
                <a:cs typeface="+mn-cs"/>
              </a:rPr>
              <a:t>package </a:t>
            </a:r>
            <a:r>
              <a:rPr lang="en-US" dirty="0" err="1" smtClean="0"/>
              <a:t>ronaldramos.info.myinternaldbsample</a:t>
            </a:r>
            <a:r>
              <a:rPr lang="en-US" dirty="0" smtClean="0"/>
              <a:t>;</a:t>
            </a:r>
            <a:br>
              <a:rPr lang="en-US" dirty="0" smtClean="0"/>
            </a:br>
            <a:r>
              <a:rPr lang="en-US" sz="1200" i="1" kern="1200" dirty="0" smtClean="0">
                <a:solidFill>
                  <a:schemeClr val="tx1"/>
                </a:solidFill>
                <a:effectLst/>
                <a:latin typeface="+mn-lt"/>
                <a:ea typeface="+mn-ea"/>
                <a:cs typeface="+mn-cs"/>
              </a:rPr>
              <a:t>/**</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 Class to hold a single Person (1 record)</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br>
              <a:rPr lang="en-US" sz="1200" i="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public class </a:t>
            </a:r>
            <a:r>
              <a:rPr lang="en-US" dirty="0" smtClean="0"/>
              <a:t>Person {</a:t>
            </a:r>
            <a:br>
              <a:rPr lang="en-US" dirty="0" smtClean="0"/>
            </a:br>
            <a:r>
              <a:rPr lang="en-US" dirty="0" smtClean="0"/>
              <a:t>    </a:t>
            </a:r>
            <a:r>
              <a:rPr lang="en-US" sz="1200" b="1" kern="1200" dirty="0" smtClean="0">
                <a:solidFill>
                  <a:schemeClr val="tx1"/>
                </a:solidFill>
                <a:effectLst/>
                <a:latin typeface="+mn-lt"/>
                <a:ea typeface="+mn-ea"/>
                <a:cs typeface="+mn-cs"/>
              </a:rPr>
              <a:t>private long id</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private </a:t>
            </a:r>
            <a:r>
              <a:rPr lang="en-US" dirty="0" smtClean="0"/>
              <a:t>String </a:t>
            </a:r>
            <a:r>
              <a:rPr lang="en-US" sz="1200" b="1" kern="1200" dirty="0" smtClean="0">
                <a:solidFill>
                  <a:schemeClr val="tx1"/>
                </a:solidFill>
                <a:effectLst/>
                <a:latin typeface="+mn-lt"/>
                <a:ea typeface="+mn-ea"/>
                <a:cs typeface="+mn-cs"/>
              </a:rPr>
              <a:t>name</a:t>
            </a:r>
            <a:r>
              <a:rPr lang="en-US" dirty="0" smtClean="0"/>
              <a:t>;</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public void </a:t>
            </a:r>
            <a:r>
              <a:rPr lang="en-US" dirty="0" err="1" smtClean="0"/>
              <a:t>setId</a:t>
            </a:r>
            <a:r>
              <a:rPr lang="en-US" dirty="0" smtClean="0"/>
              <a:t>(</a:t>
            </a:r>
            <a:r>
              <a:rPr lang="en-US" sz="1200" b="1" kern="1200" dirty="0" smtClean="0">
                <a:solidFill>
                  <a:schemeClr val="tx1"/>
                </a:solidFill>
                <a:effectLst/>
                <a:latin typeface="+mn-lt"/>
                <a:ea typeface="+mn-ea"/>
                <a:cs typeface="+mn-cs"/>
              </a:rPr>
              <a:t>long </a:t>
            </a:r>
            <a:r>
              <a:rPr lang="en-US" dirty="0" smtClean="0"/>
              <a:t>id){</a:t>
            </a:r>
            <a:br>
              <a:rPr lang="en-US" dirty="0" smtClean="0"/>
            </a:br>
            <a:r>
              <a:rPr lang="en-US" dirty="0" smtClean="0"/>
              <a:t>        </a:t>
            </a:r>
            <a:r>
              <a:rPr lang="en-US" sz="1200" b="1" kern="1200" dirty="0" err="1" smtClean="0">
                <a:solidFill>
                  <a:schemeClr val="tx1"/>
                </a:solidFill>
                <a:effectLst/>
                <a:latin typeface="+mn-lt"/>
                <a:ea typeface="+mn-ea"/>
                <a:cs typeface="+mn-cs"/>
              </a:rPr>
              <a:t>this</a:t>
            </a:r>
            <a:r>
              <a:rPr lang="en-US" dirty="0" err="1" smtClean="0"/>
              <a:t>.</a:t>
            </a:r>
            <a:r>
              <a:rPr lang="en-US" sz="1200" b="1" kern="1200" dirty="0" err="1" smtClean="0">
                <a:solidFill>
                  <a:schemeClr val="tx1"/>
                </a:solidFill>
                <a:effectLst/>
                <a:latin typeface="+mn-lt"/>
                <a:ea typeface="+mn-ea"/>
                <a:cs typeface="+mn-cs"/>
              </a:rPr>
              <a:t>id</a:t>
            </a:r>
            <a:r>
              <a:rPr lang="en-US" sz="1200" b="1" kern="1200" dirty="0" smtClean="0">
                <a:solidFill>
                  <a:schemeClr val="tx1"/>
                </a:solidFill>
                <a:effectLst/>
                <a:latin typeface="+mn-lt"/>
                <a:ea typeface="+mn-ea"/>
                <a:cs typeface="+mn-cs"/>
              </a:rPr>
              <a:t> </a:t>
            </a:r>
            <a:r>
              <a:rPr lang="en-US" dirty="0" smtClean="0"/>
              <a:t>= id;</a:t>
            </a:r>
            <a:br>
              <a:rPr lang="en-US" dirty="0" smtClean="0"/>
            </a:br>
            <a:r>
              <a:rPr lang="en-US" dirty="0" smtClean="0"/>
              <a:t>    }</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public long </a:t>
            </a:r>
            <a:r>
              <a:rPr lang="en-US" dirty="0" err="1" smtClean="0"/>
              <a:t>getId</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return </a:t>
            </a:r>
            <a:r>
              <a:rPr lang="en-US" sz="1200" b="1" kern="1200" dirty="0" err="1" smtClean="0">
                <a:solidFill>
                  <a:schemeClr val="tx1"/>
                </a:solidFill>
                <a:effectLst/>
                <a:latin typeface="+mn-lt"/>
                <a:ea typeface="+mn-ea"/>
                <a:cs typeface="+mn-cs"/>
              </a:rPr>
              <a:t>this</a:t>
            </a:r>
            <a:r>
              <a:rPr lang="en-US" dirty="0" err="1" smtClean="0"/>
              <a:t>.</a:t>
            </a:r>
            <a:r>
              <a:rPr lang="en-US" sz="1200" b="1" kern="1200" dirty="0" err="1" smtClean="0">
                <a:solidFill>
                  <a:schemeClr val="tx1"/>
                </a:solidFill>
                <a:effectLst/>
                <a:latin typeface="+mn-lt"/>
                <a:ea typeface="+mn-ea"/>
                <a:cs typeface="+mn-cs"/>
              </a:rPr>
              <a:t>id</a:t>
            </a:r>
            <a:r>
              <a:rPr lang="en-US" dirty="0" smtClean="0"/>
              <a:t>;</a:t>
            </a:r>
            <a:br>
              <a:rPr lang="en-US" dirty="0" smtClean="0"/>
            </a:br>
            <a:r>
              <a:rPr lang="en-US" dirty="0" smtClean="0"/>
              <a:t>    }</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public void </a:t>
            </a:r>
            <a:r>
              <a:rPr lang="en-US" dirty="0" err="1" smtClean="0"/>
              <a:t>setName</a:t>
            </a:r>
            <a:r>
              <a:rPr lang="en-US" dirty="0" smtClean="0"/>
              <a:t>(String name){</a:t>
            </a:r>
            <a:br>
              <a:rPr lang="en-US" dirty="0" smtClean="0"/>
            </a:br>
            <a:r>
              <a:rPr lang="en-US" dirty="0" smtClean="0"/>
              <a:t>        </a:t>
            </a:r>
            <a:r>
              <a:rPr lang="en-US" sz="1200" b="1" kern="1200" dirty="0" err="1" smtClean="0">
                <a:solidFill>
                  <a:schemeClr val="tx1"/>
                </a:solidFill>
                <a:effectLst/>
                <a:latin typeface="+mn-lt"/>
                <a:ea typeface="+mn-ea"/>
                <a:cs typeface="+mn-cs"/>
              </a:rPr>
              <a:t>this</a:t>
            </a:r>
            <a:r>
              <a:rPr lang="en-US" dirty="0" err="1" smtClean="0"/>
              <a:t>.</a:t>
            </a:r>
            <a:r>
              <a:rPr lang="en-US" sz="1200" b="1" kern="1200" dirty="0" err="1" smtClean="0">
                <a:solidFill>
                  <a:schemeClr val="tx1"/>
                </a:solidFill>
                <a:effectLst/>
                <a:latin typeface="+mn-lt"/>
                <a:ea typeface="+mn-ea"/>
                <a:cs typeface="+mn-cs"/>
              </a:rPr>
              <a:t>name</a:t>
            </a:r>
            <a:r>
              <a:rPr lang="en-US" sz="1200" b="1" kern="1200" dirty="0" smtClean="0">
                <a:solidFill>
                  <a:schemeClr val="tx1"/>
                </a:solidFill>
                <a:effectLst/>
                <a:latin typeface="+mn-lt"/>
                <a:ea typeface="+mn-ea"/>
                <a:cs typeface="+mn-cs"/>
              </a:rPr>
              <a:t> </a:t>
            </a:r>
            <a:r>
              <a:rPr lang="en-US" dirty="0" smtClean="0"/>
              <a:t>= name;</a:t>
            </a:r>
            <a:br>
              <a:rPr lang="en-US" dirty="0" smtClean="0"/>
            </a:br>
            <a:r>
              <a:rPr lang="en-US" dirty="0" smtClean="0"/>
              <a:t>    }</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public </a:t>
            </a:r>
            <a:r>
              <a:rPr lang="en-US" dirty="0" smtClean="0"/>
              <a:t>String </a:t>
            </a:r>
            <a:r>
              <a:rPr lang="en-US" dirty="0" err="1" smtClean="0"/>
              <a:t>getName</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return </a:t>
            </a:r>
            <a:r>
              <a:rPr lang="en-US" sz="1200" b="1" kern="1200" dirty="0" err="1" smtClean="0">
                <a:solidFill>
                  <a:schemeClr val="tx1"/>
                </a:solidFill>
                <a:effectLst/>
                <a:latin typeface="+mn-lt"/>
                <a:ea typeface="+mn-ea"/>
                <a:cs typeface="+mn-cs"/>
              </a:rPr>
              <a:t>this</a:t>
            </a:r>
            <a:r>
              <a:rPr lang="en-US" dirty="0" err="1" smtClean="0"/>
              <a:t>.</a:t>
            </a:r>
            <a:r>
              <a:rPr lang="en-US" sz="1200" b="1" kern="1200" dirty="0" err="1" smtClean="0">
                <a:solidFill>
                  <a:schemeClr val="tx1"/>
                </a:solidFill>
                <a:effectLst/>
                <a:latin typeface="+mn-lt"/>
                <a:ea typeface="+mn-ea"/>
                <a:cs typeface="+mn-cs"/>
              </a:rPr>
              <a:t>name</a:t>
            </a:r>
            <a:r>
              <a:rPr lang="en-US" dirty="0" smtClean="0"/>
              <a:t>;</a:t>
            </a:r>
            <a:br>
              <a:rPr lang="en-US" dirty="0" smtClean="0"/>
            </a:br>
            <a:r>
              <a:rPr lang="en-US" dirty="0" smtClean="0"/>
              <a:t>    }</a:t>
            </a:r>
            <a:br>
              <a:rPr lang="en-US" dirty="0" smtClean="0"/>
            </a:br>
            <a:r>
              <a:rPr lang="en-US" dirty="0" smtClean="0"/>
              <a:t/>
            </a:r>
            <a:br>
              <a:rPr lang="en-US" dirty="0" smtClean="0"/>
            </a:br>
            <a:r>
              <a:rPr lang="en-US" dirty="0" smtClean="0"/>
              <a:t>    </a:t>
            </a:r>
            <a:r>
              <a:rPr lang="en-US" sz="1200" i="1" kern="1200" dirty="0" smtClean="0">
                <a:solidFill>
                  <a:schemeClr val="tx1"/>
                </a:solidFill>
                <a:effectLst/>
                <a:latin typeface="+mn-lt"/>
                <a:ea typeface="+mn-ea"/>
                <a:cs typeface="+mn-cs"/>
              </a:rPr>
              <a:t>// Will be used by the </a:t>
            </a:r>
            <a:r>
              <a:rPr lang="en-US" sz="1200" i="1" kern="1200" dirty="0" err="1" smtClean="0">
                <a:solidFill>
                  <a:schemeClr val="tx1"/>
                </a:solidFill>
                <a:effectLst/>
                <a:latin typeface="+mn-lt"/>
                <a:ea typeface="+mn-ea"/>
                <a:cs typeface="+mn-cs"/>
              </a:rPr>
              <a:t>ArrayAdapter</a:t>
            </a:r>
            <a:r>
              <a:rPr lang="en-US" sz="1200" i="1" kern="1200" dirty="0" smtClean="0">
                <a:solidFill>
                  <a:schemeClr val="tx1"/>
                </a:solidFill>
                <a:effectLst/>
                <a:latin typeface="+mn-lt"/>
                <a:ea typeface="+mn-ea"/>
                <a:cs typeface="+mn-cs"/>
              </a:rPr>
              <a:t> in the </a:t>
            </a:r>
            <a:r>
              <a:rPr lang="en-US" sz="1200" i="1" kern="1200" dirty="0" err="1" smtClean="0">
                <a:solidFill>
                  <a:schemeClr val="tx1"/>
                </a:solidFill>
                <a:effectLst/>
                <a:latin typeface="+mn-lt"/>
                <a:ea typeface="+mn-ea"/>
                <a:cs typeface="+mn-cs"/>
              </a:rPr>
              <a:t>ListView</a:t>
            </a:r>
            <a:r>
              <a:rPr lang="en-US" sz="1200" i="1" kern="1200" dirty="0" smtClean="0">
                <a:solidFill>
                  <a:schemeClr val="tx1"/>
                </a:solidFill>
                <a:effectLst/>
                <a:latin typeface="+mn-lt"/>
                <a:ea typeface="+mn-ea"/>
                <a:cs typeface="+mn-cs"/>
              </a:rPr>
              <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@Override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public </a:t>
            </a:r>
            <a:r>
              <a:rPr lang="en-US" dirty="0" smtClean="0"/>
              <a:t>String </a:t>
            </a:r>
            <a:r>
              <a:rPr lang="en-US" dirty="0" err="1" smtClean="0"/>
              <a:t>toString</a:t>
            </a: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return name</a:t>
            </a:r>
            <a:r>
              <a:rPr lang="en-US" dirty="0" smtClean="0"/>
              <a:t>;</a:t>
            </a:r>
            <a:br>
              <a:rPr lang="en-US" dirty="0" smtClean="0"/>
            </a:br>
            <a:r>
              <a:rPr lang="en-US" dirty="0" smtClean="0"/>
              <a:t>    }</a:t>
            </a:r>
            <a:br>
              <a:rPr lang="en-US" dirty="0" smtClean="0"/>
            </a:br>
            <a:r>
              <a:rPr lang="en-US" dirty="0" smtClean="0"/>
              <a:t>}</a:t>
            </a:r>
            <a:br>
              <a:rPr lang="en-US" dirty="0" smtClean="0"/>
            </a:b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25</a:t>
            </a:fld>
            <a:endParaRPr lang="en-US"/>
          </a:p>
        </p:txBody>
      </p:sp>
    </p:spTree>
    <p:extLst>
      <p:ext uri="{BB962C8B-B14F-4D97-AF65-F5344CB8AC3E}">
        <p14:creationId xmlns:p14="http://schemas.microsoft.com/office/powerpoint/2010/main" val="3020027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MySQLiteHelper</a:t>
            </a:r>
            <a:r>
              <a:rPr lang="en-US" dirty="0" smtClean="0"/>
              <a:t> (which extends </a:t>
            </a:r>
            <a:r>
              <a:rPr lang="en-US" dirty="0" err="1" smtClean="0"/>
              <a:t>SQLiteOpenHelper</a:t>
            </a:r>
            <a:r>
              <a:rPr lang="en-US" dirty="0" smtClean="0"/>
              <a:t>) implements the helper class to manage database creation and version management. It implements </a:t>
            </a:r>
            <a:r>
              <a:rPr lang="en-US" dirty="0" err="1" smtClean="0"/>
              <a:t>onCreate</a:t>
            </a:r>
            <a:r>
              <a:rPr lang="en-US" dirty="0" smtClean="0"/>
              <a:t>() and </a:t>
            </a:r>
            <a:r>
              <a:rPr lang="en-US" dirty="0" err="1" smtClean="0"/>
              <a:t>onUpgrade</a:t>
            </a:r>
            <a:r>
              <a:rPr lang="en-US" dirty="0" smtClean="0"/>
              <a:t>() to take care of opening the database if it exists, creating it if it does not, and upgrading it as necessary. Transactions are used to make sure the database is always in a sensible state (e.g., </a:t>
            </a:r>
            <a:r>
              <a:rPr lang="en-US" dirty="0" err="1" smtClean="0"/>
              <a:t>database.execSQL</a:t>
            </a:r>
            <a:r>
              <a:rPr lang="en-US" dirty="0" smtClean="0"/>
              <a:t>(DATABASE_CREATE)).</a:t>
            </a:r>
          </a:p>
          <a:p>
            <a:endParaRPr lang="en-US" dirty="0" smtClean="0"/>
          </a:p>
          <a:p>
            <a:r>
              <a:rPr lang="en-US" dirty="0" smtClean="0"/>
              <a:t>Code:</a:t>
            </a:r>
          </a:p>
          <a:p>
            <a:r>
              <a:rPr lang="en-US" sz="1200" b="1" kern="1200" dirty="0" smtClean="0">
                <a:solidFill>
                  <a:schemeClr val="tx1"/>
                </a:solidFill>
                <a:effectLst/>
                <a:latin typeface="+mn-lt"/>
                <a:ea typeface="+mn-ea"/>
                <a:cs typeface="+mn-cs"/>
              </a:rPr>
              <a:t>package </a:t>
            </a:r>
            <a:r>
              <a:rPr lang="en-US" dirty="0" err="1" smtClean="0"/>
              <a:t>ronaldramos.info.myinternaldbsample</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android.content.Context</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android.database.sqlite.SQLiteDatabase</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android.database.sqlite.SQLiteOpenHelper</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android.util.Log</a:t>
            </a:r>
            <a:r>
              <a:rPr lang="en-US" dirty="0" smtClean="0"/>
              <a:t>;</a:t>
            </a:r>
            <a:br>
              <a:rPr lang="en-US" dirty="0" smtClean="0"/>
            </a:br>
            <a:r>
              <a:rPr lang="en-US" sz="1200" i="1" kern="1200" dirty="0" smtClean="0">
                <a:solidFill>
                  <a:schemeClr val="tx1"/>
                </a:solidFill>
                <a:effectLst/>
                <a:latin typeface="+mn-lt"/>
                <a:ea typeface="+mn-ea"/>
                <a:cs typeface="+mn-cs"/>
              </a:rPr>
              <a:t>/**Class to facilitate creation and upgrade of DB*/</a:t>
            </a:r>
            <a:br>
              <a:rPr lang="en-US" sz="1200" i="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public class </a:t>
            </a:r>
            <a:r>
              <a:rPr lang="en-US" dirty="0" err="1" smtClean="0"/>
              <a:t>MySQLiteHelper</a:t>
            </a:r>
            <a:r>
              <a:rPr lang="en-US" dirty="0" smtClean="0"/>
              <a:t> </a:t>
            </a:r>
            <a:r>
              <a:rPr lang="en-US" sz="1200" b="1" kern="1200" dirty="0" smtClean="0">
                <a:solidFill>
                  <a:schemeClr val="tx1"/>
                </a:solidFill>
                <a:effectLst/>
                <a:latin typeface="+mn-lt"/>
                <a:ea typeface="+mn-ea"/>
                <a:cs typeface="+mn-cs"/>
              </a:rPr>
              <a:t>extends </a:t>
            </a:r>
            <a:r>
              <a:rPr lang="en-US" dirty="0" err="1" smtClean="0"/>
              <a:t>SQLiteOpenHelper</a:t>
            </a: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public static final </a:t>
            </a:r>
            <a:r>
              <a:rPr lang="en-US" dirty="0" smtClean="0"/>
              <a:t>String </a:t>
            </a:r>
            <a:r>
              <a:rPr lang="en-US" sz="1200" b="1" i="1" kern="1200" dirty="0" smtClean="0">
                <a:solidFill>
                  <a:schemeClr val="tx1"/>
                </a:solidFill>
                <a:effectLst/>
                <a:latin typeface="+mn-lt"/>
                <a:ea typeface="+mn-ea"/>
                <a:cs typeface="+mn-cs"/>
              </a:rPr>
              <a:t>TABLE_NAME </a:t>
            </a:r>
            <a:r>
              <a:rPr lang="en-US" dirty="0" smtClean="0"/>
              <a:t>= </a:t>
            </a:r>
            <a:r>
              <a:rPr lang="en-US" sz="1200" b="1" kern="1200" dirty="0" smtClean="0">
                <a:solidFill>
                  <a:schemeClr val="tx1"/>
                </a:solidFill>
                <a:effectLst/>
                <a:latin typeface="+mn-lt"/>
                <a:ea typeface="+mn-ea"/>
                <a:cs typeface="+mn-cs"/>
              </a:rPr>
              <a:t>"persons"</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public static final </a:t>
            </a:r>
            <a:r>
              <a:rPr lang="en-US" dirty="0" smtClean="0"/>
              <a:t>String </a:t>
            </a:r>
            <a:r>
              <a:rPr lang="en-US" sz="1200" b="1" i="1" kern="1200" dirty="0" smtClean="0">
                <a:solidFill>
                  <a:schemeClr val="tx1"/>
                </a:solidFill>
                <a:effectLst/>
                <a:latin typeface="+mn-lt"/>
                <a:ea typeface="+mn-ea"/>
                <a:cs typeface="+mn-cs"/>
              </a:rPr>
              <a:t>COLUMN_ID </a:t>
            </a:r>
            <a:r>
              <a:rPr lang="en-US" dirty="0" smtClean="0"/>
              <a:t>= </a:t>
            </a:r>
            <a:r>
              <a:rPr lang="en-US" sz="1200" b="1" kern="1200" dirty="0" smtClean="0">
                <a:solidFill>
                  <a:schemeClr val="tx1"/>
                </a:solidFill>
                <a:effectLst/>
                <a:latin typeface="+mn-lt"/>
                <a:ea typeface="+mn-ea"/>
                <a:cs typeface="+mn-cs"/>
              </a:rPr>
              <a:t>"_id"</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public static final </a:t>
            </a:r>
            <a:r>
              <a:rPr lang="en-US" dirty="0" smtClean="0"/>
              <a:t>String </a:t>
            </a:r>
            <a:r>
              <a:rPr lang="en-US" sz="1200" b="1" i="1" kern="1200" dirty="0" smtClean="0">
                <a:solidFill>
                  <a:schemeClr val="tx1"/>
                </a:solidFill>
                <a:effectLst/>
                <a:latin typeface="+mn-lt"/>
                <a:ea typeface="+mn-ea"/>
                <a:cs typeface="+mn-cs"/>
              </a:rPr>
              <a:t>COLUMN_NAME </a:t>
            </a:r>
            <a:r>
              <a:rPr lang="en-US" dirty="0" smtClean="0"/>
              <a:t>= </a:t>
            </a:r>
            <a:r>
              <a:rPr lang="en-US" sz="1200" b="1" kern="1200" dirty="0" smtClean="0">
                <a:solidFill>
                  <a:schemeClr val="tx1"/>
                </a:solidFill>
                <a:effectLst/>
                <a:latin typeface="+mn-lt"/>
                <a:ea typeface="+mn-ea"/>
                <a:cs typeface="+mn-cs"/>
              </a:rPr>
              <a:t>"name"</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private static final </a:t>
            </a:r>
            <a:r>
              <a:rPr lang="en-US" dirty="0" smtClean="0"/>
              <a:t>String </a:t>
            </a:r>
            <a:r>
              <a:rPr lang="en-US" sz="1200" b="1" i="1" kern="1200" dirty="0" smtClean="0">
                <a:solidFill>
                  <a:schemeClr val="tx1"/>
                </a:solidFill>
                <a:effectLst/>
                <a:latin typeface="+mn-lt"/>
                <a:ea typeface="+mn-ea"/>
                <a:cs typeface="+mn-cs"/>
              </a:rPr>
              <a:t>DATABASE_NAME </a:t>
            </a:r>
            <a:r>
              <a:rPr lang="en-US" dirty="0" smtClean="0"/>
              <a:t>= </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personsDB</a:t>
            </a:r>
            <a:r>
              <a:rPr lang="en-US" sz="1200" b="1" kern="1200" dirty="0" smtClean="0">
                <a:solidFill>
                  <a:schemeClr val="tx1"/>
                </a:solidFill>
                <a:effectLst/>
                <a:latin typeface="+mn-lt"/>
                <a:ea typeface="+mn-ea"/>
                <a:cs typeface="+mn-cs"/>
              </a:rPr>
              <a:t>"</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private static final </a:t>
            </a:r>
            <a:r>
              <a:rPr lang="en-US" sz="1200" b="1" kern="1200" dirty="0" err="1" smtClean="0">
                <a:solidFill>
                  <a:schemeClr val="tx1"/>
                </a:solidFill>
                <a:effectLst/>
                <a:latin typeface="+mn-lt"/>
                <a:ea typeface="+mn-ea"/>
                <a:cs typeface="+mn-cs"/>
              </a:rPr>
              <a:t>int</a:t>
            </a:r>
            <a:r>
              <a:rPr lang="en-US" sz="1200" b="1"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DATABASE_VERSION </a:t>
            </a:r>
            <a:r>
              <a:rPr lang="en-US" dirty="0" smtClean="0"/>
              <a:t>= </a:t>
            </a:r>
            <a:r>
              <a:rPr lang="en-US" sz="1200" kern="1200" dirty="0" smtClean="0">
                <a:solidFill>
                  <a:schemeClr val="tx1"/>
                </a:solidFill>
                <a:effectLst/>
                <a:latin typeface="+mn-lt"/>
                <a:ea typeface="+mn-ea"/>
                <a:cs typeface="+mn-cs"/>
              </a:rPr>
              <a:t>1</a:t>
            </a:r>
            <a:r>
              <a:rPr lang="en-US" dirty="0" smtClean="0"/>
              <a:t>;</a:t>
            </a:r>
            <a:br>
              <a:rPr lang="en-US" dirty="0" smtClean="0"/>
            </a:br>
            <a:r>
              <a:rPr lang="en-US" dirty="0" smtClean="0"/>
              <a:t>    </a:t>
            </a:r>
            <a:r>
              <a:rPr lang="en-US" sz="1200" i="1" kern="1200" dirty="0" smtClean="0">
                <a:solidFill>
                  <a:schemeClr val="tx1"/>
                </a:solidFill>
                <a:effectLst/>
                <a:latin typeface="+mn-lt"/>
                <a:ea typeface="+mn-ea"/>
                <a:cs typeface="+mn-cs"/>
              </a:rPr>
              <a:t>// Database creation </a:t>
            </a:r>
            <a:r>
              <a:rPr lang="en-US" sz="1200" i="1" kern="1200" dirty="0" err="1" smtClean="0">
                <a:solidFill>
                  <a:schemeClr val="tx1"/>
                </a:solidFill>
                <a:effectLst/>
                <a:latin typeface="+mn-lt"/>
                <a:ea typeface="+mn-ea"/>
                <a:cs typeface="+mn-cs"/>
              </a:rPr>
              <a:t>sql</a:t>
            </a:r>
            <a:r>
              <a:rPr lang="en-US" sz="1200" i="1" kern="1200" dirty="0" smtClean="0">
                <a:solidFill>
                  <a:schemeClr val="tx1"/>
                </a:solidFill>
                <a:effectLst/>
                <a:latin typeface="+mn-lt"/>
                <a:ea typeface="+mn-ea"/>
                <a:cs typeface="+mn-cs"/>
              </a:rPr>
              <a:t> statement</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private static final </a:t>
            </a:r>
            <a:r>
              <a:rPr lang="en-US" dirty="0" smtClean="0"/>
              <a:t>String </a:t>
            </a:r>
            <a:r>
              <a:rPr lang="en-US" sz="1200" b="1" i="1" kern="1200" dirty="0" smtClean="0">
                <a:solidFill>
                  <a:schemeClr val="tx1"/>
                </a:solidFill>
                <a:effectLst/>
                <a:latin typeface="+mn-lt"/>
                <a:ea typeface="+mn-ea"/>
                <a:cs typeface="+mn-cs"/>
              </a:rPr>
              <a:t>DATABASE_CREATE </a:t>
            </a:r>
            <a:r>
              <a:rPr lang="en-US" dirty="0" smtClean="0"/>
              <a:t>= </a:t>
            </a:r>
            <a:r>
              <a:rPr lang="en-US" sz="1200" b="1" kern="1200" dirty="0" smtClean="0">
                <a:solidFill>
                  <a:schemeClr val="tx1"/>
                </a:solidFill>
                <a:effectLst/>
                <a:latin typeface="+mn-lt"/>
                <a:ea typeface="+mn-ea"/>
                <a:cs typeface="+mn-cs"/>
              </a:rPr>
              <a:t>"create table "</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dirty="0" smtClean="0"/>
              <a:t>+ </a:t>
            </a:r>
            <a:r>
              <a:rPr lang="en-US" sz="1200" b="1" i="1" kern="1200" dirty="0" smtClean="0">
                <a:solidFill>
                  <a:schemeClr val="tx1"/>
                </a:solidFill>
                <a:effectLst/>
                <a:latin typeface="+mn-lt"/>
                <a:ea typeface="+mn-ea"/>
                <a:cs typeface="+mn-cs"/>
              </a:rPr>
              <a:t>TABLE_NAME </a:t>
            </a:r>
            <a:r>
              <a:rPr lang="en-US" dirty="0" smtClean="0"/>
              <a:t>+ </a:t>
            </a:r>
            <a:r>
              <a:rPr lang="en-US" sz="1200" b="1" kern="1200" dirty="0" smtClean="0">
                <a:solidFill>
                  <a:schemeClr val="tx1"/>
                </a:solidFill>
                <a:effectLst/>
                <a:latin typeface="+mn-lt"/>
                <a:ea typeface="+mn-ea"/>
                <a:cs typeface="+mn-cs"/>
              </a:rPr>
              <a:t>"(" </a:t>
            </a:r>
            <a:r>
              <a:rPr lang="en-US" dirty="0" smtClean="0"/>
              <a:t>+ </a:t>
            </a:r>
            <a:r>
              <a:rPr lang="en-US" sz="1200" b="1" i="1" kern="1200" dirty="0" smtClean="0">
                <a:solidFill>
                  <a:schemeClr val="tx1"/>
                </a:solidFill>
                <a:effectLst/>
                <a:latin typeface="+mn-lt"/>
                <a:ea typeface="+mn-ea"/>
                <a:cs typeface="+mn-cs"/>
              </a:rPr>
              <a:t>COLUMN_ID  </a:t>
            </a:r>
            <a:r>
              <a:rPr lang="en-US" dirty="0" smtClean="0"/>
              <a:t>+ </a:t>
            </a:r>
            <a:r>
              <a:rPr lang="en-US" sz="1200" b="1" kern="1200" dirty="0" smtClean="0">
                <a:solidFill>
                  <a:schemeClr val="tx1"/>
                </a:solidFill>
                <a:effectLst/>
                <a:latin typeface="+mn-lt"/>
                <a:ea typeface="+mn-ea"/>
                <a:cs typeface="+mn-cs"/>
              </a:rPr>
              <a:t>" integer primary key </a:t>
            </a:r>
            <a:r>
              <a:rPr lang="en-US" sz="1200" b="1" kern="1200" dirty="0" err="1" smtClean="0">
                <a:solidFill>
                  <a:schemeClr val="tx1"/>
                </a:solidFill>
                <a:effectLst/>
                <a:latin typeface="+mn-lt"/>
                <a:ea typeface="+mn-ea"/>
                <a:cs typeface="+mn-cs"/>
              </a:rPr>
              <a:t>autoincrement</a:t>
            </a:r>
            <a:r>
              <a:rPr lang="en-US" sz="1200" b="1" kern="1200" dirty="0" smtClean="0">
                <a:solidFill>
                  <a:schemeClr val="tx1"/>
                </a:solidFill>
                <a:effectLst/>
                <a:latin typeface="+mn-lt"/>
                <a:ea typeface="+mn-ea"/>
                <a:cs typeface="+mn-cs"/>
              </a:rPr>
              <a:t>, "</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dirty="0" smtClean="0"/>
              <a:t>+ </a:t>
            </a:r>
            <a:r>
              <a:rPr lang="en-US" sz="1200" b="1" i="1" kern="1200" dirty="0" smtClean="0">
                <a:solidFill>
                  <a:schemeClr val="tx1"/>
                </a:solidFill>
                <a:effectLst/>
                <a:latin typeface="+mn-lt"/>
                <a:ea typeface="+mn-ea"/>
                <a:cs typeface="+mn-cs"/>
              </a:rPr>
              <a:t>COLUMN_NAME  </a:t>
            </a:r>
            <a:r>
              <a:rPr lang="en-US" dirty="0" smtClean="0"/>
              <a:t>+ </a:t>
            </a:r>
            <a:r>
              <a:rPr lang="en-US" sz="1200" b="1" kern="1200" dirty="0" smtClean="0">
                <a:solidFill>
                  <a:schemeClr val="tx1"/>
                </a:solidFill>
                <a:effectLst/>
                <a:latin typeface="+mn-lt"/>
                <a:ea typeface="+mn-ea"/>
                <a:cs typeface="+mn-cs"/>
              </a:rPr>
              <a:t>" text not null);"</a:t>
            </a:r>
            <a:r>
              <a:rPr lang="en-US" dirty="0" smtClean="0"/>
              <a:t>;</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public </a:t>
            </a:r>
            <a:r>
              <a:rPr lang="en-US" dirty="0" err="1" smtClean="0"/>
              <a:t>MySQLiteHelper</a:t>
            </a:r>
            <a:r>
              <a:rPr lang="en-US" dirty="0" smtClean="0"/>
              <a:t>(Context context) {</a:t>
            </a:r>
            <a:br>
              <a:rPr lang="en-US" dirty="0" smtClean="0"/>
            </a:br>
            <a:r>
              <a:rPr lang="en-US" dirty="0" smtClean="0"/>
              <a:t>        </a:t>
            </a:r>
            <a:r>
              <a:rPr lang="en-US" sz="1200" b="1" kern="1200" dirty="0" smtClean="0">
                <a:solidFill>
                  <a:schemeClr val="tx1"/>
                </a:solidFill>
                <a:effectLst/>
                <a:latin typeface="+mn-lt"/>
                <a:ea typeface="+mn-ea"/>
                <a:cs typeface="+mn-cs"/>
              </a:rPr>
              <a:t>super</a:t>
            </a:r>
            <a:r>
              <a:rPr lang="en-US" dirty="0" smtClean="0"/>
              <a:t>(context, </a:t>
            </a:r>
            <a:r>
              <a:rPr lang="en-US" sz="1200" b="1" i="1" kern="1200" dirty="0" smtClean="0">
                <a:solidFill>
                  <a:schemeClr val="tx1"/>
                </a:solidFill>
                <a:effectLst/>
                <a:latin typeface="+mn-lt"/>
                <a:ea typeface="+mn-ea"/>
                <a:cs typeface="+mn-cs"/>
              </a:rPr>
              <a:t>DATABASE_NAME</a:t>
            </a:r>
            <a:r>
              <a:rPr lang="en-US" dirty="0" smtClean="0"/>
              <a:t>, </a:t>
            </a:r>
            <a:r>
              <a:rPr lang="en-US" sz="1200" b="1" kern="1200" dirty="0" smtClean="0">
                <a:solidFill>
                  <a:schemeClr val="tx1"/>
                </a:solidFill>
                <a:effectLst/>
                <a:latin typeface="+mn-lt"/>
                <a:ea typeface="+mn-ea"/>
                <a:cs typeface="+mn-cs"/>
              </a:rPr>
              <a:t>null</a:t>
            </a:r>
            <a:r>
              <a:rPr lang="en-US" dirty="0" smtClean="0"/>
              <a:t>, </a:t>
            </a:r>
            <a:r>
              <a:rPr lang="en-US" sz="1200" b="1" i="1" kern="1200" dirty="0" smtClean="0">
                <a:solidFill>
                  <a:schemeClr val="tx1"/>
                </a:solidFill>
                <a:effectLst/>
                <a:latin typeface="+mn-lt"/>
                <a:ea typeface="+mn-ea"/>
                <a:cs typeface="+mn-cs"/>
              </a:rPr>
              <a:t>DATABASE_VERSION</a:t>
            </a:r>
            <a:r>
              <a:rPr lang="en-US" dirty="0" smtClean="0"/>
              <a:t>);</a:t>
            </a:r>
            <a:br>
              <a:rPr lang="en-US" dirty="0" smtClean="0"/>
            </a:br>
            <a:r>
              <a:rPr lang="en-US" dirty="0" smtClean="0"/>
              <a:t>    }</a:t>
            </a:r>
            <a:br>
              <a:rPr lang="en-US" dirty="0" smtClean="0"/>
            </a:br>
            <a:r>
              <a:rPr lang="en-US" dirty="0" smtClean="0"/>
              <a:t>    </a:t>
            </a:r>
            <a:r>
              <a:rPr lang="en-US" sz="1200" kern="1200" dirty="0" smtClean="0">
                <a:solidFill>
                  <a:schemeClr val="tx1"/>
                </a:solidFill>
                <a:effectLst/>
                <a:latin typeface="+mn-lt"/>
                <a:ea typeface="+mn-ea"/>
                <a:cs typeface="+mn-cs"/>
              </a:rPr>
              <a:t>@Override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public void </a:t>
            </a:r>
            <a:r>
              <a:rPr lang="en-US" dirty="0" err="1" smtClean="0"/>
              <a:t>onCreate</a:t>
            </a:r>
            <a:r>
              <a:rPr lang="en-US" dirty="0" smtClean="0"/>
              <a:t>(</a:t>
            </a:r>
            <a:r>
              <a:rPr lang="en-US" dirty="0" err="1" smtClean="0"/>
              <a:t>SQLiteDatabase</a:t>
            </a:r>
            <a:r>
              <a:rPr lang="en-US" dirty="0" smtClean="0"/>
              <a:t> database) {</a:t>
            </a:r>
            <a:br>
              <a:rPr lang="en-US" dirty="0" smtClean="0"/>
            </a:br>
            <a:r>
              <a:rPr lang="en-US" dirty="0" smtClean="0"/>
              <a:t>        </a:t>
            </a:r>
            <a:r>
              <a:rPr lang="en-US" dirty="0" err="1" smtClean="0"/>
              <a:t>database.execSQL</a:t>
            </a:r>
            <a:r>
              <a:rPr lang="en-US" dirty="0" smtClean="0"/>
              <a:t>(</a:t>
            </a:r>
            <a:r>
              <a:rPr lang="en-US" sz="1200" b="1" i="1" kern="1200" dirty="0" smtClean="0">
                <a:solidFill>
                  <a:schemeClr val="tx1"/>
                </a:solidFill>
                <a:effectLst/>
                <a:latin typeface="+mn-lt"/>
                <a:ea typeface="+mn-ea"/>
                <a:cs typeface="+mn-cs"/>
              </a:rPr>
              <a:t>DATABASE_CREATE</a:t>
            </a:r>
            <a:r>
              <a:rPr lang="en-US" dirty="0" smtClean="0"/>
              <a:t>);</a:t>
            </a:r>
            <a:br>
              <a:rPr lang="en-US" dirty="0" smtClean="0"/>
            </a:br>
            <a:r>
              <a:rPr lang="en-US" dirty="0" smtClean="0"/>
              <a:t>    }</a:t>
            </a:r>
            <a:br>
              <a:rPr lang="en-US" dirty="0" smtClean="0"/>
            </a:br>
            <a:r>
              <a:rPr lang="en-US" dirty="0" smtClean="0"/>
              <a:t>    </a:t>
            </a:r>
            <a:r>
              <a:rPr lang="en-US" sz="1200" kern="1200" dirty="0" smtClean="0">
                <a:solidFill>
                  <a:schemeClr val="tx1"/>
                </a:solidFill>
                <a:effectLst/>
                <a:latin typeface="+mn-lt"/>
                <a:ea typeface="+mn-ea"/>
                <a:cs typeface="+mn-cs"/>
              </a:rPr>
              <a:t>@Override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public void </a:t>
            </a:r>
            <a:r>
              <a:rPr lang="en-US" dirty="0" err="1" smtClean="0"/>
              <a:t>onUpgrade</a:t>
            </a:r>
            <a:r>
              <a:rPr lang="en-US" dirty="0" smtClean="0"/>
              <a:t>(</a:t>
            </a:r>
            <a:r>
              <a:rPr lang="en-US" dirty="0" err="1" smtClean="0"/>
              <a:t>SQLiteDatabase</a:t>
            </a:r>
            <a:r>
              <a:rPr lang="en-US" dirty="0" smtClean="0"/>
              <a:t> </a:t>
            </a:r>
            <a:r>
              <a:rPr lang="en-US" dirty="0" err="1" smtClean="0"/>
              <a:t>db</a:t>
            </a:r>
            <a:r>
              <a:rPr lang="en-US" dirty="0" smtClean="0"/>
              <a:t>, </a:t>
            </a:r>
            <a:r>
              <a:rPr lang="en-US" sz="1200" b="1" kern="1200" dirty="0" err="1" smtClean="0">
                <a:solidFill>
                  <a:schemeClr val="tx1"/>
                </a:solidFill>
                <a:effectLst/>
                <a:latin typeface="+mn-lt"/>
                <a:ea typeface="+mn-ea"/>
                <a:cs typeface="+mn-cs"/>
              </a:rPr>
              <a:t>int</a:t>
            </a:r>
            <a:r>
              <a:rPr lang="en-US" sz="1200" b="1" kern="1200" dirty="0" smtClean="0">
                <a:solidFill>
                  <a:schemeClr val="tx1"/>
                </a:solidFill>
                <a:effectLst/>
                <a:latin typeface="+mn-lt"/>
                <a:ea typeface="+mn-ea"/>
                <a:cs typeface="+mn-cs"/>
              </a:rPr>
              <a:t> </a:t>
            </a:r>
            <a:r>
              <a:rPr lang="en-US" dirty="0" err="1" smtClean="0"/>
              <a:t>oldVersion</a:t>
            </a:r>
            <a:r>
              <a:rPr lang="en-US" dirty="0" smtClean="0"/>
              <a:t>, </a:t>
            </a:r>
            <a:r>
              <a:rPr lang="en-US" sz="1200" b="1" kern="1200" dirty="0" err="1" smtClean="0">
                <a:solidFill>
                  <a:schemeClr val="tx1"/>
                </a:solidFill>
                <a:effectLst/>
                <a:latin typeface="+mn-lt"/>
                <a:ea typeface="+mn-ea"/>
                <a:cs typeface="+mn-cs"/>
              </a:rPr>
              <a:t>int</a:t>
            </a:r>
            <a:r>
              <a:rPr lang="en-US" sz="1200" b="1" kern="1200" dirty="0" smtClean="0">
                <a:solidFill>
                  <a:schemeClr val="tx1"/>
                </a:solidFill>
                <a:effectLst/>
                <a:latin typeface="+mn-lt"/>
                <a:ea typeface="+mn-ea"/>
                <a:cs typeface="+mn-cs"/>
              </a:rPr>
              <a:t> </a:t>
            </a:r>
            <a:r>
              <a:rPr lang="en-US" dirty="0" err="1" smtClean="0"/>
              <a:t>newVersion</a:t>
            </a:r>
            <a:r>
              <a:rPr lang="en-US" dirty="0" smtClean="0"/>
              <a:t>) {</a:t>
            </a:r>
            <a:br>
              <a:rPr lang="en-US" dirty="0" smtClean="0"/>
            </a:br>
            <a:r>
              <a:rPr lang="en-US" dirty="0" smtClean="0"/>
              <a:t>        </a:t>
            </a:r>
            <a:r>
              <a:rPr lang="en-US" dirty="0" err="1" smtClean="0"/>
              <a:t>Log.</a:t>
            </a:r>
            <a:r>
              <a:rPr lang="en-US" i="1" dirty="0" err="1" smtClean="0">
                <a:effectLst/>
              </a:rPr>
              <a:t>w</a:t>
            </a:r>
            <a:r>
              <a:rPr lang="en-US" dirty="0" smtClean="0"/>
              <a:t>(</a:t>
            </a:r>
            <a:r>
              <a:rPr lang="en-US" dirty="0" err="1" smtClean="0"/>
              <a:t>MySQLiteHelper.</a:t>
            </a:r>
            <a:r>
              <a:rPr lang="en-US" sz="1200" b="1" kern="1200" dirty="0" err="1" smtClean="0">
                <a:solidFill>
                  <a:schemeClr val="tx1"/>
                </a:solidFill>
                <a:effectLst/>
                <a:latin typeface="+mn-lt"/>
                <a:ea typeface="+mn-ea"/>
                <a:cs typeface="+mn-cs"/>
              </a:rPr>
              <a:t>class</a:t>
            </a:r>
            <a:r>
              <a:rPr lang="en-US" dirty="0" err="1" smtClean="0"/>
              <a:t>.getName</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"Upgrading database from version " </a:t>
            </a:r>
            <a:r>
              <a:rPr lang="en-US" dirty="0" smtClean="0"/>
              <a:t>+ </a:t>
            </a:r>
            <a:r>
              <a:rPr lang="en-US" dirty="0" err="1" smtClean="0"/>
              <a:t>oldVersion</a:t>
            </a:r>
            <a:r>
              <a:rPr lang="en-US" dirty="0" smtClean="0"/>
              <a:t> + </a:t>
            </a:r>
            <a:r>
              <a:rPr lang="en-US" sz="1200" b="1" kern="1200" dirty="0" smtClean="0">
                <a:solidFill>
                  <a:schemeClr val="tx1"/>
                </a:solidFill>
                <a:effectLst/>
                <a:latin typeface="+mn-lt"/>
                <a:ea typeface="+mn-ea"/>
                <a:cs typeface="+mn-cs"/>
              </a:rPr>
              <a:t>" to "</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dirty="0" smtClean="0"/>
              <a:t>+ </a:t>
            </a:r>
            <a:r>
              <a:rPr lang="en-US" dirty="0" err="1" smtClean="0"/>
              <a:t>newVersion</a:t>
            </a:r>
            <a:r>
              <a:rPr lang="en-US" dirty="0" smtClean="0"/>
              <a:t> + </a:t>
            </a:r>
            <a:r>
              <a:rPr lang="en-US" sz="1200" b="1" kern="1200" dirty="0" smtClean="0">
                <a:solidFill>
                  <a:schemeClr val="tx1"/>
                </a:solidFill>
                <a:effectLst/>
                <a:latin typeface="+mn-lt"/>
                <a:ea typeface="+mn-ea"/>
                <a:cs typeface="+mn-cs"/>
              </a:rPr>
              <a:t>", which will destroy all old data"</a:t>
            </a:r>
            <a:r>
              <a:rPr lang="en-US" dirty="0" smtClean="0"/>
              <a:t>);</a:t>
            </a:r>
            <a:br>
              <a:rPr lang="en-US" dirty="0" smtClean="0"/>
            </a:br>
            <a:r>
              <a:rPr lang="en-US" dirty="0" smtClean="0"/>
              <a:t>        </a:t>
            </a:r>
            <a:r>
              <a:rPr lang="en-US" dirty="0" err="1" smtClean="0"/>
              <a:t>db.execSQL</a:t>
            </a:r>
            <a:r>
              <a:rPr lang="en-US" dirty="0" smtClean="0"/>
              <a:t>(</a:t>
            </a:r>
            <a:r>
              <a:rPr lang="en-US" sz="1200" b="1" kern="1200" dirty="0" smtClean="0">
                <a:solidFill>
                  <a:schemeClr val="tx1"/>
                </a:solidFill>
                <a:effectLst/>
                <a:latin typeface="+mn-lt"/>
                <a:ea typeface="+mn-ea"/>
                <a:cs typeface="+mn-cs"/>
              </a:rPr>
              <a:t>"DROP TABLE IF EXISTS " </a:t>
            </a:r>
            <a:r>
              <a:rPr lang="en-US" dirty="0" smtClean="0"/>
              <a:t>+ </a:t>
            </a:r>
            <a:r>
              <a:rPr lang="en-US" sz="1200" b="1" i="1" kern="1200" dirty="0" smtClean="0">
                <a:solidFill>
                  <a:schemeClr val="tx1"/>
                </a:solidFill>
                <a:effectLst/>
                <a:latin typeface="+mn-lt"/>
                <a:ea typeface="+mn-ea"/>
                <a:cs typeface="+mn-cs"/>
              </a:rPr>
              <a:t>TABLE_NAME</a:t>
            </a:r>
            <a:r>
              <a:rPr lang="en-US" dirty="0" smtClean="0"/>
              <a:t>);</a:t>
            </a:r>
            <a:br>
              <a:rPr lang="en-US" dirty="0" smtClean="0"/>
            </a:br>
            <a:r>
              <a:rPr lang="en-US" dirty="0" smtClean="0"/>
              <a:t>        </a:t>
            </a:r>
            <a:r>
              <a:rPr lang="en-US" dirty="0" err="1" smtClean="0"/>
              <a:t>onCreate</a:t>
            </a:r>
            <a:r>
              <a:rPr lang="en-US" dirty="0" smtClean="0"/>
              <a:t>(</a:t>
            </a:r>
            <a:r>
              <a:rPr lang="en-US" dirty="0" err="1" smtClean="0"/>
              <a:t>db</a:t>
            </a:r>
            <a:r>
              <a:rPr lang="en-US" dirty="0" smtClean="0"/>
              <a:t>);</a:t>
            </a:r>
            <a:br>
              <a:rPr lang="en-US" dirty="0" smtClean="0"/>
            </a:br>
            <a:r>
              <a:rPr lang="en-US" dirty="0" smtClean="0"/>
              <a:t>    }</a:t>
            </a:r>
            <a:br>
              <a:rPr lang="en-US" dirty="0" smtClean="0"/>
            </a:br>
            <a:r>
              <a:rPr lang="en-US" dirty="0" smtClean="0"/>
              <a:t>}</a:t>
            </a:r>
            <a:br>
              <a:rPr lang="en-US" dirty="0" smtClean="0"/>
            </a:br>
            <a:endParaRPr lang="en-US" dirty="0" smtClean="0"/>
          </a:p>
        </p:txBody>
      </p:sp>
      <p:sp>
        <p:nvSpPr>
          <p:cNvPr id="4" name="Slide Number Placeholder 3"/>
          <p:cNvSpPr>
            <a:spLocks noGrp="1"/>
          </p:cNvSpPr>
          <p:nvPr>
            <p:ph type="sldNum" sz="quarter" idx="10"/>
          </p:nvPr>
        </p:nvSpPr>
        <p:spPr/>
        <p:txBody>
          <a:bodyPr/>
          <a:lstStyle/>
          <a:p>
            <a:fld id="{689EC290-C656-4004-B16C-7A10ECC90851}" type="slidenum">
              <a:rPr lang="en-US" smtClean="0"/>
              <a:t>26</a:t>
            </a:fld>
            <a:endParaRPr lang="en-US"/>
          </a:p>
        </p:txBody>
      </p:sp>
    </p:spTree>
    <p:extLst>
      <p:ext uri="{BB962C8B-B14F-4D97-AF65-F5344CB8AC3E}">
        <p14:creationId xmlns:p14="http://schemas.microsoft.com/office/powerpoint/2010/main" val="3963952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DBHelpermaintains</a:t>
            </a:r>
            <a:r>
              <a:rPr lang="en-US" dirty="0" smtClean="0"/>
              <a:t> the database connection and supports adding, fetching and deleting comments. </a:t>
            </a:r>
            <a:r>
              <a:rPr lang="en-US" dirty="0" err="1" smtClean="0"/>
              <a:t>CommentsDataSource</a:t>
            </a:r>
            <a:r>
              <a:rPr lang="en-US" dirty="0" smtClean="0"/>
              <a:t> creates the </a:t>
            </a:r>
            <a:r>
              <a:rPr lang="en-US" dirty="0" err="1" smtClean="0"/>
              <a:t>MySQLiteHelper</a:t>
            </a:r>
            <a:r>
              <a:rPr lang="en-US" dirty="0" smtClean="0"/>
              <a:t> class which details with the actual SQLite database. Very little of the internal details of the SQLite layer are exposed to the data storage layer, as you can see in the code below. The database constants such as the column names are exposed; in our case just one column name: COLUMN_COMMENT and the column ID: COLUMN_ID. These database constants are made public by the SQLite layer discussed in the next section. These public constants are needed for inserting and querying comment objects in the database.</a:t>
            </a:r>
          </a:p>
          <a:p>
            <a:endParaRPr lang="en-US" dirty="0" smtClean="0"/>
          </a:p>
          <a:p>
            <a:r>
              <a:rPr lang="en-US" dirty="0" smtClean="0"/>
              <a:t>The constructor creates the database. It first creates a </a:t>
            </a:r>
            <a:r>
              <a:rPr lang="en-US" dirty="0" err="1" smtClean="0"/>
              <a:t>db</a:t>
            </a:r>
            <a:r>
              <a:rPr lang="en-US" dirty="0" smtClean="0"/>
              <a:t> helper </a:t>
            </a:r>
            <a:r>
              <a:rPr lang="en-US" dirty="0" err="1" smtClean="0"/>
              <a:t>MySQLiteOpenHelper</a:t>
            </a:r>
            <a:r>
              <a:rPr lang="en-US" dirty="0" smtClean="0"/>
              <a:t> to deal with operations on the database. After the </a:t>
            </a:r>
            <a:r>
              <a:rPr lang="en-US" dirty="0" err="1" smtClean="0"/>
              <a:t>db</a:t>
            </a:r>
            <a:r>
              <a:rPr lang="en-US" dirty="0" smtClean="0"/>
              <a:t> helper is created the constructor opens the database, as shown the code below.</a:t>
            </a:r>
          </a:p>
          <a:p>
            <a:endParaRPr lang="en-US" dirty="0" smtClean="0"/>
          </a:p>
          <a:p>
            <a:r>
              <a:rPr lang="en-US" dirty="0" smtClean="0"/>
              <a:t>The database is a </a:t>
            </a:r>
            <a:r>
              <a:rPr lang="en-US" dirty="0" err="1" smtClean="0"/>
              <a:t>SQLiteDatabase</a:t>
            </a:r>
            <a:r>
              <a:rPr lang="en-US" dirty="0" smtClean="0"/>
              <a:t> object, exposing methods to manage a SQLite database. </a:t>
            </a:r>
            <a:r>
              <a:rPr lang="en-US" dirty="0" err="1" smtClean="0"/>
              <a:t>SQLiteDatabase</a:t>
            </a:r>
            <a:r>
              <a:rPr lang="en-US" dirty="0" smtClean="0"/>
              <a:t> has methods to create, delete, execute SQL commands, and perform other common database management tasks.</a:t>
            </a:r>
          </a:p>
          <a:p>
            <a:endParaRPr lang="en-US" dirty="0" smtClean="0"/>
          </a:p>
          <a:p>
            <a:r>
              <a:rPr lang="en-US" dirty="0" smtClean="0"/>
              <a:t>The code calls </a:t>
            </a:r>
            <a:r>
              <a:rPr lang="en-US" dirty="0" err="1" smtClean="0"/>
              <a:t>getWritableDatabase</a:t>
            </a:r>
            <a:r>
              <a:rPr lang="en-US" dirty="0" smtClean="0"/>
              <a:t>() to open and obtain a writable instance of the underlying database using the </a:t>
            </a:r>
            <a:r>
              <a:rPr lang="en-US" dirty="0" err="1" smtClean="0"/>
              <a:t>db</a:t>
            </a:r>
            <a:r>
              <a:rPr lang="en-US" dirty="0" smtClean="0"/>
              <a:t> helper implemented in the SQLite layer. If the database does not exist the helper executes its </a:t>
            </a:r>
            <a:r>
              <a:rPr lang="en-US" dirty="0" err="1" smtClean="0"/>
              <a:t>onCreate</a:t>
            </a:r>
            <a:r>
              <a:rPr lang="en-US" dirty="0" smtClean="0"/>
              <a:t>() handler -- see </a:t>
            </a:r>
            <a:r>
              <a:rPr lang="en-US" dirty="0" err="1" smtClean="0"/>
              <a:t>MySQLiteHelper</a:t>
            </a:r>
            <a:r>
              <a:rPr lang="en-US" dirty="0" smtClean="0"/>
              <a:t> code. Whether the database has already been created or not the </a:t>
            </a:r>
            <a:r>
              <a:rPr lang="en-US" dirty="0" err="1" smtClean="0"/>
              <a:t>getWritableDatabase</a:t>
            </a:r>
            <a:r>
              <a:rPr lang="en-US" dirty="0" smtClean="0"/>
              <a:t>() returns a reference to the database.</a:t>
            </a:r>
          </a:p>
          <a:p>
            <a:endParaRPr lang="en-US" dirty="0" smtClean="0"/>
          </a:p>
          <a:p>
            <a:r>
              <a:rPr lang="en-US" dirty="0" smtClean="0"/>
              <a:t>When a database has been opened successfully for the first time it will be cached by the </a:t>
            </a:r>
            <a:r>
              <a:rPr lang="en-US" dirty="0" err="1" smtClean="0"/>
              <a:t>MySQLiteHelper</a:t>
            </a:r>
            <a:r>
              <a:rPr lang="en-US" dirty="0" smtClean="0"/>
              <a:t> within </a:t>
            </a:r>
            <a:r>
              <a:rPr lang="en-US" dirty="0" err="1" smtClean="0"/>
              <a:t>MySQLiteHelper</a:t>
            </a:r>
            <a:r>
              <a:rPr lang="en-US" dirty="0" smtClean="0"/>
              <a:t>. If there is an exception in trying to open the database due to an error with SQL parsing or execution then an </a:t>
            </a:r>
            <a:r>
              <a:rPr lang="en-US" dirty="0" err="1" smtClean="0"/>
              <a:t>SQLException</a:t>
            </a:r>
            <a:r>
              <a:rPr lang="en-US" dirty="0" smtClean="0"/>
              <a:t> is thrown.</a:t>
            </a:r>
          </a:p>
          <a:p>
            <a:endParaRPr lang="en-US" dirty="0" smtClean="0"/>
          </a:p>
          <a:p>
            <a:endParaRPr lang="en-US" dirty="0" smtClean="0"/>
          </a:p>
          <a:p>
            <a:r>
              <a:rPr lang="en-US" dirty="0" smtClean="0"/>
              <a:t>The code below shows the initial functionality of </a:t>
            </a:r>
            <a:r>
              <a:rPr lang="en-US" dirty="0" err="1" smtClean="0"/>
              <a:t>DBHelper</a:t>
            </a:r>
            <a:endParaRPr lang="en-US" dirty="0" smtClean="0"/>
          </a:p>
          <a:p>
            <a:endParaRPr lang="en-US" dirty="0" smtClean="0"/>
          </a:p>
          <a:p>
            <a:r>
              <a:rPr lang="en-US" dirty="0" smtClean="0"/>
              <a:t>Code:</a:t>
            </a:r>
          </a:p>
          <a:p>
            <a:r>
              <a:rPr lang="en-US" sz="1200" b="1" kern="1200" dirty="0" smtClean="0">
                <a:solidFill>
                  <a:schemeClr val="tx1"/>
                </a:solidFill>
                <a:effectLst/>
                <a:latin typeface="+mn-lt"/>
                <a:ea typeface="+mn-ea"/>
                <a:cs typeface="+mn-cs"/>
              </a:rPr>
              <a:t>package </a:t>
            </a:r>
            <a:r>
              <a:rPr lang="en-US" dirty="0" err="1" smtClean="0"/>
              <a:t>ronaldramos.info.myinternaldbsample</a:t>
            </a:r>
            <a:r>
              <a:rPr lang="en-US" dirty="0" smtClean="0"/>
              <a:t>;</a:t>
            </a:r>
            <a:br>
              <a:rPr lang="en-US" dirty="0" smtClean="0"/>
            </a:br>
            <a:r>
              <a:rPr lang="en-US" dirty="0" smtClean="0"/>
              <a:t/>
            </a:r>
            <a:br>
              <a:rPr lang="en-US" dirty="0" smtClean="0"/>
            </a:br>
            <a:r>
              <a:rPr lang="en-US" sz="1200" b="1" kern="1200" dirty="0" smtClean="0">
                <a:solidFill>
                  <a:schemeClr val="tx1"/>
                </a:solidFill>
                <a:effectLst/>
                <a:latin typeface="+mn-lt"/>
                <a:ea typeface="+mn-ea"/>
                <a:cs typeface="+mn-cs"/>
              </a:rPr>
              <a:t>import </a:t>
            </a:r>
            <a:r>
              <a:rPr lang="en-US" dirty="0" err="1" smtClean="0"/>
              <a:t>android.content.Context</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android.database.sqlite.SQLiteDatabase</a:t>
            </a:r>
            <a:r>
              <a:rPr lang="en-US" dirty="0" smtClean="0"/>
              <a:t>;</a:t>
            </a:r>
            <a:br>
              <a:rPr lang="en-US" dirty="0" smtClean="0"/>
            </a:br>
            <a:r>
              <a:rPr lang="en-US" dirty="0" smtClean="0"/>
              <a:t/>
            </a:r>
            <a:br>
              <a:rPr lang="en-US" dirty="0" smtClean="0"/>
            </a:br>
            <a:r>
              <a:rPr lang="en-US" sz="1200" b="1" kern="1200" dirty="0" smtClean="0">
                <a:solidFill>
                  <a:schemeClr val="tx1"/>
                </a:solidFill>
                <a:effectLst/>
                <a:latin typeface="+mn-lt"/>
                <a:ea typeface="+mn-ea"/>
                <a:cs typeface="+mn-cs"/>
              </a:rPr>
              <a:t>import </a:t>
            </a:r>
            <a:r>
              <a:rPr lang="en-US" dirty="0" err="1" smtClean="0"/>
              <a:t>java.sql.SQLException</a:t>
            </a:r>
            <a:r>
              <a:rPr lang="en-US" dirty="0" smtClean="0"/>
              <a:t>;</a:t>
            </a:r>
            <a:br>
              <a:rPr lang="en-US" dirty="0" smtClean="0"/>
            </a:br>
            <a:r>
              <a:rPr lang="en-US" sz="1200" i="1" kern="1200" dirty="0" smtClean="0">
                <a:solidFill>
                  <a:schemeClr val="tx1"/>
                </a:solidFill>
                <a:effectLst/>
                <a:latin typeface="+mn-lt"/>
                <a:ea typeface="+mn-ea"/>
                <a:cs typeface="+mn-cs"/>
              </a:rPr>
              <a:t>/**Class to facilitate data manipulation.*/</a:t>
            </a:r>
            <a:br>
              <a:rPr lang="en-US" sz="1200" i="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public class </a:t>
            </a:r>
            <a:r>
              <a:rPr lang="en-US" dirty="0" err="1" smtClean="0"/>
              <a:t>DBHelper</a:t>
            </a:r>
            <a:r>
              <a:rPr lang="en-US" dirty="0" smtClean="0"/>
              <a:t> {</a:t>
            </a:r>
            <a:br>
              <a:rPr lang="en-US" dirty="0" smtClean="0"/>
            </a:br>
            <a:r>
              <a:rPr lang="en-US" dirty="0" smtClean="0"/>
              <a:t>    </a:t>
            </a:r>
            <a:r>
              <a:rPr lang="en-US" sz="1200" i="1" kern="1200" dirty="0" smtClean="0">
                <a:solidFill>
                  <a:schemeClr val="tx1"/>
                </a:solidFill>
                <a:effectLst/>
                <a:latin typeface="+mn-lt"/>
                <a:ea typeface="+mn-ea"/>
                <a:cs typeface="+mn-cs"/>
              </a:rPr>
              <a:t>// Database fields</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private </a:t>
            </a:r>
            <a:r>
              <a:rPr lang="en-US" dirty="0" err="1" smtClean="0"/>
              <a:t>SQLiteDatabase</a:t>
            </a:r>
            <a:r>
              <a:rPr lang="en-US" dirty="0" smtClean="0"/>
              <a:t> </a:t>
            </a:r>
            <a:r>
              <a:rPr lang="en-US" sz="1200" b="1" kern="1200" dirty="0" smtClean="0">
                <a:solidFill>
                  <a:schemeClr val="tx1"/>
                </a:solidFill>
                <a:effectLst/>
                <a:latin typeface="+mn-lt"/>
                <a:ea typeface="+mn-ea"/>
                <a:cs typeface="+mn-cs"/>
              </a:rPr>
              <a:t>database</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private </a:t>
            </a:r>
            <a:r>
              <a:rPr lang="en-US" dirty="0" err="1" smtClean="0"/>
              <a:t>MySQLiteHelper</a:t>
            </a:r>
            <a:r>
              <a:rPr lang="en-US" dirty="0" smtClean="0"/>
              <a:t> </a:t>
            </a:r>
            <a:r>
              <a:rPr lang="en-US" sz="1200" b="1" kern="1200" dirty="0" err="1" smtClean="0">
                <a:solidFill>
                  <a:schemeClr val="tx1"/>
                </a:solidFill>
                <a:effectLst/>
                <a:latin typeface="+mn-lt"/>
                <a:ea typeface="+mn-ea"/>
                <a:cs typeface="+mn-cs"/>
              </a:rPr>
              <a:t>SQLHelper</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private </a:t>
            </a:r>
            <a:r>
              <a:rPr lang="en-US" dirty="0" smtClean="0"/>
              <a:t>String[] </a:t>
            </a:r>
            <a:r>
              <a:rPr lang="en-US" sz="1200" b="1" kern="1200" dirty="0" err="1" smtClean="0">
                <a:solidFill>
                  <a:schemeClr val="tx1"/>
                </a:solidFill>
                <a:effectLst/>
                <a:latin typeface="+mn-lt"/>
                <a:ea typeface="+mn-ea"/>
                <a:cs typeface="+mn-cs"/>
              </a:rPr>
              <a:t>allColumns</a:t>
            </a:r>
            <a:r>
              <a:rPr lang="en-US" sz="1200" b="1" kern="1200" dirty="0" smtClean="0">
                <a:solidFill>
                  <a:schemeClr val="tx1"/>
                </a:solidFill>
                <a:effectLst/>
                <a:latin typeface="+mn-lt"/>
                <a:ea typeface="+mn-ea"/>
                <a:cs typeface="+mn-cs"/>
              </a:rPr>
              <a:t> </a:t>
            </a:r>
            <a:r>
              <a:rPr lang="en-US" dirty="0" smtClean="0"/>
              <a:t>= { </a:t>
            </a:r>
            <a:r>
              <a:rPr lang="en-US" dirty="0" err="1" smtClean="0"/>
              <a:t>MySQLiteHelper.</a:t>
            </a:r>
            <a:r>
              <a:rPr lang="en-US" sz="1200" b="1" i="1" kern="1200" dirty="0" err="1" smtClean="0">
                <a:solidFill>
                  <a:schemeClr val="tx1"/>
                </a:solidFill>
                <a:effectLst/>
                <a:latin typeface="+mn-lt"/>
                <a:ea typeface="+mn-ea"/>
                <a:cs typeface="+mn-cs"/>
              </a:rPr>
              <a:t>COLUMN_ID</a:t>
            </a:r>
            <a:r>
              <a:rPr lang="en-US" dirty="0" smtClean="0"/>
              <a:t>,</a:t>
            </a:r>
            <a:br>
              <a:rPr lang="en-US" dirty="0" smtClean="0"/>
            </a:br>
            <a:r>
              <a:rPr lang="en-US" dirty="0" smtClean="0"/>
              <a:t>            </a:t>
            </a:r>
            <a:r>
              <a:rPr lang="en-US" dirty="0" err="1" smtClean="0"/>
              <a:t>MySQLiteHelper.</a:t>
            </a:r>
            <a:r>
              <a:rPr lang="en-US" sz="1200" b="1" i="1" kern="1200" dirty="0" err="1" smtClean="0">
                <a:solidFill>
                  <a:schemeClr val="tx1"/>
                </a:solidFill>
                <a:effectLst/>
                <a:latin typeface="+mn-lt"/>
                <a:ea typeface="+mn-ea"/>
                <a:cs typeface="+mn-cs"/>
              </a:rPr>
              <a:t>COLUMN_NAME</a:t>
            </a:r>
            <a:r>
              <a:rPr lang="en-US" sz="1200" b="1" i="1" kern="1200" dirty="0" smtClean="0">
                <a:solidFill>
                  <a:schemeClr val="tx1"/>
                </a:solidFill>
                <a:effectLst/>
                <a:latin typeface="+mn-lt"/>
                <a:ea typeface="+mn-ea"/>
                <a:cs typeface="+mn-cs"/>
              </a:rPr>
              <a:t> </a:t>
            </a:r>
            <a:r>
              <a:rPr lang="en-US" dirty="0" smtClean="0"/>
              <a:t>};</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private static final </a:t>
            </a:r>
            <a:r>
              <a:rPr lang="en-US" dirty="0" smtClean="0"/>
              <a:t>String </a:t>
            </a:r>
            <a:r>
              <a:rPr lang="en-US" sz="1200" b="1" i="1" kern="1200" dirty="0" smtClean="0">
                <a:solidFill>
                  <a:schemeClr val="tx1"/>
                </a:solidFill>
                <a:effectLst/>
                <a:latin typeface="+mn-lt"/>
                <a:ea typeface="+mn-ea"/>
                <a:cs typeface="+mn-cs"/>
              </a:rPr>
              <a:t>TAG </a:t>
            </a:r>
            <a:r>
              <a:rPr lang="en-US" dirty="0" smtClean="0"/>
              <a:t>= </a:t>
            </a:r>
            <a:r>
              <a:rPr lang="en-US" sz="1200" b="1" kern="1200" dirty="0" smtClean="0">
                <a:solidFill>
                  <a:schemeClr val="tx1"/>
                </a:solidFill>
                <a:effectLst/>
                <a:latin typeface="+mn-lt"/>
                <a:ea typeface="+mn-ea"/>
                <a:cs typeface="+mn-cs"/>
              </a:rPr>
              <a:t>"DBDEMO"</a:t>
            </a:r>
            <a:r>
              <a:rPr lang="en-US" dirty="0" smtClean="0"/>
              <a:t>;</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public </a:t>
            </a:r>
            <a:r>
              <a:rPr lang="en-US" dirty="0" err="1" smtClean="0"/>
              <a:t>DBHelper</a:t>
            </a:r>
            <a:r>
              <a:rPr lang="en-US" dirty="0" smtClean="0"/>
              <a:t>(Context context) {</a:t>
            </a:r>
            <a:br>
              <a:rPr lang="en-US" dirty="0" smtClean="0"/>
            </a:br>
            <a:r>
              <a:rPr lang="en-US" dirty="0" smtClean="0"/>
              <a:t>        </a:t>
            </a:r>
            <a:r>
              <a:rPr lang="en-US" sz="1200" b="1" kern="1200" dirty="0" err="1" smtClean="0">
                <a:solidFill>
                  <a:schemeClr val="tx1"/>
                </a:solidFill>
                <a:effectLst/>
                <a:latin typeface="+mn-lt"/>
                <a:ea typeface="+mn-ea"/>
                <a:cs typeface="+mn-cs"/>
              </a:rPr>
              <a:t>SQLHelper</a:t>
            </a:r>
            <a:r>
              <a:rPr lang="en-US" sz="1200" b="1" kern="1200" dirty="0" smtClean="0">
                <a:solidFill>
                  <a:schemeClr val="tx1"/>
                </a:solidFill>
                <a:effectLst/>
                <a:latin typeface="+mn-lt"/>
                <a:ea typeface="+mn-ea"/>
                <a:cs typeface="+mn-cs"/>
              </a:rPr>
              <a:t> </a:t>
            </a:r>
            <a:r>
              <a:rPr lang="en-US" dirty="0" smtClean="0"/>
              <a:t>= </a:t>
            </a:r>
            <a:r>
              <a:rPr lang="en-US" sz="1200" b="1" kern="1200" dirty="0" smtClean="0">
                <a:solidFill>
                  <a:schemeClr val="tx1"/>
                </a:solidFill>
                <a:effectLst/>
                <a:latin typeface="+mn-lt"/>
                <a:ea typeface="+mn-ea"/>
                <a:cs typeface="+mn-cs"/>
              </a:rPr>
              <a:t>new </a:t>
            </a:r>
            <a:r>
              <a:rPr lang="en-US" dirty="0" err="1" smtClean="0"/>
              <a:t>MySQLiteHelper</a:t>
            </a:r>
            <a:r>
              <a:rPr lang="en-US" dirty="0" smtClean="0"/>
              <a:t>(context);</a:t>
            </a:r>
            <a:br>
              <a:rPr lang="en-US" dirty="0" smtClean="0"/>
            </a:br>
            <a:r>
              <a:rPr lang="en-US" dirty="0" smtClean="0"/>
              <a:t>    }</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public void </a:t>
            </a:r>
            <a:r>
              <a:rPr lang="en-US" dirty="0" smtClean="0"/>
              <a:t>open() </a:t>
            </a:r>
            <a:r>
              <a:rPr lang="en-US" sz="1200" b="1" kern="1200" dirty="0" smtClean="0">
                <a:solidFill>
                  <a:schemeClr val="tx1"/>
                </a:solidFill>
                <a:effectLst/>
                <a:latin typeface="+mn-lt"/>
                <a:ea typeface="+mn-ea"/>
                <a:cs typeface="+mn-cs"/>
              </a:rPr>
              <a:t>throws </a:t>
            </a:r>
            <a:r>
              <a:rPr lang="en-US" dirty="0" err="1" smtClean="0"/>
              <a:t>SQLException</a:t>
            </a: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database </a:t>
            </a:r>
            <a:r>
              <a:rPr lang="en-US" dirty="0" smtClean="0"/>
              <a:t>= </a:t>
            </a:r>
            <a:r>
              <a:rPr lang="en-US" sz="1200" b="1" kern="1200" dirty="0" err="1" smtClean="0">
                <a:solidFill>
                  <a:schemeClr val="tx1"/>
                </a:solidFill>
                <a:effectLst/>
                <a:latin typeface="+mn-lt"/>
                <a:ea typeface="+mn-ea"/>
                <a:cs typeface="+mn-cs"/>
              </a:rPr>
              <a:t>SQLHelper</a:t>
            </a:r>
            <a:r>
              <a:rPr lang="en-US" dirty="0" err="1" smtClean="0"/>
              <a:t>.getWritableDatabase</a:t>
            </a:r>
            <a:r>
              <a:rPr lang="en-US" dirty="0" smtClean="0"/>
              <a:t>();</a:t>
            </a:r>
            <a:br>
              <a:rPr lang="en-US" dirty="0" smtClean="0"/>
            </a:br>
            <a:r>
              <a:rPr lang="en-US" dirty="0" smtClean="0"/>
              <a:t>    }</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public void </a:t>
            </a:r>
            <a:r>
              <a:rPr lang="en-US" dirty="0" smtClean="0"/>
              <a:t>close() {</a:t>
            </a:r>
            <a:br>
              <a:rPr lang="en-US" dirty="0" smtClean="0"/>
            </a:br>
            <a:r>
              <a:rPr lang="en-US" dirty="0" smtClean="0"/>
              <a:t>        </a:t>
            </a:r>
            <a:r>
              <a:rPr lang="en-US" sz="1200" b="1" kern="1200" dirty="0" err="1" smtClean="0">
                <a:solidFill>
                  <a:schemeClr val="tx1"/>
                </a:solidFill>
                <a:effectLst/>
                <a:latin typeface="+mn-lt"/>
                <a:ea typeface="+mn-ea"/>
                <a:cs typeface="+mn-cs"/>
              </a:rPr>
              <a:t>SQLHelper</a:t>
            </a:r>
            <a:r>
              <a:rPr lang="en-US" dirty="0" err="1" smtClean="0"/>
              <a:t>.close</a:t>
            </a:r>
            <a:r>
              <a:rPr lang="en-US" dirty="0" smtClean="0"/>
              <a:t>();</a:t>
            </a:r>
            <a:br>
              <a:rPr lang="en-US" dirty="0" smtClean="0"/>
            </a:br>
            <a:r>
              <a:rPr lang="en-US" dirty="0" smtClean="0"/>
              <a:t>    }</a:t>
            </a:r>
            <a:br>
              <a:rPr lang="en-US" dirty="0" smtClean="0"/>
            </a:br>
            <a:r>
              <a:rPr lang="en-US" dirty="0" smtClean="0"/>
              <a:t>}</a:t>
            </a:r>
          </a:p>
        </p:txBody>
      </p:sp>
      <p:sp>
        <p:nvSpPr>
          <p:cNvPr id="4" name="Slide Number Placeholder 3"/>
          <p:cNvSpPr>
            <a:spLocks noGrp="1"/>
          </p:cNvSpPr>
          <p:nvPr>
            <p:ph type="sldNum" sz="quarter" idx="10"/>
          </p:nvPr>
        </p:nvSpPr>
        <p:spPr/>
        <p:txBody>
          <a:bodyPr/>
          <a:lstStyle/>
          <a:p>
            <a:fld id="{689EC290-C656-4004-B16C-7A10ECC90851}" type="slidenum">
              <a:rPr lang="en-US" smtClean="0"/>
              <a:t>27</a:t>
            </a:fld>
            <a:endParaRPr lang="en-US"/>
          </a:p>
        </p:txBody>
      </p:sp>
    </p:spTree>
    <p:extLst>
      <p:ext uri="{BB962C8B-B14F-4D97-AF65-F5344CB8AC3E}">
        <p14:creationId xmlns:p14="http://schemas.microsoft.com/office/powerpoint/2010/main" val="3500554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Date Placeholder 9"/>
          <p:cNvSpPr>
            <a:spLocks noGrp="1"/>
          </p:cNvSpPr>
          <p:nvPr>
            <p:ph type="dt" sz="half" idx="10"/>
          </p:nvPr>
        </p:nvSpPr>
        <p:spPr/>
        <p:txBody>
          <a:bodyPr/>
          <a:lstStyle/>
          <a:p>
            <a:fld id="{05BFCA51-ABAF-804E-909A-B646586E3E09}" type="datetimeFigureOut">
              <a:rPr lang="en-US" smtClean="0"/>
              <a:t>02/04/17</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3232700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FCA51-ABAF-804E-909A-B646586E3E09}" type="datetimeFigureOut">
              <a:rPr lang="en-US" smtClean="0"/>
              <a:t>02/04/17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2108005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FCA51-ABAF-804E-909A-B646586E3E09}" type="datetimeFigureOut">
              <a:rPr lang="en-US" smtClean="0"/>
              <a:t>02/04/17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1715562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FCA51-ABAF-804E-909A-B646586E3E09}" type="datetimeFigureOut">
              <a:rPr lang="en-US" smtClean="0"/>
              <a:t>02/04/17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10571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BFCA51-ABAF-804E-909A-B646586E3E09}" type="datetimeFigureOut">
              <a:rPr lang="en-US" smtClean="0"/>
              <a:t>02/04/17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3356877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BFCA51-ABAF-804E-909A-B646586E3E09}" type="datetimeFigureOut">
              <a:rPr lang="en-US" smtClean="0"/>
              <a:t>02/04/17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60561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BFCA51-ABAF-804E-909A-B646586E3E09}" type="datetimeFigureOut">
              <a:rPr lang="en-US" smtClean="0"/>
              <a:t>02/04/17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266625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BFCA51-ABAF-804E-909A-B646586E3E09}" type="datetimeFigureOut">
              <a:rPr lang="en-US" smtClean="0"/>
              <a:t>02/04/17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1784600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FCA51-ABAF-804E-909A-B646586E3E09}" type="datetimeFigureOut">
              <a:rPr lang="en-US" smtClean="0"/>
              <a:t>02/04/17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2742309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FCA51-ABAF-804E-909A-B646586E3E09}" type="datetimeFigureOut">
              <a:rPr lang="en-US" smtClean="0"/>
              <a:t>02/04/17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12662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FCA51-ABAF-804E-909A-B646586E3E09}" type="datetimeFigureOut">
              <a:rPr lang="en-US" smtClean="0"/>
              <a:t>02/04/17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29068530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BFCA51-ABAF-804E-909A-B646586E3E09}" type="datetimeFigureOut">
              <a:rPr lang="en-US" smtClean="0"/>
              <a:t>02/04/17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A5408-A3EF-624B-AE81-7DD887101907}" type="slidenum">
              <a:rPr lang="en-US" smtClean="0"/>
              <a:t>‹#›</a:t>
            </a:fld>
            <a:endParaRPr lang="en-US"/>
          </a:p>
        </p:txBody>
      </p:sp>
      <p:pic>
        <p:nvPicPr>
          <p:cNvPr id="7" name="Picture 6"/>
          <p:cNvPicPr>
            <a:picLocks noChangeAspect="1"/>
          </p:cNvPicPr>
          <p:nvPr userDrawn="1"/>
        </p:nvPicPr>
        <p:blipFill>
          <a:blip r:embed="rId13"/>
          <a:stretch>
            <a:fillRect/>
          </a:stretch>
        </p:blipFill>
        <p:spPr>
          <a:xfrm>
            <a:off x="7945579" y="6277941"/>
            <a:ext cx="1143081" cy="524349"/>
          </a:xfrm>
          <a:prstGeom prst="rect">
            <a:avLst/>
          </a:prstGeom>
        </p:spPr>
      </p:pic>
    </p:spTree>
    <p:extLst>
      <p:ext uri="{BB962C8B-B14F-4D97-AF65-F5344CB8AC3E}">
        <p14:creationId xmlns:p14="http://schemas.microsoft.com/office/powerpoint/2010/main" val="4258026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g"/><Relationship Id="rId6" Type="http://schemas.openxmlformats.org/officeDocument/2006/relationships/image" Target="../media/image8.jpg"/><Relationship Id="rId7" Type="http://schemas.openxmlformats.org/officeDocument/2006/relationships/image" Target="../media/image9.jpg"/><Relationship Id="rId8" Type="http://schemas.openxmlformats.org/officeDocument/2006/relationships/image" Target="../media/image10.jpg"/><Relationship Id="rId9"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hyperlink" Target="mailto:rlramos@gmail.com" TargetMode="External"/><Relationship Id="rId4" Type="http://schemas.openxmlformats.org/officeDocument/2006/relationships/hyperlink" Target="http://brickstories.blogspot.com" TargetMode="External"/><Relationship Id="rId1" Type="http://schemas.openxmlformats.org/officeDocument/2006/relationships/slideLayout" Target="../slideLayouts/slideLayout2.xml"/><Relationship Id="rId2" Type="http://schemas.openxmlformats.org/officeDocument/2006/relationships/hyperlink" Target="mailto:rlramos@smart.com.ph"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 Id="rId3"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obiledev.ronaldramos.info/androidbootcamp201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Android &amp; Database</a:t>
            </a:r>
            <a:endParaRPr lang="en-US" dirty="0"/>
          </a:p>
        </p:txBody>
      </p:sp>
      <p:sp>
        <p:nvSpPr>
          <p:cNvPr id="3" name="Subtitle 2"/>
          <p:cNvSpPr>
            <a:spLocks noGrp="1"/>
          </p:cNvSpPr>
          <p:nvPr>
            <p:ph type="subTitle" idx="1"/>
          </p:nvPr>
        </p:nvSpPr>
        <p:spPr/>
        <p:txBody>
          <a:bodyPr/>
          <a:lstStyle/>
          <a:p>
            <a:r>
              <a:rPr lang="en-US" dirty="0" smtClean="0"/>
              <a:t>SWEEP Android Module 2</a:t>
            </a:r>
            <a:endParaRPr lang="en-US" dirty="0" smtClean="0"/>
          </a:p>
          <a:p>
            <a:r>
              <a:rPr lang="en-US" dirty="0" smtClean="0"/>
              <a:t>Ronald L. Ramos</a:t>
            </a:r>
          </a:p>
          <a:p>
            <a:r>
              <a:rPr lang="en-US" dirty="0" smtClean="0"/>
              <a:t>April 3-5, 2017</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4487" y="927737"/>
            <a:ext cx="1300384" cy="147092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2615" y="1066791"/>
            <a:ext cx="1937410" cy="1369973"/>
          </a:xfrm>
          <a:prstGeom prst="rect">
            <a:avLst/>
          </a:prstGeom>
        </p:spPr>
      </p:pic>
      <p:pic>
        <p:nvPicPr>
          <p:cNvPr id="6" name="Picture 5"/>
          <p:cNvPicPr>
            <a:picLocks noChangeAspect="1"/>
          </p:cNvPicPr>
          <p:nvPr/>
        </p:nvPicPr>
        <p:blipFill>
          <a:blip r:embed="rId4"/>
          <a:stretch>
            <a:fillRect/>
          </a:stretch>
        </p:blipFill>
        <p:spPr>
          <a:xfrm>
            <a:off x="7772400" y="6099484"/>
            <a:ext cx="1143081" cy="524349"/>
          </a:xfrm>
          <a:prstGeom prst="rect">
            <a:avLst/>
          </a:prstGeom>
        </p:spPr>
      </p:pic>
    </p:spTree>
    <p:extLst>
      <p:ext uri="{BB962C8B-B14F-4D97-AF65-F5344CB8AC3E}">
        <p14:creationId xmlns:p14="http://schemas.microsoft.com/office/powerpoint/2010/main" val="12722971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ListItem</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An Android </a:t>
            </a:r>
            <a:r>
              <a:rPr lang="en-US" dirty="0" err="1" smtClean="0"/>
              <a:t>listview</a:t>
            </a:r>
            <a:r>
              <a:rPr lang="en-US" dirty="0" smtClean="0"/>
              <a:t> is made from a group of list items. </a:t>
            </a:r>
          </a:p>
          <a:p>
            <a:r>
              <a:rPr lang="en-US" dirty="0" smtClean="0"/>
              <a:t>List items are individual rows in </a:t>
            </a:r>
            <a:r>
              <a:rPr lang="en-US" dirty="0" err="1" smtClean="0"/>
              <a:t>listview</a:t>
            </a:r>
            <a:r>
              <a:rPr lang="en-US" dirty="0" smtClean="0"/>
              <a:t> where the data will be displayed. </a:t>
            </a:r>
          </a:p>
          <a:p>
            <a:r>
              <a:rPr lang="en-US" dirty="0" smtClean="0"/>
              <a:t>Any data in </a:t>
            </a:r>
            <a:r>
              <a:rPr lang="en-US" dirty="0" err="1" smtClean="0"/>
              <a:t>listview</a:t>
            </a:r>
            <a:r>
              <a:rPr lang="en-US" dirty="0" smtClean="0"/>
              <a:t> is displayed only through </a:t>
            </a:r>
            <a:r>
              <a:rPr lang="en-US" dirty="0" err="1" smtClean="0"/>
              <a:t>listItem</a:t>
            </a:r>
            <a:r>
              <a:rPr lang="en-US" dirty="0" smtClean="0"/>
              <a:t>. Consider </a:t>
            </a:r>
            <a:r>
              <a:rPr lang="en-US" dirty="0" err="1" smtClean="0"/>
              <a:t>Listview</a:t>
            </a:r>
            <a:r>
              <a:rPr lang="en-US" dirty="0" smtClean="0"/>
              <a:t> as scrollable group of list items.</a:t>
            </a:r>
          </a:p>
          <a:p>
            <a:endParaRPr lang="en-US" dirty="0"/>
          </a:p>
        </p:txBody>
      </p:sp>
      <p:pic>
        <p:nvPicPr>
          <p:cNvPr id="5" name="Content Placeholder 4"/>
          <p:cNvPicPr>
            <a:picLocks noGrp="1" noChangeAspect="1"/>
          </p:cNvPicPr>
          <p:nvPr>
            <p:ph sz="half" idx="2"/>
          </p:nvPr>
        </p:nvPicPr>
        <p:blipFill>
          <a:blip r:embed="rId3"/>
          <a:srcRect t="-157515" b="-157515"/>
          <a:stretch>
            <a:fillRect/>
          </a:stretch>
        </p:blipFill>
        <p:spPr>
          <a:ln>
            <a:solidFill>
              <a:srgbClr val="4F81BD"/>
            </a:solidFill>
          </a:ln>
        </p:spPr>
      </p:pic>
    </p:spTree>
    <p:extLst>
      <p:ext uri="{BB962C8B-B14F-4D97-AF65-F5344CB8AC3E}">
        <p14:creationId xmlns:p14="http://schemas.microsoft.com/office/powerpoint/2010/main" val="3507219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1600" dirty="0" smtClean="0">
                <a:latin typeface="Courier New" pitchFamily="49" charset="0"/>
                <a:cs typeface="Courier New" pitchFamily="49" charset="0"/>
              </a:rPr>
              <a:t>&lt;?xml version="1.0" encoding="utf-8"?&gt;</a:t>
            </a:r>
          </a:p>
          <a:p>
            <a:pPr marL="0" indent="0">
              <a:buNone/>
            </a:pPr>
            <a:r>
              <a:rPr lang="en-US" sz="1600" dirty="0" smtClean="0">
                <a:latin typeface="Courier New" pitchFamily="49" charset="0"/>
                <a:cs typeface="Courier New" pitchFamily="49" charset="0"/>
              </a:rPr>
              <a:t>&lt;</a:t>
            </a:r>
            <a:r>
              <a:rPr lang="en-US" sz="1600" dirty="0" err="1" smtClean="0">
                <a:latin typeface="Courier New" pitchFamily="49" charset="0"/>
                <a:cs typeface="Courier New" pitchFamily="49" charset="0"/>
              </a:rPr>
              <a:t>LinearLayout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android:id</a:t>
            </a:r>
            <a:r>
              <a:rPr lang="en-US" sz="1600" dirty="0" smtClean="0">
                <a:latin typeface="Courier New" pitchFamily="49" charset="0"/>
                <a:cs typeface="Courier New" pitchFamily="49" charset="0"/>
              </a:rPr>
              <a:t>="@+id/LinearLayout01"</a:t>
            </a:r>
          </a:p>
          <a:p>
            <a:pPr marL="0" indent="0">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android:layout_width</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fill_parent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android:layout_height</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fill_parent</a:t>
            </a:r>
            <a:r>
              <a:rPr lang="en-US" sz="1600" dirty="0" smtClean="0">
                <a:latin typeface="Courier New" pitchFamily="49" charset="0"/>
                <a:cs typeface="Courier New" pitchFamily="49" charset="0"/>
              </a:rPr>
              <a:t>"</a:t>
            </a:r>
          </a:p>
          <a:p>
            <a:pPr marL="0" indent="0">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xmlns:android</a:t>
            </a:r>
            <a:r>
              <a:rPr lang="en-US" sz="1600" dirty="0" smtClean="0">
                <a:latin typeface="Courier New" pitchFamily="49" charset="0"/>
                <a:cs typeface="Courier New" pitchFamily="49" charset="0"/>
              </a:rPr>
              <a:t>="http://schemas.android.com/</a:t>
            </a:r>
            <a:r>
              <a:rPr lang="en-US" sz="1600" dirty="0" err="1" smtClean="0">
                <a:latin typeface="Courier New" pitchFamily="49" charset="0"/>
                <a:cs typeface="Courier New" pitchFamily="49" charset="0"/>
              </a:rPr>
              <a:t>apk</a:t>
            </a:r>
            <a:r>
              <a:rPr lang="en-US" sz="1600" dirty="0" smtClean="0">
                <a:latin typeface="Courier New" pitchFamily="49" charset="0"/>
                <a:cs typeface="Courier New" pitchFamily="49" charset="0"/>
              </a:rPr>
              <a:t>/res/android"&gt;</a:t>
            </a:r>
          </a:p>
          <a:p>
            <a:pPr marL="0" indent="0">
              <a:buNone/>
            </a:pPr>
            <a:r>
              <a:rPr lang="en-US" sz="1600" dirty="0" smtClean="0">
                <a:latin typeface="Courier New" pitchFamily="49" charset="0"/>
                <a:cs typeface="Courier New" pitchFamily="49" charset="0"/>
              </a:rPr>
              <a:t>	&lt;</a:t>
            </a:r>
            <a:r>
              <a:rPr lang="en-US" sz="1600" dirty="0" err="1" smtClean="0">
                <a:latin typeface="Courier New" pitchFamily="49" charset="0"/>
                <a:cs typeface="Courier New" pitchFamily="49" charset="0"/>
              </a:rPr>
              <a:t>ListView</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android:id</a:t>
            </a:r>
            <a:r>
              <a:rPr lang="en-US" sz="1600" dirty="0" smtClean="0">
                <a:latin typeface="Courier New" pitchFamily="49" charset="0"/>
                <a:cs typeface="Courier New" pitchFamily="49" charset="0"/>
              </a:rPr>
              <a:t>="@+id/ListView01" </a:t>
            </a:r>
            <a:r>
              <a:rPr lang="en-US" sz="1600" dirty="0" err="1" smtClean="0">
                <a:latin typeface="Courier New" pitchFamily="49" charset="0"/>
                <a:cs typeface="Courier New" pitchFamily="49" charset="0"/>
              </a:rPr>
              <a:t>android:layout_width</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wrap_content</a:t>
            </a:r>
            <a:r>
              <a:rPr lang="en-US" sz="1600" dirty="0" smtClean="0">
                <a:latin typeface="Courier New" pitchFamily="49" charset="0"/>
                <a:cs typeface="Courier New" pitchFamily="49" charset="0"/>
              </a:rPr>
              <a:t>"</a:t>
            </a:r>
          </a:p>
          <a:p>
            <a:pPr marL="0" indent="0">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android:layout_height</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wrap_content</a:t>
            </a:r>
            <a:r>
              <a:rPr lang="en-US" sz="1600" dirty="0" smtClean="0">
                <a:latin typeface="Courier New" pitchFamily="49" charset="0"/>
                <a:cs typeface="Courier New" pitchFamily="49" charset="0"/>
              </a:rPr>
              <a:t>" /&gt;</a:t>
            </a:r>
          </a:p>
          <a:p>
            <a:pPr marL="0" indent="0">
              <a:buNone/>
            </a:pPr>
            <a:r>
              <a:rPr lang="en-US" sz="1600" dirty="0" smtClean="0">
                <a:latin typeface="Courier New" pitchFamily="49" charset="0"/>
                <a:cs typeface="Courier New" pitchFamily="49" charset="0"/>
              </a:rPr>
              <a:t>&lt;/</a:t>
            </a:r>
            <a:r>
              <a:rPr lang="en-US" sz="1600" dirty="0" err="1" smtClean="0">
                <a:latin typeface="Courier New" pitchFamily="49" charset="0"/>
                <a:cs typeface="Courier New" pitchFamily="49" charset="0"/>
              </a:rPr>
              <a:t>LinearLayout</a:t>
            </a:r>
            <a:r>
              <a:rPr lang="en-US" sz="1600" dirty="0" smtClean="0">
                <a:latin typeface="Courier New" pitchFamily="49" charset="0"/>
                <a:cs typeface="Courier New" pitchFamily="49" charset="0"/>
              </a:rPr>
              <a:t>&gt;</a:t>
            </a:r>
            <a:endParaRPr lang="en-US" sz="1600" dirty="0">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dirty="0" smtClean="0"/>
              <a:t>Main.xml</a:t>
            </a:r>
            <a:endParaRPr lang="en-US" dirty="0"/>
          </a:p>
        </p:txBody>
      </p:sp>
    </p:spTree>
    <p:extLst>
      <p:ext uri="{BB962C8B-B14F-4D97-AF65-F5344CB8AC3E}">
        <p14:creationId xmlns:p14="http://schemas.microsoft.com/office/powerpoint/2010/main" val="1216603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1400" dirty="0" smtClean="0">
                <a:latin typeface="Courier New" pitchFamily="49" charset="0"/>
                <a:cs typeface="Courier New" pitchFamily="49" charset="0"/>
              </a:rPr>
              <a:t>public class </a:t>
            </a:r>
            <a:r>
              <a:rPr lang="en-US" sz="1400" dirty="0" err="1" smtClean="0">
                <a:latin typeface="Courier New" pitchFamily="49" charset="0"/>
                <a:cs typeface="Courier New" pitchFamily="49" charset="0"/>
              </a:rPr>
              <a:t>MyListViewActivity</a:t>
            </a:r>
            <a:r>
              <a:rPr lang="en-US" sz="1400" dirty="0" smtClean="0">
                <a:latin typeface="Courier New" pitchFamily="49" charset="0"/>
                <a:cs typeface="Courier New" pitchFamily="49" charset="0"/>
              </a:rPr>
              <a:t> extends Activity {</a:t>
            </a:r>
          </a:p>
          <a:p>
            <a:pPr marL="0" indent="0">
              <a:buNone/>
            </a:pPr>
            <a:r>
              <a:rPr lang="en-US" sz="1400" dirty="0" smtClean="0">
                <a:latin typeface="Courier New" pitchFamily="49" charset="0"/>
                <a:cs typeface="Courier New" pitchFamily="49" charset="0"/>
              </a:rPr>
              <a:t>    /** Called when the activity is first created. */</a:t>
            </a:r>
          </a:p>
          <a:p>
            <a:pPr marL="0" indent="0">
              <a:buNone/>
            </a:pPr>
            <a:r>
              <a:rPr lang="en-US" sz="1400" dirty="0" smtClean="0">
                <a:latin typeface="Courier New" pitchFamily="49" charset="0"/>
                <a:cs typeface="Courier New" pitchFamily="49" charset="0"/>
              </a:rPr>
              <a:t>	private </a:t>
            </a:r>
            <a:r>
              <a:rPr lang="en-US" sz="1400" dirty="0" err="1" smtClean="0">
                <a:latin typeface="Courier New" pitchFamily="49" charset="0"/>
                <a:cs typeface="Courier New" pitchFamily="49" charset="0"/>
              </a:rPr>
              <a:t>ListView</a:t>
            </a:r>
            <a:r>
              <a:rPr lang="en-US" sz="1400" dirty="0" smtClean="0">
                <a:latin typeface="Courier New" pitchFamily="49" charset="0"/>
                <a:cs typeface="Courier New" pitchFamily="49" charset="0"/>
              </a:rPr>
              <a:t> lv1;</a:t>
            </a:r>
          </a:p>
          <a:p>
            <a:pPr marL="0" indent="0">
              <a:buNone/>
            </a:pPr>
            <a:r>
              <a:rPr lang="en-US" sz="1400" dirty="0" smtClean="0">
                <a:latin typeface="Courier New" pitchFamily="49" charset="0"/>
                <a:cs typeface="Courier New" pitchFamily="49" charset="0"/>
              </a:rPr>
              <a:t>	private String </a:t>
            </a:r>
            <a:r>
              <a:rPr lang="en-US" sz="1400" dirty="0" err="1" smtClean="0">
                <a:latin typeface="Courier New" pitchFamily="49" charset="0"/>
                <a:cs typeface="Courier New" pitchFamily="49" charset="0"/>
              </a:rPr>
              <a:t>lv_arr</a:t>
            </a:r>
            <a:r>
              <a:rPr lang="en-US" sz="1400" dirty="0" smtClean="0">
                <a:latin typeface="Courier New" pitchFamily="49" charset="0"/>
                <a:cs typeface="Courier New" pitchFamily="49" charset="0"/>
              </a:rPr>
              <a:t>[]={"Android","iPhone","BlackBerry","</a:t>
            </a:r>
            <a:r>
              <a:rPr lang="en-US" sz="1400" dirty="0" err="1" smtClean="0">
                <a:latin typeface="Courier New" pitchFamily="49" charset="0"/>
                <a:cs typeface="Courier New" pitchFamily="49" charset="0"/>
              </a:rPr>
              <a:t>AndroidPeople</a:t>
            </a:r>
            <a:r>
              <a:rPr lang="en-US" sz="1400" dirty="0" smtClean="0">
                <a:latin typeface="Courier New" pitchFamily="49" charset="0"/>
                <a:cs typeface="Courier New" pitchFamily="49" charset="0"/>
              </a:rPr>
              <a:t>"};</a:t>
            </a:r>
          </a:p>
          <a:p>
            <a:pPr marL="0" indent="0">
              <a:buNone/>
            </a:pPr>
            <a:r>
              <a:rPr lang="en-US" sz="1400" dirty="0" smtClean="0">
                <a:latin typeface="Courier New" pitchFamily="49" charset="0"/>
                <a:cs typeface="Courier New" pitchFamily="49" charset="0"/>
              </a:rPr>
              <a:t>    @Override</a:t>
            </a:r>
          </a:p>
          <a:p>
            <a:pPr marL="0" indent="0">
              <a:buNone/>
            </a:pPr>
            <a:r>
              <a:rPr lang="en-US" sz="1400" dirty="0" smtClean="0">
                <a:latin typeface="Courier New" pitchFamily="49" charset="0"/>
                <a:cs typeface="Courier New" pitchFamily="49" charset="0"/>
              </a:rPr>
              <a:t>    public void </a:t>
            </a:r>
            <a:r>
              <a:rPr lang="en-US" sz="1400" dirty="0" err="1" smtClean="0">
                <a:latin typeface="Courier New" pitchFamily="49" charset="0"/>
                <a:cs typeface="Courier New" pitchFamily="49" charset="0"/>
              </a:rPr>
              <a:t>onCreate</a:t>
            </a:r>
            <a:r>
              <a:rPr lang="en-US" sz="1400" dirty="0" smtClean="0">
                <a:latin typeface="Courier New" pitchFamily="49" charset="0"/>
                <a:cs typeface="Courier New" pitchFamily="49" charset="0"/>
              </a:rPr>
              <a:t>(Bundle </a:t>
            </a:r>
            <a:r>
              <a:rPr lang="en-US" sz="1400" dirty="0" err="1" smtClean="0">
                <a:latin typeface="Courier New" pitchFamily="49" charset="0"/>
                <a:cs typeface="Courier New" pitchFamily="49" charset="0"/>
              </a:rPr>
              <a:t>savedInstanceState</a:t>
            </a:r>
            <a:r>
              <a:rPr lang="en-US" sz="1400" dirty="0" smtClean="0">
                <a:latin typeface="Courier New" pitchFamily="49" charset="0"/>
                <a:cs typeface="Courier New" pitchFamily="49" charset="0"/>
              </a:rPr>
              <a:t>) {</a:t>
            </a:r>
          </a:p>
          <a:p>
            <a:pPr marL="0" indent="0">
              <a:buNone/>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super.onCreate</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savedInstanceState</a:t>
            </a:r>
            <a:r>
              <a:rPr lang="en-US" sz="1400" dirty="0" smtClean="0">
                <a:latin typeface="Courier New" pitchFamily="49" charset="0"/>
                <a:cs typeface="Courier New" pitchFamily="49" charset="0"/>
              </a:rPr>
              <a:t>);</a:t>
            </a:r>
          </a:p>
          <a:p>
            <a:pPr marL="0" indent="0">
              <a:buNone/>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setContentView</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R.layout.main</a:t>
            </a:r>
            <a:r>
              <a:rPr lang="en-US" sz="1400" dirty="0" smtClean="0">
                <a:latin typeface="Courier New" pitchFamily="49" charset="0"/>
                <a:cs typeface="Courier New" pitchFamily="49" charset="0"/>
              </a:rPr>
              <a:t>);</a:t>
            </a:r>
          </a:p>
          <a:p>
            <a:pPr marL="0" indent="0">
              <a:buNone/>
            </a:pPr>
            <a:r>
              <a:rPr lang="en-US" sz="1400" dirty="0" smtClean="0">
                <a:latin typeface="Courier New" pitchFamily="49" charset="0"/>
                <a:cs typeface="Courier New" pitchFamily="49" charset="0"/>
              </a:rPr>
              <a:t>        lv1=(</a:t>
            </a:r>
            <a:r>
              <a:rPr lang="en-US" sz="1400" dirty="0" err="1" smtClean="0">
                <a:latin typeface="Courier New" pitchFamily="49" charset="0"/>
                <a:cs typeface="Courier New" pitchFamily="49" charset="0"/>
              </a:rPr>
              <a:t>ListView</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findViewById</a:t>
            </a:r>
            <a:r>
              <a:rPr lang="en-US" sz="1400" dirty="0" smtClean="0">
                <a:latin typeface="Courier New" pitchFamily="49" charset="0"/>
                <a:cs typeface="Courier New" pitchFamily="49" charset="0"/>
              </a:rPr>
              <a:t>(R.id.ListView01);</a:t>
            </a:r>
          </a:p>
          <a:p>
            <a:pPr marL="0" indent="0">
              <a:buNone/>
            </a:pPr>
            <a:r>
              <a:rPr lang="en-US" sz="1400" dirty="0" smtClean="0">
                <a:latin typeface="Courier New" pitchFamily="49" charset="0"/>
                <a:cs typeface="Courier New" pitchFamily="49" charset="0"/>
              </a:rPr>
              <a:t>        // By using </a:t>
            </a:r>
            <a:r>
              <a:rPr lang="en-US" sz="1400" dirty="0" err="1" smtClean="0">
                <a:latin typeface="Courier New" pitchFamily="49" charset="0"/>
                <a:cs typeface="Courier New" pitchFamily="49" charset="0"/>
              </a:rPr>
              <a:t>setAdapter</a:t>
            </a:r>
            <a:r>
              <a:rPr lang="en-US" sz="1400" dirty="0" smtClean="0">
                <a:latin typeface="Courier New" pitchFamily="49" charset="0"/>
                <a:cs typeface="Courier New" pitchFamily="49" charset="0"/>
              </a:rPr>
              <a:t> method in </a:t>
            </a:r>
            <a:r>
              <a:rPr lang="en-US" sz="1400" dirty="0" err="1" smtClean="0">
                <a:latin typeface="Courier New" pitchFamily="49" charset="0"/>
                <a:cs typeface="Courier New" pitchFamily="49" charset="0"/>
              </a:rPr>
              <a:t>listview</a:t>
            </a:r>
            <a:r>
              <a:rPr lang="en-US" sz="1400" dirty="0" smtClean="0">
                <a:latin typeface="Courier New" pitchFamily="49" charset="0"/>
                <a:cs typeface="Courier New" pitchFamily="49" charset="0"/>
              </a:rPr>
              <a:t> we an add string array in list.</a:t>
            </a:r>
          </a:p>
          <a:p>
            <a:pPr marL="0" indent="0">
              <a:buNone/>
            </a:pPr>
            <a:r>
              <a:rPr lang="en-US" sz="1400" dirty="0" smtClean="0">
                <a:latin typeface="Courier New" pitchFamily="49" charset="0"/>
                <a:cs typeface="Courier New" pitchFamily="49" charset="0"/>
              </a:rPr>
              <a:t>        lv1.setAdapter(new </a:t>
            </a:r>
            <a:r>
              <a:rPr lang="en-US" sz="1400" dirty="0" err="1" smtClean="0">
                <a:latin typeface="Courier New" pitchFamily="49" charset="0"/>
                <a:cs typeface="Courier New" pitchFamily="49" charset="0"/>
              </a:rPr>
              <a:t>ArrayAdapter</a:t>
            </a:r>
            <a:r>
              <a:rPr lang="en-US" sz="1400" dirty="0" smtClean="0">
                <a:latin typeface="Courier New" pitchFamily="49" charset="0"/>
                <a:cs typeface="Courier New" pitchFamily="49" charset="0"/>
              </a:rPr>
              <a:t>&lt;String&gt;(this,android.R.layout.simple_list_item_1 , </a:t>
            </a:r>
            <a:r>
              <a:rPr lang="en-US" sz="1400" dirty="0" err="1" smtClean="0">
                <a:latin typeface="Courier New" pitchFamily="49" charset="0"/>
                <a:cs typeface="Courier New" pitchFamily="49" charset="0"/>
              </a:rPr>
              <a:t>lv_arr</a:t>
            </a:r>
            <a:r>
              <a:rPr lang="en-US" sz="1400" dirty="0" smtClean="0">
                <a:latin typeface="Courier New" pitchFamily="49" charset="0"/>
                <a:cs typeface="Courier New" pitchFamily="49" charset="0"/>
              </a:rPr>
              <a:t>));</a:t>
            </a:r>
          </a:p>
          <a:p>
            <a:pPr marL="0" indent="0">
              <a:buNone/>
            </a:pPr>
            <a:r>
              <a:rPr lang="en-US" sz="1400" dirty="0" smtClean="0">
                <a:latin typeface="Courier New" pitchFamily="49" charset="0"/>
                <a:cs typeface="Courier New" pitchFamily="49" charset="0"/>
              </a:rPr>
              <a:t>    }</a:t>
            </a:r>
            <a:endParaRPr lang="en-US" sz="1400" dirty="0">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dirty="0" smtClean="0"/>
              <a:t>Activity code</a:t>
            </a:r>
            <a:endParaRPr lang="en-US" dirty="0"/>
          </a:p>
        </p:txBody>
      </p:sp>
    </p:spTree>
    <p:extLst>
      <p:ext uri="{BB962C8B-B14F-4D97-AF65-F5344CB8AC3E}">
        <p14:creationId xmlns:p14="http://schemas.microsoft.com/office/powerpoint/2010/main" val="2282195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45720" indent="0">
              <a:buNone/>
            </a:pPr>
            <a:r>
              <a:rPr lang="en-US" sz="1200" dirty="0">
                <a:latin typeface="Courier New" pitchFamily="49" charset="0"/>
                <a:cs typeface="Courier New" pitchFamily="49" charset="0"/>
              </a:rPr>
              <a:t>	private </a:t>
            </a:r>
            <a:r>
              <a:rPr lang="en-US" sz="1200" dirty="0" err="1">
                <a:latin typeface="Courier New" pitchFamily="49" charset="0"/>
                <a:cs typeface="Courier New" pitchFamily="49" charset="0"/>
              </a:rPr>
              <a:t>ListView</a:t>
            </a:r>
            <a:r>
              <a:rPr lang="en-US" sz="1200" dirty="0">
                <a:latin typeface="Courier New" pitchFamily="49" charset="0"/>
                <a:cs typeface="Courier New" pitchFamily="49" charset="0"/>
              </a:rPr>
              <a:t> lv1;</a:t>
            </a:r>
          </a:p>
          <a:p>
            <a:pPr marL="45720" indent="0">
              <a:buNone/>
            </a:pPr>
            <a:r>
              <a:rPr lang="en-US" sz="1200" dirty="0">
                <a:latin typeface="Courier New" pitchFamily="49" charset="0"/>
                <a:cs typeface="Courier New" pitchFamily="49" charset="0"/>
              </a:rPr>
              <a:t>	private String </a:t>
            </a:r>
            <a:r>
              <a:rPr lang="en-US" sz="1200" dirty="0" err="1">
                <a:latin typeface="Courier New" pitchFamily="49" charset="0"/>
                <a:cs typeface="Courier New" pitchFamily="49" charset="0"/>
              </a:rPr>
              <a:t>lv_arr</a:t>
            </a:r>
            <a:r>
              <a:rPr lang="en-US" sz="1200" dirty="0">
                <a:latin typeface="Courier New" pitchFamily="49" charset="0"/>
                <a:cs typeface="Courier New" pitchFamily="49" charset="0"/>
              </a:rPr>
              <a:t>[]={"Android","iPhone","BlackBerry","</a:t>
            </a:r>
            <a:r>
              <a:rPr lang="en-US" sz="1200" dirty="0" err="1">
                <a:latin typeface="Courier New" pitchFamily="49" charset="0"/>
                <a:cs typeface="Courier New" pitchFamily="49" charset="0"/>
              </a:rPr>
              <a:t>AndroidPeople</a:t>
            </a:r>
            <a:r>
              <a:rPr lang="en-US" sz="1200" dirty="0">
                <a:latin typeface="Courier New" pitchFamily="49" charset="0"/>
                <a:cs typeface="Courier New" pitchFamily="49" charset="0"/>
              </a:rPr>
              <a:t>"};</a:t>
            </a:r>
          </a:p>
          <a:p>
            <a:pPr marL="45720" indent="0">
              <a:buNone/>
            </a:pPr>
            <a:r>
              <a:rPr lang="en-US" sz="1200" dirty="0">
                <a:latin typeface="Courier New" pitchFamily="49" charset="0"/>
                <a:cs typeface="Courier New" pitchFamily="49" charset="0"/>
              </a:rPr>
              <a:t>    @Override</a:t>
            </a:r>
          </a:p>
          <a:p>
            <a:pPr marL="45720" indent="0">
              <a:buNone/>
            </a:pPr>
            <a:r>
              <a:rPr lang="en-US" sz="1200" dirty="0">
                <a:latin typeface="Courier New" pitchFamily="49" charset="0"/>
                <a:cs typeface="Courier New" pitchFamily="49" charset="0"/>
              </a:rPr>
              <a:t>    public void </a:t>
            </a:r>
            <a:r>
              <a:rPr lang="en-US" sz="1200" dirty="0" err="1">
                <a:latin typeface="Courier New" pitchFamily="49" charset="0"/>
                <a:cs typeface="Courier New" pitchFamily="49" charset="0"/>
              </a:rPr>
              <a:t>onCreate</a:t>
            </a:r>
            <a:r>
              <a:rPr lang="en-US" sz="1200" dirty="0">
                <a:latin typeface="Courier New" pitchFamily="49" charset="0"/>
                <a:cs typeface="Courier New" pitchFamily="49" charset="0"/>
              </a:rPr>
              <a:t>(Bundle </a:t>
            </a:r>
            <a:r>
              <a:rPr lang="en-US" sz="1200" dirty="0" err="1">
                <a:latin typeface="Courier New" pitchFamily="49" charset="0"/>
                <a:cs typeface="Courier New" pitchFamily="49" charset="0"/>
              </a:rPr>
              <a:t>savedInstanceState</a:t>
            </a:r>
            <a:r>
              <a:rPr lang="en-US" sz="1200" dirty="0">
                <a:latin typeface="Courier New" pitchFamily="49" charset="0"/>
                <a:cs typeface="Courier New" pitchFamily="49" charset="0"/>
              </a:rPr>
              <a:t>) {</a:t>
            </a:r>
          </a:p>
          <a:p>
            <a:pPr marL="45720" indent="0">
              <a:buNone/>
            </a:pP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super.onCreate</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savedInstanceState</a:t>
            </a:r>
            <a:r>
              <a:rPr lang="en-US" sz="1200" dirty="0">
                <a:latin typeface="Courier New" pitchFamily="49" charset="0"/>
                <a:cs typeface="Courier New" pitchFamily="49" charset="0"/>
              </a:rPr>
              <a:t>);</a:t>
            </a:r>
          </a:p>
          <a:p>
            <a:pPr marL="45720" indent="0">
              <a:buNone/>
            </a:pP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setContentView</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R.layout.main</a:t>
            </a:r>
            <a:r>
              <a:rPr lang="en-US" sz="1200" dirty="0">
                <a:latin typeface="Courier New" pitchFamily="49" charset="0"/>
                <a:cs typeface="Courier New" pitchFamily="49" charset="0"/>
              </a:rPr>
              <a:t>);</a:t>
            </a:r>
          </a:p>
          <a:p>
            <a:pPr marL="45720" indent="0">
              <a:buNone/>
            </a:pPr>
            <a:r>
              <a:rPr lang="en-US" sz="1200" dirty="0">
                <a:latin typeface="Courier New" pitchFamily="49" charset="0"/>
                <a:cs typeface="Courier New" pitchFamily="49" charset="0"/>
              </a:rPr>
              <a:t>        lv1=(</a:t>
            </a:r>
            <a:r>
              <a:rPr lang="en-US" sz="1200" dirty="0" err="1">
                <a:latin typeface="Courier New" pitchFamily="49" charset="0"/>
                <a:cs typeface="Courier New" pitchFamily="49" charset="0"/>
              </a:rPr>
              <a:t>ListView</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findViewById</a:t>
            </a:r>
            <a:r>
              <a:rPr lang="en-US" sz="1200" dirty="0">
                <a:latin typeface="Courier New" pitchFamily="49" charset="0"/>
                <a:cs typeface="Courier New" pitchFamily="49" charset="0"/>
              </a:rPr>
              <a:t>(R.id.ListView01);</a:t>
            </a:r>
          </a:p>
          <a:p>
            <a:pPr marL="45720" indent="0">
              <a:buNone/>
            </a:pPr>
            <a:r>
              <a:rPr lang="en-US" sz="1200" dirty="0">
                <a:latin typeface="Courier New" pitchFamily="49" charset="0"/>
                <a:cs typeface="Courier New" pitchFamily="49" charset="0"/>
              </a:rPr>
              <a:t>        lv1.setOnItemClickListener(this);</a:t>
            </a:r>
          </a:p>
          <a:p>
            <a:pPr marL="45720" indent="0">
              <a:buNone/>
            </a:pPr>
            <a:r>
              <a:rPr lang="en-US" sz="1200" dirty="0">
                <a:latin typeface="Courier New" pitchFamily="49" charset="0"/>
                <a:cs typeface="Courier New" pitchFamily="49" charset="0"/>
              </a:rPr>
              <a:t>        // By using </a:t>
            </a:r>
            <a:r>
              <a:rPr lang="en-US" sz="1200" dirty="0" err="1">
                <a:latin typeface="Courier New" pitchFamily="49" charset="0"/>
                <a:cs typeface="Courier New" pitchFamily="49" charset="0"/>
              </a:rPr>
              <a:t>setAdpater</a:t>
            </a:r>
            <a:r>
              <a:rPr lang="en-US" sz="1200" dirty="0">
                <a:latin typeface="Courier New" pitchFamily="49" charset="0"/>
                <a:cs typeface="Courier New" pitchFamily="49" charset="0"/>
              </a:rPr>
              <a:t> method in </a:t>
            </a:r>
            <a:r>
              <a:rPr lang="en-US" sz="1200" dirty="0" err="1">
                <a:latin typeface="Courier New" pitchFamily="49" charset="0"/>
                <a:cs typeface="Courier New" pitchFamily="49" charset="0"/>
              </a:rPr>
              <a:t>listview</a:t>
            </a:r>
            <a:r>
              <a:rPr lang="en-US" sz="1200" dirty="0">
                <a:latin typeface="Courier New" pitchFamily="49" charset="0"/>
                <a:cs typeface="Courier New" pitchFamily="49" charset="0"/>
              </a:rPr>
              <a:t> we an add string array in list.</a:t>
            </a:r>
          </a:p>
          <a:p>
            <a:pPr marL="45720" indent="0">
              <a:buNone/>
            </a:pPr>
            <a:r>
              <a:rPr lang="en-US" sz="1200" dirty="0">
                <a:latin typeface="Courier New" pitchFamily="49" charset="0"/>
                <a:cs typeface="Courier New" pitchFamily="49" charset="0"/>
              </a:rPr>
              <a:t>        lv1.setAdapter(new </a:t>
            </a:r>
            <a:r>
              <a:rPr lang="en-US" sz="1200" dirty="0" err="1">
                <a:latin typeface="Courier New" pitchFamily="49" charset="0"/>
                <a:cs typeface="Courier New" pitchFamily="49" charset="0"/>
              </a:rPr>
              <a:t>ArrayAdapter</a:t>
            </a:r>
            <a:r>
              <a:rPr lang="en-US" sz="1200" dirty="0">
                <a:latin typeface="Courier New" pitchFamily="49" charset="0"/>
                <a:cs typeface="Courier New" pitchFamily="49" charset="0"/>
              </a:rPr>
              <a:t>&lt;String&gt;(this,android.R.layout.simple_list_item_1 , </a:t>
            </a:r>
            <a:r>
              <a:rPr lang="en-US" sz="1200" dirty="0" err="1">
                <a:latin typeface="Courier New" pitchFamily="49" charset="0"/>
                <a:cs typeface="Courier New" pitchFamily="49" charset="0"/>
              </a:rPr>
              <a:t>lv_arr</a:t>
            </a:r>
            <a:r>
              <a:rPr lang="en-US" sz="1200" dirty="0">
                <a:latin typeface="Courier New" pitchFamily="49" charset="0"/>
                <a:cs typeface="Courier New" pitchFamily="49" charset="0"/>
              </a:rPr>
              <a:t>));</a:t>
            </a:r>
          </a:p>
          <a:p>
            <a:pPr marL="45720" indent="0">
              <a:buNone/>
            </a:pPr>
            <a:r>
              <a:rPr lang="en-US" sz="1200" dirty="0">
                <a:latin typeface="Courier New" pitchFamily="49" charset="0"/>
                <a:cs typeface="Courier New" pitchFamily="49" charset="0"/>
              </a:rPr>
              <a:t>    }</a:t>
            </a:r>
          </a:p>
          <a:p>
            <a:pPr marL="45720" indent="0">
              <a:buNone/>
            </a:pPr>
            <a:r>
              <a:rPr lang="en-US" sz="1200" dirty="0">
                <a:latin typeface="Courier New" pitchFamily="49" charset="0"/>
                <a:cs typeface="Courier New" pitchFamily="49" charset="0"/>
              </a:rPr>
              <a:t>    </a:t>
            </a:r>
          </a:p>
          <a:p>
            <a:pPr marL="45720" indent="0">
              <a:buNone/>
            </a:pPr>
            <a:r>
              <a:rPr lang="en-US" sz="1200" dirty="0">
                <a:latin typeface="Courier New" pitchFamily="49" charset="0"/>
                <a:cs typeface="Courier New" pitchFamily="49" charset="0"/>
              </a:rPr>
              <a:t>    public void </a:t>
            </a:r>
            <a:r>
              <a:rPr lang="en-US" sz="1200" dirty="0" err="1">
                <a:latin typeface="Courier New" pitchFamily="49" charset="0"/>
                <a:cs typeface="Courier New" pitchFamily="49" charset="0"/>
              </a:rPr>
              <a:t>onItemClick</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AdapterView</a:t>
            </a:r>
            <a:r>
              <a:rPr lang="en-US" sz="1200" dirty="0">
                <a:latin typeface="Courier New" pitchFamily="49" charset="0"/>
                <a:cs typeface="Courier New" pitchFamily="49" charset="0"/>
              </a:rPr>
              <a:t> arg0, View v, </a:t>
            </a:r>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 position, long arg3) {</a:t>
            </a:r>
          </a:p>
          <a:p>
            <a:pPr marL="45720" indent="0">
              <a:buNone/>
            </a:pPr>
            <a:r>
              <a:rPr lang="en-US" sz="1200" dirty="0">
                <a:latin typeface="Courier New" pitchFamily="49" charset="0"/>
                <a:cs typeface="Courier New" pitchFamily="49" charset="0"/>
              </a:rPr>
              <a:t>    	// TODO Auto-generated method stub</a:t>
            </a:r>
          </a:p>
          <a:p>
            <a:pPr marL="45720" indent="0">
              <a:buNone/>
            </a:pP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Toast.makeText</a:t>
            </a:r>
            <a:r>
              <a:rPr lang="en-US" sz="1200" dirty="0">
                <a:latin typeface="Courier New" pitchFamily="49" charset="0"/>
                <a:cs typeface="Courier New" pitchFamily="49" charset="0"/>
              </a:rPr>
              <a:t>(this, "u clicked " + </a:t>
            </a:r>
            <a:r>
              <a:rPr lang="en-US" sz="1200" dirty="0" err="1">
                <a:latin typeface="Courier New" pitchFamily="49" charset="0"/>
                <a:cs typeface="Courier New" pitchFamily="49" charset="0"/>
              </a:rPr>
              <a:t>lv_arr</a:t>
            </a:r>
            <a:r>
              <a:rPr lang="en-US" sz="1200" dirty="0">
                <a:latin typeface="Courier New" pitchFamily="49" charset="0"/>
                <a:cs typeface="Courier New" pitchFamily="49" charset="0"/>
              </a:rPr>
              <a:t>[position] ,</a:t>
            </a:r>
            <a:r>
              <a:rPr lang="en-US" sz="1200" dirty="0" err="1">
                <a:latin typeface="Courier New" pitchFamily="49" charset="0"/>
                <a:cs typeface="Courier New" pitchFamily="49" charset="0"/>
              </a:rPr>
              <a:t>Toast.LENGTH_LONG</a:t>
            </a:r>
            <a:r>
              <a:rPr lang="en-US" sz="1200" dirty="0">
                <a:latin typeface="Courier New" pitchFamily="49" charset="0"/>
                <a:cs typeface="Courier New" pitchFamily="49" charset="0"/>
              </a:rPr>
              <a:t>).show();</a:t>
            </a:r>
          </a:p>
          <a:p>
            <a:pPr marL="45720" indent="0">
              <a:buNone/>
            </a:pPr>
            <a:r>
              <a:rPr lang="en-US" sz="1200" dirty="0">
                <a:latin typeface="Courier New" pitchFamily="49" charset="0"/>
                <a:cs typeface="Courier New" pitchFamily="49" charset="0"/>
              </a:rPr>
              <a:t>    } </a:t>
            </a:r>
          </a:p>
        </p:txBody>
      </p:sp>
      <p:sp>
        <p:nvSpPr>
          <p:cNvPr id="3" name="Title 2"/>
          <p:cNvSpPr>
            <a:spLocks noGrp="1"/>
          </p:cNvSpPr>
          <p:nvPr>
            <p:ph type="title"/>
          </p:nvPr>
        </p:nvSpPr>
        <p:spPr/>
        <p:txBody>
          <a:bodyPr/>
          <a:lstStyle/>
          <a:p>
            <a:r>
              <a:rPr lang="en-US" dirty="0" smtClean="0"/>
              <a:t>Adding Click Reactions</a:t>
            </a:r>
            <a:endParaRPr lang="en-US" dirty="0"/>
          </a:p>
        </p:txBody>
      </p:sp>
    </p:spTree>
    <p:extLst>
      <p:ext uri="{BB962C8B-B14F-4D97-AF65-F5344CB8AC3E}">
        <p14:creationId xmlns:p14="http://schemas.microsoft.com/office/powerpoint/2010/main" val="1413537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Adapters</a:t>
            </a:r>
            <a:endParaRPr lang="en-US" dirty="0"/>
          </a:p>
        </p:txBody>
      </p:sp>
      <p:pic>
        <p:nvPicPr>
          <p:cNvPr id="5" name="Content Placeholder 4"/>
          <p:cNvPicPr>
            <a:picLocks noGrp="1" noChangeAspect="1"/>
          </p:cNvPicPr>
          <p:nvPr>
            <p:ph sz="half" idx="1"/>
          </p:nvPr>
        </p:nvPicPr>
        <p:blipFill>
          <a:blip r:embed="rId3"/>
          <a:srcRect t="-140340" b="-140340"/>
          <a:stretch>
            <a:fillRect/>
          </a:stretch>
        </p:blipFill>
        <p:spPr>
          <a:ln>
            <a:solidFill>
              <a:srgbClr val="4F81BD"/>
            </a:solidFill>
          </a:ln>
        </p:spPr>
      </p:pic>
      <p:sp>
        <p:nvSpPr>
          <p:cNvPr id="4" name="Content Placeholder 3"/>
          <p:cNvSpPr>
            <a:spLocks noGrp="1"/>
          </p:cNvSpPr>
          <p:nvPr>
            <p:ph sz="half" idx="2"/>
          </p:nvPr>
        </p:nvSpPr>
        <p:spPr/>
        <p:txBody>
          <a:bodyPr>
            <a:normAutofit fontScale="92500" lnSpcReduction="20000"/>
          </a:bodyPr>
          <a:lstStyle/>
          <a:p>
            <a:r>
              <a:rPr lang="en-US" dirty="0" smtClean="0"/>
              <a:t>Android Adapter is a bridge between the View (e.g. </a:t>
            </a:r>
            <a:r>
              <a:rPr lang="en-US" dirty="0" err="1" smtClean="0"/>
              <a:t>ListView</a:t>
            </a:r>
            <a:r>
              <a:rPr lang="en-US" dirty="0" smtClean="0"/>
              <a:t>) and the underlying data for that view. An adapter manages the data and adapts the data to the individual rows (</a:t>
            </a:r>
            <a:r>
              <a:rPr lang="en-US" dirty="0" err="1" smtClean="0"/>
              <a:t>listItems</a:t>
            </a:r>
            <a:r>
              <a:rPr lang="en-US" dirty="0" smtClean="0"/>
              <a:t>) of the view.</a:t>
            </a:r>
          </a:p>
          <a:p>
            <a:endParaRPr lang="en-US" dirty="0" smtClean="0"/>
          </a:p>
          <a:p>
            <a:r>
              <a:rPr lang="en-US" dirty="0" smtClean="0"/>
              <a:t>We bind the adapter with Android </a:t>
            </a:r>
            <a:r>
              <a:rPr lang="en-US" dirty="0" err="1" smtClean="0"/>
              <a:t>listview</a:t>
            </a:r>
            <a:r>
              <a:rPr lang="en-US" dirty="0" smtClean="0"/>
              <a:t> via </a:t>
            </a:r>
            <a:r>
              <a:rPr lang="en-US" dirty="0" err="1" smtClean="0"/>
              <a:t>setAdapter</a:t>
            </a:r>
            <a:r>
              <a:rPr lang="en-US" dirty="0" smtClean="0"/>
              <a:t> method. </a:t>
            </a:r>
            <a:endParaRPr lang="en-US" dirty="0"/>
          </a:p>
        </p:txBody>
      </p:sp>
    </p:spTree>
    <p:extLst>
      <p:ext uri="{BB962C8B-B14F-4D97-AF65-F5344CB8AC3E}">
        <p14:creationId xmlns:p14="http://schemas.microsoft.com/office/powerpoint/2010/main" val="7952153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SQLite Databases and Android</a:t>
            </a:r>
            <a:endParaRPr lang="en-US" dirty="0"/>
          </a:p>
        </p:txBody>
      </p:sp>
      <p:sp>
        <p:nvSpPr>
          <p:cNvPr id="5" name="Text Placeholder 4"/>
          <p:cNvSpPr>
            <a:spLocks noGrp="1"/>
          </p:cNvSpPr>
          <p:nvPr>
            <p:ph type="body" idx="1"/>
          </p:nvPr>
        </p:nvSpPr>
        <p:spPr/>
        <p:txBody>
          <a:bodyPr/>
          <a:lstStyle/>
          <a:p>
            <a:r>
              <a:rPr lang="en-US" dirty="0" smtClean="0"/>
              <a:t>Android’s built-in DB</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7194" y="2287182"/>
            <a:ext cx="3041650" cy="2119718"/>
          </a:xfrm>
          <a:prstGeom prst="rect">
            <a:avLst/>
          </a:prstGeom>
        </p:spPr>
      </p:pic>
    </p:spTree>
    <p:extLst>
      <p:ext uri="{BB962C8B-B14F-4D97-AF65-F5344CB8AC3E}">
        <p14:creationId xmlns:p14="http://schemas.microsoft.com/office/powerpoint/2010/main" val="7473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SQLite is an Open Source Database which is embedded into Android. SQLite supports standard relational database features like SQL syntax, transactions and prepared statements. In addition it requires only little memory at runtime (approx. 250 </a:t>
            </a:r>
            <a:r>
              <a:rPr lang="en-US" dirty="0" err="1" smtClean="0"/>
              <a:t>KByte</a:t>
            </a:r>
            <a:r>
              <a:rPr lang="en-US" dirty="0" smtClean="0"/>
              <a:t>).</a:t>
            </a:r>
          </a:p>
          <a:p>
            <a:endParaRPr lang="en-US" dirty="0" smtClean="0"/>
          </a:p>
          <a:p>
            <a:r>
              <a:rPr lang="en-US" dirty="0" smtClean="0"/>
              <a:t>Using SQLite in Android does not require any database setup or administration. You specify the SQL for working with the database and the database is automatically managed for you.</a:t>
            </a:r>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8572" y="383953"/>
            <a:ext cx="3923082" cy="1163728"/>
          </a:xfrm>
          <a:prstGeom prst="rect">
            <a:avLst/>
          </a:prstGeom>
        </p:spPr>
      </p:pic>
    </p:spTree>
    <p:extLst>
      <p:ext uri="{BB962C8B-B14F-4D97-AF65-F5344CB8AC3E}">
        <p14:creationId xmlns:p14="http://schemas.microsoft.com/office/powerpoint/2010/main" val="246049432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SQLiteOpenHelper</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To </a:t>
            </a:r>
            <a:r>
              <a:rPr lang="en-US" dirty="0"/>
              <a:t>create and upgrade a database in your Android application you usually subclass "</a:t>
            </a:r>
            <a:r>
              <a:rPr lang="en-US" dirty="0" err="1"/>
              <a:t>SQLiteOpenHelper</a:t>
            </a:r>
            <a:r>
              <a:rPr lang="en-US" dirty="0"/>
              <a:t>". In this class you need to override the methods </a:t>
            </a:r>
            <a:r>
              <a:rPr lang="en-US" dirty="0" err="1"/>
              <a:t>onCreate</a:t>
            </a:r>
            <a:r>
              <a:rPr lang="en-US" dirty="0"/>
              <a:t>() to create the database and </a:t>
            </a:r>
            <a:r>
              <a:rPr lang="en-US" dirty="0" err="1"/>
              <a:t>onUpgrade</a:t>
            </a:r>
            <a:r>
              <a:rPr lang="en-US" dirty="0"/>
              <a:t>() to upgrade the database in case of changes in the database schema. Both methods receive an "</a:t>
            </a:r>
            <a:r>
              <a:rPr lang="en-US" dirty="0" err="1"/>
              <a:t>SQLiteDatabase</a:t>
            </a:r>
            <a:r>
              <a:rPr lang="en-US" dirty="0"/>
              <a:t>" object</a:t>
            </a:r>
            <a:r>
              <a:rPr lang="en-US" dirty="0" smtClean="0"/>
              <a:t>.</a:t>
            </a:r>
          </a:p>
          <a:p>
            <a:endParaRPr lang="en-US" dirty="0" smtClean="0"/>
          </a:p>
          <a:p>
            <a:r>
              <a:rPr lang="en-US" dirty="0" err="1" smtClean="0"/>
              <a:t>SQLiteOpenHelper</a:t>
            </a:r>
            <a:r>
              <a:rPr lang="en-US" dirty="0" smtClean="0"/>
              <a:t> </a:t>
            </a:r>
            <a:r>
              <a:rPr lang="en-US" dirty="0"/>
              <a:t>provides the methods </a:t>
            </a:r>
            <a:r>
              <a:rPr lang="en-US" dirty="0" err="1"/>
              <a:t>getReadableDatabase</a:t>
            </a:r>
            <a:r>
              <a:rPr lang="en-US" dirty="0"/>
              <a:t>() and </a:t>
            </a:r>
            <a:r>
              <a:rPr lang="en-US" dirty="0" err="1"/>
              <a:t>getWriteableDatabase</a:t>
            </a:r>
            <a:r>
              <a:rPr lang="en-US" dirty="0"/>
              <a:t>() to get access to an "</a:t>
            </a:r>
            <a:r>
              <a:rPr lang="en-US" dirty="0" err="1"/>
              <a:t>SQLiteDatabase</a:t>
            </a:r>
            <a:r>
              <a:rPr lang="en-US" dirty="0"/>
              <a:t>" object which allows database access either in read or write mode</a:t>
            </a:r>
            <a:r>
              <a:rPr lang="en-US" dirty="0" smtClean="0"/>
              <a:t>.</a:t>
            </a:r>
          </a:p>
          <a:p>
            <a:endParaRPr lang="en-US" dirty="0"/>
          </a:p>
          <a:p>
            <a:r>
              <a:rPr lang="en-US" dirty="0"/>
              <a:t>For the primary key of the database you should always use the identifier "_id" as some of Android functions rely on this standard.</a:t>
            </a:r>
          </a:p>
        </p:txBody>
      </p:sp>
    </p:spTree>
    <p:extLst>
      <p:ext uri="{BB962C8B-B14F-4D97-AF65-F5344CB8AC3E}">
        <p14:creationId xmlns:p14="http://schemas.microsoft.com/office/powerpoint/2010/main" val="10954762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SQLiteDatabase</a:t>
            </a:r>
            <a:r>
              <a:rPr lang="en-US" dirty="0"/>
              <a:t> </a:t>
            </a:r>
            <a:r>
              <a:rPr lang="en-US" dirty="0" smtClean="0"/>
              <a:t>methods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t>
            </a:r>
            <a:r>
              <a:rPr lang="en-US" dirty="0" err="1"/>
              <a:t>SQLiteDatabase</a:t>
            </a:r>
            <a:r>
              <a:rPr lang="en-US" dirty="0"/>
              <a:t>" provides the methods insert(), update() and delete() and </a:t>
            </a:r>
            <a:r>
              <a:rPr lang="en-US" dirty="0" err="1"/>
              <a:t>execSQL</a:t>
            </a:r>
            <a:r>
              <a:rPr lang="en-US" dirty="0"/>
              <a:t>() method which allows to execute </a:t>
            </a:r>
            <a:r>
              <a:rPr lang="en-US" dirty="0" smtClean="0"/>
              <a:t>SQL directly. </a:t>
            </a:r>
          </a:p>
          <a:p>
            <a:r>
              <a:rPr lang="en-US" dirty="0" smtClean="0"/>
              <a:t>The </a:t>
            </a:r>
            <a:r>
              <a:rPr lang="en-US" dirty="0"/>
              <a:t>object "</a:t>
            </a:r>
            <a:r>
              <a:rPr lang="en-US" dirty="0" err="1"/>
              <a:t>ContentValues</a:t>
            </a:r>
            <a:r>
              <a:rPr lang="en-US" dirty="0"/>
              <a:t>" allow to define key/values for insert and update. The key is the column and the value is the value for this column.</a:t>
            </a:r>
          </a:p>
          <a:p>
            <a:r>
              <a:rPr lang="en-US" dirty="0" smtClean="0"/>
              <a:t>Queries </a:t>
            </a:r>
            <a:r>
              <a:rPr lang="en-US" dirty="0"/>
              <a:t>can be created via the method </a:t>
            </a:r>
            <a:r>
              <a:rPr lang="en-US" dirty="0" err="1"/>
              <a:t>rawQuery</a:t>
            </a:r>
            <a:r>
              <a:rPr lang="en-US" dirty="0"/>
              <a:t>() which accepts SQL or query() which provides an interface for specifying dynamic data or </a:t>
            </a:r>
            <a:r>
              <a:rPr lang="en-US" dirty="0" err="1"/>
              <a:t>SQLiteQueryBuilder</a:t>
            </a:r>
            <a:r>
              <a:rPr lang="en-US" dirty="0"/>
              <a:t>. </a:t>
            </a:r>
          </a:p>
        </p:txBody>
      </p:sp>
    </p:spTree>
    <p:extLst>
      <p:ext uri="{BB962C8B-B14F-4D97-AF65-F5344CB8AC3E}">
        <p14:creationId xmlns:p14="http://schemas.microsoft.com/office/powerpoint/2010/main" val="323148377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Cursor</a:t>
            </a:r>
            <a:endParaRPr lang="en-US" dirty="0"/>
          </a:p>
        </p:txBody>
      </p:sp>
      <p:sp>
        <p:nvSpPr>
          <p:cNvPr id="3" name="Content Placeholder 2"/>
          <p:cNvSpPr>
            <a:spLocks noGrp="1"/>
          </p:cNvSpPr>
          <p:nvPr>
            <p:ph idx="1"/>
          </p:nvPr>
        </p:nvSpPr>
        <p:spPr/>
        <p:txBody>
          <a:bodyPr>
            <a:normAutofit fontScale="92500"/>
          </a:bodyPr>
          <a:lstStyle/>
          <a:p>
            <a:r>
              <a:rPr lang="en-US" dirty="0" smtClean="0"/>
              <a:t>A </a:t>
            </a:r>
            <a:r>
              <a:rPr lang="en-US" dirty="0"/>
              <a:t>Cursor represents the result of a query. To get the number of elements use the method </a:t>
            </a:r>
            <a:r>
              <a:rPr lang="en-US" dirty="0" err="1"/>
              <a:t>getCount</a:t>
            </a:r>
            <a:r>
              <a:rPr lang="en-US" dirty="0"/>
              <a:t>(). To move between individual data rows, you can use the methods </a:t>
            </a:r>
            <a:r>
              <a:rPr lang="en-US" dirty="0" err="1"/>
              <a:t>moveToFirst</a:t>
            </a:r>
            <a:r>
              <a:rPr lang="en-US" dirty="0"/>
              <a:t>() and </a:t>
            </a:r>
            <a:r>
              <a:rPr lang="en-US" dirty="0" err="1"/>
              <a:t>moveToNext</a:t>
            </a:r>
            <a:r>
              <a:rPr lang="en-US" dirty="0"/>
              <a:t>(). Via the method </a:t>
            </a:r>
            <a:r>
              <a:rPr lang="en-US" dirty="0" err="1"/>
              <a:t>isAfterLast</a:t>
            </a:r>
            <a:r>
              <a:rPr lang="en-US" dirty="0"/>
              <a:t>() you can check if there is still some data.</a:t>
            </a:r>
          </a:p>
          <a:p>
            <a:endParaRPr lang="en-US" dirty="0"/>
          </a:p>
          <a:p>
            <a:r>
              <a:rPr lang="en-US" dirty="0"/>
              <a:t>A Cursor can be directly used via the "</a:t>
            </a:r>
            <a:r>
              <a:rPr lang="en-US" dirty="0" err="1"/>
              <a:t>SimpleCursorAdapter</a:t>
            </a:r>
            <a:r>
              <a:rPr lang="en-US" dirty="0"/>
              <a:t>" in </a:t>
            </a:r>
            <a:r>
              <a:rPr lang="en-US" dirty="0" err="1"/>
              <a:t>ListViews</a:t>
            </a:r>
            <a:r>
              <a:rPr lang="en-US" dirty="0" smtClean="0"/>
              <a:t>. </a:t>
            </a:r>
            <a:endParaRPr lang="en-US" dirty="0"/>
          </a:p>
        </p:txBody>
      </p:sp>
    </p:spTree>
    <p:extLst>
      <p:ext uri="{BB962C8B-B14F-4D97-AF65-F5344CB8AC3E}">
        <p14:creationId xmlns:p14="http://schemas.microsoft.com/office/powerpoint/2010/main" val="17015660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200400"/>
            <a:ext cx="1969518" cy="262602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4581986"/>
            <a:ext cx="2281200" cy="2281200"/>
          </a:xfrm>
          <a:prstGeom prst="rect">
            <a:avLst/>
          </a:prstGeom>
        </p:spPr>
      </p:pic>
      <p:pic>
        <p:nvPicPr>
          <p:cNvPr id="12" name="Picture 11" descr="IMG_595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1066800"/>
            <a:ext cx="3377360" cy="2522596"/>
          </a:xfrm>
          <a:prstGeom prst="rect">
            <a:avLst/>
          </a:prstGeom>
        </p:spPr>
      </p:pic>
      <p:sp>
        <p:nvSpPr>
          <p:cNvPr id="2" name="Title 1"/>
          <p:cNvSpPr>
            <a:spLocks noGrp="1"/>
          </p:cNvSpPr>
          <p:nvPr>
            <p:ph type="title"/>
          </p:nvPr>
        </p:nvSpPr>
        <p:spPr>
          <a:xfrm>
            <a:off x="279311" y="258762"/>
            <a:ext cx="7772400" cy="731838"/>
          </a:xfrm>
        </p:spPr>
        <p:txBody>
          <a:bodyPr>
            <a:noAutofit/>
          </a:bodyPr>
          <a:lstStyle/>
          <a:p>
            <a:r>
              <a:rPr lang="en-US" sz="3200" dirty="0" smtClean="0"/>
              <a:t>Ronald L. Ramos, Technology Group</a:t>
            </a:r>
            <a:endParaRPr lang="en-US" sz="32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1219200"/>
            <a:ext cx="2514600" cy="25146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1260634"/>
            <a:ext cx="2895600" cy="1936432"/>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5737" y="4722450"/>
            <a:ext cx="3048000" cy="228600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11487" y="4429200"/>
            <a:ext cx="2428800" cy="2428800"/>
          </a:xfrm>
          <a:prstGeom prst="rect">
            <a:avLst/>
          </a:prstGeom>
        </p:spPr>
      </p:pic>
      <p:pic>
        <p:nvPicPr>
          <p:cNvPr id="3" name="Picture 2" descr="ron_49thanvil.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67000" y="2667000"/>
            <a:ext cx="3733800" cy="2788683"/>
          </a:xfrm>
          <a:prstGeom prst="rect">
            <a:avLst/>
          </a:prstGeom>
        </p:spPr>
      </p:pic>
    </p:spTree>
    <p:extLst>
      <p:ext uri="{BB962C8B-B14F-4D97-AF65-F5344CB8AC3E}">
        <p14:creationId xmlns:p14="http://schemas.microsoft.com/office/powerpoint/2010/main" val="242809450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Sample DB App</a:t>
            </a:r>
            <a:endParaRPr lang="en-US" dirty="0"/>
          </a:p>
        </p:txBody>
      </p:sp>
      <p:sp>
        <p:nvSpPr>
          <p:cNvPr id="5" name="Text Placeholder 4"/>
          <p:cNvSpPr>
            <a:spLocks noGrp="1"/>
          </p:cNvSpPr>
          <p:nvPr>
            <p:ph type="body" idx="1"/>
          </p:nvPr>
        </p:nvSpPr>
        <p:spPr/>
        <p:txBody>
          <a:bodyPr/>
          <a:lstStyle/>
          <a:p>
            <a:r>
              <a:rPr lang="en-US" dirty="0" smtClean="0"/>
              <a:t>Getting your hands dirty…</a:t>
            </a:r>
            <a:endParaRPr lang="en-US" dirty="0"/>
          </a:p>
        </p:txBody>
      </p:sp>
    </p:spTree>
    <p:extLst>
      <p:ext uri="{BB962C8B-B14F-4D97-AF65-F5344CB8AC3E}">
        <p14:creationId xmlns:p14="http://schemas.microsoft.com/office/powerpoint/2010/main" val="332098353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Create a new project</a:t>
            </a:r>
            <a:endParaRPr lang="en-US"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rcRect t="901" b="901"/>
          <a:stretch>
            <a:fillRect/>
          </a:stretch>
        </p:blipFill>
        <p:spPr>
          <a:prstGeom prst="rect">
            <a:avLst/>
          </a:prstGeom>
        </p:spPr>
      </p:pic>
      <p:pic>
        <p:nvPicPr>
          <p:cNvPr id="3" name="Content Placeholder 2" descr="Screen Shot 2015-12-08 at 6.03.53 PM.png"/>
          <p:cNvPicPr>
            <a:picLocks noGrp="1" noChangeAspect="1"/>
          </p:cNvPicPr>
          <p:nvPr>
            <p:ph sz="half" idx="2"/>
          </p:nvPr>
        </p:nvPicPr>
        <p:blipFill>
          <a:blip r:embed="rId3">
            <a:extLst>
              <a:ext uri="{28A0092B-C50C-407E-A947-70E740481C1C}">
                <a14:useLocalDpi xmlns:a14="http://schemas.microsoft.com/office/drawing/2010/main" val="0"/>
              </a:ext>
            </a:extLst>
          </a:blip>
          <a:srcRect t="-8765" b="-8765"/>
          <a:stretch>
            <a:fillRect/>
          </a:stretch>
        </p:blipFill>
        <p:spPr/>
      </p:pic>
    </p:spTree>
    <p:extLst>
      <p:ext uri="{BB962C8B-B14F-4D97-AF65-F5344CB8AC3E}">
        <p14:creationId xmlns:p14="http://schemas.microsoft.com/office/powerpoint/2010/main" val="188758430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Create a new project</a:t>
            </a:r>
            <a:endParaRPr lang="en-US"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567667"/>
            <a:ext cx="4038600" cy="2591029"/>
          </a:xfrm>
          <a:prstGeom prst="rect">
            <a:avLst/>
          </a:prstGeom>
        </p:spPr>
      </p:pic>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641370"/>
            <a:ext cx="4038600" cy="2443623"/>
          </a:xfrm>
        </p:spPr>
      </p:pic>
      <p:sp>
        <p:nvSpPr>
          <p:cNvPr id="2" name="Right Arrow 1"/>
          <p:cNvSpPr/>
          <p:nvPr/>
        </p:nvSpPr>
        <p:spPr>
          <a:xfrm>
            <a:off x="3966450" y="3810218"/>
            <a:ext cx="1003371" cy="454717"/>
          </a:xfrm>
          <a:prstGeom prst="righ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322209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Create a new project</a:t>
            </a:r>
            <a:endParaRPr lang="en-US"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73403" y="2567667"/>
            <a:ext cx="3006193" cy="2591029"/>
          </a:xfrm>
          <a:prstGeom prst="rect">
            <a:avLst/>
          </a:prstGeom>
        </p:spPr>
      </p:pic>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3144063"/>
            <a:ext cx="4038600" cy="1438236"/>
          </a:xfrm>
        </p:spPr>
      </p:pic>
      <p:sp>
        <p:nvSpPr>
          <p:cNvPr id="2" name="Right Arrow 1"/>
          <p:cNvSpPr/>
          <p:nvPr/>
        </p:nvSpPr>
        <p:spPr>
          <a:xfrm>
            <a:off x="3644829" y="3810218"/>
            <a:ext cx="1003371" cy="454717"/>
          </a:xfrm>
          <a:prstGeom prst="righ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886696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the app components are split</a:t>
            </a:r>
            <a:endParaRPr lang="en-US" dirty="0"/>
          </a:p>
        </p:txBody>
      </p:sp>
      <p:sp>
        <p:nvSpPr>
          <p:cNvPr id="6" name="Content Placeholder 5"/>
          <p:cNvSpPr>
            <a:spLocks noGrp="1"/>
          </p:cNvSpPr>
          <p:nvPr>
            <p:ph idx="1"/>
          </p:nvPr>
        </p:nvSpPr>
        <p:spPr/>
        <p:txBody>
          <a:bodyPr>
            <a:normAutofit lnSpcReduction="10000"/>
          </a:bodyPr>
          <a:lstStyle/>
          <a:p>
            <a:r>
              <a:rPr lang="en-US" b="1" dirty="0" smtClean="0"/>
              <a:t> App layer</a:t>
            </a:r>
          </a:p>
          <a:p>
            <a:pPr lvl="1"/>
            <a:r>
              <a:rPr lang="en-US" dirty="0" smtClean="0"/>
              <a:t> UI</a:t>
            </a:r>
          </a:p>
          <a:p>
            <a:r>
              <a:rPr lang="en-US" b="1" dirty="0" smtClean="0"/>
              <a:t>Data storage layer</a:t>
            </a:r>
            <a:r>
              <a:rPr lang="en-US" dirty="0" smtClean="0"/>
              <a:t> </a:t>
            </a:r>
          </a:p>
          <a:p>
            <a:pPr lvl="1"/>
            <a:r>
              <a:rPr lang="en-US" dirty="0" smtClean="0"/>
              <a:t>application specific and deals with creating the database and operations on it but these are still database independent.</a:t>
            </a:r>
          </a:p>
          <a:p>
            <a:r>
              <a:rPr lang="en-US" b="1" dirty="0" smtClean="0"/>
              <a:t>SQLite layer</a:t>
            </a:r>
          </a:p>
          <a:p>
            <a:pPr lvl="1"/>
            <a:r>
              <a:rPr lang="en-US" dirty="0" smtClean="0"/>
              <a:t>deals with DB access</a:t>
            </a:r>
          </a:p>
          <a:p>
            <a:r>
              <a:rPr lang="en-US" b="1" dirty="0" smtClean="0"/>
              <a:t>Specific operations through a </a:t>
            </a:r>
            <a:r>
              <a:rPr lang="en-US" b="1" dirty="0" err="1" smtClean="0"/>
              <a:t>db</a:t>
            </a:r>
            <a:r>
              <a:rPr lang="en-US" b="1" dirty="0" smtClean="0"/>
              <a:t> helper</a:t>
            </a:r>
            <a:endParaRPr lang="en-US" b="1" dirty="0"/>
          </a:p>
        </p:txBody>
      </p:sp>
    </p:spTree>
    <p:extLst>
      <p:ext uri="{BB962C8B-B14F-4D97-AF65-F5344CB8AC3E}">
        <p14:creationId xmlns:p14="http://schemas.microsoft.com/office/powerpoint/2010/main" val="246957078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 class</a:t>
            </a:r>
            <a:endParaRPr lang="en-US" dirty="0"/>
          </a:p>
        </p:txBody>
      </p:sp>
      <p:pic>
        <p:nvPicPr>
          <p:cNvPr id="4" name="Content Placeholder 3" descr="Screen Shot 2015-12-08 at 10.38.06 PM.png"/>
          <p:cNvPicPr>
            <a:picLocks noGrp="1" noChangeAspect="1"/>
          </p:cNvPicPr>
          <p:nvPr>
            <p:ph idx="1"/>
          </p:nvPr>
        </p:nvPicPr>
        <p:blipFill>
          <a:blip r:embed="rId3">
            <a:extLst>
              <a:ext uri="{28A0092B-C50C-407E-A947-70E740481C1C}">
                <a14:useLocalDpi xmlns:a14="http://schemas.microsoft.com/office/drawing/2010/main" val="0"/>
              </a:ext>
            </a:extLst>
          </a:blip>
          <a:srcRect l="-45099" r="-45099"/>
          <a:stretch>
            <a:fillRect/>
          </a:stretch>
        </p:blipFill>
        <p:spPr/>
      </p:pic>
    </p:spTree>
    <p:extLst>
      <p:ext uri="{BB962C8B-B14F-4D97-AF65-F5344CB8AC3E}">
        <p14:creationId xmlns:p14="http://schemas.microsoft.com/office/powerpoint/2010/main" val="12403853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SQLiteHelper</a:t>
            </a:r>
            <a:r>
              <a:rPr lang="en-US" dirty="0" smtClean="0"/>
              <a:t> class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37593" y="1600200"/>
            <a:ext cx="6868814" cy="4525963"/>
          </a:xfrm>
          <a:prstGeom prst="rect">
            <a:avLst/>
          </a:prstGeom>
        </p:spPr>
      </p:pic>
    </p:spTree>
    <p:extLst>
      <p:ext uri="{BB962C8B-B14F-4D97-AF65-F5344CB8AC3E}">
        <p14:creationId xmlns:p14="http://schemas.microsoft.com/office/powerpoint/2010/main" val="321473603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Data Storage Layer: </a:t>
            </a:r>
            <a:r>
              <a:rPr lang="en-US" dirty="0" err="1" smtClean="0"/>
              <a:t>DBHelper</a:t>
            </a:r>
            <a:r>
              <a:rPr lang="en-US" dirty="0" smtClean="0"/>
              <a:t> class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7348" y="1600200"/>
            <a:ext cx="5329303" cy="4525963"/>
          </a:xfrm>
          <a:prstGeom prst="rect">
            <a:avLst/>
          </a:prstGeom>
        </p:spPr>
      </p:pic>
    </p:spTree>
    <p:extLst>
      <p:ext uri="{BB962C8B-B14F-4D97-AF65-F5344CB8AC3E}">
        <p14:creationId xmlns:p14="http://schemas.microsoft.com/office/powerpoint/2010/main" val="396901624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 specific operations on storage: insert and deleting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data storage layer also provides the key operations on the database in terms of the application specific data object, in our case: Person. These operations are:</a:t>
            </a:r>
          </a:p>
          <a:p>
            <a:pPr marL="971550" lvl="1" indent="-514350">
              <a:buFont typeface="+mj-lt"/>
              <a:buAutoNum type="arabicPeriod"/>
            </a:pPr>
            <a:r>
              <a:rPr lang="en-US" dirty="0" err="1" smtClean="0"/>
              <a:t>createPerson</a:t>
            </a:r>
            <a:r>
              <a:rPr lang="en-US" dirty="0" smtClean="0"/>
              <a:t>(String person), which inserts a Person in the database as content values. This method also issues a query to read back what was written.</a:t>
            </a:r>
          </a:p>
          <a:p>
            <a:pPr marL="971550" lvl="1" indent="-514350">
              <a:buFont typeface="+mj-lt"/>
              <a:buAutoNum type="arabicPeriod"/>
            </a:pPr>
            <a:r>
              <a:rPr lang="en-US" dirty="0" err="1" smtClean="0"/>
              <a:t>deletePerson</a:t>
            </a:r>
            <a:r>
              <a:rPr lang="en-US" dirty="0" smtClean="0"/>
              <a:t>(Person person), which deletes a Person</a:t>
            </a:r>
          </a:p>
          <a:p>
            <a:pPr marL="971550" lvl="1" indent="-514350">
              <a:buFont typeface="+mj-lt"/>
              <a:buAutoNum type="arabicPeriod"/>
            </a:pPr>
            <a:r>
              <a:rPr lang="en-US" dirty="0" err="1" smtClean="0"/>
              <a:t>deleteAllPersons</a:t>
            </a:r>
            <a:r>
              <a:rPr lang="en-US" dirty="0" smtClean="0"/>
              <a:t>(), empties the database.</a:t>
            </a:r>
          </a:p>
          <a:p>
            <a:pPr marL="971550" lvl="1" indent="-514350">
              <a:buFont typeface="+mj-lt"/>
              <a:buAutoNum type="arabicPeriod"/>
            </a:pPr>
            <a:r>
              <a:rPr lang="en-US" dirty="0" err="1" smtClean="0"/>
              <a:t>getAllPersons</a:t>
            </a:r>
            <a:r>
              <a:rPr lang="en-US" dirty="0" smtClean="0"/>
              <a:t>() , which gets all the persons listed in the DB</a:t>
            </a:r>
          </a:p>
          <a:p>
            <a:endParaRPr lang="en-US" dirty="0"/>
          </a:p>
        </p:txBody>
      </p:sp>
    </p:spTree>
    <p:extLst>
      <p:ext uri="{BB962C8B-B14F-4D97-AF65-F5344CB8AC3E}">
        <p14:creationId xmlns:p14="http://schemas.microsoft.com/office/powerpoint/2010/main" val="155526492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DBHelper</a:t>
            </a:r>
            <a:r>
              <a:rPr lang="en-US" dirty="0" smtClean="0"/>
              <a:t> – Create a Person</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80766"/>
            <a:ext cx="8229600" cy="3964830"/>
          </a:xfrm>
          <a:prstGeom prst="rect">
            <a:avLst/>
          </a:prstGeom>
        </p:spPr>
      </p:pic>
    </p:spTree>
    <p:extLst>
      <p:ext uri="{BB962C8B-B14F-4D97-AF65-F5344CB8AC3E}">
        <p14:creationId xmlns:p14="http://schemas.microsoft.com/office/powerpoint/2010/main" val="29849398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Ronald L. Ramos</a:t>
            </a:r>
            <a:endParaRPr lang="en-US" dirty="0"/>
          </a:p>
        </p:txBody>
      </p:sp>
      <p:sp>
        <p:nvSpPr>
          <p:cNvPr id="3" name="Content Placeholder 2"/>
          <p:cNvSpPr>
            <a:spLocks noGrp="1"/>
          </p:cNvSpPr>
          <p:nvPr>
            <p:ph idx="1"/>
          </p:nvPr>
        </p:nvSpPr>
        <p:spPr/>
        <p:txBody>
          <a:bodyPr/>
          <a:lstStyle/>
          <a:p>
            <a:r>
              <a:rPr lang="en-US" dirty="0" smtClean="0">
                <a:hlinkClick r:id="rId2"/>
              </a:rPr>
              <a:t>rlramos@smart.com.ph</a:t>
            </a:r>
            <a:endParaRPr lang="en-US" dirty="0" smtClean="0"/>
          </a:p>
          <a:p>
            <a:r>
              <a:rPr lang="en-US" dirty="0" smtClean="0"/>
              <a:t>09298874076/ 5113175</a:t>
            </a:r>
          </a:p>
          <a:p>
            <a:r>
              <a:rPr lang="en-US" dirty="0" smtClean="0"/>
              <a:t>Twitter: @</a:t>
            </a:r>
            <a:r>
              <a:rPr lang="en-US" dirty="0" err="1" smtClean="0"/>
              <a:t>taleweaver</a:t>
            </a:r>
            <a:endParaRPr lang="en-US" dirty="0" smtClean="0"/>
          </a:p>
          <a:p>
            <a:r>
              <a:rPr lang="en-US" dirty="0" smtClean="0"/>
              <a:t>Facebook: </a:t>
            </a:r>
            <a:r>
              <a:rPr lang="en-US" dirty="0" smtClean="0">
                <a:hlinkClick r:id="rId3"/>
              </a:rPr>
              <a:t>rlramos@gmail.com</a:t>
            </a:r>
            <a:endParaRPr lang="en-US" dirty="0" smtClean="0"/>
          </a:p>
          <a:p>
            <a:r>
              <a:rPr lang="en-US" dirty="0" smtClean="0"/>
              <a:t>Blog: </a:t>
            </a:r>
            <a:r>
              <a:rPr lang="en-US" dirty="0" smtClean="0">
                <a:hlinkClick r:id="rId4"/>
              </a:rPr>
              <a:t>http://brickstories.blogspot.com</a:t>
            </a:r>
            <a:endParaRPr lang="en-US" dirty="0" smtClean="0"/>
          </a:p>
          <a:p>
            <a:r>
              <a:rPr lang="en-US" dirty="0" err="1" smtClean="0"/>
              <a:t>Instagram</a:t>
            </a:r>
            <a:r>
              <a:rPr lang="en-US" dirty="0" smtClean="0"/>
              <a:t>: </a:t>
            </a:r>
            <a:r>
              <a:rPr lang="en-US" smtClean="0"/>
              <a:t>taleweaver</a:t>
            </a:r>
            <a:endParaRPr lang="en-US" dirty="0"/>
          </a:p>
        </p:txBody>
      </p:sp>
    </p:spTree>
    <p:extLst>
      <p:ext uri="{BB962C8B-B14F-4D97-AF65-F5344CB8AC3E}">
        <p14:creationId xmlns:p14="http://schemas.microsoft.com/office/powerpoint/2010/main" val="355653480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DBHelper</a:t>
            </a:r>
            <a:r>
              <a:rPr lang="en-US" dirty="0" smtClean="0"/>
              <a:t> – Delete records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328178"/>
            <a:ext cx="8229600" cy="3070007"/>
          </a:xfrm>
          <a:prstGeom prst="rect">
            <a:avLst/>
          </a:prstGeom>
        </p:spPr>
      </p:pic>
    </p:spTree>
    <p:extLst>
      <p:ext uri="{BB962C8B-B14F-4D97-AF65-F5344CB8AC3E}">
        <p14:creationId xmlns:p14="http://schemas.microsoft.com/office/powerpoint/2010/main" val="166961678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DBHelper</a:t>
            </a:r>
            <a:r>
              <a:rPr lang="en-US" dirty="0" smtClean="0"/>
              <a:t> – Other functions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4655" y="1600200"/>
            <a:ext cx="7354689" cy="4525963"/>
          </a:xfrm>
          <a:prstGeom prst="rect">
            <a:avLst/>
          </a:prstGeom>
        </p:spPr>
      </p:pic>
    </p:spTree>
    <p:extLst>
      <p:ext uri="{BB962C8B-B14F-4D97-AF65-F5344CB8AC3E}">
        <p14:creationId xmlns:p14="http://schemas.microsoft.com/office/powerpoint/2010/main" val="2102207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Using the Helper Classes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733577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App</a:t>
            </a:r>
            <a:endParaRPr lang="en-US" dirty="0"/>
          </a:p>
        </p:txBody>
      </p:sp>
      <p:pic>
        <p:nvPicPr>
          <p:cNvPr id="5" name="Content Placeholder 4" descr="Screen Shot 2015-12-09 at 12.12.29 AM.png"/>
          <p:cNvPicPr>
            <a:picLocks noGrp="1" noChangeAspect="1"/>
          </p:cNvPicPr>
          <p:nvPr>
            <p:ph sz="half" idx="1"/>
          </p:nvPr>
        </p:nvPicPr>
        <p:blipFill>
          <a:blip r:embed="rId2">
            <a:extLst>
              <a:ext uri="{28A0092B-C50C-407E-A947-70E740481C1C}">
                <a14:useLocalDpi xmlns:a14="http://schemas.microsoft.com/office/drawing/2010/main" val="0"/>
              </a:ext>
            </a:extLst>
          </a:blip>
          <a:srcRect l="-29591" r="-29591"/>
          <a:stretch>
            <a:fillRect/>
          </a:stretch>
        </p:blipFill>
        <p:spPr/>
      </p:pic>
      <p:pic>
        <p:nvPicPr>
          <p:cNvPr id="6" name="Content Placeholder 5" descr="Screen Shot 2015-12-09 at 12.12.17 AM.png"/>
          <p:cNvPicPr>
            <a:picLocks noGrp="1" noChangeAspect="1"/>
          </p:cNvPicPr>
          <p:nvPr>
            <p:ph sz="half" idx="2"/>
          </p:nvPr>
        </p:nvPicPr>
        <p:blipFill>
          <a:blip r:embed="rId3">
            <a:extLst>
              <a:ext uri="{28A0092B-C50C-407E-A947-70E740481C1C}">
                <a14:useLocalDpi xmlns:a14="http://schemas.microsoft.com/office/drawing/2010/main" val="0"/>
              </a:ext>
            </a:extLst>
          </a:blip>
          <a:srcRect l="-29877" r="-29877"/>
          <a:stretch>
            <a:fillRect/>
          </a:stretch>
        </p:blipFill>
        <p:spPr/>
      </p:pic>
    </p:spTree>
    <p:extLst>
      <p:ext uri="{BB962C8B-B14F-4D97-AF65-F5344CB8AC3E}">
        <p14:creationId xmlns:p14="http://schemas.microsoft.com/office/powerpoint/2010/main" val="3990022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XML</a:t>
            </a:r>
            <a:endParaRPr lang="en-US" dirty="0"/>
          </a:p>
        </p:txBody>
      </p:sp>
      <p:pic>
        <p:nvPicPr>
          <p:cNvPr id="5" name="Content Placeholder 4" descr="Screen Shot 2015-12-09 at 12.14.07 AM.png"/>
          <p:cNvPicPr>
            <a:picLocks noGrp="1" noChangeAspect="1"/>
          </p:cNvPicPr>
          <p:nvPr>
            <p:ph sz="half" idx="1"/>
          </p:nvPr>
        </p:nvPicPr>
        <p:blipFill>
          <a:blip r:embed="rId3">
            <a:extLst>
              <a:ext uri="{28A0092B-C50C-407E-A947-70E740481C1C}">
                <a14:useLocalDpi xmlns:a14="http://schemas.microsoft.com/office/drawing/2010/main" val="0"/>
              </a:ext>
            </a:extLst>
          </a:blip>
          <a:srcRect l="-31837" r="-31837"/>
          <a:stretch>
            <a:fillRect/>
          </a:stretch>
        </p:blipFill>
        <p:spPr/>
      </p:pic>
      <p:pic>
        <p:nvPicPr>
          <p:cNvPr id="6" name="Content Placeholder 5" descr="Screen Shot 2015-12-09 at 12.14.18 AM.png"/>
          <p:cNvPicPr>
            <a:picLocks noGrp="1" noChangeAspect="1"/>
          </p:cNvPicPr>
          <p:nvPr>
            <p:ph sz="half" idx="2"/>
          </p:nvPr>
        </p:nvPicPr>
        <p:blipFill>
          <a:blip r:embed="rId4">
            <a:extLst>
              <a:ext uri="{28A0092B-C50C-407E-A947-70E740481C1C}">
                <a14:useLocalDpi xmlns:a14="http://schemas.microsoft.com/office/drawing/2010/main" val="0"/>
              </a:ext>
            </a:extLst>
          </a:blip>
          <a:srcRect t="-44610" b="-44610"/>
          <a:stretch>
            <a:fillRect/>
          </a:stretch>
        </p:blipFill>
        <p:spPr/>
      </p:pic>
    </p:spTree>
    <p:extLst>
      <p:ext uri="{BB962C8B-B14F-4D97-AF65-F5344CB8AC3E}">
        <p14:creationId xmlns:p14="http://schemas.microsoft.com/office/powerpoint/2010/main" val="559864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MainActivity</a:t>
            </a:r>
            <a:endParaRPr lang="en-US" dirty="0"/>
          </a:p>
        </p:txBody>
      </p:sp>
      <p:sp>
        <p:nvSpPr>
          <p:cNvPr id="5" name="Text Placeholder 4"/>
          <p:cNvSpPr>
            <a:spLocks noGrp="1"/>
          </p:cNvSpPr>
          <p:nvPr>
            <p:ph type="body" idx="1"/>
          </p:nvPr>
        </p:nvSpPr>
        <p:spPr/>
        <p:txBody>
          <a:bodyPr/>
          <a:lstStyle/>
          <a:p>
            <a:r>
              <a:rPr lang="en-US" dirty="0" err="1" smtClean="0"/>
              <a:t>onCreate</a:t>
            </a:r>
            <a:r>
              <a:rPr lang="en-US" dirty="0" smtClean="0"/>
              <a:t>()</a:t>
            </a:r>
            <a:endParaRPr lang="en-US" dirty="0"/>
          </a:p>
        </p:txBody>
      </p:sp>
      <p:pic>
        <p:nvPicPr>
          <p:cNvPr id="9" name="Content Placeholder 8" descr="Screen Shot 2015-12-09 at 12.15.27 AM.png"/>
          <p:cNvPicPr>
            <a:picLocks noGrp="1" noChangeAspect="1"/>
          </p:cNvPicPr>
          <p:nvPr>
            <p:ph sz="half" idx="2"/>
          </p:nvPr>
        </p:nvPicPr>
        <p:blipFill>
          <a:blip r:embed="rId3">
            <a:extLst>
              <a:ext uri="{28A0092B-C50C-407E-A947-70E740481C1C}">
                <a14:useLocalDpi xmlns:a14="http://schemas.microsoft.com/office/drawing/2010/main" val="0"/>
              </a:ext>
            </a:extLst>
          </a:blip>
          <a:srcRect t="-10234" b="-10234"/>
          <a:stretch>
            <a:fillRect/>
          </a:stretch>
        </p:blipFill>
        <p:spPr/>
      </p:pic>
      <p:sp>
        <p:nvSpPr>
          <p:cNvPr id="7" name="Text Placeholder 6"/>
          <p:cNvSpPr>
            <a:spLocks noGrp="1"/>
          </p:cNvSpPr>
          <p:nvPr>
            <p:ph type="body" sz="quarter" idx="3"/>
          </p:nvPr>
        </p:nvSpPr>
        <p:spPr/>
        <p:txBody>
          <a:bodyPr/>
          <a:lstStyle/>
          <a:p>
            <a:r>
              <a:rPr lang="en-US" dirty="0" smtClean="0"/>
              <a:t>Process()</a:t>
            </a:r>
            <a:endParaRPr lang="en-US" dirty="0"/>
          </a:p>
        </p:txBody>
      </p:sp>
      <p:pic>
        <p:nvPicPr>
          <p:cNvPr id="10" name="Content Placeholder 9" descr="Screen Shot 2015-12-09 at 12.15.39 AM.png"/>
          <p:cNvPicPr>
            <a:picLocks noGrp="1" noChangeAspect="1"/>
          </p:cNvPicPr>
          <p:nvPr>
            <p:ph sz="quarter" idx="4"/>
          </p:nvPr>
        </p:nvPicPr>
        <p:blipFill>
          <a:blip r:embed="rId4">
            <a:extLst>
              <a:ext uri="{28A0092B-C50C-407E-A947-70E740481C1C}">
                <a14:useLocalDpi xmlns:a14="http://schemas.microsoft.com/office/drawing/2010/main" val="0"/>
              </a:ext>
            </a:extLst>
          </a:blip>
          <a:srcRect t="-11452" b="-11452"/>
          <a:stretch>
            <a:fillRect/>
          </a:stretch>
        </p:blipFill>
        <p:spPr/>
      </p:pic>
    </p:spTree>
    <p:extLst>
      <p:ext uri="{BB962C8B-B14F-4D97-AF65-F5344CB8AC3E}">
        <p14:creationId xmlns:p14="http://schemas.microsoft.com/office/powerpoint/2010/main" val="648936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END DAY 1</a:t>
            </a:r>
            <a:endParaRPr lang="en-US" dirty="0"/>
          </a:p>
        </p:txBody>
      </p:sp>
      <p:sp>
        <p:nvSpPr>
          <p:cNvPr id="8" name="Text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1643652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Get the presentation here:</a:t>
            </a:r>
          </a:p>
          <a:p>
            <a:pPr marL="45720" indent="0">
              <a:buNone/>
            </a:pPr>
            <a:r>
              <a:rPr lang="en-US" sz="3200" dirty="0">
                <a:hlinkClick r:id="rId2"/>
              </a:rPr>
              <a:t>http://mobiledev.ronaldramos.info</a:t>
            </a:r>
            <a:r>
              <a:rPr lang="en-US" sz="3200" dirty="0" smtClean="0">
                <a:hlinkClick r:id="rId2"/>
              </a:rPr>
              <a:t>/ndmu2017/</a:t>
            </a:r>
            <a:endParaRPr lang="en-US" sz="3200" dirty="0" smtClean="0"/>
          </a:p>
          <a:p>
            <a:endParaRPr lang="en-US" dirty="0"/>
          </a:p>
        </p:txBody>
      </p:sp>
    </p:spTree>
    <p:extLst>
      <p:ext uri="{BB962C8B-B14F-4D97-AF65-F5344CB8AC3E}">
        <p14:creationId xmlns:p14="http://schemas.microsoft.com/office/powerpoint/2010/main" val="9654542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Introduce yourself</a:t>
            </a:r>
            <a:endParaRPr lang="en-US" dirty="0"/>
          </a:p>
        </p:txBody>
      </p:sp>
      <p:sp>
        <p:nvSpPr>
          <p:cNvPr id="3" name="Content Placeholder 2"/>
          <p:cNvSpPr>
            <a:spLocks noGrp="1"/>
          </p:cNvSpPr>
          <p:nvPr>
            <p:ph idx="1"/>
          </p:nvPr>
        </p:nvSpPr>
        <p:spPr/>
        <p:txBody>
          <a:bodyPr/>
          <a:lstStyle/>
          <a:p>
            <a:r>
              <a:rPr lang="en-US" dirty="0" smtClean="0"/>
              <a:t>Name/Nickname</a:t>
            </a:r>
          </a:p>
          <a:p>
            <a:r>
              <a:rPr lang="en-US" dirty="0" smtClean="0"/>
              <a:t>Android </a:t>
            </a:r>
            <a:r>
              <a:rPr lang="en-US" dirty="0" err="1" smtClean="0"/>
              <a:t>Dev</a:t>
            </a:r>
            <a:r>
              <a:rPr lang="en-US" dirty="0" smtClean="0"/>
              <a:t> experience</a:t>
            </a:r>
          </a:p>
          <a:p>
            <a:r>
              <a:rPr lang="en-US" dirty="0" smtClean="0"/>
              <a:t>Expectations for the training</a:t>
            </a:r>
          </a:p>
          <a:p>
            <a:r>
              <a:rPr lang="en-US" dirty="0" smtClean="0"/>
              <a:t>Smartphone user? What’s your smartphone?</a:t>
            </a:r>
          </a:p>
          <a:p>
            <a:r>
              <a:rPr lang="en-US" dirty="0" smtClean="0"/>
              <a:t>Favorite </a:t>
            </a:r>
            <a:r>
              <a:rPr lang="en-US" dirty="0" err="1" smtClean="0"/>
              <a:t>tv</a:t>
            </a:r>
            <a:r>
              <a:rPr lang="en-US" dirty="0" smtClean="0"/>
              <a:t> show? Why?</a:t>
            </a:r>
            <a:endParaRPr lang="en-US" dirty="0"/>
          </a:p>
        </p:txBody>
      </p:sp>
    </p:spTree>
    <p:extLst>
      <p:ext uri="{BB962C8B-B14F-4D97-AF65-F5344CB8AC3E}">
        <p14:creationId xmlns:p14="http://schemas.microsoft.com/office/powerpoint/2010/main" val="21702781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err="1" smtClean="0"/>
              <a:t>ListViews</a:t>
            </a:r>
            <a:endParaRPr lang="en-US" dirty="0" smtClean="0"/>
          </a:p>
          <a:p>
            <a:r>
              <a:rPr lang="en-US" dirty="0" smtClean="0"/>
              <a:t>Creating DBs local to the device</a:t>
            </a:r>
          </a:p>
        </p:txBody>
      </p:sp>
    </p:spTree>
    <p:extLst>
      <p:ext uri="{BB962C8B-B14F-4D97-AF65-F5344CB8AC3E}">
        <p14:creationId xmlns:p14="http://schemas.microsoft.com/office/powerpoint/2010/main" val="352809251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Presenting Data: </a:t>
            </a:r>
            <a:r>
              <a:rPr lang="en-US" dirty="0" err="1" smtClean="0"/>
              <a:t>Listviews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211136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t>Android provides the view "</a:t>
            </a:r>
            <a:r>
              <a:rPr lang="en-US" dirty="0" err="1"/>
              <a:t>ListView</a:t>
            </a:r>
            <a:r>
              <a:rPr lang="en-US" dirty="0"/>
              <a:t>" which is capable of displaying a scrollable list of items. </a:t>
            </a:r>
            <a:endParaRPr lang="en-US" dirty="0" smtClean="0"/>
          </a:p>
          <a:p>
            <a:pPr lvl="1"/>
            <a:r>
              <a:rPr lang="en-US" dirty="0" smtClean="0"/>
              <a:t>"</a:t>
            </a:r>
            <a:r>
              <a:rPr lang="en-US" dirty="0" err="1"/>
              <a:t>ListView</a:t>
            </a:r>
            <a:r>
              <a:rPr lang="en-US" dirty="0"/>
              <a:t>" gets the data to display via an adapter. </a:t>
            </a:r>
            <a:endParaRPr lang="en-US" dirty="0" smtClean="0"/>
          </a:p>
          <a:p>
            <a:pPr lvl="1"/>
            <a:r>
              <a:rPr lang="en-US" dirty="0" smtClean="0"/>
              <a:t>An </a:t>
            </a:r>
            <a:r>
              <a:rPr lang="en-US" dirty="0"/>
              <a:t>adapter which must extend "</a:t>
            </a:r>
            <a:r>
              <a:rPr lang="en-US" dirty="0" err="1"/>
              <a:t>BaseAdapter</a:t>
            </a:r>
            <a:r>
              <a:rPr lang="en-US" dirty="0"/>
              <a:t>" and is responsible for providing the data model for the list and for converting the data into the fields of the list</a:t>
            </a:r>
            <a:r>
              <a:rPr lang="en-US" dirty="0" smtClean="0"/>
              <a:t>.</a:t>
            </a:r>
            <a:endParaRPr lang="en-US" dirty="0"/>
          </a:p>
          <a:p>
            <a:r>
              <a:rPr lang="en-US" dirty="0"/>
              <a:t>Android has two standard adapters, </a:t>
            </a:r>
            <a:r>
              <a:rPr lang="en-US" dirty="0" err="1"/>
              <a:t>ArrayAdapter</a:t>
            </a:r>
            <a:r>
              <a:rPr lang="en-US" dirty="0"/>
              <a:t> and </a:t>
            </a:r>
            <a:r>
              <a:rPr lang="en-US" dirty="0" err="1"/>
              <a:t>CursorAdapter</a:t>
            </a:r>
            <a:r>
              <a:rPr lang="en-US" dirty="0"/>
              <a:t> . </a:t>
            </a:r>
            <a:endParaRPr lang="en-US" dirty="0" smtClean="0"/>
          </a:p>
          <a:p>
            <a:pPr lvl="1"/>
            <a:r>
              <a:rPr lang="en-US" dirty="0" smtClean="0"/>
              <a:t>"</a:t>
            </a:r>
            <a:r>
              <a:rPr lang="en-US" dirty="0" err="1"/>
              <a:t>ArrayAdapter</a:t>
            </a:r>
            <a:r>
              <a:rPr lang="en-US" dirty="0"/>
              <a:t>" can handle data based on Arrays or Lists </a:t>
            </a:r>
            <a:endParaRPr lang="en-US" dirty="0" smtClean="0"/>
          </a:p>
          <a:p>
            <a:pPr lvl="1"/>
            <a:r>
              <a:rPr lang="en-US" dirty="0" smtClean="0"/>
              <a:t>"</a:t>
            </a:r>
            <a:r>
              <a:rPr lang="en-US" dirty="0" err="1"/>
              <a:t>SimpleCursorAdapter</a:t>
            </a:r>
            <a:r>
              <a:rPr lang="en-US" dirty="0"/>
              <a:t>" handle database related data. </a:t>
            </a:r>
            <a:endParaRPr lang="en-US" dirty="0" smtClean="0"/>
          </a:p>
          <a:p>
            <a:r>
              <a:rPr lang="en-US" dirty="0" smtClean="0"/>
              <a:t>You </a:t>
            </a:r>
            <a:r>
              <a:rPr lang="en-US" dirty="0"/>
              <a:t>can develop your own Adapter by extending these classes or the </a:t>
            </a:r>
            <a:r>
              <a:rPr lang="en-US" dirty="0" err="1"/>
              <a:t>BaseAdapter</a:t>
            </a:r>
            <a:r>
              <a:rPr lang="en-US" dirty="0"/>
              <a:t> class. </a:t>
            </a:r>
          </a:p>
        </p:txBody>
      </p:sp>
      <p:sp>
        <p:nvSpPr>
          <p:cNvPr id="2" name="Title 1"/>
          <p:cNvSpPr>
            <a:spLocks noGrp="1"/>
          </p:cNvSpPr>
          <p:nvPr>
            <p:ph type="title"/>
          </p:nvPr>
        </p:nvSpPr>
        <p:spPr/>
        <p:txBody>
          <a:bodyPr/>
          <a:lstStyle/>
          <a:p>
            <a:r>
              <a:rPr lang="en-US" dirty="0" smtClean="0"/>
              <a:t>What is a </a:t>
            </a:r>
            <a:r>
              <a:rPr lang="en-US" dirty="0" err="1" smtClean="0"/>
              <a:t>ListView</a:t>
            </a:r>
            <a:r>
              <a:rPr lang="en-US" dirty="0" smtClean="0"/>
              <a:t>?</a:t>
            </a:r>
            <a:endParaRPr lang="en-US" dirty="0"/>
          </a:p>
        </p:txBody>
      </p:sp>
    </p:spTree>
    <p:extLst>
      <p:ext uri="{BB962C8B-B14F-4D97-AF65-F5344CB8AC3E}">
        <p14:creationId xmlns:p14="http://schemas.microsoft.com/office/powerpoint/2010/main" val="207319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ListView</a:t>
            </a:r>
            <a:r>
              <a:rPr lang="en-US" dirty="0" smtClean="0"/>
              <a:t> Examples</a:t>
            </a:r>
            <a:endParaRPr lang="en-US" dirty="0"/>
          </a:p>
        </p:txBody>
      </p:sp>
      <p:pic>
        <p:nvPicPr>
          <p:cNvPr id="4" name="Content Placeholder 3" descr="Screen Shot 2015-12-08 at 4.45.29 PM.png"/>
          <p:cNvPicPr>
            <a:picLocks noGrp="1" noChangeAspect="1"/>
          </p:cNvPicPr>
          <p:nvPr>
            <p:ph idx="1"/>
          </p:nvPr>
        </p:nvPicPr>
        <p:blipFill>
          <a:blip r:embed="rId3">
            <a:extLst>
              <a:ext uri="{28A0092B-C50C-407E-A947-70E740481C1C}">
                <a14:useLocalDpi xmlns:a14="http://schemas.microsoft.com/office/drawing/2010/main" val="0"/>
              </a:ext>
            </a:extLst>
          </a:blip>
          <a:srcRect t="-6550" b="-6550"/>
          <a:stretch>
            <a:fillRect/>
          </a:stretch>
        </p:blipFill>
        <p:spPr/>
      </p:pic>
    </p:spTree>
    <p:extLst>
      <p:ext uri="{BB962C8B-B14F-4D97-AF65-F5344CB8AC3E}">
        <p14:creationId xmlns:p14="http://schemas.microsoft.com/office/powerpoint/2010/main" val="2916582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2666</TotalTime>
  <Words>2447</Words>
  <Application>Microsoft Macintosh PowerPoint</Application>
  <PresentationFormat>On-screen Show (4:3)</PresentationFormat>
  <Paragraphs>234</Paragraphs>
  <Slides>36</Slides>
  <Notes>15</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Android &amp; Database</vt:lpstr>
      <vt:lpstr>Ronald L. Ramos, Technology Group</vt:lpstr>
      <vt:lpstr>Ronald L. Ramos</vt:lpstr>
      <vt:lpstr>PowerPoint Presentation</vt:lpstr>
      <vt:lpstr>Introduce yourself</vt:lpstr>
      <vt:lpstr>Topics</vt:lpstr>
      <vt:lpstr>Presenting Data: Listviews</vt:lpstr>
      <vt:lpstr>What is a ListView?</vt:lpstr>
      <vt:lpstr>ListView Examples</vt:lpstr>
      <vt:lpstr>ListItem</vt:lpstr>
      <vt:lpstr>Main.xml</vt:lpstr>
      <vt:lpstr>Activity code</vt:lpstr>
      <vt:lpstr>Adding Click Reactions</vt:lpstr>
      <vt:lpstr>Adapters</vt:lpstr>
      <vt:lpstr>SQLite Databases and Android</vt:lpstr>
      <vt:lpstr>PowerPoint Presentation</vt:lpstr>
      <vt:lpstr>SQLiteOpenHelper</vt:lpstr>
      <vt:lpstr>SQLiteDatabase methods</vt:lpstr>
      <vt:lpstr>Cursor</vt:lpstr>
      <vt:lpstr>A Sample DB App</vt:lpstr>
      <vt:lpstr>Create a new project</vt:lpstr>
      <vt:lpstr>Create a new project</vt:lpstr>
      <vt:lpstr>Create a new project</vt:lpstr>
      <vt:lpstr>How the app components are split</vt:lpstr>
      <vt:lpstr>Person class</vt:lpstr>
      <vt:lpstr>SQLiteHelper class</vt:lpstr>
      <vt:lpstr>The Data Storage Layer: DBHelper class</vt:lpstr>
      <vt:lpstr>App specific operations on storage: insert and deleting</vt:lpstr>
      <vt:lpstr>DBHelper – Create a Person</vt:lpstr>
      <vt:lpstr>DBHelper – Delete records</vt:lpstr>
      <vt:lpstr>DBHelper – Other functions</vt:lpstr>
      <vt:lpstr>Using the Helper Classes</vt:lpstr>
      <vt:lpstr>The App</vt:lpstr>
      <vt:lpstr>Main XML</vt:lpstr>
      <vt:lpstr>MainActivity</vt:lpstr>
      <vt:lpstr>END DAY 1</vt:lpstr>
    </vt:vector>
  </TitlesOfParts>
  <Company>Smart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Apps Development</dc:title>
  <dc:creator>Ronald Ramos</dc:creator>
  <cp:lastModifiedBy>Ronald Ramos</cp:lastModifiedBy>
  <cp:revision>27</cp:revision>
  <dcterms:created xsi:type="dcterms:W3CDTF">2015-12-07T07:09:28Z</dcterms:created>
  <dcterms:modified xsi:type="dcterms:W3CDTF">2017-04-02T14:27:05Z</dcterms:modified>
</cp:coreProperties>
</file>