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60" r:id="rId3"/>
    <p:sldId id="257" r:id="rId4"/>
    <p:sldId id="258" r:id="rId5"/>
    <p:sldId id="259" r:id="rId6"/>
    <p:sldId id="261" r:id="rId7"/>
    <p:sldId id="262" r:id="rId8"/>
    <p:sldId id="263" r:id="rId9"/>
    <p:sldId id="267" r:id="rId10"/>
    <p:sldId id="268" r:id="rId11"/>
    <p:sldId id="269" r:id="rId12"/>
    <p:sldId id="264" r:id="rId13"/>
    <p:sldId id="265" r:id="rId14"/>
    <p:sldId id="270" r:id="rId15"/>
    <p:sldId id="275" r:id="rId16"/>
    <p:sldId id="271" r:id="rId17"/>
    <p:sldId id="274" r:id="rId18"/>
    <p:sldId id="272" r:id="rId19"/>
    <p:sldId id="276" r:id="rId20"/>
    <p:sldId id="277" r:id="rId21"/>
    <p:sldId id="26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1444" autoAdjust="0"/>
  </p:normalViewPr>
  <p:slideViewPr>
    <p:cSldViewPr snapToGrid="0" snapToObjects="1">
      <p:cViewPr varScale="1">
        <p:scale>
          <a:sx n="34" d="100"/>
          <a:sy n="34" d="100"/>
        </p:scale>
        <p:origin x="-273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8442CE-C24C-FC4B-87B6-460BB1C985C4}" type="datetimeFigureOut">
              <a:rPr lang="en-US" smtClean="0"/>
              <a:t>6/9/14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3E4086-E2E6-6F47-89DE-A031B85F4D79}" type="slidenum">
              <a:rPr lang="en-US" smtClean="0"/>
              <a:t>‹#›</a:t>
            </a:fld>
            <a:endParaRPr lang="en-US"/>
          </a:p>
        </p:txBody>
      </p:sp>
    </p:spTree>
    <p:extLst>
      <p:ext uri="{BB962C8B-B14F-4D97-AF65-F5344CB8AC3E}">
        <p14:creationId xmlns:p14="http://schemas.microsoft.com/office/powerpoint/2010/main" val="8324993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user types</a:t>
            </a:r>
            <a:r>
              <a:rPr lang="en-US" baseline="0" dirty="0" smtClean="0"/>
              <a:t> a value in the text field and when the button is clicked the text is copied into the label</a:t>
            </a:r>
            <a:endParaRPr lang="en-US" dirty="0"/>
          </a:p>
        </p:txBody>
      </p:sp>
      <p:sp>
        <p:nvSpPr>
          <p:cNvPr id="4" name="Slide Number Placeholder 3"/>
          <p:cNvSpPr>
            <a:spLocks noGrp="1"/>
          </p:cNvSpPr>
          <p:nvPr>
            <p:ph type="sldNum" sz="quarter" idx="10"/>
          </p:nvPr>
        </p:nvSpPr>
        <p:spPr/>
        <p:txBody>
          <a:bodyPr/>
          <a:lstStyle/>
          <a:p>
            <a:fld id="{523E4086-E2E6-6F47-89DE-A031B85F4D79}" type="slidenum">
              <a:rPr lang="en-US" smtClean="0"/>
              <a:t>3</a:t>
            </a:fld>
            <a:endParaRPr lang="en-US"/>
          </a:p>
        </p:txBody>
      </p:sp>
    </p:spTree>
    <p:extLst>
      <p:ext uri="{BB962C8B-B14F-4D97-AF65-F5344CB8AC3E}">
        <p14:creationId xmlns:p14="http://schemas.microsoft.com/office/powerpoint/2010/main" val="322009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latin typeface="+mn-lt"/>
                <a:ea typeface="+mn-ea"/>
                <a:cs typeface="+mn-cs"/>
              </a:rPr>
              <a:t>IBOutlet</a:t>
            </a:r>
            <a:r>
              <a:rPr lang="en-US" sz="1200" kern="1200" dirty="0" smtClean="0">
                <a:solidFill>
                  <a:schemeClr val="tx1"/>
                </a:solidFill>
                <a:latin typeface="+mn-lt"/>
                <a:ea typeface="+mn-ea"/>
                <a:cs typeface="+mn-cs"/>
              </a:rPr>
              <a:t> is a special keyword that is used only to tell </a:t>
            </a:r>
            <a:r>
              <a:rPr lang="en-US" sz="1200" kern="1200" dirty="0" err="1" smtClean="0">
                <a:solidFill>
                  <a:schemeClr val="tx1"/>
                </a:solidFill>
                <a:latin typeface="+mn-lt"/>
                <a:ea typeface="+mn-ea"/>
                <a:cs typeface="+mn-cs"/>
              </a:rPr>
              <a:t>Xcode</a:t>
            </a:r>
            <a:r>
              <a:rPr lang="en-US" sz="1200" kern="1200" dirty="0" smtClean="0">
                <a:solidFill>
                  <a:schemeClr val="tx1"/>
                </a:solidFill>
                <a:latin typeface="+mn-lt"/>
                <a:ea typeface="+mn-ea"/>
                <a:cs typeface="+mn-cs"/>
              </a:rPr>
              <a:t> to treat the object as an outlet. It’s actually defined as nothing so it has no effect at compile time.   </a:t>
            </a:r>
          </a:p>
          <a:p>
            <a:r>
              <a:rPr lang="en-US" sz="1200" kern="1200" dirty="0" err="1" smtClean="0">
                <a:solidFill>
                  <a:schemeClr val="tx1"/>
                </a:solidFill>
                <a:latin typeface="+mn-lt"/>
                <a:ea typeface="+mn-ea"/>
                <a:cs typeface="+mn-cs"/>
              </a:rPr>
              <a:t>Xcode</a:t>
            </a:r>
            <a:r>
              <a:rPr lang="en-US" sz="1200" kern="1200" dirty="0" smtClean="0">
                <a:solidFill>
                  <a:schemeClr val="tx1"/>
                </a:solidFill>
                <a:latin typeface="+mn-lt"/>
                <a:ea typeface="+mn-ea"/>
                <a:cs typeface="+mn-cs"/>
              </a:rPr>
              <a:t> established a connection from the view controller to the text </a:t>
            </a:r>
            <a:r>
              <a:rPr lang="en-US" sz="1200" kern="1200" dirty="0" err="1" smtClean="0">
                <a:solidFill>
                  <a:schemeClr val="tx1"/>
                </a:solidFill>
                <a:latin typeface="+mn-lt"/>
                <a:ea typeface="+mn-ea"/>
                <a:cs typeface="+mn-cs"/>
              </a:rPr>
              <a:t>field.By</a:t>
            </a:r>
            <a:r>
              <a:rPr lang="en-US" sz="1200" kern="1200" dirty="0" smtClean="0">
                <a:solidFill>
                  <a:schemeClr val="tx1"/>
                </a:solidFill>
                <a:latin typeface="+mn-lt"/>
                <a:ea typeface="+mn-ea"/>
                <a:cs typeface="+mn-cs"/>
              </a:rPr>
              <a:t> establishing the connection between the view controller and the text field, the text that the user enters can be passed to the view controller. As </a:t>
            </a:r>
            <a:r>
              <a:rPr lang="en-US" sz="1200" kern="1200" dirty="0" err="1" smtClean="0">
                <a:solidFill>
                  <a:schemeClr val="tx1"/>
                </a:solidFill>
                <a:latin typeface="+mn-lt"/>
                <a:ea typeface="+mn-ea"/>
                <a:cs typeface="+mn-cs"/>
              </a:rPr>
              <a:t>Xcode</a:t>
            </a:r>
            <a:r>
              <a:rPr lang="en-US" sz="1200" kern="1200" dirty="0" smtClean="0">
                <a:solidFill>
                  <a:schemeClr val="tx1"/>
                </a:solidFill>
                <a:latin typeface="+mn-lt"/>
                <a:ea typeface="+mn-ea"/>
                <a:cs typeface="+mn-cs"/>
              </a:rPr>
              <a:t> did with the </a:t>
            </a:r>
            <a:r>
              <a:rPr lang="en-US" sz="1200" kern="1200" dirty="0" err="1" smtClean="0">
                <a:solidFill>
                  <a:schemeClr val="tx1"/>
                </a:solidFill>
                <a:latin typeface="+mn-lt"/>
                <a:ea typeface="+mn-ea"/>
                <a:cs typeface="+mn-cs"/>
              </a:rPr>
              <a:t>changeGreeting</a:t>
            </a:r>
            <a:r>
              <a:rPr lang="en-US" sz="1200" kern="1200" dirty="0" smtClean="0">
                <a:solidFill>
                  <a:schemeClr val="tx1"/>
                </a:solidFill>
                <a:latin typeface="+mn-lt"/>
                <a:ea typeface="+mn-ea"/>
                <a:cs typeface="+mn-cs"/>
              </a:rPr>
              <a:t>: method declaration, it indicates that the connection has been made by displaying a filled-in circle to the left of the text field declaration.</a:t>
            </a:r>
          </a:p>
          <a:p>
            <a:r>
              <a:rPr lang="en-US" sz="1200" b="1" kern="1200" dirty="0" smtClean="0">
                <a:solidFill>
                  <a:schemeClr val="tx1"/>
                </a:solidFill>
                <a:latin typeface="+mn-lt"/>
                <a:ea typeface="+mn-ea"/>
                <a:cs typeface="+mn-cs"/>
              </a:rPr>
              <a:t>Note:</a:t>
            </a:r>
            <a:r>
              <a:rPr lang="en-US" sz="1200" b="0" kern="1200" dirty="0" smtClean="0">
                <a:solidFill>
                  <a:schemeClr val="tx1"/>
                </a:solidFill>
                <a:latin typeface="+mn-lt"/>
                <a:ea typeface="+mn-ea"/>
                <a:cs typeface="+mn-cs"/>
              </a:rPr>
              <a:t> Earlier versions of </a:t>
            </a:r>
            <a:r>
              <a:rPr lang="en-US" sz="1200" b="0" kern="1200" dirty="0" err="1" smtClean="0">
                <a:solidFill>
                  <a:schemeClr val="tx1"/>
                </a:solidFill>
                <a:latin typeface="+mn-lt"/>
                <a:ea typeface="+mn-ea"/>
                <a:cs typeface="+mn-cs"/>
              </a:rPr>
              <a:t>Xcode</a:t>
            </a:r>
            <a:r>
              <a:rPr lang="en-US" sz="1200" b="0" kern="1200" dirty="0" smtClean="0">
                <a:solidFill>
                  <a:schemeClr val="tx1"/>
                </a:solidFill>
                <a:latin typeface="+mn-lt"/>
                <a:ea typeface="+mn-ea"/>
                <a:cs typeface="+mn-cs"/>
              </a:rPr>
              <a:t> add an @synthesize directive in the implementation block for each property you declare using the Control-drag approach. Because the compiler automatically synthesizes </a:t>
            </a:r>
            <a:r>
              <a:rPr lang="en-US" sz="1200" b="0" kern="1200" dirty="0" err="1" smtClean="0">
                <a:solidFill>
                  <a:schemeClr val="tx1"/>
                </a:solidFill>
                <a:latin typeface="+mn-lt"/>
                <a:ea typeface="+mn-ea"/>
                <a:cs typeface="+mn-cs"/>
              </a:rPr>
              <a:t>accessor</a:t>
            </a:r>
            <a:r>
              <a:rPr lang="en-US" sz="1200" b="0" kern="1200" dirty="0" smtClean="0">
                <a:solidFill>
                  <a:schemeClr val="tx1"/>
                </a:solidFill>
                <a:latin typeface="+mn-lt"/>
                <a:ea typeface="+mn-ea"/>
                <a:cs typeface="+mn-cs"/>
              </a:rPr>
              <a:t> methods, these directives are unnecessary. You may safely delete them.</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Now add an outlet for the label and configure the connection. Establishing a connection between the view controller and the label allows the view controller to update the label with a string that contains the user’s text. </a:t>
            </a:r>
            <a:endParaRPr lang="en-US" dirty="0"/>
          </a:p>
        </p:txBody>
      </p:sp>
      <p:sp>
        <p:nvSpPr>
          <p:cNvPr id="4" name="Slide Number Placeholder 3"/>
          <p:cNvSpPr>
            <a:spLocks noGrp="1"/>
          </p:cNvSpPr>
          <p:nvPr>
            <p:ph type="sldNum" sz="quarter" idx="10"/>
          </p:nvPr>
        </p:nvSpPr>
        <p:spPr/>
        <p:txBody>
          <a:bodyPr/>
          <a:lstStyle/>
          <a:p>
            <a:fld id="{523E4086-E2E6-6F47-89DE-A031B85F4D79}" type="slidenum">
              <a:rPr lang="en-US" smtClean="0"/>
              <a:t>4</a:t>
            </a:fld>
            <a:endParaRPr lang="en-US"/>
          </a:p>
        </p:txBody>
      </p:sp>
    </p:spTree>
    <p:extLst>
      <p:ext uri="{BB962C8B-B14F-4D97-AF65-F5344CB8AC3E}">
        <p14:creationId xmlns:p14="http://schemas.microsoft.com/office/powerpoint/2010/main" val="224538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an </a:t>
            </a:r>
            <a:r>
              <a:rPr lang="en-US" sz="1200" kern="1200" dirty="0" err="1" smtClean="0">
                <a:solidFill>
                  <a:schemeClr val="tx1"/>
                </a:solidFill>
                <a:latin typeface="+mn-lt"/>
                <a:ea typeface="+mn-ea"/>
                <a:cs typeface="+mn-cs"/>
              </a:rPr>
              <a:t>iOS</a:t>
            </a:r>
            <a:r>
              <a:rPr lang="en-US" sz="1200" kern="1200" dirty="0" smtClean="0">
                <a:solidFill>
                  <a:schemeClr val="tx1"/>
                </a:solidFill>
                <a:latin typeface="+mn-lt"/>
                <a:ea typeface="+mn-ea"/>
                <a:cs typeface="+mn-cs"/>
              </a:rPr>
              <a:t> app, the keyboard is shown automatically when an element that allows text entry becomes the first responder; it is dismissed automatically when the element loses first responder status. (Recall that the first responder is the object that first receives notice of various events, such as tapping a text field to bring up the keyboard.) Although there’s no way to directly send a message to the keyboard from your app, you can make it appear or disappear as a side effect of toggling the first responder status of a text-entry UI element.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First Responder status is known as “getting</a:t>
            </a:r>
            <a:r>
              <a:rPr lang="en-US" sz="1200" kern="1200" baseline="0" dirty="0" smtClean="0">
                <a:solidFill>
                  <a:schemeClr val="tx1"/>
                </a:solidFill>
                <a:latin typeface="+mn-lt"/>
                <a:ea typeface="+mn-ea"/>
                <a:cs typeface="+mn-cs"/>
              </a:rPr>
              <a:t> focus” in other graphical based UI programming.</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23E4086-E2E6-6F47-89DE-A031B85F4D79}" type="slidenum">
              <a:rPr lang="en-US" smtClean="0"/>
              <a:t>12</a:t>
            </a:fld>
            <a:endParaRPr lang="en-US"/>
          </a:p>
        </p:txBody>
      </p:sp>
    </p:spTree>
    <p:extLst>
      <p:ext uri="{BB962C8B-B14F-4D97-AF65-F5344CB8AC3E}">
        <p14:creationId xmlns:p14="http://schemas.microsoft.com/office/powerpoint/2010/main" val="2528458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UITextFieldDelegate</a:t>
            </a:r>
            <a:r>
              <a:rPr lang="en-US" sz="1200" kern="1200" dirty="0" smtClean="0">
                <a:solidFill>
                  <a:schemeClr val="tx1"/>
                </a:solidFill>
                <a:latin typeface="+mn-lt"/>
                <a:ea typeface="+mn-ea"/>
                <a:cs typeface="+mn-cs"/>
              </a:rPr>
              <a:t> protocol is defined by the </a:t>
            </a:r>
            <a:r>
              <a:rPr lang="en-US" sz="1200" kern="1200" dirty="0" err="1" smtClean="0">
                <a:solidFill>
                  <a:schemeClr val="tx1"/>
                </a:solidFill>
                <a:latin typeface="+mn-lt"/>
                <a:ea typeface="+mn-ea"/>
                <a:cs typeface="+mn-cs"/>
              </a:rPr>
              <a:t>UIKit</a:t>
            </a:r>
            <a:r>
              <a:rPr lang="en-US" sz="1200" kern="1200" dirty="0" smtClean="0">
                <a:solidFill>
                  <a:schemeClr val="tx1"/>
                </a:solidFill>
                <a:latin typeface="+mn-lt"/>
                <a:ea typeface="+mn-ea"/>
                <a:cs typeface="+mn-cs"/>
              </a:rPr>
              <a:t> framework, and it includes the </a:t>
            </a:r>
            <a:r>
              <a:rPr lang="en-US" sz="1200" kern="1200" dirty="0" err="1" smtClean="0">
                <a:solidFill>
                  <a:schemeClr val="tx1"/>
                </a:solidFill>
                <a:latin typeface="+mn-lt"/>
                <a:ea typeface="+mn-ea"/>
                <a:cs typeface="+mn-cs"/>
              </a:rPr>
              <a:t>textFieldShouldReturn</a:t>
            </a:r>
            <a:r>
              <a:rPr lang="en-US" sz="1200" kern="1200" dirty="0" smtClean="0">
                <a:solidFill>
                  <a:schemeClr val="tx1"/>
                </a:solidFill>
                <a:latin typeface="+mn-lt"/>
                <a:ea typeface="+mn-ea"/>
                <a:cs typeface="+mn-cs"/>
              </a:rPr>
              <a:t>: method that the text field calls when the user taps the Return button (regardless of the actual title of this button).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Note:</a:t>
            </a:r>
            <a:r>
              <a:rPr lang="en-US" sz="1200" b="0" kern="1200" dirty="0" smtClean="0">
                <a:solidFill>
                  <a:schemeClr val="tx1"/>
                </a:solidFill>
                <a:latin typeface="+mn-lt"/>
                <a:ea typeface="+mn-ea"/>
                <a:cs typeface="+mn-cs"/>
              </a:rPr>
              <a:t> A protocol is basically just a list of methods. If a class conforms to (or adopts) a protocol, it guarantees that it implements the required methods of a protocol. (Protocols can also include optional methods.) A delegate protocol specifies all the messages an object might send to its delegate.</a:t>
            </a:r>
          </a:p>
          <a:p>
            <a:endParaRPr lang="en-US" dirty="0"/>
          </a:p>
        </p:txBody>
      </p:sp>
      <p:sp>
        <p:nvSpPr>
          <p:cNvPr id="4" name="Slide Number Placeholder 3"/>
          <p:cNvSpPr>
            <a:spLocks noGrp="1"/>
          </p:cNvSpPr>
          <p:nvPr>
            <p:ph type="sldNum" sz="quarter" idx="10"/>
          </p:nvPr>
        </p:nvSpPr>
        <p:spPr/>
        <p:txBody>
          <a:bodyPr/>
          <a:lstStyle/>
          <a:p>
            <a:fld id="{523E4086-E2E6-6F47-89DE-A031B85F4D79}" type="slidenum">
              <a:rPr lang="en-US" smtClean="0"/>
              <a:t>16</a:t>
            </a:fld>
            <a:endParaRPr lang="en-US"/>
          </a:p>
        </p:txBody>
      </p:sp>
    </p:spTree>
    <p:extLst>
      <p:ext uri="{BB962C8B-B14F-4D97-AF65-F5344CB8AC3E}">
        <p14:creationId xmlns:p14="http://schemas.microsoft.com/office/powerpoint/2010/main" val="1007749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Because you set the view controller as the text field’s delegate, you can implement this method to force the text field to lose first responder status by sending it the “</a:t>
            </a:r>
            <a:r>
              <a:rPr lang="en-US" sz="1200" kern="1200" dirty="0" err="1" smtClean="0">
                <a:solidFill>
                  <a:schemeClr val="tx1"/>
                </a:solidFill>
                <a:latin typeface="+mn-lt"/>
                <a:ea typeface="+mn-ea"/>
                <a:cs typeface="+mn-cs"/>
              </a:rPr>
              <a:t>resignFirstResponder</a:t>
            </a:r>
            <a:r>
              <a:rPr lang="en-US" sz="1200" kern="1200" dirty="0" smtClean="0">
                <a:solidFill>
                  <a:schemeClr val="tx1"/>
                </a:solidFill>
                <a:latin typeface="+mn-lt"/>
                <a:ea typeface="+mn-ea"/>
                <a:cs typeface="+mn-cs"/>
              </a:rPr>
              <a:t>” message—which has the side effect of dismissing the keyboard.</a:t>
            </a:r>
          </a:p>
          <a:p>
            <a:endParaRPr lang="en-US" dirty="0"/>
          </a:p>
        </p:txBody>
      </p:sp>
      <p:sp>
        <p:nvSpPr>
          <p:cNvPr id="4" name="Slide Number Placeholder 3"/>
          <p:cNvSpPr>
            <a:spLocks noGrp="1"/>
          </p:cNvSpPr>
          <p:nvPr>
            <p:ph type="sldNum" sz="quarter" idx="10"/>
          </p:nvPr>
        </p:nvSpPr>
        <p:spPr/>
        <p:txBody>
          <a:bodyPr/>
          <a:lstStyle/>
          <a:p>
            <a:fld id="{523E4086-E2E6-6F47-89DE-A031B85F4D79}" type="slidenum">
              <a:rPr lang="en-US" smtClean="0"/>
              <a:t>17</a:t>
            </a:fld>
            <a:endParaRPr lang="en-US"/>
          </a:p>
        </p:txBody>
      </p:sp>
    </p:spTree>
    <p:extLst>
      <p:ext uri="{BB962C8B-B14F-4D97-AF65-F5344CB8AC3E}">
        <p14:creationId xmlns:p14="http://schemas.microsoft.com/office/powerpoint/2010/main" val="2366188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copying</a:t>
            </a:r>
            <a:r>
              <a:rPr lang="en-US" baseline="0" dirty="0" smtClean="0"/>
              <a:t> the method skeleton from the UIKIT file we paste it in </a:t>
            </a:r>
            <a:r>
              <a:rPr lang="en-US" baseline="0" dirty="0" err="1" smtClean="0"/>
              <a:t>ViewController.m</a:t>
            </a:r>
            <a:r>
              <a:rPr lang="en-US" baseline="0" dirty="0" smtClean="0"/>
              <a:t> so that we can implement its code</a:t>
            </a:r>
            <a:endParaRPr lang="en-US" dirty="0"/>
          </a:p>
        </p:txBody>
      </p:sp>
      <p:sp>
        <p:nvSpPr>
          <p:cNvPr id="4" name="Slide Number Placeholder 3"/>
          <p:cNvSpPr>
            <a:spLocks noGrp="1"/>
          </p:cNvSpPr>
          <p:nvPr>
            <p:ph type="sldNum" sz="quarter" idx="10"/>
          </p:nvPr>
        </p:nvSpPr>
        <p:spPr/>
        <p:txBody>
          <a:bodyPr/>
          <a:lstStyle/>
          <a:p>
            <a:fld id="{523E4086-E2E6-6F47-89DE-A031B85F4D79}" type="slidenum">
              <a:rPr lang="en-US" smtClean="0"/>
              <a:t>18</a:t>
            </a:fld>
            <a:endParaRPr lang="en-US"/>
          </a:p>
        </p:txBody>
      </p:sp>
    </p:spTree>
    <p:extLst>
      <p:ext uri="{BB962C8B-B14F-4D97-AF65-F5344CB8AC3E}">
        <p14:creationId xmlns:p14="http://schemas.microsoft.com/office/powerpoint/2010/main" val="3847277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this app, it’s not really necessary to test the  (</a:t>
            </a:r>
            <a:r>
              <a:rPr lang="en-US" sz="1200" kern="1200" dirty="0" err="1" smtClean="0">
                <a:solidFill>
                  <a:schemeClr val="tx1"/>
                </a:solidFill>
                <a:latin typeface="+mn-lt"/>
                <a:ea typeface="+mn-ea"/>
                <a:cs typeface="+mn-cs"/>
              </a:rPr>
              <a:t>textField.tag</a:t>
            </a:r>
            <a:r>
              <a:rPr lang="en-US" sz="1200" kern="1200" dirty="0" smtClean="0">
                <a:solidFill>
                  <a:schemeClr val="tx1"/>
                </a:solidFill>
                <a:latin typeface="+mn-lt"/>
                <a:ea typeface="+mn-ea"/>
                <a:cs typeface="+mn-cs"/>
              </a:rPr>
              <a:t> == 0)  expression because there’s only one text field. This is a good pattern to use, though, because there may be occasions when your object is the delegate of more than one object of the same type and you might need to differentiate between them.</a:t>
            </a:r>
          </a:p>
          <a:p>
            <a:endParaRPr lang="en-US" sz="1200" kern="1200" dirty="0" smtClean="0">
              <a:solidFill>
                <a:schemeClr val="tx1"/>
              </a:solidFill>
              <a:latin typeface="+mn-lt"/>
              <a:ea typeface="+mn-ea"/>
              <a:cs typeface="+mn-cs"/>
            </a:endParaRPr>
          </a:p>
          <a:p>
            <a:endParaRPr lang="en-US" dirty="0" smtClean="0"/>
          </a:p>
          <a:p>
            <a:endParaRPr lang="en-US" dirty="0" smtClean="0"/>
          </a:p>
          <a:p>
            <a:r>
              <a:rPr lang="en-US" dirty="0" smtClean="0"/>
              <a:t>Complete code for </a:t>
            </a:r>
            <a:r>
              <a:rPr lang="en-US" dirty="0" err="1" smtClean="0"/>
              <a:t>ViewController.m</a:t>
            </a:r>
            <a:endParaRPr lang="en-US" dirty="0" smtClean="0"/>
          </a:p>
          <a:p>
            <a:endParaRPr lang="en-US" dirty="0" smtClean="0"/>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ViewController.m</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DataInput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Created by Ronald Ramos on 10/8/13.</a:t>
            </a:r>
          </a:p>
          <a:p>
            <a:r>
              <a:rPr lang="en-US" sz="1200" kern="1200" dirty="0" smtClean="0">
                <a:solidFill>
                  <a:schemeClr val="tx1"/>
                </a:solidFill>
                <a:latin typeface="+mn-lt"/>
                <a:ea typeface="+mn-ea"/>
                <a:cs typeface="+mn-cs"/>
              </a:rPr>
              <a:t>//  Copyright (c) 2013 Ronald Ramos. All rights reserved.</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#import "</a:t>
            </a:r>
            <a:r>
              <a:rPr lang="en-US" sz="1200" kern="1200" dirty="0" err="1" smtClean="0">
                <a:solidFill>
                  <a:schemeClr val="tx1"/>
                </a:solidFill>
                <a:latin typeface="+mn-lt"/>
                <a:ea typeface="+mn-ea"/>
                <a:cs typeface="+mn-cs"/>
              </a:rPr>
              <a:t>ViewController.h</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@interface </a:t>
            </a:r>
            <a:r>
              <a:rPr lang="en-US" sz="1200" kern="1200" dirty="0" err="1" smtClean="0">
                <a:solidFill>
                  <a:schemeClr val="tx1"/>
                </a:solidFill>
                <a:latin typeface="+mn-lt"/>
                <a:ea typeface="+mn-ea"/>
                <a:cs typeface="+mn-cs"/>
              </a:rPr>
              <a:t>ViewController</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@implementation </a:t>
            </a:r>
            <a:r>
              <a:rPr lang="en-US" sz="1200" kern="1200" dirty="0" err="1" smtClean="0">
                <a:solidFill>
                  <a:schemeClr val="tx1"/>
                </a:solidFill>
                <a:latin typeface="+mn-lt"/>
                <a:ea typeface="+mn-ea"/>
                <a:cs typeface="+mn-cs"/>
              </a:rPr>
              <a:t>ViewController</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(void)</a:t>
            </a:r>
            <a:r>
              <a:rPr lang="en-US" sz="1200" kern="1200" dirty="0" err="1" smtClean="0">
                <a:solidFill>
                  <a:schemeClr val="tx1"/>
                </a:solidFill>
                <a:latin typeface="+mn-lt"/>
                <a:ea typeface="+mn-ea"/>
                <a:cs typeface="+mn-cs"/>
              </a:rPr>
              <a:t>viewDidLoad</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[super </a:t>
            </a:r>
            <a:r>
              <a:rPr lang="en-US" sz="1200" kern="1200" dirty="0" err="1" smtClean="0">
                <a:solidFill>
                  <a:schemeClr val="tx1"/>
                </a:solidFill>
                <a:latin typeface="+mn-lt"/>
                <a:ea typeface="+mn-ea"/>
                <a:cs typeface="+mn-cs"/>
              </a:rPr>
              <a:t>viewDidLoad</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 Do any additional setup after loading the view, typically from a nib.</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(void)</a:t>
            </a:r>
            <a:r>
              <a:rPr lang="en-US" sz="1200" kern="1200" dirty="0" err="1" smtClean="0">
                <a:solidFill>
                  <a:schemeClr val="tx1"/>
                </a:solidFill>
                <a:latin typeface="+mn-lt"/>
                <a:ea typeface="+mn-ea"/>
                <a:cs typeface="+mn-cs"/>
              </a:rPr>
              <a:t>didReceiveMemoryWarning</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[super </a:t>
            </a:r>
            <a:r>
              <a:rPr lang="en-US" sz="1200" kern="1200" dirty="0" err="1" smtClean="0">
                <a:solidFill>
                  <a:schemeClr val="tx1"/>
                </a:solidFill>
                <a:latin typeface="+mn-lt"/>
                <a:ea typeface="+mn-ea"/>
                <a:cs typeface="+mn-cs"/>
              </a:rPr>
              <a:t>didReceiveMemoryWarning</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 Dispose of any resources that can be recreated.</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IBAction</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btnClick</a:t>
            </a:r>
            <a:r>
              <a:rPr lang="en-US" sz="1200" kern="1200" dirty="0" smtClean="0">
                <a:solidFill>
                  <a:schemeClr val="tx1"/>
                </a:solidFill>
                <a:latin typeface="+mn-lt"/>
                <a:ea typeface="+mn-ea"/>
                <a:cs typeface="+mn-cs"/>
              </a:rPr>
              <a:t>:(id)sender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lblOutput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setText</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txtInput</a:t>
            </a:r>
            <a:r>
              <a:rPr lang="en-US" sz="1200" kern="1200" dirty="0" smtClean="0">
                <a:solidFill>
                  <a:schemeClr val="tx1"/>
                </a:solidFill>
                <a:latin typeface="+mn-lt"/>
                <a:ea typeface="+mn-ea"/>
                <a:cs typeface="+mn-cs"/>
              </a:rPr>
              <a:t> text]];</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(BOOL)</a:t>
            </a:r>
            <a:r>
              <a:rPr lang="en-US" sz="1200" kern="1200" dirty="0" err="1" smtClean="0">
                <a:solidFill>
                  <a:schemeClr val="tx1"/>
                </a:solidFill>
                <a:latin typeface="+mn-lt"/>
                <a:ea typeface="+mn-ea"/>
                <a:cs typeface="+mn-cs"/>
              </a:rPr>
              <a:t>textFieldShouldReturn</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UITextField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textField</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if (</a:t>
            </a:r>
            <a:r>
              <a:rPr lang="en-US" sz="1200" kern="1200" dirty="0" err="1" smtClean="0">
                <a:solidFill>
                  <a:schemeClr val="tx1"/>
                </a:solidFill>
                <a:latin typeface="+mn-lt"/>
                <a:ea typeface="+mn-ea"/>
                <a:cs typeface="+mn-cs"/>
              </a:rPr>
              <a:t>textField.tag</a:t>
            </a:r>
            <a:r>
              <a:rPr lang="en-US" sz="1200" kern="1200" dirty="0" smtClean="0">
                <a:solidFill>
                  <a:schemeClr val="tx1"/>
                </a:solidFill>
                <a:latin typeface="+mn-lt"/>
                <a:ea typeface="+mn-ea"/>
                <a:cs typeface="+mn-cs"/>
              </a:rPr>
              <a:t> == 0)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txtInput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resignFirstResponder</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return YES;</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@end</a:t>
            </a:r>
          </a:p>
          <a:p>
            <a:endParaRPr lang="en-US" dirty="0"/>
          </a:p>
        </p:txBody>
      </p:sp>
      <p:sp>
        <p:nvSpPr>
          <p:cNvPr id="4" name="Slide Number Placeholder 3"/>
          <p:cNvSpPr>
            <a:spLocks noGrp="1"/>
          </p:cNvSpPr>
          <p:nvPr>
            <p:ph type="sldNum" sz="quarter" idx="10"/>
          </p:nvPr>
        </p:nvSpPr>
        <p:spPr/>
        <p:txBody>
          <a:bodyPr/>
          <a:lstStyle/>
          <a:p>
            <a:fld id="{523E4086-E2E6-6F47-89DE-A031B85F4D79}" type="slidenum">
              <a:rPr lang="en-US" smtClean="0"/>
              <a:t>19</a:t>
            </a:fld>
            <a:endParaRPr lang="en-US"/>
          </a:p>
        </p:txBody>
      </p:sp>
    </p:spTree>
    <p:extLst>
      <p:ext uri="{BB962C8B-B14F-4D97-AF65-F5344CB8AC3E}">
        <p14:creationId xmlns:p14="http://schemas.microsoft.com/office/powerpoint/2010/main" val="2439142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E4086-E2E6-6F47-89DE-A031B85F4D79}" type="slidenum">
              <a:rPr lang="en-US" smtClean="0"/>
              <a:t>20</a:t>
            </a:fld>
            <a:endParaRPr lang="en-US"/>
          </a:p>
        </p:txBody>
      </p:sp>
    </p:spTree>
    <p:extLst>
      <p:ext uri="{BB962C8B-B14F-4D97-AF65-F5344CB8AC3E}">
        <p14:creationId xmlns:p14="http://schemas.microsoft.com/office/powerpoint/2010/main" val="2080942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E4086-E2E6-6F47-89DE-A031B85F4D79}" type="slidenum">
              <a:rPr lang="en-US" smtClean="0"/>
              <a:t>21</a:t>
            </a:fld>
            <a:endParaRPr lang="en-US"/>
          </a:p>
        </p:txBody>
      </p:sp>
    </p:spTree>
    <p:extLst>
      <p:ext uri="{BB962C8B-B14F-4D97-AF65-F5344CB8AC3E}">
        <p14:creationId xmlns:p14="http://schemas.microsoft.com/office/powerpoint/2010/main" val="845068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t>6/9/14</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B1115196-1C6F-4784-83AC-30756D8F10B3}" type="datetimeFigureOut">
              <a:rPr lang="en-US" smtClean="0"/>
              <a:t>6/9/14</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19371D3E-5A18-49EB-AD2A-429AF16575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B1115196-1C6F-4784-83AC-30756D8F10B3}" type="datetimeFigureOut">
              <a:rPr lang="en-US" smtClean="0"/>
              <a:t>6/9/14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115196-1C6F-4784-83AC-30756D8F10B3}" type="datetimeFigureOut">
              <a:rPr lang="en-US" smtClean="0"/>
              <a:t>6/9/14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6/9/14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6/9/14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6/9/14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t>6/9/14</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B1115196-1C6F-4784-83AC-30756D8F10B3}" type="datetimeFigureOut">
              <a:rPr lang="en-US" smtClean="0"/>
              <a:t>6/9/14</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115196-1C6F-4784-83AC-30756D8F10B3}" type="datetimeFigureOut">
              <a:rPr lang="en-US" smtClean="0"/>
              <a:t>6/9/14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1115196-1C6F-4784-83AC-30756D8F10B3}" type="datetimeFigureOut">
              <a:rPr lang="en-US" smtClean="0"/>
              <a:t>6/9/14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115196-1C6F-4784-83AC-30756D8F10B3}" type="datetimeFigureOut">
              <a:rPr lang="en-US" smtClean="0"/>
              <a:t>6/9/14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115196-1C6F-4784-83AC-30756D8F10B3}" type="datetimeFigureOut">
              <a:rPr lang="en-US" smtClean="0"/>
              <a:t>6/9/14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B1115196-1C6F-4784-83AC-30756D8F10B3}" type="datetimeFigureOut">
              <a:rPr lang="en-US" smtClean="0"/>
              <a:t>6/9/14</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19371D3E-5A18-49EB-AD2A-429AF165759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B1115196-1C6F-4784-83AC-30756D8F10B3}" type="datetimeFigureOut">
              <a:rPr lang="en-US" smtClean="0"/>
              <a:t>6/9/14</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19371D3E-5A18-49EB-AD2A-429AF165759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the Text Field</a:t>
            </a:r>
            <a:endParaRPr lang="en-US" dirty="0"/>
          </a:p>
        </p:txBody>
      </p:sp>
      <p:sp>
        <p:nvSpPr>
          <p:cNvPr id="3" name="Subtitle 2"/>
          <p:cNvSpPr>
            <a:spLocks noGrp="1"/>
          </p:cNvSpPr>
          <p:nvPr>
            <p:ph type="subTitle" idx="1"/>
          </p:nvPr>
        </p:nvSpPr>
        <p:spPr/>
        <p:txBody>
          <a:bodyPr/>
          <a:lstStyle/>
          <a:p>
            <a:r>
              <a:rPr lang="en-US" dirty="0" smtClean="0"/>
              <a:t>Data Input and the on screen keyboard</a:t>
            </a:r>
            <a:endParaRPr lang="en-US" dirty="0"/>
          </a:p>
        </p:txBody>
      </p:sp>
    </p:spTree>
    <p:extLst>
      <p:ext uri="{BB962C8B-B14F-4D97-AF65-F5344CB8AC3E}">
        <p14:creationId xmlns:p14="http://schemas.microsoft.com/office/powerpoint/2010/main" val="517277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Delegate Pattern</a:t>
            </a:r>
            <a:endParaRPr lang="en-US" dirty="0"/>
          </a:p>
        </p:txBody>
      </p:sp>
      <p:sp>
        <p:nvSpPr>
          <p:cNvPr id="5" name="Content Placeholder 4"/>
          <p:cNvSpPr>
            <a:spLocks noGrp="1"/>
          </p:cNvSpPr>
          <p:nvPr>
            <p:ph idx="1"/>
          </p:nvPr>
        </p:nvSpPr>
        <p:spPr/>
        <p:txBody>
          <a:bodyPr>
            <a:normAutofit fontScale="92500" lnSpcReduction="10000"/>
          </a:bodyPr>
          <a:lstStyle/>
          <a:p>
            <a:r>
              <a:rPr lang="en-US" dirty="0"/>
              <a:t>Delegation is a simple and powerful pattern in which one object in a program acts on behalf of, or in coordination with, another </a:t>
            </a:r>
            <a:r>
              <a:rPr lang="en-US" dirty="0" smtClean="0"/>
              <a:t>object.</a:t>
            </a:r>
          </a:p>
          <a:p>
            <a:r>
              <a:rPr lang="en-US" dirty="0"/>
              <a:t>The idea behind delegates is that instead of class A executing some code, it tells it’s delegate to execute that code.  The delegate is tied to another class (let’s call it class B).  </a:t>
            </a:r>
            <a:endParaRPr lang="en-US" dirty="0" smtClean="0"/>
          </a:p>
          <a:p>
            <a:pPr lvl="1"/>
            <a:r>
              <a:rPr lang="en-US" dirty="0" smtClean="0"/>
              <a:t>In </a:t>
            </a:r>
            <a:r>
              <a:rPr lang="en-US" dirty="0"/>
              <a:t>order to facilitate this, class A creates something called a </a:t>
            </a:r>
            <a:r>
              <a:rPr lang="en-US" b="1" dirty="0"/>
              <a:t>protocol</a:t>
            </a:r>
            <a:r>
              <a:rPr lang="en-US" dirty="0"/>
              <a:t>.  This </a:t>
            </a:r>
            <a:r>
              <a:rPr lang="en-US" b="1" dirty="0"/>
              <a:t>protocol</a:t>
            </a:r>
            <a:r>
              <a:rPr lang="en-US" dirty="0"/>
              <a:t> has a list of methods in it (with no definition).  </a:t>
            </a:r>
            <a:endParaRPr lang="en-US" dirty="0" smtClean="0"/>
          </a:p>
          <a:p>
            <a:pPr lvl="1"/>
            <a:r>
              <a:rPr lang="en-US" dirty="0" smtClean="0"/>
              <a:t>Class </a:t>
            </a:r>
            <a:r>
              <a:rPr lang="en-US" dirty="0"/>
              <a:t>A then has an instance of the protocol as a property.  </a:t>
            </a:r>
            <a:endParaRPr lang="en-US" dirty="0" smtClean="0"/>
          </a:p>
          <a:p>
            <a:pPr lvl="1"/>
            <a:r>
              <a:rPr lang="en-US" dirty="0" smtClean="0"/>
              <a:t>Class </a:t>
            </a:r>
            <a:r>
              <a:rPr lang="en-US" dirty="0"/>
              <a:t>B has to implement the </a:t>
            </a:r>
            <a:r>
              <a:rPr lang="en-US" b="1" dirty="0"/>
              <a:t>protocol</a:t>
            </a:r>
            <a:r>
              <a:rPr lang="en-US" dirty="0"/>
              <a:t> defined in class A.  </a:t>
            </a:r>
            <a:endParaRPr lang="en-US" dirty="0" smtClean="0"/>
          </a:p>
          <a:p>
            <a:pPr lvl="1"/>
            <a:r>
              <a:rPr lang="en-US" dirty="0" smtClean="0"/>
              <a:t>Lastly</a:t>
            </a:r>
            <a:r>
              <a:rPr lang="en-US" dirty="0"/>
              <a:t>, when class A is created, it’s delegate property is set to class B. </a:t>
            </a:r>
          </a:p>
        </p:txBody>
      </p:sp>
    </p:spTree>
    <p:extLst>
      <p:ext uri="{BB962C8B-B14F-4D97-AF65-F5344CB8AC3E}">
        <p14:creationId xmlns:p14="http://schemas.microsoft.com/office/powerpoint/2010/main" val="2789278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Delegate Behavior</a:t>
            </a:r>
            <a:endParaRPr lang="en-US" dirty="0"/>
          </a:p>
        </p:txBody>
      </p:sp>
      <p:sp>
        <p:nvSpPr>
          <p:cNvPr id="3" name="Content Placeholder 2"/>
          <p:cNvSpPr>
            <a:spLocks noGrp="1"/>
          </p:cNvSpPr>
          <p:nvPr>
            <p:ph idx="1"/>
          </p:nvPr>
        </p:nvSpPr>
        <p:spPr/>
        <p:txBody>
          <a:bodyPr>
            <a:normAutofit/>
          </a:bodyPr>
          <a:lstStyle/>
          <a:p>
            <a:r>
              <a:rPr lang="en-US" dirty="0"/>
              <a:t>Let's assume an object A calls object B to perform an action, once the action is complete object A should know that B has completed the task and take necessary action. This is achieved with the help of delegates.</a:t>
            </a:r>
          </a:p>
          <a:p>
            <a:r>
              <a:rPr lang="en-US" dirty="0"/>
              <a:t>The key concepts in the above example </a:t>
            </a:r>
            <a:r>
              <a:rPr lang="en-US" dirty="0" smtClean="0"/>
              <a:t>are:</a:t>
            </a:r>
            <a:endParaRPr lang="en-US" dirty="0"/>
          </a:p>
          <a:p>
            <a:pPr lvl="1"/>
            <a:r>
              <a:rPr lang="en-US" dirty="0" smtClean="0"/>
              <a:t>A </a:t>
            </a:r>
            <a:r>
              <a:rPr lang="en-US" dirty="0"/>
              <a:t>is delegate object of B</a:t>
            </a:r>
          </a:p>
          <a:p>
            <a:pPr lvl="1"/>
            <a:r>
              <a:rPr lang="en-US" dirty="0" smtClean="0"/>
              <a:t>B </a:t>
            </a:r>
            <a:r>
              <a:rPr lang="en-US" dirty="0"/>
              <a:t>will </a:t>
            </a:r>
            <a:r>
              <a:rPr lang="en-US" dirty="0" smtClean="0"/>
              <a:t>have </a:t>
            </a:r>
            <a:r>
              <a:rPr lang="en-US" dirty="0"/>
              <a:t>a reference of </a:t>
            </a:r>
            <a:r>
              <a:rPr lang="en-US" dirty="0" smtClean="0"/>
              <a:t>A</a:t>
            </a:r>
          </a:p>
          <a:p>
            <a:pPr lvl="1"/>
            <a:r>
              <a:rPr lang="en-US" dirty="0" smtClean="0"/>
              <a:t>A will </a:t>
            </a:r>
            <a:r>
              <a:rPr lang="en-US" dirty="0"/>
              <a:t>implement the delegate methods of B</a:t>
            </a:r>
            <a:r>
              <a:rPr lang="en-US" dirty="0" smtClean="0"/>
              <a:t>.</a:t>
            </a:r>
            <a:r>
              <a:rPr lang="en-US" dirty="0"/>
              <a:t>	 </a:t>
            </a:r>
            <a:endParaRPr lang="en-US" dirty="0" smtClean="0"/>
          </a:p>
          <a:p>
            <a:pPr lvl="1"/>
            <a:r>
              <a:rPr lang="en-US" dirty="0" smtClean="0"/>
              <a:t>B </a:t>
            </a:r>
            <a:r>
              <a:rPr lang="en-US" dirty="0"/>
              <a:t>will notify A through the delegate methods.</a:t>
            </a:r>
          </a:p>
          <a:p>
            <a:endParaRPr lang="en-US" dirty="0"/>
          </a:p>
        </p:txBody>
      </p:sp>
    </p:spTree>
    <p:extLst>
      <p:ext uri="{BB962C8B-B14F-4D97-AF65-F5344CB8AC3E}">
        <p14:creationId xmlns:p14="http://schemas.microsoft.com/office/powerpoint/2010/main" val="3536131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Setting up Text Field as a delegate of </a:t>
            </a:r>
            <a:r>
              <a:rPr lang="en-US" dirty="0" err="1" smtClean="0"/>
              <a:t>ViewController</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79463" y="2825750"/>
            <a:ext cx="3657600" cy="2286000"/>
          </a:xfrm>
        </p:spPr>
      </p:pic>
      <p:sp>
        <p:nvSpPr>
          <p:cNvPr id="4" name="Content Placeholder 3"/>
          <p:cNvSpPr>
            <a:spLocks noGrp="1"/>
          </p:cNvSpPr>
          <p:nvPr>
            <p:ph sz="half" idx="2"/>
          </p:nvPr>
        </p:nvSpPr>
        <p:spPr/>
        <p:txBody>
          <a:bodyPr/>
          <a:lstStyle/>
          <a:p>
            <a:r>
              <a:rPr lang="en-US" dirty="0" smtClean="0"/>
              <a:t>Control-Drag the label to the yellow </a:t>
            </a:r>
            <a:r>
              <a:rPr lang="en-US" dirty="0" err="1" smtClean="0"/>
              <a:t>viewcontroller</a:t>
            </a:r>
            <a:r>
              <a:rPr lang="en-US" dirty="0" smtClean="0"/>
              <a:t> at the bottom of the </a:t>
            </a:r>
            <a:r>
              <a:rPr lang="en-US" dirty="0" err="1" smtClean="0"/>
              <a:t>iphone</a:t>
            </a:r>
            <a:r>
              <a:rPr lang="en-US" dirty="0" smtClean="0"/>
              <a:t> screen</a:t>
            </a:r>
          </a:p>
          <a:p>
            <a:r>
              <a:rPr lang="en-US" dirty="0" smtClean="0"/>
              <a:t>You will get a pop up menu asking you what connection you want to set.</a:t>
            </a:r>
          </a:p>
          <a:p>
            <a:r>
              <a:rPr lang="en-US" dirty="0" smtClean="0"/>
              <a:t>Select </a:t>
            </a:r>
            <a:r>
              <a:rPr lang="en-US" smtClean="0"/>
              <a:t>“delegate”</a:t>
            </a:r>
            <a:endParaRPr lang="en-US" dirty="0"/>
          </a:p>
        </p:txBody>
      </p:sp>
    </p:spTree>
    <p:extLst>
      <p:ext uri="{BB962C8B-B14F-4D97-AF65-F5344CB8AC3E}">
        <p14:creationId xmlns:p14="http://schemas.microsoft.com/office/powerpoint/2010/main" val="1498041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Referencing the </a:t>
            </a:r>
            <a:r>
              <a:rPr lang="en-US" dirty="0" err="1" smtClean="0"/>
              <a:t>UITextLabelDelegate</a:t>
            </a:r>
            <a:endParaRPr lang="en-US" dirty="0"/>
          </a:p>
        </p:txBody>
      </p:sp>
      <p:sp>
        <p:nvSpPr>
          <p:cNvPr id="3" name="Content Placeholder 2"/>
          <p:cNvSpPr>
            <a:spLocks noGrp="1"/>
          </p:cNvSpPr>
          <p:nvPr>
            <p:ph sz="half" idx="1"/>
          </p:nvPr>
        </p:nvSpPr>
        <p:spPr/>
        <p:txBody>
          <a:bodyPr/>
          <a:lstStyle/>
          <a:p>
            <a:r>
              <a:rPr lang="en-US" dirty="0" smtClean="0"/>
              <a:t>We add a reference to </a:t>
            </a:r>
            <a:r>
              <a:rPr lang="en-US" dirty="0" err="1" smtClean="0"/>
              <a:t>ViewController.h</a:t>
            </a:r>
            <a:endParaRPr lang="en-US" dirty="0"/>
          </a:p>
        </p:txBody>
      </p:sp>
      <p:pic>
        <p:nvPicPr>
          <p:cNvPr id="6" name="Content Placeholder 5" descr="Screen Shot 2013-10-08 at 11.49.48 AM.png"/>
          <p:cNvPicPr>
            <a:picLocks noGrp="1" noChangeAspect="1"/>
          </p:cNvPicPr>
          <p:nvPr>
            <p:ph sz="half" idx="2"/>
          </p:nvPr>
        </p:nvPicPr>
        <p:blipFill>
          <a:blip r:embed="rId2">
            <a:extLst>
              <a:ext uri="{28A0092B-C50C-407E-A947-70E740481C1C}">
                <a14:useLocalDpi xmlns:a14="http://schemas.microsoft.com/office/drawing/2010/main" val="0"/>
              </a:ext>
            </a:extLst>
          </a:blip>
          <a:srcRect l="22756" r="22756"/>
          <a:stretch>
            <a:fillRect/>
          </a:stretch>
        </p:blipFill>
        <p:spPr/>
      </p:pic>
    </p:spTree>
    <p:extLst>
      <p:ext uri="{BB962C8B-B14F-4D97-AF65-F5344CB8AC3E}">
        <p14:creationId xmlns:p14="http://schemas.microsoft.com/office/powerpoint/2010/main" val="3388821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The </a:t>
            </a:r>
            <a:r>
              <a:rPr lang="en-US" dirty="0" err="1" smtClean="0"/>
              <a:t>TextFieldDelegate</a:t>
            </a:r>
            <a:r>
              <a:rPr lang="en-US" dirty="0" smtClean="0"/>
              <a:t> added to </a:t>
            </a:r>
            <a:r>
              <a:rPr lang="en-US" dirty="0" err="1" smtClean="0"/>
              <a:t>ViewController.h</a:t>
            </a:r>
            <a:endParaRPr lang="en-US" dirty="0"/>
          </a:p>
        </p:txBody>
      </p:sp>
      <p:pic>
        <p:nvPicPr>
          <p:cNvPr id="5" name="Content Placeholder 4" descr="Screen Shot 2013-10-08 at 11.50.04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3695" b="3695"/>
          <a:stretch/>
        </p:blipFill>
        <p:spPr/>
      </p:pic>
    </p:spTree>
    <p:extLst>
      <p:ext uri="{BB962C8B-B14F-4D97-AF65-F5344CB8AC3E}">
        <p14:creationId xmlns:p14="http://schemas.microsoft.com/office/powerpoint/2010/main" val="33821454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Getting the method definitions of the delegate</a:t>
            </a:r>
            <a:endParaRPr lang="en-US" dirty="0"/>
          </a:p>
        </p:txBody>
      </p:sp>
      <p:pic>
        <p:nvPicPr>
          <p:cNvPr id="4" name="Content Placeholder 3" descr="Screen Shot 2013-10-08 at 11.51.18 AM.png"/>
          <p:cNvPicPr>
            <a:picLocks noGrp="1" noChangeAspect="1"/>
          </p:cNvPicPr>
          <p:nvPr>
            <p:ph sz="half" idx="1"/>
          </p:nvPr>
        </p:nvPicPr>
        <p:blipFill>
          <a:blip r:embed="rId2">
            <a:extLst>
              <a:ext uri="{28A0092B-C50C-407E-A947-70E740481C1C}">
                <a14:useLocalDpi xmlns:a14="http://schemas.microsoft.com/office/drawing/2010/main" val="0"/>
              </a:ext>
            </a:extLst>
          </a:blip>
          <a:srcRect l="26789" r="26789"/>
          <a:stretch>
            <a:fillRect/>
          </a:stretch>
        </p:blipFill>
        <p:spPr/>
      </p:pic>
      <p:sp>
        <p:nvSpPr>
          <p:cNvPr id="6" name="Content Placeholder 5"/>
          <p:cNvSpPr>
            <a:spLocks noGrp="1"/>
          </p:cNvSpPr>
          <p:nvPr>
            <p:ph sz="half" idx="2"/>
          </p:nvPr>
        </p:nvSpPr>
        <p:spPr/>
        <p:txBody>
          <a:bodyPr/>
          <a:lstStyle/>
          <a:p>
            <a:r>
              <a:rPr lang="en-US" dirty="0" smtClean="0"/>
              <a:t>In </a:t>
            </a:r>
            <a:r>
              <a:rPr lang="en-US" dirty="0" err="1" smtClean="0"/>
              <a:t>ViewController.h</a:t>
            </a:r>
            <a:r>
              <a:rPr lang="en-US" dirty="0" smtClean="0"/>
              <a:t> select </a:t>
            </a:r>
            <a:r>
              <a:rPr lang="en-US" dirty="0" err="1" smtClean="0"/>
              <a:t>UITextFieldDelegate</a:t>
            </a:r>
            <a:r>
              <a:rPr lang="en-US" dirty="0" smtClean="0"/>
              <a:t> and right click on it</a:t>
            </a:r>
          </a:p>
          <a:p>
            <a:r>
              <a:rPr lang="en-US" dirty="0" smtClean="0"/>
              <a:t>Select “Jump to Definition”</a:t>
            </a:r>
            <a:endParaRPr lang="en-US" dirty="0"/>
          </a:p>
        </p:txBody>
      </p:sp>
    </p:spTree>
    <p:extLst>
      <p:ext uri="{BB962C8B-B14F-4D97-AF65-F5344CB8AC3E}">
        <p14:creationId xmlns:p14="http://schemas.microsoft.com/office/powerpoint/2010/main" val="23995817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Getting the method definitions of the delegate</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68890" y="2393635"/>
            <a:ext cx="4136461" cy="3562666"/>
          </a:xfrm>
        </p:spPr>
      </p:pic>
      <p:sp>
        <p:nvSpPr>
          <p:cNvPr id="6" name="Content Placeholder 5"/>
          <p:cNvSpPr>
            <a:spLocks noGrp="1"/>
          </p:cNvSpPr>
          <p:nvPr>
            <p:ph sz="half" idx="2"/>
          </p:nvPr>
        </p:nvSpPr>
        <p:spPr/>
        <p:txBody>
          <a:bodyPr/>
          <a:lstStyle/>
          <a:p>
            <a:r>
              <a:rPr lang="en-US" dirty="0" smtClean="0"/>
              <a:t>You will be taken to the template of the </a:t>
            </a:r>
            <a:r>
              <a:rPr lang="en-US" dirty="0" err="1" smtClean="0"/>
              <a:t>UITextFieldDelegate</a:t>
            </a:r>
            <a:endParaRPr lang="en-US" dirty="0" smtClean="0"/>
          </a:p>
          <a:p>
            <a:r>
              <a:rPr lang="en-US" dirty="0" smtClean="0"/>
              <a:t>Notice the skeleton methods defined in this section of code</a:t>
            </a:r>
          </a:p>
          <a:p>
            <a:r>
              <a:rPr lang="en-US" dirty="0" smtClean="0"/>
              <a:t>These skeleton methods are know as the</a:t>
            </a:r>
            <a:r>
              <a:rPr lang="en-US" b="1" dirty="0" smtClean="0"/>
              <a:t> </a:t>
            </a:r>
            <a:r>
              <a:rPr lang="en-US" b="1" i="1" dirty="0" smtClean="0"/>
              <a:t>Protocols</a:t>
            </a:r>
            <a:r>
              <a:rPr lang="en-US" dirty="0" smtClean="0"/>
              <a:t> of the </a:t>
            </a:r>
            <a:r>
              <a:rPr lang="en-US" dirty="0" err="1" smtClean="0"/>
              <a:t>UITextFieldDelegate</a:t>
            </a:r>
            <a:endParaRPr lang="en-US" i="1" dirty="0"/>
          </a:p>
        </p:txBody>
      </p:sp>
    </p:spTree>
    <p:extLst>
      <p:ext uri="{BB962C8B-B14F-4D97-AF65-F5344CB8AC3E}">
        <p14:creationId xmlns:p14="http://schemas.microsoft.com/office/powerpoint/2010/main" val="28376435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Getting the method definitions of the delegate</a:t>
            </a:r>
          </a:p>
        </p:txBody>
      </p:sp>
      <p:pic>
        <p:nvPicPr>
          <p:cNvPr id="5" name="Content Placeholder 4" descr="Screen Shot 2013-10-08 at 11.52.53 AM.png"/>
          <p:cNvPicPr>
            <a:picLocks noGrp="1" noChangeAspect="1"/>
          </p:cNvPicPr>
          <p:nvPr>
            <p:ph sz="half" idx="1"/>
          </p:nvPr>
        </p:nvPicPr>
        <p:blipFill>
          <a:blip r:embed="rId3">
            <a:extLst>
              <a:ext uri="{28A0092B-C50C-407E-A947-70E740481C1C}">
                <a14:useLocalDpi xmlns:a14="http://schemas.microsoft.com/office/drawing/2010/main" val="0"/>
              </a:ext>
            </a:extLst>
          </a:blip>
          <a:srcRect t="-17151" b="-17151"/>
          <a:stretch>
            <a:fillRect/>
          </a:stretch>
        </p:blipFill>
        <p:spPr/>
      </p:pic>
      <p:sp>
        <p:nvSpPr>
          <p:cNvPr id="4" name="Content Placeholder 3"/>
          <p:cNvSpPr>
            <a:spLocks noGrp="1"/>
          </p:cNvSpPr>
          <p:nvPr>
            <p:ph sz="half" idx="2"/>
          </p:nvPr>
        </p:nvSpPr>
        <p:spPr/>
        <p:txBody>
          <a:bodyPr/>
          <a:lstStyle/>
          <a:p>
            <a:r>
              <a:rPr lang="en-US" dirty="0" smtClean="0"/>
              <a:t>Copy the method skeleton for “</a:t>
            </a:r>
            <a:r>
              <a:rPr lang="en-US" dirty="0" err="1" smtClean="0"/>
              <a:t>textFieldShallReturn</a:t>
            </a:r>
            <a:endParaRPr lang="en-US" dirty="0" smtClean="0"/>
          </a:p>
          <a:p>
            <a:r>
              <a:rPr lang="en-US" dirty="0" smtClean="0"/>
              <a:t>This method is activated whenever the user taps on the “Return” button on the </a:t>
            </a:r>
            <a:r>
              <a:rPr lang="en-US" dirty="0" err="1" smtClean="0"/>
              <a:t>iOS</a:t>
            </a:r>
            <a:r>
              <a:rPr lang="en-US" dirty="0" smtClean="0"/>
              <a:t> keyboard</a:t>
            </a:r>
            <a:endParaRPr lang="en-US" dirty="0"/>
          </a:p>
        </p:txBody>
      </p:sp>
    </p:spTree>
    <p:extLst>
      <p:ext uri="{BB962C8B-B14F-4D97-AF65-F5344CB8AC3E}">
        <p14:creationId xmlns:p14="http://schemas.microsoft.com/office/powerpoint/2010/main" val="32177022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Paste the method skeleton to </a:t>
            </a:r>
            <a:r>
              <a:rPr lang="en-US" dirty="0" err="1" smtClean="0"/>
              <a:t>ViewController.m</a:t>
            </a:r>
            <a:endParaRPr lang="en-US" dirty="0"/>
          </a:p>
        </p:txBody>
      </p:sp>
      <p:pic>
        <p:nvPicPr>
          <p:cNvPr id="4" name="Content Placeholder 3"/>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4340" b="-1731"/>
          <a:stretch/>
        </p:blipFill>
        <p:spPr>
          <a:xfrm>
            <a:off x="779463" y="4148779"/>
            <a:ext cx="7145084" cy="2222071"/>
          </a:xfrm>
        </p:spPr>
      </p:pic>
      <p:pic>
        <p:nvPicPr>
          <p:cNvPr id="7" name="Content Placeholder 6" descr="Screen Shot 2013-10-08 at 11.53.54 AM.png"/>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t="-11572" b="-8616"/>
          <a:stretch/>
        </p:blipFill>
        <p:spPr>
          <a:xfrm>
            <a:off x="779461" y="1745914"/>
            <a:ext cx="7131008" cy="2217694"/>
          </a:xfrm>
        </p:spPr>
      </p:pic>
      <p:sp>
        <p:nvSpPr>
          <p:cNvPr id="8" name="Down Arrow 7"/>
          <p:cNvSpPr/>
          <p:nvPr/>
        </p:nvSpPr>
        <p:spPr>
          <a:xfrm>
            <a:off x="5123821" y="3756360"/>
            <a:ext cx="1099347" cy="1174245"/>
          </a:xfrm>
          <a:prstGeom prst="down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Connector 8"/>
          <p:cNvSpPr/>
          <p:nvPr/>
        </p:nvSpPr>
        <p:spPr>
          <a:xfrm>
            <a:off x="779461" y="2486604"/>
            <a:ext cx="7131008" cy="1058129"/>
          </a:xfrm>
          <a:prstGeom prst="flowChartConnector">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nector 10"/>
          <p:cNvSpPr/>
          <p:nvPr/>
        </p:nvSpPr>
        <p:spPr>
          <a:xfrm>
            <a:off x="779461" y="5036418"/>
            <a:ext cx="7131008" cy="1058129"/>
          </a:xfrm>
          <a:prstGeom prst="flowChartConnector">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2033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the method</a:t>
            </a:r>
            <a:endParaRPr lang="en-US" dirty="0"/>
          </a:p>
        </p:txBody>
      </p:sp>
      <p:pic>
        <p:nvPicPr>
          <p:cNvPr id="5" name="Content Placeholder 4" descr="Screen Shot 2013-10-09 at 9.51.30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611" r="-611"/>
          <a:stretch/>
        </p:blipFill>
        <p:spPr>
          <a:xfrm>
            <a:off x="1613841" y="1658464"/>
            <a:ext cx="5608761" cy="4910129"/>
          </a:xfrm>
        </p:spPr>
      </p:pic>
      <p:sp>
        <p:nvSpPr>
          <p:cNvPr id="6" name="Oval 5"/>
          <p:cNvSpPr/>
          <p:nvPr/>
        </p:nvSpPr>
        <p:spPr>
          <a:xfrm>
            <a:off x="5238371" y="3676999"/>
            <a:ext cx="1984231" cy="449705"/>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316480" y="5125606"/>
            <a:ext cx="3816063" cy="1363626"/>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78865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user interface</a:t>
            </a:r>
            <a:endParaRPr lang="en-US" dirty="0"/>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3422378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app!</a:t>
            </a:r>
            <a:endParaRPr lang="en-US" dirty="0"/>
          </a:p>
        </p:txBody>
      </p:sp>
      <p:sp>
        <p:nvSpPr>
          <p:cNvPr id="8" name="Text Placeholder 7"/>
          <p:cNvSpPr>
            <a:spLocks noGrp="1"/>
          </p:cNvSpPr>
          <p:nvPr>
            <p:ph type="body" idx="1"/>
          </p:nvPr>
        </p:nvSpPr>
        <p:spPr/>
        <p:txBody>
          <a:bodyPr/>
          <a:lstStyle/>
          <a:p>
            <a:r>
              <a:rPr lang="en-US" dirty="0" smtClean="0"/>
              <a:t>Tapping in the text box brings out the keyboard</a:t>
            </a:r>
            <a:endParaRPr lang="en-US" dirty="0"/>
          </a:p>
        </p:txBody>
      </p:sp>
      <p:pic>
        <p:nvPicPr>
          <p:cNvPr id="6" name="Content Placeholder 5" descr="Screen Shot 2013-10-09 at 10.22.39 AM.png"/>
          <p:cNvPicPr>
            <a:picLocks noGrp="1" noChangeAspect="1"/>
          </p:cNvPicPr>
          <p:nvPr>
            <p:ph sz="half" idx="2"/>
          </p:nvPr>
        </p:nvPicPr>
        <p:blipFill>
          <a:blip r:embed="rId3">
            <a:extLst>
              <a:ext uri="{28A0092B-C50C-407E-A947-70E740481C1C}">
                <a14:useLocalDpi xmlns:a14="http://schemas.microsoft.com/office/drawing/2010/main" val="0"/>
              </a:ext>
            </a:extLst>
          </a:blip>
          <a:srcRect l="-56935" r="-56935"/>
          <a:stretch>
            <a:fillRect/>
          </a:stretch>
        </p:blipFill>
        <p:spPr/>
      </p:pic>
      <p:sp>
        <p:nvSpPr>
          <p:cNvPr id="9" name="Text Placeholder 8"/>
          <p:cNvSpPr>
            <a:spLocks noGrp="1"/>
          </p:cNvSpPr>
          <p:nvPr>
            <p:ph type="body" sz="quarter" idx="3"/>
          </p:nvPr>
        </p:nvSpPr>
        <p:spPr/>
        <p:txBody>
          <a:bodyPr/>
          <a:lstStyle/>
          <a:p>
            <a:r>
              <a:rPr lang="en-US" dirty="0" smtClean="0"/>
              <a:t>Tapping on “Return” hides it again</a:t>
            </a:r>
            <a:endParaRPr lang="en-US" dirty="0"/>
          </a:p>
        </p:txBody>
      </p:sp>
      <p:pic>
        <p:nvPicPr>
          <p:cNvPr id="7" name="Content Placeholder 6" descr="Screen Shot 2013-10-09 at 10.23.31 AM.png"/>
          <p:cNvPicPr>
            <a:picLocks noGrp="1" noChangeAspect="1"/>
          </p:cNvPicPr>
          <p:nvPr>
            <p:ph sz="quarter" idx="4"/>
          </p:nvPr>
        </p:nvPicPr>
        <p:blipFill>
          <a:blip r:embed="rId4">
            <a:extLst>
              <a:ext uri="{28A0092B-C50C-407E-A947-70E740481C1C}">
                <a14:useLocalDpi xmlns:a14="http://schemas.microsoft.com/office/drawing/2010/main" val="0"/>
              </a:ext>
            </a:extLst>
          </a:blip>
          <a:srcRect l="-56935" r="-56935"/>
          <a:stretch>
            <a:fillRect/>
          </a:stretch>
        </p:blipFill>
        <p:spPr/>
      </p:pic>
    </p:spTree>
    <p:extLst>
      <p:ext uri="{BB962C8B-B14F-4D97-AF65-F5344CB8AC3E}">
        <p14:creationId xmlns:p14="http://schemas.microsoft.com/office/powerpoint/2010/main" val="789024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END OF PRESENTATION</a:t>
            </a:r>
            <a:endParaRPr lang="en-US"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6077255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user interface</a:t>
            </a:r>
            <a:endParaRPr lang="en-US" dirty="0"/>
          </a:p>
        </p:txBody>
      </p:sp>
      <p:pic>
        <p:nvPicPr>
          <p:cNvPr id="4" name="Content Placeholder 3" descr="Screen Shot 2013-10-08 at 11.21.47 AM.png"/>
          <p:cNvPicPr>
            <a:picLocks noGrp="1" noChangeAspect="1"/>
          </p:cNvPicPr>
          <p:nvPr>
            <p:ph idx="1"/>
          </p:nvPr>
        </p:nvPicPr>
        <p:blipFill>
          <a:blip r:embed="rId3">
            <a:extLst>
              <a:ext uri="{28A0092B-C50C-407E-A947-70E740481C1C}">
                <a14:useLocalDpi xmlns:a14="http://schemas.microsoft.com/office/drawing/2010/main" val="0"/>
              </a:ext>
            </a:extLst>
          </a:blip>
          <a:srcRect l="-62727" r="-62727"/>
          <a:stretch>
            <a:fillRect/>
          </a:stretch>
        </p:blipFill>
        <p:spPr/>
      </p:pic>
    </p:spTree>
    <p:extLst>
      <p:ext uri="{BB962C8B-B14F-4D97-AF65-F5344CB8AC3E}">
        <p14:creationId xmlns:p14="http://schemas.microsoft.com/office/powerpoint/2010/main" val="2544325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Connections</a:t>
            </a:r>
            <a:endParaRPr lang="en-US" dirty="0"/>
          </a:p>
        </p:txBody>
      </p:sp>
      <p:pic>
        <p:nvPicPr>
          <p:cNvPr id="4" name="Content Placeholder 3" descr="Screen Shot 2013-10-08 at 11.36.28 AM.png"/>
          <p:cNvPicPr>
            <a:picLocks noGrp="1" noChangeAspect="1"/>
          </p:cNvPicPr>
          <p:nvPr>
            <p:ph idx="1"/>
          </p:nvPr>
        </p:nvPicPr>
        <p:blipFill>
          <a:blip r:embed="rId3">
            <a:extLst>
              <a:ext uri="{28A0092B-C50C-407E-A947-70E740481C1C}">
                <a14:useLocalDpi xmlns:a14="http://schemas.microsoft.com/office/drawing/2010/main" val="0"/>
              </a:ext>
            </a:extLst>
          </a:blip>
          <a:srcRect l="-16489" r="-16489"/>
          <a:stretch>
            <a:fillRect/>
          </a:stretch>
        </p:blipFill>
        <p:spPr/>
      </p:pic>
    </p:spTree>
    <p:extLst>
      <p:ext uri="{BB962C8B-B14F-4D97-AF65-F5344CB8AC3E}">
        <p14:creationId xmlns:p14="http://schemas.microsoft.com/office/powerpoint/2010/main" val="2241141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Connections (</a:t>
            </a:r>
            <a:r>
              <a:rPr lang="en-US" dirty="0" err="1" smtClean="0"/>
              <a:t>viewcontroller.h</a:t>
            </a:r>
            <a:r>
              <a:rPr lang="en-US" dirty="0" smtClean="0"/>
              <a:t>)</a:t>
            </a:r>
            <a:endParaRPr lang="en-US" dirty="0"/>
          </a:p>
        </p:txBody>
      </p:sp>
      <p:pic>
        <p:nvPicPr>
          <p:cNvPr id="4" name="Content Placeholder 3" descr="Screen Shot 2013-10-08 at 11.36.44 AM.png"/>
          <p:cNvPicPr>
            <a:picLocks noGrp="1" noChangeAspect="1"/>
          </p:cNvPicPr>
          <p:nvPr>
            <p:ph idx="1"/>
          </p:nvPr>
        </p:nvPicPr>
        <p:blipFill>
          <a:blip r:embed="rId2">
            <a:extLst>
              <a:ext uri="{28A0092B-C50C-407E-A947-70E740481C1C}">
                <a14:useLocalDpi xmlns:a14="http://schemas.microsoft.com/office/drawing/2010/main" val="0"/>
              </a:ext>
            </a:extLst>
          </a:blip>
          <a:srcRect l="15500" r="15500"/>
          <a:stretch>
            <a:fillRect/>
          </a:stretch>
        </p:blipFill>
        <p:spPr>
          <a:xfrm>
            <a:off x="779463" y="1949450"/>
            <a:ext cx="7583487" cy="4006850"/>
          </a:xfrm>
        </p:spPr>
      </p:pic>
    </p:spTree>
    <p:extLst>
      <p:ext uri="{BB962C8B-B14F-4D97-AF65-F5344CB8AC3E}">
        <p14:creationId xmlns:p14="http://schemas.microsoft.com/office/powerpoint/2010/main" val="3153998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a:t>
            </a:r>
            <a:r>
              <a:rPr lang="en-US" dirty="0" err="1" smtClean="0"/>
              <a:t>iewcontroller.m</a:t>
            </a:r>
            <a:r>
              <a:rPr lang="en-US" dirty="0" smtClean="0"/>
              <a:t> </a:t>
            </a:r>
            <a:endParaRPr lang="en-US" dirty="0"/>
          </a:p>
        </p:txBody>
      </p:sp>
      <p:pic>
        <p:nvPicPr>
          <p:cNvPr id="4" name="Content Placeholder 3" descr="Screen Shot 2013-10-08 at 11.36.59 AM.png"/>
          <p:cNvPicPr>
            <a:picLocks noGrp="1" noChangeAspect="1"/>
          </p:cNvPicPr>
          <p:nvPr>
            <p:ph idx="1"/>
          </p:nvPr>
        </p:nvPicPr>
        <p:blipFill>
          <a:blip r:embed="rId2">
            <a:extLst>
              <a:ext uri="{28A0092B-C50C-407E-A947-70E740481C1C}">
                <a14:useLocalDpi xmlns:a14="http://schemas.microsoft.com/office/drawing/2010/main" val="0"/>
              </a:ext>
            </a:extLst>
          </a:blip>
          <a:srcRect l="-37411" r="-37411"/>
          <a:stretch>
            <a:fillRect/>
          </a:stretch>
        </p:blipFill>
        <p:spPr>
          <a:xfrm>
            <a:off x="779463" y="1949450"/>
            <a:ext cx="7583487" cy="4006850"/>
          </a:xfrm>
        </p:spPr>
      </p:pic>
    </p:spTree>
    <p:extLst>
      <p:ext uri="{BB962C8B-B14F-4D97-AF65-F5344CB8AC3E}">
        <p14:creationId xmlns:p14="http://schemas.microsoft.com/office/powerpoint/2010/main" val="1052226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App!</a:t>
            </a:r>
            <a:endParaRPr lang="en-US" dirty="0"/>
          </a:p>
        </p:txBody>
      </p:sp>
      <p:pic>
        <p:nvPicPr>
          <p:cNvPr id="4" name="Content Placeholder 3" descr="Screen Shot 2013-10-08 at 11.37.25 AM.png"/>
          <p:cNvPicPr>
            <a:picLocks noGrp="1" noChangeAspect="1"/>
          </p:cNvPicPr>
          <p:nvPr>
            <p:ph sz="half" idx="1"/>
          </p:nvPr>
        </p:nvPicPr>
        <p:blipFill>
          <a:blip r:embed="rId2">
            <a:extLst>
              <a:ext uri="{28A0092B-C50C-407E-A947-70E740481C1C}">
                <a14:useLocalDpi xmlns:a14="http://schemas.microsoft.com/office/drawing/2010/main" val="0"/>
              </a:ext>
            </a:extLst>
          </a:blip>
          <a:srcRect l="-36436" r="-36436"/>
          <a:stretch>
            <a:fillRect/>
          </a:stretch>
        </p:blipFill>
        <p:spPr/>
      </p:pic>
      <p:sp>
        <p:nvSpPr>
          <p:cNvPr id="5" name="Content Placeholder 4"/>
          <p:cNvSpPr>
            <a:spLocks noGrp="1"/>
          </p:cNvSpPr>
          <p:nvPr>
            <p:ph sz="half" idx="2"/>
          </p:nvPr>
        </p:nvSpPr>
        <p:spPr/>
        <p:txBody>
          <a:bodyPr/>
          <a:lstStyle/>
          <a:p>
            <a:r>
              <a:rPr lang="en-US" dirty="0" smtClean="0"/>
              <a:t>Notice how the keyboard does not disappear no matter where you click on the screen or no matter how many times you click on return.</a:t>
            </a:r>
            <a:endParaRPr lang="en-US" dirty="0"/>
          </a:p>
        </p:txBody>
      </p:sp>
    </p:spTree>
    <p:extLst>
      <p:ext uri="{BB962C8B-B14F-4D97-AF65-F5344CB8AC3E}">
        <p14:creationId xmlns:p14="http://schemas.microsoft.com/office/powerpoint/2010/main" val="1455558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Making the keyboard disappear</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969682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22975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121</TotalTime>
  <Words>877</Words>
  <Application>Microsoft Macintosh PowerPoint</Application>
  <PresentationFormat>On-screen Show (4:3)</PresentationFormat>
  <Paragraphs>121</Paragraphs>
  <Slides>21</Slides>
  <Notes>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Pixel</vt:lpstr>
      <vt:lpstr>Using the Text Field</vt:lpstr>
      <vt:lpstr>The user interface</vt:lpstr>
      <vt:lpstr>The user interface</vt:lpstr>
      <vt:lpstr>Connections</vt:lpstr>
      <vt:lpstr>Connections (viewcontroller.h)</vt:lpstr>
      <vt:lpstr>viewcontroller.m </vt:lpstr>
      <vt:lpstr>Run the App!</vt:lpstr>
      <vt:lpstr>Making the keyboard disappear</vt:lpstr>
      <vt:lpstr>Delegates</vt:lpstr>
      <vt:lpstr>The Delegate Pattern</vt:lpstr>
      <vt:lpstr>Delegate Behavior</vt:lpstr>
      <vt:lpstr>Setting up Text Field as a delegate of ViewController</vt:lpstr>
      <vt:lpstr>Referencing the UITextLabelDelegate</vt:lpstr>
      <vt:lpstr>The TextFieldDelegate added to ViewController.h</vt:lpstr>
      <vt:lpstr>Getting the method definitions of the delegate</vt:lpstr>
      <vt:lpstr>Getting the method definitions of the delegate</vt:lpstr>
      <vt:lpstr>Getting the method definitions of the delegate</vt:lpstr>
      <vt:lpstr>Paste the method skeleton to ViewController.m</vt:lpstr>
      <vt:lpstr>Implementing the method</vt:lpstr>
      <vt:lpstr>Run the app!</vt:lpstr>
      <vt:lpstr>END OF PRESENTATION</vt:lpstr>
    </vt:vector>
  </TitlesOfParts>
  <Company>Smart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Text Field</dc:title>
  <dc:creator>Ronald Ramos</dc:creator>
  <cp:lastModifiedBy>Ronald Ramos</cp:lastModifiedBy>
  <cp:revision>12</cp:revision>
  <dcterms:created xsi:type="dcterms:W3CDTF">2013-10-08T03:41:10Z</dcterms:created>
  <dcterms:modified xsi:type="dcterms:W3CDTF">2014-06-09T06:34:53Z</dcterms:modified>
</cp:coreProperties>
</file>