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03" r:id="rId2"/>
    <p:sldId id="304" r:id="rId3"/>
    <p:sldId id="366" r:id="rId4"/>
    <p:sldId id="305" r:id="rId5"/>
    <p:sldId id="306" r:id="rId6"/>
    <p:sldId id="307" r:id="rId7"/>
    <p:sldId id="308" r:id="rId8"/>
    <p:sldId id="309" r:id="rId9"/>
    <p:sldId id="310" r:id="rId10"/>
    <p:sldId id="311" r:id="rId11"/>
    <p:sldId id="312" r:id="rId12"/>
    <p:sldId id="313" r:id="rId13"/>
    <p:sldId id="361" r:id="rId14"/>
    <p:sldId id="345" r:id="rId15"/>
    <p:sldId id="317"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2" r:id="rId32"/>
    <p:sldId id="318" r:id="rId33"/>
    <p:sldId id="364" r:id="rId34"/>
    <p:sldId id="365" r:id="rId35"/>
    <p:sldId id="320" r:id="rId36"/>
    <p:sldId id="368" r:id="rId37"/>
    <p:sldId id="369"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72" r:id="rId51"/>
    <p:sldId id="373" r:id="rId52"/>
    <p:sldId id="374" r:id="rId53"/>
    <p:sldId id="375" r:id="rId54"/>
    <p:sldId id="376" r:id="rId55"/>
    <p:sldId id="377" r:id="rId56"/>
    <p:sldId id="378" r:id="rId57"/>
    <p:sldId id="379" r:id="rId58"/>
    <p:sldId id="333" r:id="rId59"/>
    <p:sldId id="370" r:id="rId60"/>
    <p:sldId id="371" r:id="rId61"/>
    <p:sldId id="367" r:id="rId62"/>
    <p:sldId id="344"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5" autoAdjust="0"/>
    <p:restoredTop sz="81230" autoAdjust="0"/>
  </p:normalViewPr>
  <p:slideViewPr>
    <p:cSldViewPr>
      <p:cViewPr>
        <p:scale>
          <a:sx n="80" d="100"/>
          <a:sy n="80" d="100"/>
        </p:scale>
        <p:origin x="-1040" y="-80"/>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AD9C5-56DD-4E29-AA4E-B06B9F93E9D8}" type="datetimeFigureOut">
              <a:rPr lang="en-US" smtClean="0"/>
              <a:t>4/9/14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71618-DD19-4675-8040-0A908D9E155A}" type="slidenum">
              <a:rPr lang="en-US" smtClean="0"/>
              <a:t>‹#›</a:t>
            </a:fld>
            <a:endParaRPr lang="en-US"/>
          </a:p>
        </p:txBody>
      </p:sp>
    </p:spTree>
    <p:extLst>
      <p:ext uri="{BB962C8B-B14F-4D97-AF65-F5344CB8AC3E}">
        <p14:creationId xmlns:p14="http://schemas.microsoft.com/office/powerpoint/2010/main" val="127350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6</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23</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24</a:t>
            </a:fld>
            <a:endParaRPr lang="en-US"/>
          </a:p>
        </p:txBody>
      </p:sp>
    </p:spTree>
    <p:extLst>
      <p:ext uri="{BB962C8B-B14F-4D97-AF65-F5344CB8AC3E}">
        <p14:creationId xmlns:p14="http://schemas.microsoft.com/office/powerpoint/2010/main" val="308408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dirty="0" smtClean="0"/>
              <a:t>In-App Purchase elements – will depend on the creativity of the mind, this is also where </a:t>
            </a:r>
            <a:endParaRPr lang="en-US" dirty="0" smtClean="0"/>
          </a:p>
          <a:p>
            <a:endParaRPr lang="en-US" dirty="0"/>
          </a:p>
        </p:txBody>
      </p:sp>
      <p:sp>
        <p:nvSpPr>
          <p:cNvPr id="4" name="Slide Number Placeholder 3"/>
          <p:cNvSpPr>
            <a:spLocks noGrp="1"/>
          </p:cNvSpPr>
          <p:nvPr>
            <p:ph type="sldNum" sz="quarter" idx="10"/>
          </p:nvPr>
        </p:nvSpPr>
        <p:spPr/>
        <p:txBody>
          <a:bodyPr/>
          <a:lstStyle/>
          <a:p>
            <a:fld id="{32A71618-DD19-4675-8040-0A908D9E155A}" type="slidenum">
              <a:rPr lang="en-US" smtClean="0"/>
              <a:t>26</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27</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28</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29</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30</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32</a:t>
            </a:fld>
            <a:endParaRPr lang="en-US"/>
          </a:p>
        </p:txBody>
      </p:sp>
    </p:spTree>
    <p:extLst>
      <p:ext uri="{BB962C8B-B14F-4D97-AF65-F5344CB8AC3E}">
        <p14:creationId xmlns:p14="http://schemas.microsoft.com/office/powerpoint/2010/main" val="121647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an architectural blueprint; you need to see it in two-dimensional black and white diagrams before you understand how to build the actual house. Similarly for a screen design, you can't start building pixel layers in </a:t>
            </a:r>
            <a:r>
              <a:rPr lang="en-US" dirty="0" err="1" smtClean="0"/>
              <a:t>photoshop</a:t>
            </a:r>
            <a:r>
              <a:rPr lang="en-US" dirty="0" smtClean="0"/>
              <a:t>, or writing blocks of code, without knowing where the information is going to go.</a:t>
            </a:r>
          </a:p>
          <a:p>
            <a:endParaRPr lang="en-US" dirty="0" smtClean="0"/>
          </a:p>
          <a:p>
            <a:r>
              <a:rPr lang="en-US" dirty="0" smtClean="0"/>
              <a:t>At a deeper level, a wireframe is also very useful in determining how the user interacts with the interface. For example, wireframes can contain various states of button or menu behaviors.</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38</a:t>
            </a:fld>
            <a:endParaRPr lang="en-US"/>
          </a:p>
        </p:txBody>
      </p:sp>
    </p:spTree>
    <p:extLst>
      <p:ext uri="{BB962C8B-B14F-4D97-AF65-F5344CB8AC3E}">
        <p14:creationId xmlns:p14="http://schemas.microsoft.com/office/powerpoint/2010/main" val="286063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41</a:t>
            </a:fld>
            <a:endParaRPr lang="en-US"/>
          </a:p>
        </p:txBody>
      </p:sp>
    </p:spTree>
    <p:extLst>
      <p:ext uri="{BB962C8B-B14F-4D97-AF65-F5344CB8AC3E}">
        <p14:creationId xmlns:p14="http://schemas.microsoft.com/office/powerpoint/2010/main" val="428296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7</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the QR code to get the download link for your application.</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48</a:t>
            </a:fld>
            <a:endParaRPr lang="en-US"/>
          </a:p>
        </p:txBody>
      </p:sp>
    </p:spTree>
    <p:extLst>
      <p:ext uri="{BB962C8B-B14F-4D97-AF65-F5344CB8AC3E}">
        <p14:creationId xmlns:p14="http://schemas.microsoft.com/office/powerpoint/2010/main" val="1675762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61</a:t>
            </a:fld>
            <a:endParaRPr lang="en-US"/>
          </a:p>
        </p:txBody>
      </p:sp>
    </p:spTree>
    <p:extLst>
      <p:ext uri="{BB962C8B-B14F-4D97-AF65-F5344CB8AC3E}">
        <p14:creationId xmlns:p14="http://schemas.microsoft.com/office/powerpoint/2010/main" val="192884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Article Date:</a:t>
            </a:r>
            <a:r>
              <a:rPr lang="en-US" baseline="0" dirty="0" smtClean="0"/>
              <a:t> Sept. 2013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8</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9</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 – increments of 1</a:t>
            </a:r>
            <a:endParaRPr lang="en-US" dirty="0"/>
          </a:p>
        </p:txBody>
      </p:sp>
      <p:sp>
        <p:nvSpPr>
          <p:cNvPr id="4" name="Slide Number Placeholder 3"/>
          <p:cNvSpPr>
            <a:spLocks noGrp="1"/>
          </p:cNvSpPr>
          <p:nvPr>
            <p:ph type="sldNum" sz="quarter" idx="10"/>
          </p:nvPr>
        </p:nvSpPr>
        <p:spPr/>
        <p:txBody>
          <a:bodyPr/>
          <a:lstStyle/>
          <a:p>
            <a:fld id="{32A71618-DD19-4675-8040-0A908D9E155A}" type="slidenum">
              <a:rPr lang="en-US" smtClean="0"/>
              <a:t>14</a:t>
            </a:fld>
            <a:endParaRPr lang="en-US"/>
          </a:p>
        </p:txBody>
      </p:sp>
    </p:spTree>
    <p:extLst>
      <p:ext uri="{BB962C8B-B14F-4D97-AF65-F5344CB8AC3E}">
        <p14:creationId xmlns:p14="http://schemas.microsoft.com/office/powerpoint/2010/main" val="25659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18</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19</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20</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21</a:t>
            </a:fld>
            <a:endParaRPr lang="en-US"/>
          </a:p>
        </p:txBody>
      </p:sp>
    </p:spTree>
    <p:extLst>
      <p:ext uri="{BB962C8B-B14F-4D97-AF65-F5344CB8AC3E}">
        <p14:creationId xmlns:p14="http://schemas.microsoft.com/office/powerpoint/2010/main" val="413457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B3D49DD-D030-4470-AA86-93906A944C55}" type="datetimeFigureOut">
              <a:rPr lang="en-US"/>
              <a:pPr>
                <a:defRPr/>
              </a:pPr>
              <a:t>4/9/14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925D0E1-0973-4A8E-88C1-1998A8207A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9ECE9E6-05DC-4979-8F29-91960109E97B}" type="datetimeFigureOut">
              <a:rPr lang="en-US"/>
              <a:pPr>
                <a:defRPr/>
              </a:pPr>
              <a:t>4/9/14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1F710B6-AB5A-42C8-929B-99D9ED617B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553200" y="6356350"/>
            <a:ext cx="2133600" cy="365125"/>
          </a:xfrm>
          <a:prstGeom prst="rect">
            <a:avLst/>
          </a:prstGeom>
        </p:spPr>
        <p:txBody>
          <a:bodyPr/>
          <a:lstStyle/>
          <a:p>
            <a:fld id="{A2F0292D-1797-49A5-8D2D-8D50C72EF3CC}" type="datetimeFigureOut">
              <a:rPr lang="en-US" smtClean="0"/>
              <a:t>4/9/14</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42272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18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8DC0B4F-2224-4EE9-BB24-ED0D479621B7}" type="datetimeFigureOut">
              <a:rPr lang="en-US"/>
              <a:pPr>
                <a:defRPr/>
              </a:pPr>
              <a:t>4/9/14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55A48DD-6178-4ACB-9517-DDCDD22D7D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C09621C-78BB-4E2D-9DB9-DC995917DDEC}" type="datetimeFigureOut">
              <a:rPr lang="en-US"/>
              <a:pPr>
                <a:defRPr/>
              </a:pPr>
              <a:t>4/9/14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99A17E9-5BA2-4D06-9FC3-071C1CA226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EED4C8D-0DF0-4B55-8450-88520316E4C8}" type="datetimeFigureOut">
              <a:rPr lang="en-US"/>
              <a:pPr>
                <a:defRPr/>
              </a:pPr>
              <a:t>4/9/14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39B6C9D-AA0D-4122-AAE8-A23B7C35A6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849EC62-5E2B-424F-87F1-6B0EF13BDA99}" type="datetimeFigureOut">
              <a:rPr lang="en-US"/>
              <a:pPr>
                <a:defRPr/>
              </a:pPr>
              <a:t>4/9/14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0E051C1-2160-4348-9EA2-107A231E45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42DF38A-765E-4478-98FC-58B06E9B550C}" type="datetimeFigureOut">
              <a:rPr lang="en-US"/>
              <a:pPr>
                <a:defRPr/>
              </a:pPr>
              <a:t>4/9/14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6E756B-13B6-4054-8FE8-27EBC6F551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DD8F2E0-6312-4ED3-B5A5-E2E3176BB6D7}" type="datetimeFigureOut">
              <a:rPr lang="en-US"/>
              <a:pPr>
                <a:defRPr/>
              </a:pPr>
              <a:t>4/9/14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688B9C3-6D8C-43D1-A8CF-22FA3C7DA4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00B87AC-F814-4C8D-B12B-8804BCF17A22}" type="datetimeFigureOut">
              <a:rPr lang="en-US"/>
              <a:pPr>
                <a:defRPr/>
              </a:pPr>
              <a:t>4/9/14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0C651AF-62EF-4C16-9E17-FCA81A5CC6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BB92EF4-D734-43F1-A9E7-D10FFF2B3619}" type="datetimeFigureOut">
              <a:rPr lang="en-US"/>
              <a:pPr>
                <a:defRPr/>
              </a:pPr>
              <a:t>4/9/14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B79F3CC-0572-4690-8221-1C3B2D62B4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MART_FINAL Logo_RGB_111026.jpg"/>
          <p:cNvPicPr>
            <a:picLocks noChangeAspect="1"/>
          </p:cNvPicPr>
          <p:nvPr/>
        </p:nvPicPr>
        <p:blipFill>
          <a:blip r:embed="rId14" cstate="print"/>
          <a:stretch>
            <a:fillRect/>
          </a:stretch>
        </p:blipFill>
        <p:spPr>
          <a:xfrm>
            <a:off x="7391400" y="76200"/>
            <a:ext cx="1676400" cy="838200"/>
          </a:xfrm>
          <a:prstGeom prst="rect">
            <a:avLst/>
          </a:prstGeom>
        </p:spPr>
      </p:pic>
      <p:sp>
        <p:nvSpPr>
          <p:cNvPr id="1027" name="Title Placeholder 1"/>
          <p:cNvSpPr>
            <a:spLocks noGrp="1"/>
          </p:cNvSpPr>
          <p:nvPr>
            <p:ph type="title"/>
          </p:nvPr>
        </p:nvSpPr>
        <p:spPr bwMode="auto">
          <a:xfrm>
            <a:off x="228600" y="139700"/>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1" name="Rectangle 10"/>
          <p:cNvSpPr/>
          <p:nvPr/>
        </p:nvSpPr>
        <p:spPr bwMode="auto">
          <a:xfrm>
            <a:off x="0" y="6477000"/>
            <a:ext cx="9144000" cy="381000"/>
          </a:xfrm>
          <a:prstGeom prst="rect">
            <a:avLst/>
          </a:prstGeom>
          <a:solidFill>
            <a:srgbClr val="0096D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0"/>
          <p:cNvSpPr txBox="1">
            <a:spLocks noChangeArrowheads="1"/>
          </p:cNvSpPr>
          <p:nvPr/>
        </p:nvSpPr>
        <p:spPr bwMode="auto">
          <a:xfrm>
            <a:off x="82550" y="6523038"/>
            <a:ext cx="463550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i="1" dirty="0">
                <a:solidFill>
                  <a:schemeClr val="bg1"/>
                </a:solidFill>
                <a:latin typeface="Calibri" pitchFamily="34" charset="0"/>
              </a:rPr>
              <a:t>FOR INTERNAL USE ONLY. NOT FOR EXTERNAL DISTRIBUTION.</a:t>
            </a:r>
          </a:p>
        </p:txBody>
      </p:sp>
      <p:pic>
        <p:nvPicPr>
          <p:cNvPr id="1035" name="Picture 11"/>
          <p:cNvPicPr>
            <a:picLocks noChangeAspect="1" noChangeArrowheads="1"/>
          </p:cNvPicPr>
          <p:nvPr/>
        </p:nvPicPr>
        <p:blipFill>
          <a:blip r:embed="rId15" cstate="print"/>
          <a:srcRect l="1889" t="857" r="1962" b="55278"/>
          <a:stretch>
            <a:fillRect/>
          </a:stretch>
        </p:blipFill>
        <p:spPr bwMode="auto">
          <a:xfrm>
            <a:off x="1" y="0"/>
            <a:ext cx="7467599" cy="1117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fiercedeveloper.com/story/distimo-mef-report-says-free-apps-app-purchases-generate-majority-revenue/2013-11-0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fiercedeveloper.com/story/distimo-mef-report-says-free-apps-app-purchases-generate-majority-revenue/2013-11-05"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fiercedeveloper.com/story/distimo-app-purchases-accounted-79-ios-revenue-january/2014-03-24"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winbeta.org/news/fastest-growing-revenue-model-windows-store-app-purchase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qups.com" TargetMode="External"/><Relationship Id="rId3" Type="http://schemas.openxmlformats.org/officeDocument/2006/relationships/hyperlink" Target="http://blog.mockupbuilder.com/12-best-wireframe-examples-for-android-ap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inventor.mit.edu/explore/" TargetMode="External"/><Relationship Id="rId3" Type="http://schemas.openxmlformats.org/officeDocument/2006/relationships/hyperlink" Target="http://www.appinventor.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hyperlink" Target="mailto:rlramos@smart.com.ph" TargetMode="External"/><Relationship Id="rId4" Type="http://schemas.openxmlformats.org/officeDocument/2006/relationships/hyperlink" Target="mailto:rlramos@gmail.com" TargetMode="External"/><Relationship Id="rId5"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Apps Overview</a:t>
            </a:r>
            <a:endParaRPr lang="en-US" dirty="0"/>
          </a:p>
        </p:txBody>
      </p:sp>
      <p:sp>
        <p:nvSpPr>
          <p:cNvPr id="3" name="Subtitle 2"/>
          <p:cNvSpPr>
            <a:spLocks noGrp="1"/>
          </p:cNvSpPr>
          <p:nvPr>
            <p:ph type="subTitle" idx="1"/>
          </p:nvPr>
        </p:nvSpPr>
        <p:spPr/>
        <p:txBody>
          <a:bodyPr/>
          <a:lstStyle/>
          <a:p>
            <a:r>
              <a:rPr lang="en-US" dirty="0" smtClean="0"/>
              <a:t>Ronald L. Ramos</a:t>
            </a:r>
            <a:endParaRPr lang="en-US" dirty="0"/>
          </a:p>
        </p:txBody>
      </p:sp>
    </p:spTree>
    <p:extLst>
      <p:ext uri="{BB962C8B-B14F-4D97-AF65-F5344CB8AC3E}">
        <p14:creationId xmlns:p14="http://schemas.microsoft.com/office/powerpoint/2010/main" val="27368241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4" y="1173507"/>
            <a:ext cx="1579872" cy="514435"/>
          </a:xfrm>
        </p:spPr>
        <p:txBody>
          <a:bodyPr>
            <a:normAutofit fontScale="90000"/>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131" r="22772" b="7131"/>
          <a:stretch/>
        </p:blipFill>
        <p:spPr>
          <a:xfrm>
            <a:off x="2651303" y="243000"/>
            <a:ext cx="6041108" cy="6491933"/>
          </a:xfrm>
        </p:spPr>
      </p:pic>
    </p:spTree>
    <p:extLst>
      <p:ext uri="{BB962C8B-B14F-4D97-AF65-F5344CB8AC3E}">
        <p14:creationId xmlns:p14="http://schemas.microsoft.com/office/powerpoint/2010/main" val="416099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type of Apps are out there?</a:t>
            </a:r>
            <a:endParaRPr lang="en-US" dirty="0"/>
          </a:p>
        </p:txBody>
      </p:sp>
      <p:sp>
        <p:nvSpPr>
          <p:cNvPr id="5" name="Subtitle 4"/>
          <p:cNvSpPr>
            <a:spLocks noGrp="1"/>
          </p:cNvSpPr>
          <p:nvPr>
            <p:ph type="subTitle" idx="1"/>
          </p:nvPr>
        </p:nvSpPr>
        <p:spPr/>
        <p:txBody>
          <a:bodyPr/>
          <a:lstStyle/>
          <a:p>
            <a:r>
              <a:rPr lang="en-US" dirty="0"/>
              <a:t>Native Apps versus Hybrid/Web apps</a:t>
            </a:r>
          </a:p>
        </p:txBody>
      </p:sp>
      <p:pic>
        <p:nvPicPr>
          <p:cNvPr id="7" name="Content Placeholder 6" descr="html5_vs_native.png"/>
          <p:cNvPicPr>
            <a:picLocks noGrp="1" noChangeAspect="1"/>
          </p:cNvPicPr>
          <p:nvPr>
            <p:ph sz="half" idx="10"/>
          </p:nvPr>
        </p:nvPicPr>
        <p:blipFill>
          <a:blip r:embed="rId2">
            <a:extLst>
              <a:ext uri="{28A0092B-C50C-407E-A947-70E740481C1C}">
                <a14:useLocalDpi xmlns:a14="http://schemas.microsoft.com/office/drawing/2010/main" val="0"/>
              </a:ext>
            </a:extLst>
          </a:blip>
          <a:srcRect t="-30625" b="-30625"/>
          <a:stretch>
            <a:fillRect/>
          </a:stretch>
        </p:blipFill>
        <p:spPr/>
      </p:pic>
    </p:spTree>
    <p:extLst>
      <p:ext uri="{BB962C8B-B14F-4D97-AF65-F5344CB8AC3E}">
        <p14:creationId xmlns:p14="http://schemas.microsoft.com/office/powerpoint/2010/main" val="4769603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a:bodyPr>
          <a:lstStyle/>
          <a:p>
            <a:r>
              <a:rPr lang="en-US" dirty="0" smtClean="0"/>
              <a:t>Native Apps</a:t>
            </a:r>
            <a:endParaRPr lang="en-US" dirty="0"/>
          </a:p>
        </p:txBody>
      </p:sp>
      <p:sp>
        <p:nvSpPr>
          <p:cNvPr id="8" name="Content Placeholder 7"/>
          <p:cNvSpPr>
            <a:spLocks noGrp="1"/>
          </p:cNvSpPr>
          <p:nvPr>
            <p:ph sz="half" idx="2"/>
          </p:nvPr>
        </p:nvSpPr>
        <p:spPr/>
        <p:txBody>
          <a:bodyPr>
            <a:normAutofit/>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a:bodyPr>
          <a:lstStyle/>
          <a:p>
            <a:r>
              <a:rPr lang="en-US" dirty="0" smtClean="0"/>
              <a:t>Web Apps/Hybrid apps</a:t>
            </a:r>
            <a:endParaRPr lang="en-US" dirty="0"/>
          </a:p>
        </p:txBody>
      </p:sp>
      <p:sp>
        <p:nvSpPr>
          <p:cNvPr id="10" name="Content Placeholder 9"/>
          <p:cNvSpPr>
            <a:spLocks noGrp="1"/>
          </p:cNvSpPr>
          <p:nvPr>
            <p:ph sz="quarter" idx="4"/>
          </p:nvPr>
        </p:nvSpPr>
        <p:spPr/>
        <p:txBody>
          <a:bodyPr/>
          <a:lstStyle/>
          <a:p>
            <a:r>
              <a:rPr lang="en-US" dirty="0"/>
              <a:t>basically Internet-enabled apps that are accessible via the mobile device’s Web browser. </a:t>
            </a:r>
            <a:endParaRPr lang="en-US" dirty="0" smtClean="0"/>
          </a:p>
          <a:p>
            <a:r>
              <a:rPr lang="en-US" dirty="0" smtClean="0"/>
              <a:t>They </a:t>
            </a:r>
            <a:r>
              <a:rPr lang="en-US" dirty="0"/>
              <a:t>need not be downloaded </a:t>
            </a:r>
            <a:r>
              <a:rPr lang="en-US" dirty="0" smtClean="0"/>
              <a:t>to </a:t>
            </a:r>
            <a:r>
              <a:rPr lang="en-US" dirty="0"/>
              <a:t>the user’s mobile device in order to be accessed. </a:t>
            </a:r>
            <a:endParaRPr lang="en-US" dirty="0" smtClean="0"/>
          </a:p>
          <a:p>
            <a:r>
              <a:rPr lang="en-US" dirty="0" smtClean="0"/>
              <a:t>The </a:t>
            </a:r>
            <a:r>
              <a:rPr lang="en-US" dirty="0"/>
              <a:t>Safari browser is a good example of a mobile Web app.</a:t>
            </a:r>
          </a:p>
        </p:txBody>
      </p:sp>
    </p:spTree>
    <p:extLst>
      <p:ext uri="{BB962C8B-B14F-4D97-AF65-F5344CB8AC3E}">
        <p14:creationId xmlns:p14="http://schemas.microsoft.com/office/powerpoint/2010/main" val="11496834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Native versus Hybrid/Web apps</a:t>
            </a:r>
            <a:endParaRPr lang="en-US" dirty="0"/>
          </a:p>
        </p:txBody>
      </p:sp>
      <p:pic>
        <p:nvPicPr>
          <p:cNvPr id="9" name="Content Placeholder 8" descr="Native_html5_hybrid.png"/>
          <p:cNvPicPr>
            <a:picLocks noGrp="1" noChangeAspect="1"/>
          </p:cNvPicPr>
          <p:nvPr>
            <p:ph idx="1"/>
          </p:nvPr>
        </p:nvPicPr>
        <p:blipFill>
          <a:blip r:embed="rId2">
            <a:extLst>
              <a:ext uri="{28A0092B-C50C-407E-A947-70E740481C1C}">
                <a14:useLocalDpi xmlns:a14="http://schemas.microsoft.com/office/drawing/2010/main" val="0"/>
              </a:ext>
            </a:extLst>
          </a:blip>
          <a:srcRect l="-10212" r="-10212"/>
          <a:stretch>
            <a:fillRect/>
          </a:stretch>
        </p:blipFill>
        <p:spPr/>
      </p:pic>
    </p:spTree>
    <p:extLst>
      <p:ext uri="{BB962C8B-B14F-4D97-AF65-F5344CB8AC3E}">
        <p14:creationId xmlns:p14="http://schemas.microsoft.com/office/powerpoint/2010/main" val="129156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normAutofit/>
          </a:bodyPr>
          <a:lstStyle/>
          <a:p>
            <a:pPr eaLnBrk="1" hangingPunct="1"/>
            <a:r>
              <a:rPr lang="en-US" dirty="0"/>
              <a:t>Monetizing Smart Apps</a:t>
            </a:r>
            <a:endParaRPr lang="en-US" dirty="0" smtClean="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93976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lstStyle/>
          <a:p>
            <a:r>
              <a:rPr lang="en-US" dirty="0"/>
              <a:t>App monetization with native apps can be tricky, since certain mobile device manufacturers may lay restrictions on integrating services with certain mobile ad platforms and networks. </a:t>
            </a:r>
            <a:endParaRPr lang="en-US" dirty="0" smtClean="0"/>
          </a:p>
          <a:p>
            <a:r>
              <a:rPr lang="en-US" dirty="0" smtClean="0"/>
              <a:t>The </a:t>
            </a:r>
            <a:r>
              <a:rPr lang="en-US" dirty="0"/>
              <a:t>app store takes care of your revenue and </a:t>
            </a:r>
            <a:r>
              <a:rPr lang="en-US" dirty="0" smtClean="0"/>
              <a:t>commissions</a:t>
            </a:r>
            <a:endParaRPr lang="en-US" dirty="0"/>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Web apps enable you to monetize apps by way of advertisements, charging membership fees and so </a:t>
            </a:r>
            <a:r>
              <a:rPr lang="en-US" dirty="0" smtClean="0"/>
              <a:t>on</a:t>
            </a:r>
            <a:endParaRPr lang="en-US" dirty="0"/>
          </a:p>
          <a:p>
            <a:r>
              <a:rPr lang="en-US" dirty="0" smtClean="0"/>
              <a:t>You need </a:t>
            </a:r>
            <a:r>
              <a:rPr lang="en-US" dirty="0"/>
              <a:t>to setup your own payment system in case of a Web app.</a:t>
            </a:r>
          </a:p>
        </p:txBody>
      </p:sp>
    </p:spTree>
    <p:extLst>
      <p:ext uri="{BB962C8B-B14F-4D97-AF65-F5344CB8AC3E}">
        <p14:creationId xmlns:p14="http://schemas.microsoft.com/office/powerpoint/2010/main" val="2019159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z="3200" dirty="0" smtClean="0"/>
              <a:t>How to monetize in Apps?</a:t>
            </a:r>
            <a:endParaRPr lang="en-US" sz="3200" dirty="0"/>
          </a:p>
        </p:txBody>
      </p:sp>
      <p:sp>
        <p:nvSpPr>
          <p:cNvPr id="6" name="Content Placeholder 2"/>
          <p:cNvSpPr txBox="1">
            <a:spLocks/>
          </p:cNvSpPr>
          <p:nvPr/>
        </p:nvSpPr>
        <p:spPr bwMode="auto">
          <a:xfrm>
            <a:off x="304800" y="22098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Selling</a:t>
            </a:r>
          </a:p>
          <a:p>
            <a:r>
              <a:rPr lang="en-US" sz="2800" dirty="0" smtClean="0"/>
              <a:t>Advertisement</a:t>
            </a:r>
          </a:p>
          <a:p>
            <a:r>
              <a:rPr lang="en-US" sz="2800" dirty="0" smtClean="0"/>
              <a:t>Subscription fees</a:t>
            </a:r>
          </a:p>
          <a:p>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2401784" cy="240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9606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dirty="0" smtClean="0"/>
              <a:t>Free apps with in-app purchases generate </a:t>
            </a:r>
          </a:p>
          <a:p>
            <a:r>
              <a:rPr lang="en-US" dirty="0" smtClean="0"/>
              <a:t>'majority of revenue'</a:t>
            </a:r>
            <a:endParaRPr lang="en-US" dirty="0"/>
          </a:p>
        </p:txBody>
      </p:sp>
      <p:sp>
        <p:nvSpPr>
          <p:cNvPr id="6" name="Content Placeholder 2"/>
          <p:cNvSpPr txBox="1">
            <a:spLocks/>
          </p:cNvSpPr>
          <p:nvPr/>
        </p:nvSpPr>
        <p:spPr bwMode="auto">
          <a:xfrm>
            <a:off x="457200" y="4495800"/>
            <a:ext cx="8229600" cy="1630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600" smtClean="0"/>
          </a:p>
          <a:p>
            <a:pPr marL="0" indent="0">
              <a:buFont typeface="Arial" charset="0"/>
              <a:buNone/>
            </a:pPr>
            <a:r>
              <a:rPr lang="en-US" sz="2600" smtClean="0"/>
              <a:t/>
            </a:r>
            <a:br>
              <a:rPr lang="en-US" sz="2600" smtClean="0"/>
            </a:br>
            <a:r>
              <a:rPr lang="en-US" sz="2600" smtClean="0"/>
              <a:t>source: </a:t>
            </a:r>
            <a:r>
              <a:rPr lang="en-US" sz="2600" smtClean="0">
                <a:hlinkClick r:id="rId2"/>
              </a:rPr>
              <a:t>Distimo, MEF report says free apps with in-app purchases generate 'majority of revenue' - FierceDeveloper</a:t>
            </a:r>
            <a:r>
              <a:rPr lang="en-US" sz="2600" smtClean="0"/>
              <a:t> </a:t>
            </a:r>
            <a:r>
              <a:rPr lang="en-US" sz="2600" smtClean="0">
                <a:hlinkClick r:id="rId2"/>
              </a:rPr>
              <a:t>http://www.fiercedeveloper.com/story/distimo-mef-report-says-free-apps-app-purchases-generate-majority-revenue/2013-11-05#ixzz2x8d1ergR</a:t>
            </a:r>
            <a:r>
              <a:rPr lang="en-US" sz="2600" smtClean="0"/>
              <a:t/>
            </a:r>
            <a:br>
              <a:rPr lang="en-US" sz="2600" smtClean="0"/>
            </a:br>
            <a:endParaRPr lang="en-US" sz="2600" smtClean="0"/>
          </a:p>
          <a:p>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133601"/>
            <a:ext cx="2438400" cy="191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71303"/>
            <a:ext cx="1828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488" y="213360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8880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mtClean="0"/>
              <a:t>Market Stats</a:t>
            </a:r>
            <a:endParaRPr lang="en-US" dirty="0"/>
          </a:p>
        </p:txBody>
      </p:sp>
      <p:pic>
        <p:nvPicPr>
          <p:cNvPr id="5" name="Picture 2" descr="http://assets.fiercemarkets.net/public/mdano/amis/fd-ch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49274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715000"/>
            <a:ext cx="8458200" cy="646331"/>
          </a:xfrm>
          <a:prstGeom prst="rect">
            <a:avLst/>
          </a:prstGeom>
        </p:spPr>
        <p:txBody>
          <a:bodyPr wrap="square">
            <a:spAutoFit/>
          </a:bodyPr>
          <a:lstStyle/>
          <a:p>
            <a:r>
              <a:rPr lang="en-US" dirty="0" smtClean="0">
                <a:hlinkClick r:id="rId4"/>
              </a:rPr>
              <a:t>http://www.fiercedeveloper.com/story/distimo-mef-report-says-free-apps-app-purchases-generate-majority-revenue/2013-11-05</a:t>
            </a:r>
            <a:r>
              <a:rPr lang="en-US" dirty="0" smtClean="0"/>
              <a:t>  as of Nov 5 2013</a:t>
            </a:r>
            <a:endParaRPr lang="en-US" dirty="0"/>
          </a:p>
        </p:txBody>
      </p:sp>
    </p:spTree>
    <p:extLst>
      <p:ext uri="{BB962C8B-B14F-4D97-AF65-F5344CB8AC3E}">
        <p14:creationId xmlns:p14="http://schemas.microsoft.com/office/powerpoint/2010/main" val="35393911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7" name="Title 1"/>
          <p:cNvSpPr>
            <a:spLocks noGrp="1"/>
          </p:cNvSpPr>
          <p:nvPr>
            <p:ph type="title"/>
          </p:nvPr>
        </p:nvSpPr>
        <p:spPr>
          <a:xfrm>
            <a:off x="457200" y="152400"/>
            <a:ext cx="8229600" cy="1143000"/>
          </a:xfrm>
        </p:spPr>
        <p:txBody>
          <a:bodyPr/>
          <a:lstStyle/>
          <a:p>
            <a:r>
              <a:rPr lang="en-US" dirty="0" smtClean="0"/>
              <a:t>Market Stats</a:t>
            </a:r>
            <a:endParaRPr lang="en-US" dirty="0"/>
          </a:p>
        </p:txBody>
      </p:sp>
      <p:pic>
        <p:nvPicPr>
          <p:cNvPr id="8" name="Picture 2" descr="http://assets.fiercemarkets.net/public/malleven/revenue-share-distimo-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6782"/>
            <a:ext cx="8153400" cy="45382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3467" y="5933160"/>
            <a:ext cx="7467600" cy="646331"/>
          </a:xfrm>
          <a:prstGeom prst="rect">
            <a:avLst/>
          </a:prstGeom>
        </p:spPr>
        <p:txBody>
          <a:bodyPr wrap="square">
            <a:spAutoFit/>
          </a:bodyPr>
          <a:lstStyle/>
          <a:p>
            <a:r>
              <a:rPr lang="en-US" dirty="0" smtClean="0">
                <a:hlinkClick r:id="rId4"/>
              </a:rPr>
              <a:t>http://www.fiercedeveloper.com/story/distimo-app-purchases-accounted-79-ios-revenue-january/2014-03-24</a:t>
            </a:r>
            <a:r>
              <a:rPr lang="en-US" dirty="0" smtClean="0"/>
              <a:t> </a:t>
            </a:r>
            <a:endParaRPr lang="en-US" dirty="0"/>
          </a:p>
        </p:txBody>
      </p:sp>
    </p:spTree>
    <p:extLst>
      <p:ext uri="{BB962C8B-B14F-4D97-AF65-F5344CB8AC3E}">
        <p14:creationId xmlns:p14="http://schemas.microsoft.com/office/powerpoint/2010/main" val="38772346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a:xfrm>
            <a:off x="2010833" y="2020888"/>
            <a:ext cx="6921500" cy="4105275"/>
          </a:xfrm>
        </p:spPr>
        <p:txBody>
          <a:bodyPr/>
          <a:lstStyle/>
          <a:p>
            <a:pPr marL="0" indent="0">
              <a:buNone/>
            </a:pPr>
            <a:r>
              <a:rPr lang="en-US" sz="2000" b="1" dirty="0" smtClean="0"/>
              <a:t>A copy of this presentation can be found at:</a:t>
            </a:r>
          </a:p>
          <a:p>
            <a:pPr marL="0" indent="0">
              <a:buNone/>
            </a:pPr>
            <a:r>
              <a:rPr lang="en-US" sz="2000" b="1" dirty="0"/>
              <a:t>http://</a:t>
            </a:r>
            <a:r>
              <a:rPr lang="en-US" sz="2000" b="1" dirty="0" err="1"/>
              <a:t>mobiledev.ronaldramos.info</a:t>
            </a:r>
            <a:r>
              <a:rPr lang="en-US" sz="2000" b="1" dirty="0"/>
              <a:t>/</a:t>
            </a:r>
            <a:r>
              <a:rPr lang="en-US" sz="2000" b="1" dirty="0" err="1"/>
              <a:t>mobileapps</a:t>
            </a:r>
            <a:r>
              <a:rPr lang="en-US" sz="2000" b="1" dirty="0"/>
              <a:t>/</a:t>
            </a:r>
            <a:endParaRPr lang="en-US" dirty="0"/>
          </a:p>
        </p:txBody>
      </p:sp>
      <p:pic>
        <p:nvPicPr>
          <p:cNvPr id="2" name="Picture 1" descr="1- mobile apps -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306" y="3048826"/>
            <a:ext cx="4049694" cy="4049694"/>
          </a:xfrm>
          <a:prstGeom prst="rect">
            <a:avLst/>
          </a:prstGeom>
        </p:spPr>
      </p:pic>
    </p:spTree>
    <p:extLst>
      <p:ext uri="{BB962C8B-B14F-4D97-AF65-F5344CB8AC3E}">
        <p14:creationId xmlns:p14="http://schemas.microsoft.com/office/powerpoint/2010/main" val="35062226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476250" y="0"/>
            <a:ext cx="8229600" cy="1143000"/>
          </a:xfrm>
        </p:spPr>
        <p:txBody>
          <a:bodyPr/>
          <a:lstStyle/>
          <a:p>
            <a:r>
              <a:rPr lang="en-US" dirty="0" smtClean="0"/>
              <a:t>Market Stats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68362"/>
            <a:ext cx="89535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850" y="5888721"/>
            <a:ext cx="6553200" cy="646331"/>
          </a:xfrm>
          <a:prstGeom prst="rect">
            <a:avLst/>
          </a:prstGeom>
        </p:spPr>
        <p:txBody>
          <a:bodyPr wrap="square">
            <a:spAutoFit/>
          </a:bodyPr>
          <a:lstStyle/>
          <a:p>
            <a:r>
              <a:rPr lang="en-US" dirty="0" smtClean="0">
                <a:hlinkClick r:id="rId4"/>
              </a:rPr>
              <a:t>http://www.winbeta.org/news/fastest-growing-revenue-model-windows-store-app-purchases</a:t>
            </a:r>
            <a:r>
              <a:rPr lang="en-US" dirty="0" smtClean="0"/>
              <a:t>  as of Feb 27, 2014</a:t>
            </a:r>
            <a:endParaRPr lang="en-US" dirty="0"/>
          </a:p>
        </p:txBody>
      </p:sp>
    </p:spTree>
    <p:extLst>
      <p:ext uri="{BB962C8B-B14F-4D97-AF65-F5344CB8AC3E}">
        <p14:creationId xmlns:p14="http://schemas.microsoft.com/office/powerpoint/2010/main" val="13945454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11499397"/>
              </p:ext>
            </p:extLst>
          </p:nvPr>
        </p:nvGraphicFramePr>
        <p:xfrm>
          <a:off x="659606" y="1295400"/>
          <a:ext cx="7824788" cy="3985707"/>
        </p:xfrm>
        <a:graphic>
          <a:graphicData uri="http://schemas.openxmlformats.org/drawingml/2006/table">
            <a:tbl>
              <a:tblPr firstRow="1" firstCol="1" bandRow="1">
                <a:tableStyleId>{5C22544A-7EE6-4342-B048-85BDC9FD1C3A}</a:tableStyleId>
              </a:tblPr>
              <a:tblGrid>
                <a:gridCol w="3750313"/>
                <a:gridCol w="1655723"/>
                <a:gridCol w="2418752"/>
              </a:tblGrid>
              <a:tr h="546249">
                <a:tc>
                  <a:txBody>
                    <a:bodyPr/>
                    <a:lstStyle/>
                    <a:p>
                      <a:pPr marL="0" marR="0">
                        <a:spcBef>
                          <a:spcPts val="0"/>
                        </a:spcBef>
                        <a:spcAft>
                          <a:spcPts val="0"/>
                        </a:spcAft>
                      </a:pPr>
                      <a:r>
                        <a:rPr lang="en-US" sz="3200" dirty="0" smtClean="0"/>
                        <a:t>Anime Otaku Stats (In-App Billing)</a:t>
                      </a:r>
                      <a:endParaRPr lang="en-US" sz="32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46249">
                <a:tc>
                  <a:txBody>
                    <a:bodyPr/>
                    <a:lstStyle/>
                    <a:p>
                      <a:pPr marL="0" marR="0">
                        <a:spcBef>
                          <a:spcPts val="0"/>
                        </a:spcBef>
                        <a:spcAft>
                          <a:spcPts val="0"/>
                        </a:spcAft>
                      </a:pPr>
                      <a:r>
                        <a:rPr lang="en-US" sz="2000" dirty="0">
                          <a:solidFill>
                            <a:schemeClr val="bg1"/>
                          </a:solidFill>
                          <a:effectLst/>
                          <a:latin typeface="Calibri"/>
                          <a:ea typeface="Calibri"/>
                          <a:cs typeface="Times New Roman"/>
                        </a:rPr>
                        <a:t>Active Users for 15 days</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2372</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470049">
                <a:tc>
                  <a:txBody>
                    <a:bodyPr/>
                    <a:lstStyle/>
                    <a:p>
                      <a:pPr marL="0" marR="0">
                        <a:spcBef>
                          <a:spcPts val="0"/>
                        </a:spcBef>
                        <a:spcAft>
                          <a:spcPts val="0"/>
                        </a:spcAft>
                      </a:pPr>
                      <a:r>
                        <a:rPr lang="en-US" sz="2000">
                          <a:solidFill>
                            <a:schemeClr val="bg1"/>
                          </a:solidFill>
                          <a:effectLst/>
                          <a:latin typeface="Calibri"/>
                          <a:ea typeface="Calibri"/>
                          <a:cs typeface="Times New Roman"/>
                        </a:rPr>
                        <a:t>In-App Purchases for 15 days</a:t>
                      </a:r>
                    </a:p>
                  </a:txBody>
                  <a:tcPr marL="68580" marR="68580" marT="0" marB="0" anchor="b"/>
                </a:tc>
                <a:tc>
                  <a:txBody>
                    <a:bodyPr/>
                    <a:lstStyle/>
                    <a:p>
                      <a:pPr marL="0" marR="0" algn="r">
                        <a:spcBef>
                          <a:spcPts val="0"/>
                        </a:spcBef>
                        <a:spcAft>
                          <a:spcPts val="0"/>
                        </a:spcAft>
                      </a:pPr>
                      <a:r>
                        <a:rPr lang="en-US" sz="2000" dirty="0" smtClean="0">
                          <a:solidFill>
                            <a:srgbClr val="000000"/>
                          </a:solidFill>
                          <a:effectLst/>
                          <a:latin typeface="Calibri"/>
                          <a:ea typeface="Calibri"/>
                          <a:cs typeface="Times New Roman"/>
                        </a:rPr>
                        <a:t>$ </a:t>
                      </a:r>
                      <a:r>
                        <a:rPr lang="en-US" sz="2000" dirty="0">
                          <a:solidFill>
                            <a:srgbClr val="000000"/>
                          </a:solidFill>
                          <a:effectLst/>
                          <a:latin typeface="Calibri"/>
                          <a:ea typeface="Calibri"/>
                          <a:cs typeface="Times New Roman"/>
                        </a:rPr>
                        <a:t>77.00 </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50502">
                <a:tc>
                  <a:txBody>
                    <a:bodyPr/>
                    <a:lstStyle/>
                    <a:p>
                      <a:pPr marL="0" marR="0">
                        <a:spcBef>
                          <a:spcPts val="0"/>
                        </a:spcBef>
                        <a:spcAft>
                          <a:spcPts val="0"/>
                        </a:spcAft>
                      </a:pPr>
                      <a:r>
                        <a:rPr lang="en-US" sz="2000">
                          <a:solidFill>
                            <a:schemeClr val="bg1"/>
                          </a:solidFill>
                          <a:effectLst/>
                          <a:latin typeface="Calibri"/>
                          <a:ea typeface="Calibri"/>
                          <a:cs typeface="Times New Roman"/>
                        </a:rPr>
                        <a:t>In-App Purchase per Active User</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 </a:t>
                      </a:r>
                      <a:r>
                        <a:rPr lang="en-US" sz="2000" dirty="0" smtClean="0">
                          <a:solidFill>
                            <a:srgbClr val="000000"/>
                          </a:solidFill>
                          <a:effectLst/>
                          <a:latin typeface="Calibri"/>
                          <a:ea typeface="Calibri"/>
                          <a:cs typeface="Times New Roman"/>
                        </a:rPr>
                        <a:t>0.032462 </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470049">
                <a:tc gridSpan="3">
                  <a:txBody>
                    <a:bodyPr/>
                    <a:lstStyle/>
                    <a:p>
                      <a:endParaRPr lang="en-US" sz="2000" dirty="0">
                        <a:solidFill>
                          <a:schemeClr val="bg1"/>
                        </a:solidFill>
                        <a:effectLst/>
                        <a:latin typeface="Times New Roman"/>
                      </a:endParaRPr>
                    </a:p>
                  </a:txBody>
                  <a:tcPr marL="68580" marR="68580" marT="0" marB="0" anchor="b"/>
                </a:tc>
                <a:tc hMerge="1">
                  <a:txBody>
                    <a:bodyPr/>
                    <a:lstStyle/>
                    <a:p>
                      <a:endParaRPr lang="en-US"/>
                    </a:p>
                  </a:txBody>
                  <a:tcPr/>
                </a:tc>
                <a:tc hMerge="1">
                  <a:txBody>
                    <a:bodyPr/>
                    <a:lstStyle/>
                    <a:p>
                      <a:endParaRPr lang="en-US"/>
                    </a:p>
                  </a:txBody>
                  <a:tcPr/>
                </a:tc>
              </a:tr>
              <a:tr h="470049">
                <a:tc>
                  <a:txBody>
                    <a:bodyPr/>
                    <a:lstStyle/>
                    <a:p>
                      <a:pPr marL="0" marR="0">
                        <a:spcBef>
                          <a:spcPts val="0"/>
                        </a:spcBef>
                        <a:spcAft>
                          <a:spcPts val="0"/>
                        </a:spcAft>
                      </a:pPr>
                      <a:r>
                        <a:rPr lang="en-US" sz="2000" dirty="0">
                          <a:solidFill>
                            <a:schemeClr val="bg1"/>
                          </a:solidFill>
                          <a:effectLst/>
                          <a:latin typeface="Calibri"/>
                          <a:ea typeface="Calibri"/>
                          <a:cs typeface="Times New Roman"/>
                        </a:rPr>
                        <a:t>10M Users (1 month extrapolated)</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$324,620.57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a:solidFill>
                            <a:srgbClr val="000000"/>
                          </a:solidFill>
                          <a:effectLst/>
                          <a:latin typeface="Calibri"/>
                          <a:ea typeface="Calibri"/>
                          <a:cs typeface="Times New Roman"/>
                        </a:rPr>
                        <a:t>   Php 14,283,305.23 </a:t>
                      </a:r>
                      <a:endParaRPr lang="en-US" sz="2000">
                        <a:effectLst/>
                        <a:latin typeface="Calibri"/>
                        <a:ea typeface="Calibri"/>
                        <a:cs typeface="Times New Roman"/>
                      </a:endParaRPr>
                    </a:p>
                  </a:txBody>
                  <a:tcPr marL="68580" marR="68580" marT="0" marB="0" anchor="b"/>
                </a:tc>
              </a:tr>
              <a:tr h="470049">
                <a:tc>
                  <a:txBody>
                    <a:bodyPr/>
                    <a:lstStyle/>
                    <a:p>
                      <a:pPr marL="0" marR="0">
                        <a:spcBef>
                          <a:spcPts val="0"/>
                        </a:spcBef>
                        <a:spcAft>
                          <a:spcPts val="0"/>
                        </a:spcAft>
                      </a:pPr>
                      <a:r>
                        <a:rPr lang="en-US" sz="2000" dirty="0">
                          <a:solidFill>
                            <a:schemeClr val="bg1"/>
                          </a:solidFill>
                          <a:effectLst/>
                          <a:latin typeface="Calibri"/>
                          <a:ea typeface="Calibri"/>
                          <a:cs typeface="Times New Roman"/>
                        </a:rPr>
                        <a:t>25M Users (1 month  extrapolated)</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$811,551.43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solidFill>
                            <a:srgbClr val="000000"/>
                          </a:solidFill>
                          <a:effectLst/>
                          <a:latin typeface="Calibri"/>
                          <a:ea typeface="Calibri"/>
                          <a:cs typeface="Times New Roman"/>
                        </a:rPr>
                        <a:t>   </a:t>
                      </a:r>
                      <a:r>
                        <a:rPr lang="en-US" sz="2000" dirty="0" err="1">
                          <a:solidFill>
                            <a:srgbClr val="000000"/>
                          </a:solidFill>
                          <a:effectLst/>
                          <a:latin typeface="Calibri"/>
                          <a:ea typeface="Calibri"/>
                          <a:cs typeface="Times New Roman"/>
                        </a:rPr>
                        <a:t>Php</a:t>
                      </a:r>
                      <a:r>
                        <a:rPr lang="en-US" sz="2000" dirty="0">
                          <a:solidFill>
                            <a:srgbClr val="000000"/>
                          </a:solidFill>
                          <a:effectLst/>
                          <a:latin typeface="Calibri"/>
                          <a:ea typeface="Calibri"/>
                          <a:cs typeface="Times New Roman"/>
                        </a:rPr>
                        <a:t> 35,708,263.07 </a:t>
                      </a:r>
                      <a:endParaRPr lang="en-US"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7557240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Ads Integration</a:t>
            </a:r>
            <a:endParaRPr lang="en-US" dirty="0"/>
          </a:p>
        </p:txBody>
      </p:sp>
      <p:sp>
        <p:nvSpPr>
          <p:cNvPr id="3" name="Content Placeholder 2"/>
          <p:cNvSpPr>
            <a:spLocks noGrp="1"/>
          </p:cNvSpPr>
          <p:nvPr>
            <p:ph idx="1"/>
          </p:nvPr>
        </p:nvSpPr>
        <p:spPr/>
        <p:txBody>
          <a:bodyPr/>
          <a:lstStyle/>
          <a:p>
            <a:r>
              <a:rPr lang="en-US" dirty="0" err="1" smtClean="0"/>
              <a:t>AdMob</a:t>
            </a:r>
            <a:r>
              <a:rPr lang="en-US" dirty="0" smtClean="0"/>
              <a:t> for Android (and/or </a:t>
            </a:r>
            <a:r>
              <a:rPr lang="en-US" dirty="0" err="1" smtClean="0"/>
              <a:t>iOS</a:t>
            </a:r>
            <a:r>
              <a:rPr lang="en-US" dirty="0" smtClean="0"/>
              <a:t>)</a:t>
            </a:r>
          </a:p>
          <a:p>
            <a:pPr lvl="1"/>
            <a:r>
              <a:rPr lang="en-US" dirty="0" smtClean="0"/>
              <a:t>If </a:t>
            </a:r>
            <a:r>
              <a:rPr lang="en-US" dirty="0" err="1" smtClean="0"/>
              <a:t>Dev</a:t>
            </a:r>
            <a:r>
              <a:rPr lang="en-US" dirty="0" smtClean="0"/>
              <a:t> account to be associated to the </a:t>
            </a:r>
            <a:r>
              <a:rPr lang="en-US" dirty="0" err="1" smtClean="0"/>
              <a:t>AdMob</a:t>
            </a:r>
            <a:r>
              <a:rPr lang="en-US" dirty="0" smtClean="0"/>
              <a:t> account will apply as a company, bank account where the ad revenue will be credited should be under the company’s name.</a:t>
            </a:r>
          </a:p>
          <a:p>
            <a:pPr lvl="1"/>
            <a:r>
              <a:rPr lang="en-US" dirty="0" smtClean="0"/>
              <a:t>In-house ads can also be used for cross-selling company’s products and services</a:t>
            </a:r>
          </a:p>
          <a:p>
            <a:pPr lvl="1"/>
            <a:r>
              <a:rPr lang="en-US" dirty="0" smtClean="0"/>
              <a:t>Unwanted ads from competitors can also be blocked</a:t>
            </a:r>
          </a:p>
          <a:p>
            <a:r>
              <a:rPr lang="en-US" dirty="0" err="1" smtClean="0"/>
              <a:t>iAd</a:t>
            </a:r>
            <a:r>
              <a:rPr lang="en-US" dirty="0" smtClean="0"/>
              <a:t> for </a:t>
            </a:r>
            <a:r>
              <a:rPr lang="en-US" dirty="0" err="1" smtClean="0"/>
              <a:t>iOS</a:t>
            </a:r>
            <a:endParaRPr lang="en-US" dirty="0" smtClean="0"/>
          </a:p>
          <a:p>
            <a:pPr lvl="1"/>
            <a:r>
              <a:rPr lang="en-US" dirty="0" smtClean="0"/>
              <a:t>Earn 70% of ad revenue generated</a:t>
            </a:r>
          </a:p>
          <a:p>
            <a:pPr lvl="1"/>
            <a:r>
              <a:rPr lang="en-US" dirty="0" smtClean="0"/>
              <a:t>Can run only  on </a:t>
            </a:r>
            <a:r>
              <a:rPr lang="en-US" dirty="0" err="1" smtClean="0"/>
              <a:t>iOS</a:t>
            </a:r>
            <a:r>
              <a:rPr lang="en-US" dirty="0" smtClean="0"/>
              <a:t> apps compatible for iOS4 or later</a:t>
            </a:r>
          </a:p>
          <a:p>
            <a:pPr lvl="1"/>
            <a:r>
              <a:rPr lang="en-US" dirty="0" smtClean="0"/>
              <a:t>Optimized for rich user experience when using Apple devices. Highly recommended for </a:t>
            </a:r>
            <a:r>
              <a:rPr lang="en-US" dirty="0" err="1" smtClean="0"/>
              <a:t>iOS</a:t>
            </a:r>
            <a:r>
              <a:rPr lang="en-US" dirty="0" smtClean="0"/>
              <a:t> apps</a:t>
            </a:r>
          </a:p>
          <a:p>
            <a:pPr lvl="1"/>
            <a:endParaRPr lang="en-US" dirty="0" smtClean="0"/>
          </a:p>
          <a:p>
            <a:endParaRPr lang="en-US" dirty="0"/>
          </a:p>
        </p:txBody>
      </p:sp>
    </p:spTree>
    <p:extLst>
      <p:ext uri="{BB962C8B-B14F-4D97-AF65-F5344CB8AC3E}">
        <p14:creationId xmlns:p14="http://schemas.microsoft.com/office/powerpoint/2010/main" val="37487186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32903636"/>
              </p:ext>
            </p:extLst>
          </p:nvPr>
        </p:nvGraphicFramePr>
        <p:xfrm>
          <a:off x="659606" y="1295400"/>
          <a:ext cx="7824788" cy="3706605"/>
        </p:xfrm>
        <a:graphic>
          <a:graphicData uri="http://schemas.openxmlformats.org/drawingml/2006/table">
            <a:tbl>
              <a:tblPr firstRow="1" firstCol="1" bandRow="1">
                <a:tableStyleId>{5C22544A-7EE6-4342-B048-85BDC9FD1C3A}</a:tableStyleId>
              </a:tblPr>
              <a:tblGrid>
                <a:gridCol w="3750313"/>
                <a:gridCol w="1655723"/>
                <a:gridCol w="2418752"/>
              </a:tblGrid>
              <a:tr h="546249">
                <a:tc>
                  <a:txBody>
                    <a:bodyPr/>
                    <a:lstStyle/>
                    <a:p>
                      <a:pPr marL="0" marR="0">
                        <a:spcBef>
                          <a:spcPts val="0"/>
                        </a:spcBef>
                        <a:spcAft>
                          <a:spcPts val="0"/>
                        </a:spcAft>
                      </a:pPr>
                      <a:r>
                        <a:rPr lang="en-US" sz="3200" dirty="0" smtClean="0"/>
                        <a:t>Anime Otaku Stats (Ad Revenue)</a:t>
                      </a:r>
                      <a:endParaRPr lang="en-US" sz="32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46249">
                <a:tc>
                  <a:txBody>
                    <a:bodyPr/>
                    <a:lstStyle/>
                    <a:p>
                      <a:pPr marL="0" marR="0">
                        <a:spcBef>
                          <a:spcPts val="0"/>
                        </a:spcBef>
                        <a:spcAft>
                          <a:spcPts val="0"/>
                        </a:spcAft>
                      </a:pPr>
                      <a:r>
                        <a:rPr lang="en-US" sz="2000" dirty="0">
                          <a:effectLst/>
                        </a:rPr>
                        <a:t>Active Users for the Month</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smtClean="0">
                          <a:effectLst/>
                        </a:rPr>
                        <a:t>11,860</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pPr marL="0" marR="0">
                        <a:spcBef>
                          <a:spcPts val="0"/>
                        </a:spcBef>
                        <a:spcAft>
                          <a:spcPts val="0"/>
                        </a:spcAft>
                      </a:pPr>
                      <a:r>
                        <a:rPr lang="en-US" sz="2000" dirty="0">
                          <a:effectLst/>
                        </a:rPr>
                        <a:t>Ad Revenue for the Month</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$435.17 </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0502">
                <a:tc>
                  <a:txBody>
                    <a:bodyPr/>
                    <a:lstStyle/>
                    <a:p>
                      <a:pPr marL="0" marR="0">
                        <a:spcBef>
                          <a:spcPts val="0"/>
                        </a:spcBef>
                        <a:spcAft>
                          <a:spcPts val="0"/>
                        </a:spcAft>
                      </a:pPr>
                      <a:r>
                        <a:rPr lang="en-US" sz="2000" dirty="0">
                          <a:effectLst/>
                        </a:rPr>
                        <a:t>Ad Revenue per Active User</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$0.036692 </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endParaRPr lang="en-US" sz="2000" dirty="0">
                        <a:effectLst/>
                        <a:latin typeface="Times New Roman"/>
                      </a:endParaRPr>
                    </a:p>
                  </a:txBody>
                  <a:tcPr marL="68580" marR="68580" marT="0" marB="0" anchor="b"/>
                </a:tc>
                <a:tc>
                  <a:txBody>
                    <a:bodyPr/>
                    <a:lstStyle/>
                    <a:p>
                      <a:endParaRPr lang="en-US" sz="2000">
                        <a:effectLst/>
                        <a:latin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pPr marL="0" marR="0">
                        <a:spcBef>
                          <a:spcPts val="0"/>
                        </a:spcBef>
                        <a:spcAft>
                          <a:spcPts val="0"/>
                        </a:spcAft>
                      </a:pPr>
                      <a:r>
                        <a:rPr lang="en-US" sz="2000" dirty="0">
                          <a:effectLst/>
                        </a:rPr>
                        <a:t>10M Users</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$366,922.43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effectLst/>
                        </a:rPr>
                        <a:t>    </a:t>
                      </a:r>
                      <a:r>
                        <a:rPr lang="en-US" sz="2000" dirty="0" err="1">
                          <a:effectLst/>
                        </a:rPr>
                        <a:t>Php</a:t>
                      </a:r>
                      <a:r>
                        <a:rPr lang="en-US" sz="2000" dirty="0">
                          <a:effectLst/>
                        </a:rPr>
                        <a:t> 16,144,586.85 </a:t>
                      </a:r>
                      <a:endParaRPr lang="en-US" sz="2000" dirty="0">
                        <a:effectLst/>
                        <a:latin typeface="Calibri"/>
                        <a:ea typeface="Calibri"/>
                        <a:cs typeface="Times New Roman"/>
                      </a:endParaRPr>
                    </a:p>
                  </a:txBody>
                  <a:tcPr marL="68580" marR="68580" marT="0" marB="0" anchor="b"/>
                </a:tc>
              </a:tr>
              <a:tr h="470049">
                <a:tc>
                  <a:txBody>
                    <a:bodyPr/>
                    <a:lstStyle/>
                    <a:p>
                      <a:pPr marL="0" marR="0">
                        <a:spcBef>
                          <a:spcPts val="0"/>
                        </a:spcBef>
                        <a:spcAft>
                          <a:spcPts val="0"/>
                        </a:spcAft>
                      </a:pPr>
                      <a:r>
                        <a:rPr lang="en-US" sz="2000" dirty="0">
                          <a:effectLst/>
                        </a:rPr>
                        <a:t>25M Users</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a:effectLst/>
                        </a:rPr>
                        <a:t>$917,306.07 </a:t>
                      </a:r>
                      <a:endParaRPr lang="en-US" sz="20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effectLst/>
                        </a:rPr>
                        <a:t>    </a:t>
                      </a:r>
                      <a:r>
                        <a:rPr lang="en-US" sz="2000" dirty="0" err="1">
                          <a:effectLst/>
                        </a:rPr>
                        <a:t>Php</a:t>
                      </a:r>
                      <a:r>
                        <a:rPr lang="en-US" sz="2000" dirty="0">
                          <a:effectLst/>
                        </a:rPr>
                        <a:t> 40,361,467.12 </a:t>
                      </a:r>
                      <a:endParaRPr lang="en-US"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8915948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Revenue for Smart</a:t>
            </a:r>
            <a:endParaRPr lang="en-US" dirty="0"/>
          </a:p>
        </p:txBody>
      </p:sp>
      <p:sp>
        <p:nvSpPr>
          <p:cNvPr id="3" name="Content Placeholder 2"/>
          <p:cNvSpPr>
            <a:spLocks noGrp="1"/>
          </p:cNvSpPr>
          <p:nvPr>
            <p:ph idx="1"/>
          </p:nvPr>
        </p:nvSpPr>
        <p:spPr>
          <a:xfrm>
            <a:off x="457200" y="1143000"/>
            <a:ext cx="8229600" cy="4800600"/>
          </a:xfrm>
        </p:spPr>
        <p:txBody>
          <a:bodyPr/>
          <a:lstStyle/>
          <a:p>
            <a:r>
              <a:rPr lang="en-US" sz="2000" baseline="30000" dirty="0" smtClean="0"/>
              <a:t>1</a:t>
            </a:r>
            <a:r>
              <a:rPr lang="en-US" sz="2000" dirty="0" smtClean="0"/>
              <a:t>As of August 2013, the PLDT group’s subscriber base is 74.4 million (combined subscriber base of Smart, Talk N Text and Sun)</a:t>
            </a:r>
          </a:p>
          <a:p>
            <a:r>
              <a:rPr lang="en-US" sz="2000" dirty="0" smtClean="0"/>
              <a:t>Assuming that among the 74.4 million subscribers, 40% are smart phone users of which 20% are ACTIVE app users, if we are to incorporate  In-App purchases and/or Ads for mobile apps which can be used across brands:</a:t>
            </a:r>
          </a:p>
          <a:p>
            <a:endParaRPr lang="en-US" dirty="0" smtClean="0"/>
          </a:p>
          <a:p>
            <a:endParaRPr lang="en-US" dirty="0" smtClean="0"/>
          </a:p>
          <a:p>
            <a:endParaRPr lang="en-US" dirty="0"/>
          </a:p>
          <a:p>
            <a:pPr marL="0" indent="0">
              <a:buNone/>
            </a:pPr>
            <a:r>
              <a:rPr lang="en-US" dirty="0" smtClean="0"/>
              <a:t>  </a:t>
            </a:r>
          </a:p>
          <a:p>
            <a:pPr marL="0" indent="0">
              <a:buNone/>
            </a:pPr>
            <a:r>
              <a:rPr lang="en-US" dirty="0"/>
              <a:t> </a:t>
            </a:r>
            <a:r>
              <a:rPr lang="en-US" dirty="0" smtClean="0"/>
              <a:t>   </a:t>
            </a:r>
            <a:r>
              <a:rPr lang="en-US" sz="1200" dirty="0" smtClean="0"/>
              <a:t>*Projection for 1 month assuming users will be frequently using the app . Also note that this does not use Smart’s operator   </a:t>
            </a:r>
          </a:p>
          <a:p>
            <a:pPr marL="0" indent="0">
              <a:buNone/>
            </a:pPr>
            <a:r>
              <a:rPr lang="en-US" sz="1200" dirty="0"/>
              <a:t> </a:t>
            </a:r>
            <a:r>
              <a:rPr lang="en-US" sz="1200" dirty="0" smtClean="0"/>
              <a:t>        billing  functionality or Mobile Ads platform. </a:t>
            </a:r>
          </a:p>
          <a:p>
            <a:r>
              <a:rPr lang="en-US" sz="2000" b="1" dirty="0" smtClean="0"/>
              <a:t>What more if we create apps that can be Smart-themed (colors, graphics style) but not limited for use of Smart, </a:t>
            </a:r>
            <a:r>
              <a:rPr lang="en-US" sz="2000" b="1" dirty="0" err="1" smtClean="0"/>
              <a:t>TnT</a:t>
            </a:r>
            <a:r>
              <a:rPr lang="en-US" sz="2000" b="1" dirty="0"/>
              <a:t> </a:t>
            </a:r>
            <a:r>
              <a:rPr lang="en-US" sz="2000" b="1" dirty="0" smtClean="0"/>
              <a:t>or Sun subscribers  (Games, Productivity Tools etc.)? </a:t>
            </a:r>
            <a:r>
              <a:rPr lang="en-US" sz="2000" b="1" dirty="0" smtClean="0">
                <a:sym typeface="Wingdings" pitchFamily="2" charset="2"/>
              </a:rPr>
              <a:t></a:t>
            </a:r>
            <a:endParaRPr lang="en-US" sz="2000" b="1" dirty="0"/>
          </a:p>
        </p:txBody>
      </p:sp>
      <p:sp>
        <p:nvSpPr>
          <p:cNvPr id="5" name="Footer Placeholder 4"/>
          <p:cNvSpPr>
            <a:spLocks noGrp="1"/>
          </p:cNvSpPr>
          <p:nvPr>
            <p:ph type="ftr" sz="quarter" idx="11"/>
          </p:nvPr>
        </p:nvSpPr>
        <p:spPr>
          <a:xfrm>
            <a:off x="457200" y="6096000"/>
            <a:ext cx="8382000" cy="365125"/>
          </a:xfrm>
        </p:spPr>
        <p:txBody>
          <a:bodyPr/>
          <a:lstStyle/>
          <a:p>
            <a:pPr>
              <a:defRPr/>
            </a:pPr>
            <a:r>
              <a:rPr lang="en-US" sz="1200" baseline="30000" dirty="0" smtClean="0"/>
              <a:t>1</a:t>
            </a:r>
            <a:r>
              <a:rPr lang="en-US" sz="1200" dirty="0" smtClean="0"/>
              <a:t> http://www.philstar.com/business-usual/2013/08/12/1078921/battle-subscribers-heats-pldt-globe-post-double-digit-growths</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437649913"/>
              </p:ext>
            </p:extLst>
          </p:nvPr>
        </p:nvGraphicFramePr>
        <p:xfrm>
          <a:off x="762000" y="3048000"/>
          <a:ext cx="7581900" cy="1381760"/>
        </p:xfrm>
        <a:graphic>
          <a:graphicData uri="http://schemas.openxmlformats.org/drawingml/2006/table">
            <a:tbl>
              <a:tblPr firstRow="1" bandRow="1">
                <a:tableStyleId>{5C22544A-7EE6-4342-B048-85BDC9FD1C3A}</a:tableStyleId>
              </a:tblPr>
              <a:tblGrid>
                <a:gridCol w="1524000"/>
                <a:gridCol w="1752600"/>
                <a:gridCol w="1905000"/>
                <a:gridCol w="2400300"/>
              </a:tblGrid>
              <a:tr h="640080">
                <a:tc>
                  <a:txBody>
                    <a:bodyPr/>
                    <a:lstStyle/>
                    <a:p>
                      <a:r>
                        <a:rPr lang="en-US" sz="1600" dirty="0" smtClean="0"/>
                        <a:t>Number of Active Users</a:t>
                      </a:r>
                      <a:endParaRPr lang="en-US" sz="1600" dirty="0"/>
                    </a:p>
                  </a:txBody>
                  <a:tcPr/>
                </a:tc>
                <a:tc>
                  <a:txBody>
                    <a:bodyPr/>
                    <a:lstStyle/>
                    <a:p>
                      <a:r>
                        <a:rPr lang="en-US" sz="1600" dirty="0" smtClean="0"/>
                        <a:t>Revenue Stream</a:t>
                      </a:r>
                      <a:endParaRPr lang="en-US" sz="1600" dirty="0"/>
                    </a:p>
                  </a:txBody>
                  <a:tcPr/>
                </a:tc>
                <a:tc>
                  <a:txBody>
                    <a:bodyPr/>
                    <a:lstStyle/>
                    <a:p>
                      <a:r>
                        <a:rPr lang="en-US" sz="1600" dirty="0" smtClean="0"/>
                        <a:t>Potential Revenue</a:t>
                      </a:r>
                      <a:endParaRPr lang="en-US" sz="1600" dirty="0"/>
                    </a:p>
                  </a:txBody>
                  <a:tcPr/>
                </a:tc>
                <a:tc>
                  <a:txBody>
                    <a:bodyPr/>
                    <a:lstStyle/>
                    <a:p>
                      <a:r>
                        <a:rPr lang="en-US" sz="1600" dirty="0" smtClean="0"/>
                        <a:t>Est. Potential Revenue in PHP ($1=43.99)</a:t>
                      </a:r>
                      <a:endParaRPr lang="en-US" sz="1600" dirty="0"/>
                    </a:p>
                  </a:txBody>
                  <a:tcPr/>
                </a:tc>
              </a:tr>
              <a:tr h="370840">
                <a:tc rowSpan="2">
                  <a:txBody>
                    <a:bodyPr/>
                    <a:lstStyle/>
                    <a:p>
                      <a:r>
                        <a:rPr lang="en-US" sz="1600" smtClean="0"/>
                        <a:t>5.952 </a:t>
                      </a:r>
                      <a:r>
                        <a:rPr lang="en-US" sz="1600" dirty="0" smtClean="0"/>
                        <a:t>M</a:t>
                      </a:r>
                      <a:endParaRPr lang="en-US" sz="1600" dirty="0"/>
                    </a:p>
                  </a:txBody>
                  <a:tcPr/>
                </a:tc>
                <a:tc>
                  <a:txBody>
                    <a:bodyPr/>
                    <a:lstStyle/>
                    <a:p>
                      <a:r>
                        <a:rPr lang="en-US" sz="1600" dirty="0" smtClean="0"/>
                        <a:t>In-App Billing</a:t>
                      </a:r>
                      <a:endParaRPr lang="en-US" sz="1600" dirty="0"/>
                    </a:p>
                  </a:txBody>
                  <a:tcPr/>
                </a:tc>
                <a:tc>
                  <a:txBody>
                    <a:bodyPr/>
                    <a:lstStyle/>
                    <a:p>
                      <a:r>
                        <a:rPr lang="en-US" sz="1600" smtClean="0"/>
                        <a:t>$193,213.82</a:t>
                      </a:r>
                      <a:endParaRPr lang="en-US" sz="1600" dirty="0"/>
                    </a:p>
                  </a:txBody>
                  <a:tcPr/>
                </a:tc>
                <a:tc>
                  <a:txBody>
                    <a:bodyPr/>
                    <a:lstStyle/>
                    <a:p>
                      <a:r>
                        <a:rPr lang="en-US" sz="1600" dirty="0" smtClean="0"/>
                        <a:t>8,499,475.941</a:t>
                      </a:r>
                      <a:endParaRPr lang="en-US" sz="1600" dirty="0"/>
                    </a:p>
                  </a:txBody>
                  <a:tcPr/>
                </a:tc>
              </a:tr>
              <a:tr h="370840">
                <a:tc vMerge="1">
                  <a:txBody>
                    <a:bodyPr/>
                    <a:lstStyle/>
                    <a:p>
                      <a:endParaRPr lang="en-US" dirty="0"/>
                    </a:p>
                  </a:txBody>
                  <a:tcPr/>
                </a:tc>
                <a:tc>
                  <a:txBody>
                    <a:bodyPr/>
                    <a:lstStyle/>
                    <a:p>
                      <a:r>
                        <a:rPr lang="en-US" sz="1600" dirty="0" smtClean="0"/>
                        <a:t>Mobile Ads</a:t>
                      </a:r>
                      <a:endParaRPr lang="en-US" sz="1600" dirty="0"/>
                    </a:p>
                  </a:txBody>
                  <a:tcPr/>
                </a:tc>
                <a:tc>
                  <a:txBody>
                    <a:bodyPr/>
                    <a:lstStyle/>
                    <a:p>
                      <a:r>
                        <a:rPr lang="en-US" sz="1600" dirty="0" smtClean="0"/>
                        <a:t>$218,390.78</a:t>
                      </a:r>
                      <a:endParaRPr lang="en-US" sz="1600" dirty="0"/>
                    </a:p>
                  </a:txBody>
                  <a:tcPr/>
                </a:tc>
                <a:tc>
                  <a:txBody>
                    <a:bodyPr/>
                    <a:lstStyle/>
                    <a:p>
                      <a:r>
                        <a:rPr lang="en-US" sz="1600" dirty="0" smtClean="0"/>
                        <a:t>9,607,010.412</a:t>
                      </a:r>
                      <a:endParaRPr lang="en-US" sz="1600" dirty="0"/>
                    </a:p>
                  </a:txBody>
                  <a:tcPr/>
                </a:tc>
              </a:tr>
            </a:tbl>
          </a:graphicData>
        </a:graphic>
      </p:graphicFrame>
    </p:spTree>
    <p:extLst>
      <p:ext uri="{BB962C8B-B14F-4D97-AF65-F5344CB8AC3E}">
        <p14:creationId xmlns:p14="http://schemas.microsoft.com/office/powerpoint/2010/main" val="13522521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z="3600" dirty="0" smtClean="0"/>
              <a:t>Analyzing Smart Drive</a:t>
            </a:r>
            <a:endParaRPr lang="en-US" sz="3600"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86200"/>
            <a:ext cx="4572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1524000"/>
            <a:ext cx="8001000" cy="1569660"/>
          </a:xfrm>
          <a:prstGeom prst="rect">
            <a:avLst/>
          </a:prstGeom>
        </p:spPr>
        <p:txBody>
          <a:bodyPr wrap="square">
            <a:spAutoFit/>
          </a:bodyPr>
          <a:lstStyle/>
          <a:p>
            <a:r>
              <a:rPr lang="en-US" sz="2400" dirty="0" smtClean="0"/>
              <a:t>- Showcase Smart brand</a:t>
            </a:r>
          </a:p>
          <a:p>
            <a:r>
              <a:rPr lang="en-US" sz="2400" dirty="0" smtClean="0"/>
              <a:t>- The App is for Cross-Sell not for Upsell</a:t>
            </a:r>
          </a:p>
          <a:p>
            <a:r>
              <a:rPr lang="en-US" sz="2400" dirty="0" smtClean="0"/>
              <a:t>- Most effective way to make it revenue generating is through </a:t>
            </a:r>
            <a:r>
              <a:rPr lang="en-US" sz="2400" smtClean="0"/>
              <a:t>ad revenue</a:t>
            </a:r>
            <a:endParaRPr lang="en-US" sz="2400" dirty="0" smtClean="0"/>
          </a:p>
        </p:txBody>
      </p:sp>
    </p:spTree>
    <p:extLst>
      <p:ext uri="{BB962C8B-B14F-4D97-AF65-F5344CB8AC3E}">
        <p14:creationId xmlns:p14="http://schemas.microsoft.com/office/powerpoint/2010/main" val="23116058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8" name="Title 1"/>
          <p:cNvSpPr>
            <a:spLocks noGrp="1"/>
          </p:cNvSpPr>
          <p:nvPr>
            <p:ph type="title"/>
          </p:nvPr>
        </p:nvSpPr>
        <p:spPr>
          <a:xfrm>
            <a:off x="313267" y="457200"/>
            <a:ext cx="8991600" cy="1143000"/>
          </a:xfrm>
        </p:spPr>
        <p:txBody>
          <a:bodyPr>
            <a:normAutofit/>
          </a:bodyPr>
          <a:lstStyle/>
          <a:p>
            <a:r>
              <a:rPr lang="en-US" dirty="0" smtClean="0"/>
              <a:t>Create an “In-app purchase” ready game</a:t>
            </a:r>
            <a:endParaRPr lang="en-US" dirty="0"/>
          </a:p>
        </p:txBody>
      </p:sp>
      <p:sp>
        <p:nvSpPr>
          <p:cNvPr id="9"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Game Concept</a:t>
            </a:r>
          </a:p>
          <a:p>
            <a:r>
              <a:rPr lang="en-US" smtClean="0"/>
              <a:t>Mechanics</a:t>
            </a:r>
          </a:p>
          <a:p>
            <a:r>
              <a:rPr lang="en-US" smtClean="0"/>
              <a:t>In-app purchase elements</a:t>
            </a:r>
            <a:endParaRPr lang="en-US" dirty="0"/>
          </a:p>
        </p:txBody>
      </p:sp>
    </p:spTree>
    <p:extLst>
      <p:ext uri="{BB962C8B-B14F-4D97-AF65-F5344CB8AC3E}">
        <p14:creationId xmlns:p14="http://schemas.microsoft.com/office/powerpoint/2010/main" val="25782235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6"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mtClean="0"/>
              <a:t>Game Concept: Food Chaser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3562851"/>
            <a:ext cx="4990543" cy="2018966"/>
          </a:xfrm>
          <a:prstGeom prst="rect">
            <a:avLst/>
          </a:prstGeom>
        </p:spPr>
      </p:pic>
      <p:sp>
        <p:nvSpPr>
          <p:cNvPr id="10"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It is about Cylol chasing the bad guy who robbed a food shop. </a:t>
            </a:r>
          </a:p>
          <a:p>
            <a:r>
              <a:rPr lang="en-US" smtClean="0"/>
              <a:t>Cylol must catch the bad guy and other members of the gang in order to retrieve what was stolen.</a:t>
            </a:r>
          </a:p>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570" y="3448384"/>
            <a:ext cx="5556429" cy="2247900"/>
          </a:xfrm>
          <a:prstGeom prst="rect">
            <a:avLst/>
          </a:prstGeom>
        </p:spPr>
      </p:pic>
    </p:spTree>
    <p:extLst>
      <p:ext uri="{BB962C8B-B14F-4D97-AF65-F5344CB8AC3E}">
        <p14:creationId xmlns:p14="http://schemas.microsoft.com/office/powerpoint/2010/main" val="13414375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457200" y="274638"/>
            <a:ext cx="8229600" cy="1143000"/>
          </a:xfrm>
        </p:spPr>
        <p:txBody>
          <a:bodyPr/>
          <a:lstStyle/>
          <a:p>
            <a:r>
              <a:rPr lang="en-US" dirty="0" smtClean="0"/>
              <a:t>Mechanics</a:t>
            </a:r>
            <a:endParaRPr lang="en-US" dirty="0"/>
          </a:p>
        </p:txBody>
      </p:sp>
      <p:sp>
        <p:nvSpPr>
          <p:cNvPr id="5"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Player(Cylol) must collect the food dropped during the chase</a:t>
            </a:r>
          </a:p>
          <a:p>
            <a:r>
              <a:rPr lang="en-US" smtClean="0"/>
              <a:t>Evade things(anything that could hurt Cylol ex. Bomb, Bricks, etc.) that is thrown by the bad guy.</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05200"/>
            <a:ext cx="4152342" cy="1888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59" y="3505200"/>
            <a:ext cx="4426841" cy="1888066"/>
          </a:xfrm>
          <a:prstGeom prst="rect">
            <a:avLst/>
          </a:prstGeom>
        </p:spPr>
      </p:pic>
    </p:spTree>
    <p:extLst>
      <p:ext uri="{BB962C8B-B14F-4D97-AF65-F5344CB8AC3E}">
        <p14:creationId xmlns:p14="http://schemas.microsoft.com/office/powerpoint/2010/main" val="42351006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457200" y="274638"/>
            <a:ext cx="8229600" cy="1143000"/>
          </a:xfrm>
        </p:spPr>
        <p:txBody>
          <a:bodyPr/>
          <a:lstStyle/>
          <a:p>
            <a:r>
              <a:rPr lang="en-US" dirty="0" smtClean="0"/>
              <a:t>Possible In-app Purchases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57600"/>
            <a:ext cx="5430862" cy="2197100"/>
          </a:xfrm>
          <a:prstGeom prst="rect">
            <a:avLst/>
          </a:prstGeom>
        </p:spPr>
      </p:pic>
      <p:pic>
        <p:nvPicPr>
          <p:cNvPr id="6" name="Picture 2" descr="C:\Users\jrdomingo\AppData\Local\Microsoft\Windows\Temporary Internet Files\Content.Outlook\RTQ2CYG7\ups_he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3716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Life packs</a:t>
            </a:r>
          </a:p>
          <a:p>
            <a:r>
              <a:rPr lang="en-US" smtClean="0"/>
              <a:t>Power Ups upgrade</a:t>
            </a:r>
          </a:p>
          <a:p>
            <a:r>
              <a:rPr lang="en-US" smtClean="0"/>
              <a:t>Consumable Power Up</a:t>
            </a:r>
          </a:p>
          <a:p>
            <a:endParaRPr lang="en-US" dirty="0"/>
          </a:p>
        </p:txBody>
      </p:sp>
      <p:pic>
        <p:nvPicPr>
          <p:cNvPr id="8" name="Picture 2" descr="C:\Users\jrdomingo\AppData\Local\Microsoft\Windows\Temporary Internet Files\Content.Outlook\RTQ2CYG7\ups_banana2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203" y="2480936"/>
            <a:ext cx="1117194" cy="111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1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I’m Ronald L. Ramos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887" y="990600"/>
            <a:ext cx="3048000"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24" y="1162050"/>
            <a:ext cx="2483625" cy="18627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0"/>
            <a:ext cx="2895600" cy="2171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667000" y="2286000"/>
            <a:ext cx="3873188" cy="3048000"/>
          </a:xfrm>
        </p:spPr>
      </p:pic>
    </p:spTree>
    <p:extLst>
      <p:ext uri="{BB962C8B-B14F-4D97-AF65-F5344CB8AC3E}">
        <p14:creationId xmlns:p14="http://schemas.microsoft.com/office/powerpoint/2010/main" val="883513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Rectangle 3"/>
          <p:cNvSpPr/>
          <p:nvPr/>
        </p:nvSpPr>
        <p:spPr>
          <a:xfrm>
            <a:off x="1143000" y="1981200"/>
            <a:ext cx="6553200" cy="1569660"/>
          </a:xfrm>
          <a:prstGeom prst="rect">
            <a:avLst/>
          </a:prstGeom>
        </p:spPr>
        <p:txBody>
          <a:bodyPr wrap="square">
            <a:spAutoFit/>
          </a:bodyPr>
          <a:lstStyle/>
          <a:p>
            <a:r>
              <a:rPr lang="en-US" sz="3200" i="1" dirty="0" smtClean="0"/>
              <a:t>“Putting something to Play Store or to the </a:t>
            </a:r>
            <a:r>
              <a:rPr lang="en-US" sz="3200" i="1" dirty="0" err="1" smtClean="0"/>
              <a:t>AppStore</a:t>
            </a:r>
            <a:r>
              <a:rPr lang="en-US" sz="3200" i="1" dirty="0" smtClean="0"/>
              <a:t> means selling something to the whole world”</a:t>
            </a:r>
            <a:endParaRPr lang="en-US" sz="3200" i="1" dirty="0"/>
          </a:p>
        </p:txBody>
      </p:sp>
      <p:sp>
        <p:nvSpPr>
          <p:cNvPr id="5" name="Rectangle 4"/>
          <p:cNvSpPr/>
          <p:nvPr/>
        </p:nvSpPr>
        <p:spPr>
          <a:xfrm>
            <a:off x="6934200" y="4191000"/>
            <a:ext cx="1066800" cy="584775"/>
          </a:xfrm>
          <a:prstGeom prst="rect">
            <a:avLst/>
          </a:prstGeom>
        </p:spPr>
        <p:txBody>
          <a:bodyPr wrap="square">
            <a:spAutoFit/>
          </a:bodyPr>
          <a:lstStyle/>
          <a:p>
            <a:r>
              <a:rPr lang="en-US" sz="3200" b="1" i="1" dirty="0" smtClean="0"/>
              <a:t>END</a:t>
            </a:r>
            <a:endParaRPr lang="en-US" sz="3200" b="1" i="1" dirty="0"/>
          </a:p>
        </p:txBody>
      </p:sp>
    </p:spTree>
    <p:extLst>
      <p:ext uri="{BB962C8B-B14F-4D97-AF65-F5344CB8AC3E}">
        <p14:creationId xmlns:p14="http://schemas.microsoft.com/office/powerpoint/2010/main" val="32618960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 Development</a:t>
            </a:r>
            <a:endParaRPr lang="en-US" dirty="0"/>
          </a:p>
        </p:txBody>
      </p:sp>
      <p:sp>
        <p:nvSpPr>
          <p:cNvPr id="5" name="Subtitle 4"/>
          <p:cNvSpPr>
            <a:spLocks noGrp="1"/>
          </p:cNvSpPr>
          <p:nvPr>
            <p:ph type="subTitle" idx="1"/>
          </p:nvPr>
        </p:nvSpPr>
        <p:spPr/>
        <p:txBody>
          <a:bodyPr/>
          <a:lstStyle/>
          <a:p>
            <a:endParaRPr lang="en-US"/>
          </a:p>
        </p:txBody>
      </p:sp>
      <p:sp>
        <p:nvSpPr>
          <p:cNvPr id="6" name="Content Placeholder 5"/>
          <p:cNvSpPr>
            <a:spLocks noGrp="1"/>
          </p:cNvSpPr>
          <p:nvPr>
            <p:ph sz="half" idx="10"/>
          </p:nvPr>
        </p:nvSpPr>
        <p:spPr/>
        <p:txBody>
          <a:bodyPr/>
          <a:lstStyle/>
          <a:p>
            <a:endParaRPr lang="en-US"/>
          </a:p>
        </p:txBody>
      </p:sp>
    </p:spTree>
    <p:extLst>
      <p:ext uri="{BB962C8B-B14F-4D97-AF65-F5344CB8AC3E}">
        <p14:creationId xmlns:p14="http://schemas.microsoft.com/office/powerpoint/2010/main" val="152508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a:bodyPr>
          <a:lstStyle/>
          <a:p>
            <a:r>
              <a:rPr lang="en-US" dirty="0" smtClean="0"/>
              <a:t>Every </a:t>
            </a:r>
            <a:r>
              <a:rPr lang="en-US" dirty="0"/>
              <a:t>mobile platform uses a different native programming language. While </a:t>
            </a:r>
            <a:r>
              <a:rPr lang="en-US" dirty="0" err="1"/>
              <a:t>iOS</a:t>
            </a:r>
            <a:r>
              <a:rPr lang="en-US" dirty="0"/>
              <a:t> uses Objective-C, Android uses Java, Windows Mobile uses </a:t>
            </a:r>
            <a:r>
              <a:rPr lang="en-US" dirty="0" smtClean="0"/>
              <a:t>C# and </a:t>
            </a:r>
            <a:r>
              <a:rPr lang="en-US" dirty="0"/>
              <a:t>so on. </a:t>
            </a:r>
            <a:endParaRPr lang="en-US" dirty="0" smtClean="0"/>
          </a:p>
          <a:p>
            <a:r>
              <a:rPr lang="en-US" dirty="0"/>
              <a:t>Each mobile platform offers the developer its own standardized SDK, development tools and other user interface elements, which they can use to develop their native app with relative ease.</a:t>
            </a:r>
          </a:p>
          <a:p>
            <a:endParaRPr lang="en-US" dirty="0" smtClean="0"/>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smtClean="0"/>
              <a:t>There are no standard tools or </a:t>
            </a:r>
            <a:r>
              <a:rPr lang="en-US" dirty="0" err="1" smtClean="0"/>
              <a:t>sdks</a:t>
            </a:r>
            <a:r>
              <a:rPr lang="en-US" dirty="0" smtClean="0"/>
              <a:t>. </a:t>
            </a:r>
          </a:p>
          <a:p>
            <a:r>
              <a:rPr lang="en-US" dirty="0"/>
              <a:t>Web </a:t>
            </a:r>
            <a:r>
              <a:rPr lang="en-US" dirty="0" smtClean="0"/>
              <a:t>apps use </a:t>
            </a:r>
            <a:r>
              <a:rPr lang="en-US" dirty="0"/>
              <a:t>languages such as JavaScript, HTML 5, CSS3 or other Web application frameworks as per the developer’s preferences.</a:t>
            </a:r>
          </a:p>
        </p:txBody>
      </p:sp>
    </p:spTree>
    <p:extLst>
      <p:ext uri="{BB962C8B-B14F-4D97-AF65-F5344CB8AC3E}">
        <p14:creationId xmlns:p14="http://schemas.microsoft.com/office/powerpoint/2010/main" val="20452703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and associated development tools</a:t>
            </a:r>
            <a:endParaRPr lang="en-US" dirty="0"/>
          </a:p>
        </p:txBody>
      </p:sp>
      <p:sp>
        <p:nvSpPr>
          <p:cNvPr id="3" name="Content Placeholder 2"/>
          <p:cNvSpPr>
            <a:spLocks noGrp="1"/>
          </p:cNvSpPr>
          <p:nvPr>
            <p:ph idx="1"/>
          </p:nvPr>
        </p:nvSpPr>
        <p:spPr/>
        <p:txBody>
          <a:bodyPr>
            <a:normAutofit/>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2942294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versus Apple costs </a:t>
            </a:r>
            <a:endParaRPr lang="en-US" dirty="0"/>
          </a:p>
        </p:txBody>
      </p:sp>
      <p:sp>
        <p:nvSpPr>
          <p:cNvPr id="6" name="Text Placeholder 5"/>
          <p:cNvSpPr>
            <a:spLocks noGrp="1"/>
          </p:cNvSpPr>
          <p:nvPr>
            <p:ph type="body" idx="1"/>
          </p:nvPr>
        </p:nvSpPr>
        <p:spPr/>
        <p:txBody>
          <a:bodyPr>
            <a:normAutofit/>
          </a:bodyPr>
          <a:lstStyle/>
          <a:p>
            <a:r>
              <a:rPr lang="en-US" dirty="0" smtClean="0"/>
              <a:t>Android</a:t>
            </a:r>
            <a:endParaRPr lang="en-US" dirty="0"/>
          </a:p>
        </p:txBody>
      </p:sp>
      <p:sp>
        <p:nvSpPr>
          <p:cNvPr id="7" name="Content Placeholder 6"/>
          <p:cNvSpPr>
            <a:spLocks noGrp="1"/>
          </p:cNvSpPr>
          <p:nvPr>
            <p:ph sz="half" idx="2"/>
          </p:nvPr>
        </p:nvSpPr>
        <p:spPr/>
        <p:txBody>
          <a:bodyPr>
            <a:normAutofit/>
          </a:bodyPr>
          <a:lstStyle/>
          <a:p>
            <a:r>
              <a:rPr lang="en-US" dirty="0" smtClean="0"/>
              <a:t>USD$ 25 lifetime to register as a developer</a:t>
            </a:r>
          </a:p>
          <a:p>
            <a:r>
              <a:rPr lang="en-US" dirty="0" smtClean="0"/>
              <a:t>Free software development kit (SDK) </a:t>
            </a:r>
          </a:p>
          <a:p>
            <a:r>
              <a:rPr lang="en-US" dirty="0" smtClean="0"/>
              <a:t>Free development tools:</a:t>
            </a:r>
          </a:p>
          <a:p>
            <a:pPr lvl="1"/>
            <a:r>
              <a:rPr lang="en-US" dirty="0" smtClean="0"/>
              <a:t>Eclipse</a:t>
            </a:r>
          </a:p>
          <a:p>
            <a:pPr lvl="1"/>
            <a:r>
              <a:rPr lang="en-US" dirty="0" err="1" smtClean="0"/>
              <a:t>IntelliJ</a:t>
            </a:r>
            <a:endParaRPr lang="en-US" dirty="0" smtClean="0"/>
          </a:p>
          <a:p>
            <a:r>
              <a:rPr lang="en-US" dirty="0" smtClean="0"/>
              <a:t>Free testing on any android device</a:t>
            </a:r>
          </a:p>
          <a:p>
            <a:r>
              <a:rPr lang="en-US" dirty="0" smtClean="0"/>
              <a:t>Use any PC and OS (Windows, Mac, Unix/Linux)</a:t>
            </a:r>
            <a:endParaRPr lang="en-US" dirty="0"/>
          </a:p>
        </p:txBody>
      </p:sp>
      <p:sp>
        <p:nvSpPr>
          <p:cNvPr id="8" name="Text Placeholder 7"/>
          <p:cNvSpPr>
            <a:spLocks noGrp="1"/>
          </p:cNvSpPr>
          <p:nvPr>
            <p:ph type="body" sz="quarter" idx="3"/>
          </p:nvPr>
        </p:nvSpPr>
        <p:spPr/>
        <p:txBody>
          <a:bodyPr>
            <a:normAutofit/>
          </a:bodyPr>
          <a:lstStyle/>
          <a:p>
            <a:r>
              <a:rPr lang="en-US" dirty="0" smtClean="0"/>
              <a:t>Apple</a:t>
            </a:r>
            <a:endParaRPr lang="en-US" dirty="0"/>
          </a:p>
        </p:txBody>
      </p:sp>
      <p:sp>
        <p:nvSpPr>
          <p:cNvPr id="9" name="Content Placeholder 8"/>
          <p:cNvSpPr>
            <a:spLocks noGrp="1"/>
          </p:cNvSpPr>
          <p:nvPr>
            <p:ph sz="quarter" idx="4"/>
          </p:nvPr>
        </p:nvSpPr>
        <p:spPr/>
        <p:txBody>
          <a:bodyPr/>
          <a:lstStyle/>
          <a:p>
            <a:r>
              <a:rPr lang="en-US" dirty="0" smtClean="0"/>
              <a:t>USD$ 99 a year to register as a developer</a:t>
            </a:r>
          </a:p>
          <a:p>
            <a:r>
              <a:rPr lang="en-US" dirty="0" smtClean="0"/>
              <a:t>Free software development kit and development tool:</a:t>
            </a:r>
          </a:p>
          <a:p>
            <a:pPr lvl="1"/>
            <a:r>
              <a:rPr lang="en-US" dirty="0" err="1" smtClean="0"/>
              <a:t>Xcode</a:t>
            </a:r>
            <a:endParaRPr lang="en-US" dirty="0" smtClean="0"/>
          </a:p>
          <a:p>
            <a:r>
              <a:rPr lang="en-US" dirty="0" smtClean="0"/>
              <a:t>Testing </a:t>
            </a:r>
            <a:r>
              <a:rPr lang="en-US" b="1" dirty="0" smtClean="0"/>
              <a:t>cannot be done </a:t>
            </a:r>
            <a:r>
              <a:rPr lang="en-US" dirty="0" smtClean="0"/>
              <a:t>on an actual device until you are a registered developer</a:t>
            </a:r>
          </a:p>
          <a:p>
            <a:r>
              <a:rPr lang="en-US" b="1" dirty="0" smtClean="0"/>
              <a:t>Needs a Mac computer</a:t>
            </a:r>
            <a:endParaRPr lang="en-US" b="1" dirty="0"/>
          </a:p>
        </p:txBody>
      </p:sp>
    </p:spTree>
    <p:extLst>
      <p:ext uri="{BB962C8B-B14F-4D97-AF65-F5344CB8AC3E}">
        <p14:creationId xmlns:p14="http://schemas.microsoft.com/office/powerpoint/2010/main" val="1696326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Mock-Ups</a:t>
            </a:r>
            <a:endParaRPr lang="en-US" dirty="0"/>
          </a:p>
        </p:txBody>
      </p:sp>
      <p:sp>
        <p:nvSpPr>
          <p:cNvPr id="5" name="Text Placeholder 4"/>
          <p:cNvSpPr>
            <a:spLocks noGrp="1"/>
          </p:cNvSpPr>
          <p:nvPr>
            <p:ph type="subTitle" idx="1"/>
          </p:nvPr>
        </p:nvSpPr>
        <p:spPr/>
        <p:txBody>
          <a:bodyPr/>
          <a:lstStyle/>
          <a:p>
            <a:r>
              <a:rPr lang="en-US" dirty="0" smtClean="0"/>
              <a:t>I have an idea but I can’t put it into words</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36814276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Wireframe/Mock-up</a:t>
            </a:r>
            <a:endParaRPr lang="en-US" dirty="0"/>
          </a:p>
        </p:txBody>
      </p:sp>
      <p:pic>
        <p:nvPicPr>
          <p:cNvPr id="4" name="Content Placeholder 3" descr="wireframe2.jpeg"/>
          <p:cNvPicPr>
            <a:picLocks noGrp="1" noChangeAspect="1"/>
          </p:cNvPicPr>
          <p:nvPr>
            <p:ph idx="1"/>
          </p:nvPr>
        </p:nvPicPr>
        <p:blipFill>
          <a:blip r:embed="rId2">
            <a:extLst>
              <a:ext uri="{28A0092B-C50C-407E-A947-70E740481C1C}">
                <a14:useLocalDpi xmlns:a14="http://schemas.microsoft.com/office/drawing/2010/main" val="0"/>
              </a:ext>
            </a:extLst>
          </a:blip>
          <a:srcRect l="-16047" r="-16047"/>
          <a:stretch>
            <a:fillRect/>
          </a:stretch>
        </p:blipFill>
        <p:spPr/>
      </p:pic>
    </p:spTree>
    <p:extLst>
      <p:ext uri="{BB962C8B-B14F-4D97-AF65-F5344CB8AC3E}">
        <p14:creationId xmlns:p14="http://schemas.microsoft.com/office/powerpoint/2010/main" val="3861581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Wireframe/Mock-up</a:t>
            </a:r>
          </a:p>
        </p:txBody>
      </p:sp>
      <p:pic>
        <p:nvPicPr>
          <p:cNvPr id="4" name="Content Placeholder 3" descr="wireframe_1.png"/>
          <p:cNvPicPr>
            <a:picLocks noGrp="1" noChangeAspect="1"/>
          </p:cNvPicPr>
          <p:nvPr>
            <p:ph idx="1"/>
          </p:nvPr>
        </p:nvPicPr>
        <p:blipFill>
          <a:blip r:embed="rId2">
            <a:extLst>
              <a:ext uri="{28A0092B-C50C-407E-A947-70E740481C1C}">
                <a14:useLocalDpi xmlns:a14="http://schemas.microsoft.com/office/drawing/2010/main" val="0"/>
              </a:ext>
            </a:extLst>
          </a:blip>
          <a:srcRect l="-14501" r="-14501"/>
          <a:stretch>
            <a:fillRect/>
          </a:stretch>
        </p:blipFill>
        <p:spPr/>
      </p:pic>
    </p:spTree>
    <p:extLst>
      <p:ext uri="{BB962C8B-B14F-4D97-AF65-F5344CB8AC3E}">
        <p14:creationId xmlns:p14="http://schemas.microsoft.com/office/powerpoint/2010/main" val="672978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Wireframing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l="4916" r="4916"/>
          <a:stretch>
            <a:fillRect/>
          </a:stretch>
        </p:blipFill>
        <p:spPr/>
      </p:pic>
      <p:sp>
        <p:nvSpPr>
          <p:cNvPr id="2" name="Content Placeholder 1"/>
          <p:cNvSpPr>
            <a:spLocks noGrp="1"/>
          </p:cNvSpPr>
          <p:nvPr>
            <p:ph sz="half" idx="2"/>
          </p:nvPr>
        </p:nvSpPr>
        <p:spPr/>
        <p:txBody>
          <a:bodyPr>
            <a:normAutofit lnSpcReduction="10000"/>
          </a:bodyPr>
          <a:lstStyle/>
          <a:p>
            <a:r>
              <a:rPr lang="en-US" dirty="0" err="1" smtClean="0"/>
              <a:t>Wireframing</a:t>
            </a:r>
            <a:r>
              <a:rPr lang="en-US" dirty="0" smtClean="0"/>
              <a:t> is a technique that enables people to express their app ideas in a visual manner.</a:t>
            </a:r>
          </a:p>
          <a:p>
            <a:r>
              <a:rPr lang="en-US" dirty="0" smtClean="0"/>
              <a:t>For a screen </a:t>
            </a:r>
            <a:r>
              <a:rPr lang="en-US" dirty="0"/>
              <a:t>design, you can't start building pixel layers in </a:t>
            </a:r>
            <a:r>
              <a:rPr lang="en-US" dirty="0" err="1"/>
              <a:t>photoshop</a:t>
            </a:r>
            <a:r>
              <a:rPr lang="en-US" dirty="0"/>
              <a:t>, or writing blocks of code, without knowing where the information is going to </a:t>
            </a:r>
            <a:r>
              <a:rPr lang="en-US" dirty="0" smtClean="0"/>
              <a:t>go.</a:t>
            </a:r>
          </a:p>
          <a:p>
            <a:r>
              <a:rPr lang="en-US" dirty="0" smtClean="0"/>
              <a:t>At </a:t>
            </a:r>
            <a:r>
              <a:rPr lang="en-US" dirty="0"/>
              <a:t>a deeper level, a wireframe is also very useful in determining how the user interacts with the interface. </a:t>
            </a:r>
          </a:p>
        </p:txBody>
      </p:sp>
    </p:spTree>
    <p:extLst>
      <p:ext uri="{BB962C8B-B14F-4D97-AF65-F5344CB8AC3E}">
        <p14:creationId xmlns:p14="http://schemas.microsoft.com/office/powerpoint/2010/main" val="16358480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Wireframes</a:t>
            </a:r>
            <a:endParaRPr lang="en-US" dirty="0"/>
          </a:p>
        </p:txBody>
      </p:sp>
      <p:sp>
        <p:nvSpPr>
          <p:cNvPr id="6" name="Content Placeholder 5"/>
          <p:cNvSpPr>
            <a:spLocks noGrp="1"/>
          </p:cNvSpPr>
          <p:nvPr>
            <p:ph idx="1"/>
          </p:nvPr>
        </p:nvSpPr>
        <p:spPr>
          <a:xfrm>
            <a:off x="2272770" y="2020888"/>
            <a:ext cx="6102832" cy="4196438"/>
          </a:xfrm>
        </p:spPr>
        <p:txBody>
          <a:bodyPr>
            <a:normAutofit/>
          </a:bodyPr>
          <a:lstStyle/>
          <a:p>
            <a:r>
              <a:rPr lang="en-US" sz="2400" dirty="0" smtClean="0"/>
              <a:t>Make your own:</a:t>
            </a:r>
            <a:endParaRPr lang="en-US" sz="2400" dirty="0"/>
          </a:p>
          <a:p>
            <a:pPr lvl="1"/>
            <a:r>
              <a:rPr lang="en-US" sz="2400" dirty="0" smtClean="0">
                <a:hlinkClick r:id="rId2"/>
              </a:rPr>
              <a:t>http://</a:t>
            </a:r>
            <a:r>
              <a:rPr lang="en-US" sz="2400" b="1" dirty="0" smtClean="0">
                <a:hlinkClick r:id="rId2"/>
              </a:rPr>
              <a:t>moqups.com</a:t>
            </a:r>
            <a:r>
              <a:rPr lang="en-US" sz="2400" b="1" dirty="0" smtClean="0"/>
              <a:t>	</a:t>
            </a:r>
          </a:p>
          <a:p>
            <a:pPr lvl="1"/>
            <a:endParaRPr lang="en-US" sz="2400" b="1" dirty="0"/>
          </a:p>
          <a:p>
            <a:r>
              <a:rPr lang="en-US" sz="2800" dirty="0" smtClean="0"/>
              <a:t>Look at sample Wireframes/Mock-ups:</a:t>
            </a:r>
          </a:p>
          <a:p>
            <a:pPr lvl="1"/>
            <a:r>
              <a:rPr lang="en-US" sz="2400" dirty="0">
                <a:hlinkClick r:id="rId3"/>
              </a:rPr>
              <a:t>http://blog.mockupbuilder.com/12-best-wireframe-examples-for-android-app</a:t>
            </a:r>
            <a:r>
              <a:rPr lang="en-US" sz="2400" dirty="0" smtClean="0">
                <a:hlinkClick r:id="rId3"/>
              </a:rPr>
              <a:t>/</a:t>
            </a:r>
            <a:endParaRPr lang="en-US" sz="2400" dirty="0" smtClean="0"/>
          </a:p>
          <a:p>
            <a:pPr lvl="1"/>
            <a:endParaRPr lang="en-US" sz="2400" dirty="0" smtClean="0"/>
          </a:p>
          <a:p>
            <a:endParaRPr lang="en-US" sz="2400" b="1" dirty="0"/>
          </a:p>
        </p:txBody>
      </p:sp>
    </p:spTree>
    <p:extLst>
      <p:ext uri="{BB962C8B-B14F-4D97-AF65-F5344CB8AC3E}">
        <p14:creationId xmlns:p14="http://schemas.microsoft.com/office/powerpoint/2010/main" val="35537957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p>
          <a:p>
            <a:pPr marL="514350" indent="-514350">
              <a:buFont typeface="+mj-lt"/>
              <a:buAutoNum type="arabicPeriod"/>
            </a:pPr>
            <a:r>
              <a:rPr lang="en-US" dirty="0" smtClean="0"/>
              <a:t>App Generators</a:t>
            </a:r>
          </a:p>
          <a:p>
            <a:pPr marL="514350" indent="-514350">
              <a:buFont typeface="+mj-lt"/>
              <a:buAutoNum type="arabicPeriod"/>
            </a:pPr>
            <a:r>
              <a:rPr lang="en-US" dirty="0" smtClean="0"/>
              <a:t>Building more complex apps</a:t>
            </a:r>
          </a:p>
        </p:txBody>
      </p:sp>
    </p:spTree>
    <p:extLst>
      <p:ext uri="{BB962C8B-B14F-4D97-AF65-F5344CB8AC3E}">
        <p14:creationId xmlns:p14="http://schemas.microsoft.com/office/powerpoint/2010/main" val="40130930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Mobile App Generators</a:t>
            </a:r>
            <a:endParaRPr lang="en-US" dirty="0"/>
          </a:p>
        </p:txBody>
      </p:sp>
      <p:sp>
        <p:nvSpPr>
          <p:cNvPr id="5" name="Text Placeholder 4"/>
          <p:cNvSpPr>
            <a:spLocks noGrp="1"/>
          </p:cNvSpPr>
          <p:nvPr>
            <p:ph type="subTitle" idx="1"/>
          </p:nvPr>
        </p:nvSpPr>
        <p:spPr/>
        <p:txBody>
          <a:bodyPr/>
          <a:lstStyle/>
          <a:p>
            <a:r>
              <a:rPr lang="en-US" dirty="0" smtClean="0"/>
              <a:t>I want to make my own app but I have no developers!?!?!</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40227782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19861300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smtClean="0">
                <a:hlinkClick r:id="rId2"/>
              </a:rPr>
              <a:t>http://appsgeyser.com</a:t>
            </a:r>
          </a:p>
          <a:p>
            <a:r>
              <a:rPr lang="en-US" dirty="0" smtClean="0">
                <a:hlinkClick r:id="rId2"/>
              </a:rPr>
              <a:t>http</a:t>
            </a:r>
            <a:r>
              <a:rPr lang="en-US" dirty="0">
                <a:hlinkClick r:id="rId2"/>
              </a:rPr>
              <a:t>://www.infinitemonkeys.mobi/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6113373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app now!</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006" y="1315698"/>
            <a:ext cx="7968193" cy="4417632"/>
          </a:xfrm>
        </p:spPr>
      </p:pic>
      <p:sp>
        <p:nvSpPr>
          <p:cNvPr id="3" name="Content Placeholder 2"/>
          <p:cNvSpPr>
            <a:spLocks noGrp="1"/>
          </p:cNvSpPr>
          <p:nvPr>
            <p:ph sz="half" idx="2"/>
          </p:nvPr>
        </p:nvSpPr>
        <p:spPr>
          <a:xfrm>
            <a:off x="2082801" y="5969000"/>
            <a:ext cx="5791100" cy="567267"/>
          </a:xfrm>
        </p:spPr>
        <p:txBody>
          <a:bodyPr>
            <a:normAutofit/>
          </a:bodyPr>
          <a:lstStyle/>
          <a:p>
            <a:pPr marL="0" indent="0">
              <a:buNone/>
            </a:pPr>
            <a:r>
              <a:rPr lang="en-US" sz="2400" dirty="0"/>
              <a:t>http:/</a:t>
            </a:r>
            <a:r>
              <a:rPr lang="en-US" sz="2400" dirty="0" smtClean="0"/>
              <a:t>/</a:t>
            </a:r>
            <a:r>
              <a:rPr lang="en-US" sz="2400" dirty="0" err="1" smtClean="0"/>
              <a:t>appsgeyser.com</a:t>
            </a:r>
            <a:r>
              <a:rPr lang="en-US" sz="2400" dirty="0" smtClean="0"/>
              <a:t>/</a:t>
            </a:r>
            <a:endParaRPr lang="en-US" sz="2400" dirty="0"/>
          </a:p>
        </p:txBody>
      </p:sp>
    </p:spTree>
    <p:extLst>
      <p:ext uri="{BB962C8B-B14F-4D97-AF65-F5344CB8AC3E}">
        <p14:creationId xmlns:p14="http://schemas.microsoft.com/office/powerpoint/2010/main" val="25467002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785" y="721449"/>
            <a:ext cx="4948238" cy="567545"/>
          </a:xfrm>
        </p:spPr>
        <p:txBody>
          <a:bodyPr/>
          <a:lstStyle/>
          <a:p>
            <a:r>
              <a:rPr lang="en-US" dirty="0" smtClean="0"/>
              <a:t>Pick a template!</a:t>
            </a:r>
            <a:endParaRPr lang="en-US" dirty="0"/>
          </a:p>
        </p:txBody>
      </p:sp>
      <p:pic>
        <p:nvPicPr>
          <p:cNvPr id="7" name="Content Placeholder 6" descr="Screen Shot 2014-04-01 at 12.19.28 PM.png"/>
          <p:cNvPicPr>
            <a:picLocks noGrp="1" noChangeAspect="1"/>
          </p:cNvPicPr>
          <p:nvPr>
            <p:ph idx="1"/>
          </p:nvPr>
        </p:nvPicPr>
        <p:blipFill>
          <a:blip r:embed="rId2">
            <a:extLst>
              <a:ext uri="{28A0092B-C50C-407E-A947-70E740481C1C}">
                <a14:useLocalDpi xmlns:a14="http://schemas.microsoft.com/office/drawing/2010/main" val="0"/>
              </a:ext>
            </a:extLst>
          </a:blip>
          <a:srcRect t="4198" b="4198"/>
          <a:stretch>
            <a:fillRect/>
          </a:stretch>
        </p:blipFill>
        <p:spPr>
          <a:xfrm>
            <a:off x="2116514" y="1572768"/>
            <a:ext cx="6259088" cy="4553395"/>
          </a:xfrm>
        </p:spPr>
      </p:pic>
    </p:spTree>
    <p:extLst>
      <p:ext uri="{BB962C8B-B14F-4D97-AF65-F5344CB8AC3E}">
        <p14:creationId xmlns:p14="http://schemas.microsoft.com/office/powerpoint/2010/main" val="1386392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details!</a:t>
            </a:r>
            <a:endParaRPr lang="en-US" dirty="0"/>
          </a:p>
        </p:txBody>
      </p:sp>
      <p:pic>
        <p:nvPicPr>
          <p:cNvPr id="4" name="Content Placeholder 3" descr="Screen Shot 2014-04-01 at 12.20.48 PM.png"/>
          <p:cNvPicPr>
            <a:picLocks noGrp="1" noChangeAspect="1"/>
          </p:cNvPicPr>
          <p:nvPr>
            <p:ph idx="1"/>
          </p:nvPr>
        </p:nvPicPr>
        <p:blipFill>
          <a:blip r:embed="rId2">
            <a:extLst>
              <a:ext uri="{28A0092B-C50C-407E-A947-70E740481C1C}">
                <a14:useLocalDpi xmlns:a14="http://schemas.microsoft.com/office/drawing/2010/main" val="0"/>
              </a:ext>
            </a:extLst>
          </a:blip>
          <a:srcRect l="3956" r="3956"/>
          <a:stretch>
            <a:fillRect/>
          </a:stretch>
        </p:blipFill>
        <p:spPr/>
      </p:pic>
    </p:spTree>
    <p:extLst>
      <p:ext uri="{BB962C8B-B14F-4D97-AF65-F5344CB8AC3E}">
        <p14:creationId xmlns:p14="http://schemas.microsoft.com/office/powerpoint/2010/main" val="203334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create app!</a:t>
            </a:r>
            <a:endParaRPr lang="en-US" dirty="0"/>
          </a:p>
        </p:txBody>
      </p:sp>
      <p:pic>
        <p:nvPicPr>
          <p:cNvPr id="4" name="Content Placeholder 3" descr="Screen Shot 2014-04-01 at 12.21.11 PM.png"/>
          <p:cNvPicPr>
            <a:picLocks noGrp="1" noChangeAspect="1"/>
          </p:cNvPicPr>
          <p:nvPr>
            <p:ph idx="1"/>
          </p:nvPr>
        </p:nvPicPr>
        <p:blipFill>
          <a:blip r:embed="rId2">
            <a:extLst>
              <a:ext uri="{28A0092B-C50C-407E-A947-70E740481C1C}">
                <a14:useLocalDpi xmlns:a14="http://schemas.microsoft.com/office/drawing/2010/main" val="0"/>
              </a:ext>
            </a:extLst>
          </a:blip>
          <a:srcRect l="23362" r="23362"/>
          <a:stretch>
            <a:fillRect/>
          </a:stretch>
        </p:blipFill>
        <p:spPr/>
      </p:pic>
    </p:spTree>
    <p:extLst>
      <p:ext uri="{BB962C8B-B14F-4D97-AF65-F5344CB8AC3E}">
        <p14:creationId xmlns:p14="http://schemas.microsoft.com/office/powerpoint/2010/main" val="3041603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your app!</a:t>
            </a:r>
            <a:endParaRPr lang="en-US" dirty="0"/>
          </a:p>
        </p:txBody>
      </p:sp>
      <p:pic>
        <p:nvPicPr>
          <p:cNvPr id="5" name="Content Placeholder 4" descr="Screen Shot 2014-04-02 at 10.42.25 PM.png"/>
          <p:cNvPicPr>
            <a:picLocks noGrp="1" noChangeAspect="1"/>
          </p:cNvPicPr>
          <p:nvPr>
            <p:ph sz="half" idx="1"/>
          </p:nvPr>
        </p:nvPicPr>
        <p:blipFill>
          <a:blip r:embed="rId2">
            <a:extLst>
              <a:ext uri="{28A0092B-C50C-407E-A947-70E740481C1C}">
                <a14:useLocalDpi xmlns:a14="http://schemas.microsoft.com/office/drawing/2010/main" val="0"/>
              </a:ext>
            </a:extLst>
          </a:blip>
          <a:srcRect t="-16207" b="-16207"/>
          <a:stretch>
            <a:fillRect/>
          </a:stretch>
        </p:blipFill>
        <p:spPr/>
      </p:pic>
      <p:pic>
        <p:nvPicPr>
          <p:cNvPr id="6" name="Content Placeholder 5" descr="Screen Shot 2014-04-02 at 10.42.51 PM.png"/>
          <p:cNvPicPr>
            <a:picLocks noGrp="1" noChangeAspect="1"/>
          </p:cNvPicPr>
          <p:nvPr>
            <p:ph sz="half" idx="2"/>
          </p:nvPr>
        </p:nvPicPr>
        <p:blipFill>
          <a:blip r:embed="rId3">
            <a:extLst>
              <a:ext uri="{28A0092B-C50C-407E-A947-70E740481C1C}">
                <a14:useLocalDpi xmlns:a14="http://schemas.microsoft.com/office/drawing/2010/main" val="0"/>
              </a:ext>
            </a:extLst>
          </a:blip>
          <a:srcRect t="-16958" b="-16958"/>
          <a:stretch>
            <a:fillRect/>
          </a:stretch>
        </p:blipFill>
        <p:spPr>
          <a:xfrm>
            <a:off x="4660900" y="1600200"/>
            <a:ext cx="3703638" cy="4525963"/>
          </a:xfrm>
        </p:spPr>
      </p:pic>
    </p:spTree>
    <p:extLst>
      <p:ext uri="{BB962C8B-B14F-4D97-AF65-F5344CB8AC3E}">
        <p14:creationId xmlns:p14="http://schemas.microsoft.com/office/powerpoint/2010/main" val="2644208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Install your app to your device!</a:t>
            </a:r>
            <a:endParaRPr lang="en-US" dirty="0"/>
          </a:p>
        </p:txBody>
      </p:sp>
      <p:pic>
        <p:nvPicPr>
          <p:cNvPr id="7" name="Content Placeholder 6" descr="Screen Shot 2014-04-02 at 10.43.45 PM.png"/>
          <p:cNvPicPr>
            <a:picLocks noGrp="1" noChangeAspect="1"/>
          </p:cNvPicPr>
          <p:nvPr>
            <p:ph idx="1"/>
          </p:nvPr>
        </p:nvPicPr>
        <p:blipFill>
          <a:blip r:embed="rId3">
            <a:extLst>
              <a:ext uri="{28A0092B-C50C-407E-A947-70E740481C1C}">
                <a14:useLocalDpi xmlns:a14="http://schemas.microsoft.com/office/drawing/2010/main" val="0"/>
              </a:ext>
            </a:extLst>
          </a:blip>
          <a:srcRect t="8366" b="8366"/>
          <a:stretch>
            <a:fillRect/>
          </a:stretch>
        </p:blipFill>
        <p:spPr/>
      </p:pic>
    </p:spTree>
    <p:extLst>
      <p:ext uri="{BB962C8B-B14F-4D97-AF65-F5344CB8AC3E}">
        <p14:creationId xmlns:p14="http://schemas.microsoft.com/office/powerpoint/2010/main" val="1405767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create limited functionality  like content generator/link summary apps.</a:t>
            </a:r>
          </a:p>
          <a:p>
            <a:endParaRPr lang="en-US" dirty="0"/>
          </a:p>
          <a:p>
            <a:endParaRPr lang="en-US" dirty="0"/>
          </a:p>
        </p:txBody>
      </p:sp>
    </p:spTree>
    <p:extLst>
      <p:ext uri="{BB962C8B-B14F-4D97-AF65-F5344CB8AC3E}">
        <p14:creationId xmlns:p14="http://schemas.microsoft.com/office/powerpoint/2010/main" val="4140717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It’s a world of mobile apps!</a:t>
            </a:r>
            <a:endParaRPr lang="en-US" dirty="0"/>
          </a:p>
        </p:txBody>
      </p:sp>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half" idx="10"/>
          </p:nvPr>
        </p:nvSpPr>
        <p:spPr/>
        <p:txBody>
          <a:bodyPr/>
          <a:lstStyle/>
          <a:p>
            <a:endParaRPr lang="en-US"/>
          </a:p>
        </p:txBody>
      </p:sp>
    </p:spTree>
    <p:extLst>
      <p:ext uri="{BB962C8B-B14F-4D97-AF65-F5344CB8AC3E}">
        <p14:creationId xmlns:p14="http://schemas.microsoft.com/office/powerpoint/2010/main" val="33361930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But I want to make more complicated apps!</a:t>
            </a:r>
            <a:endParaRPr lang="en-US" dirty="0"/>
          </a:p>
        </p:txBody>
      </p:sp>
      <p:sp>
        <p:nvSpPr>
          <p:cNvPr id="5" name="Text Placeholder 4"/>
          <p:cNvSpPr>
            <a:spLocks noGrp="1"/>
          </p:cNvSpPr>
          <p:nvPr>
            <p:ph type="subTitle" idx="1"/>
          </p:nvPr>
        </p:nvSpPr>
        <p:spPr/>
        <p:txBody>
          <a:bodyPr/>
          <a:lstStyle/>
          <a:p>
            <a:r>
              <a:rPr lang="en-US" dirty="0" smtClean="0"/>
              <a:t>MIT’s App Inventor</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335124375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in between</a:t>
            </a:r>
            <a:endParaRPr lang="en-US" dirty="0"/>
          </a:p>
        </p:txBody>
      </p:sp>
      <p:sp>
        <p:nvSpPr>
          <p:cNvPr id="5" name="Content Placeholder 4"/>
          <p:cNvSpPr>
            <a:spLocks noGrp="1"/>
          </p:cNvSpPr>
          <p:nvPr>
            <p:ph idx="1"/>
          </p:nvPr>
        </p:nvSpPr>
        <p:spPr/>
        <p:txBody>
          <a:bodyPr/>
          <a:lstStyle/>
          <a:p>
            <a:r>
              <a:rPr lang="en-US" dirty="0"/>
              <a:t>MIT App Inventor provides the fastest way to build apps for Android phones and tablets. Even with no prior experience, you can learn to build apps within hours</a:t>
            </a:r>
            <a:r>
              <a:rPr lang="en-US" dirty="0" smtClean="0"/>
              <a:t>.</a:t>
            </a:r>
          </a:p>
          <a:p>
            <a:endParaRPr lang="en-US" dirty="0"/>
          </a:p>
          <a:p>
            <a:r>
              <a:rPr lang="en-US" dirty="0" smtClean="0"/>
              <a:t>The MIT site:</a:t>
            </a:r>
          </a:p>
          <a:p>
            <a:pPr lvl="1"/>
            <a:r>
              <a:rPr lang="en-US" dirty="0">
                <a:hlinkClick r:id="rId2"/>
              </a:rPr>
              <a:t>http://appinventor.mit.edu/explore</a:t>
            </a:r>
            <a:r>
              <a:rPr lang="en-US" dirty="0" smtClean="0">
                <a:hlinkClick r:id="rId2"/>
              </a:rPr>
              <a:t>/</a:t>
            </a:r>
            <a:endParaRPr lang="en-US" dirty="0" smtClean="0"/>
          </a:p>
          <a:p>
            <a:pPr lvl="1"/>
            <a:endParaRPr lang="en-US" dirty="0"/>
          </a:p>
          <a:p>
            <a:r>
              <a:rPr lang="en-US" dirty="0" smtClean="0"/>
              <a:t>Learning materials/Tutorials:</a:t>
            </a:r>
          </a:p>
          <a:p>
            <a:pPr lvl="1"/>
            <a:r>
              <a:rPr lang="en-US" dirty="0">
                <a:hlinkClick r:id="rId3"/>
              </a:rPr>
              <a:t>http://www.appinventor.org</a:t>
            </a:r>
            <a:r>
              <a:rPr lang="en-US" dirty="0" smtClean="0">
                <a:hlinkClick r:id="rId3"/>
              </a:rPr>
              <a:t>/</a:t>
            </a:r>
            <a:endParaRPr lang="en-US" dirty="0" smtClean="0"/>
          </a:p>
          <a:p>
            <a:pPr lvl="1"/>
            <a:endParaRPr lang="en-US" dirty="0"/>
          </a:p>
        </p:txBody>
      </p:sp>
    </p:spTree>
    <p:extLst>
      <p:ext uri="{BB962C8B-B14F-4D97-AF65-F5344CB8AC3E}">
        <p14:creationId xmlns:p14="http://schemas.microsoft.com/office/powerpoint/2010/main" val="173774652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r>
              <a:rPr lang="en-US" dirty="0"/>
              <a:t>App Inventor is a </a:t>
            </a:r>
            <a:r>
              <a:rPr lang="en-US" b="1" dirty="0"/>
              <a:t>visual programming language</a:t>
            </a:r>
            <a:r>
              <a:rPr lang="en-US" dirty="0"/>
              <a:t> de</a:t>
            </a:r>
            <a:r>
              <a:rPr lang="en-US" b="1" dirty="0"/>
              <a:t>signed specifically for beginners</a:t>
            </a:r>
            <a:r>
              <a:rPr lang="en-US" dirty="0"/>
              <a:t>. </a:t>
            </a:r>
            <a:endParaRPr lang="en-US" dirty="0" smtClean="0"/>
          </a:p>
          <a:p>
            <a:r>
              <a:rPr lang="en-US" dirty="0" smtClean="0"/>
              <a:t>Students </a:t>
            </a:r>
            <a:r>
              <a:rPr lang="en-US" dirty="0"/>
              <a:t>are highly motivated to learn because they can create mobile apps for phones and tablets, and because the visual blocks language allows them to build interesting things right from the start. </a:t>
            </a:r>
            <a:endParaRPr lang="en-US" dirty="0" smtClean="0"/>
          </a:p>
          <a:p>
            <a:r>
              <a:rPr lang="en-US" dirty="0" smtClean="0"/>
              <a:t>Because </a:t>
            </a:r>
            <a:r>
              <a:rPr lang="en-US" dirty="0"/>
              <a:t>they are not bogged down in syntax and error messages, students are able to work on real world problems, explore logic and problem-solving, and develop a passion for computing.</a:t>
            </a:r>
          </a:p>
        </p:txBody>
      </p:sp>
    </p:spTree>
    <p:extLst>
      <p:ext uri="{BB962C8B-B14F-4D97-AF65-F5344CB8AC3E}">
        <p14:creationId xmlns:p14="http://schemas.microsoft.com/office/powerpoint/2010/main" val="412936585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Can you tell what’s supposed to happen?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274" y="1930221"/>
            <a:ext cx="5550725" cy="3865921"/>
          </a:xfrm>
        </p:spPr>
      </p:pic>
    </p:spTree>
    <p:extLst>
      <p:ext uri="{BB962C8B-B14F-4D97-AF65-F5344CB8AC3E}">
        <p14:creationId xmlns:p14="http://schemas.microsoft.com/office/powerpoint/2010/main" val="337464017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1776935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26073538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42429801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p:spPr>
      </p:pic>
      <p:sp>
        <p:nvSpPr>
          <p:cNvPr id="3" name="Content Placeholder 2"/>
          <p:cNvSpPr>
            <a:spLocks noGrp="1"/>
          </p:cNvSpPr>
          <p:nvPr>
            <p:ph sz="half" idx="2"/>
          </p:nvPr>
        </p:nvSpPr>
        <p:spPr>
          <a:xfrm>
            <a:off x="931334" y="5127096"/>
            <a:ext cx="7416800" cy="470429"/>
          </a:xfrm>
        </p:spPr>
        <p:txBody>
          <a:bodyPr>
            <a:noAutofit/>
          </a:bodyPr>
          <a:lstStyle/>
          <a:p>
            <a:r>
              <a:rPr lang="en-US" sz="3600" dirty="0"/>
              <a:t>http://ai2.appinventor.mit.edu/</a:t>
            </a:r>
          </a:p>
        </p:txBody>
      </p:sp>
    </p:spTree>
    <p:extLst>
      <p:ext uri="{BB962C8B-B14F-4D97-AF65-F5344CB8AC3E}">
        <p14:creationId xmlns:p14="http://schemas.microsoft.com/office/powerpoint/2010/main" val="57634325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Making more complicated apps</a:t>
            </a:r>
            <a:endParaRPr lang="en-US" dirty="0"/>
          </a:p>
        </p:txBody>
      </p:sp>
      <p:sp>
        <p:nvSpPr>
          <p:cNvPr id="5" name="Text Placeholder 4"/>
          <p:cNvSpPr>
            <a:spLocks noGrp="1"/>
          </p:cNvSpPr>
          <p:nvPr>
            <p:ph type="subTitle" idx="1"/>
          </p:nvPr>
        </p:nvSpPr>
        <p:spPr/>
        <p:txBody>
          <a:bodyPr/>
          <a:lstStyle/>
          <a:p>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349633933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environment for Android development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842" y="1600200"/>
            <a:ext cx="6576315" cy="4525963"/>
          </a:xfrm>
        </p:spPr>
      </p:pic>
    </p:spTree>
    <p:extLst>
      <p:ext uri="{BB962C8B-B14F-4D97-AF65-F5344CB8AC3E}">
        <p14:creationId xmlns:p14="http://schemas.microsoft.com/office/powerpoint/2010/main" val="288240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1"/>
          </p:nvPr>
        </p:nvPicPr>
        <p:blipFill>
          <a:blip r:embed="rId3">
            <a:extLst>
              <a:ext uri="{28A0092B-C50C-407E-A947-70E740481C1C}">
                <a14:useLocalDpi xmlns:a14="http://schemas.microsoft.com/office/drawing/2010/main" val="0"/>
              </a:ext>
            </a:extLst>
          </a:blip>
          <a:srcRect t="-53461" b="-53461"/>
          <a:stretch>
            <a:fillRect/>
          </a:stretch>
        </p:blipFill>
        <p:spPr/>
      </p:pic>
      <p:pic>
        <p:nvPicPr>
          <p:cNvPr id="7" name="Content Placeholder 6" descr="Screen Shot 2014-01-30 at 10.47.46 AM.png"/>
          <p:cNvPicPr>
            <a:picLocks noGrp="1" noChangeAspect="1"/>
          </p:cNvPicPr>
          <p:nvPr>
            <p:ph sz="half" idx="2"/>
          </p:nvPr>
        </p:nvPicPr>
        <p:blipFill>
          <a:blip r:embed="rId4">
            <a:extLst>
              <a:ext uri="{28A0092B-C50C-407E-A947-70E740481C1C}">
                <a14:useLocalDpi xmlns:a14="http://schemas.microsoft.com/office/drawing/2010/main" val="0"/>
              </a:ext>
            </a:extLst>
          </a:blip>
          <a:srcRect t="-21920" b="-21920"/>
          <a:stretch>
            <a:fillRect/>
          </a:stretch>
        </p:blipFill>
        <p:spPr/>
      </p:pic>
    </p:spTree>
    <p:extLst>
      <p:ext uri="{BB962C8B-B14F-4D97-AF65-F5344CB8AC3E}">
        <p14:creationId xmlns:p14="http://schemas.microsoft.com/office/powerpoint/2010/main" val="21672710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Xcode</a:t>
            </a:r>
            <a:r>
              <a:rPr lang="en-US" dirty="0" smtClean="0"/>
              <a:t> environment for </a:t>
            </a:r>
            <a:r>
              <a:rPr lang="en-US" dirty="0" err="1" smtClean="0"/>
              <a:t>iOS</a:t>
            </a:r>
            <a:r>
              <a:rPr lang="en-US" smtClean="0"/>
              <a:t> development</a:t>
            </a:r>
            <a:endParaRPr lang="en-US"/>
          </a:p>
        </p:txBody>
      </p:sp>
      <p:pic>
        <p:nvPicPr>
          <p:cNvPr id="4" name="Content Placeholder 3" descr="Screen Shot 2014-04-04 at 12.27.00 PM.png"/>
          <p:cNvPicPr>
            <a:picLocks noGrp="1" noChangeAspect="1"/>
          </p:cNvPicPr>
          <p:nvPr>
            <p:ph idx="1"/>
          </p:nvPr>
        </p:nvPicPr>
        <p:blipFill>
          <a:blip r:embed="rId2">
            <a:extLst>
              <a:ext uri="{28A0092B-C50C-407E-A947-70E740481C1C}">
                <a14:useLocalDpi xmlns:a14="http://schemas.microsoft.com/office/drawing/2010/main" val="0"/>
              </a:ext>
            </a:extLst>
          </a:blip>
          <a:srcRect l="-13623" r="-13623"/>
          <a:stretch>
            <a:fillRect/>
          </a:stretch>
        </p:blipFill>
        <p:spPr/>
      </p:pic>
    </p:spTree>
    <p:extLst>
      <p:ext uri="{BB962C8B-B14F-4D97-AF65-F5344CB8AC3E}">
        <p14:creationId xmlns:p14="http://schemas.microsoft.com/office/powerpoint/2010/main" val="482451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the end of the presentation.</a:t>
            </a:r>
          </a:p>
          <a:p>
            <a:r>
              <a:rPr lang="en-US" dirty="0" smtClean="0"/>
              <a:t>Thank you for attending!</a:t>
            </a:r>
          </a:p>
          <a:p>
            <a:endParaRPr lang="en-US" dirty="0" smtClean="0"/>
          </a:p>
          <a:p>
            <a:r>
              <a:rPr lang="en-US" dirty="0" smtClean="0"/>
              <a:t>For questions or inquiries :</a:t>
            </a:r>
          </a:p>
          <a:p>
            <a:pPr lvl="1"/>
            <a:r>
              <a:rPr lang="en-US" dirty="0" err="1" smtClean="0"/>
              <a:t>eMail</a:t>
            </a:r>
            <a:r>
              <a:rPr lang="en-US" dirty="0" smtClean="0"/>
              <a:t>: </a:t>
            </a:r>
            <a:r>
              <a:rPr lang="en-US" dirty="0" smtClean="0">
                <a:hlinkClick r:id="rId3"/>
              </a:rPr>
              <a:t>rlramos@smart.com.ph</a:t>
            </a:r>
            <a:endParaRPr lang="en-US" dirty="0" smtClean="0"/>
          </a:p>
          <a:p>
            <a:pPr lvl="1"/>
            <a:r>
              <a:rPr lang="en-US" dirty="0" smtClean="0"/>
              <a:t>Mobile: 09298874076</a:t>
            </a:r>
          </a:p>
          <a:p>
            <a:pPr lvl="1"/>
            <a:r>
              <a:rPr lang="en-US" dirty="0" smtClean="0"/>
              <a:t>Office #: 5113175</a:t>
            </a:r>
          </a:p>
          <a:p>
            <a:pPr lvl="1"/>
            <a:r>
              <a:rPr lang="en-US" dirty="0" err="1" smtClean="0"/>
              <a:t>Facebook</a:t>
            </a:r>
            <a:r>
              <a:rPr lang="en-US" dirty="0" smtClean="0"/>
              <a:t>: </a:t>
            </a:r>
            <a:r>
              <a:rPr lang="en-US" dirty="0" smtClean="0">
                <a:hlinkClick r:id="rId4"/>
              </a:rPr>
              <a:t>rlramos@gmail.com</a:t>
            </a:r>
            <a:endParaRPr lang="en-US" dirty="0" smtClean="0"/>
          </a:p>
          <a:p>
            <a:pPr lvl="1"/>
            <a:endParaRPr lang="en-US" dirty="0"/>
          </a:p>
        </p:txBody>
      </p:sp>
      <p:pic>
        <p:nvPicPr>
          <p:cNvPr id="3074" name="Picture 2" descr="C:\Users\taleweaver\Desktop\android courseware\droid_logo_motodev_remixes-450.jpg"/>
          <p:cNvPicPr>
            <a:picLocks noChangeAspect="1" noChangeArrowheads="1"/>
          </p:cNvPicPr>
          <p:nvPr/>
        </p:nvPicPr>
        <p:blipFill>
          <a:blip r:embed="rId5" cstate="print"/>
          <a:srcRect/>
          <a:stretch>
            <a:fillRect/>
          </a:stretch>
        </p:blipFill>
        <p:spPr bwMode="auto">
          <a:xfrm>
            <a:off x="6096000" y="3657600"/>
            <a:ext cx="2411356" cy="1398587"/>
          </a:xfrm>
          <a:prstGeom prst="rect">
            <a:avLst/>
          </a:prstGeom>
          <a:noFill/>
        </p:spPr>
      </p:pic>
    </p:spTree>
    <p:extLst>
      <p:ext uri="{BB962C8B-B14F-4D97-AF65-F5344CB8AC3E}">
        <p14:creationId xmlns:p14="http://schemas.microsoft.com/office/powerpoint/2010/main" val="1125436499"/>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405684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41634273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78912"/>
            <a:ext cx="4948238" cy="581437"/>
          </a:xfrm>
        </p:spPr>
        <p:txBody>
          <a:bodyPr/>
          <a:lstStyle/>
          <a:p>
            <a:r>
              <a:rPr lang="en-US" dirty="0" smtClean="0"/>
              <a:t>Facebook’s Turn Around</a:t>
            </a:r>
            <a:endParaRPr lang="en-US" dirty="0"/>
          </a:p>
        </p:txBody>
      </p:sp>
      <p:sp>
        <p:nvSpPr>
          <p:cNvPr id="3" name="Content Placeholder 2"/>
          <p:cNvSpPr>
            <a:spLocks noGrp="1"/>
          </p:cNvSpPr>
          <p:nvPr>
            <p:ph idx="1"/>
          </p:nvPr>
        </p:nvSpPr>
        <p:spPr>
          <a:xfrm>
            <a:off x="2400711" y="1285634"/>
            <a:ext cx="5974891" cy="4840530"/>
          </a:xfrm>
        </p:spPr>
        <p:txBody>
          <a:bodyPr>
            <a:normAutofit fontScale="92500" lnSpcReduction="20000"/>
          </a:bodyPr>
          <a:lstStyle/>
          <a:p>
            <a:r>
              <a:rPr lang="en-US" b="1" dirty="0" smtClean="0"/>
              <a:t>Then:</a:t>
            </a:r>
          </a:p>
          <a:p>
            <a:pPr lvl="1"/>
            <a:r>
              <a:rPr lang="en-US" b="1" dirty="0" smtClean="0"/>
              <a:t>Facebook </a:t>
            </a:r>
            <a:r>
              <a:rPr lang="en-US" b="1" dirty="0"/>
              <a:t>had fewer than 20 people on their core mobile team in early </a:t>
            </a:r>
            <a:r>
              <a:rPr lang="en-US" b="1" dirty="0" smtClean="0"/>
              <a:t>2012</a:t>
            </a:r>
          </a:p>
          <a:p>
            <a:pPr lvl="1"/>
            <a:r>
              <a:rPr lang="en-US" b="1" dirty="0" smtClean="0"/>
              <a:t>Changes </a:t>
            </a:r>
            <a:r>
              <a:rPr lang="en-US" b="1" dirty="0"/>
              <a:t>to the mobile app came every three to six months </a:t>
            </a:r>
            <a:r>
              <a:rPr lang="en-US" dirty="0"/>
              <a:t>— compared to the desktop version, which was updated twice per </a:t>
            </a:r>
            <a:r>
              <a:rPr lang="en-US" dirty="0" smtClean="0"/>
              <a:t>day </a:t>
            </a:r>
          </a:p>
          <a:p>
            <a:r>
              <a:rPr lang="en-US" b="1" dirty="0" smtClean="0"/>
              <a:t>Now:</a:t>
            </a:r>
          </a:p>
          <a:p>
            <a:pPr lvl="1"/>
            <a:r>
              <a:rPr lang="en-US" b="1" dirty="0" err="1" smtClean="0"/>
              <a:t>Zuckerberg</a:t>
            </a:r>
            <a:r>
              <a:rPr lang="en-US" b="1" dirty="0" smtClean="0"/>
              <a:t> refocused the company, giving each team mobile engineers and developers so that updates and new features could be built with the mobile experience in mind. </a:t>
            </a:r>
          </a:p>
          <a:p>
            <a:pPr lvl="1"/>
            <a:r>
              <a:rPr lang="en-US" b="1" dirty="0" smtClean="0"/>
              <a:t>“You </a:t>
            </a:r>
            <a:r>
              <a:rPr lang="en-US" b="1" dirty="0"/>
              <a:t>know, we need to think about maybe putting mobile first and being a mobile-first </a:t>
            </a:r>
            <a:r>
              <a:rPr lang="en-US" b="1" dirty="0" smtClean="0"/>
              <a:t>company” </a:t>
            </a:r>
          </a:p>
          <a:p>
            <a:pPr lvl="1"/>
            <a:r>
              <a:rPr lang="en-US" b="1" dirty="0" smtClean="0"/>
              <a:t>"</a:t>
            </a:r>
            <a:r>
              <a:rPr lang="en-US" b="1" dirty="0"/>
              <a:t>We realigned the company around, so everybody was responsible for mobile</a:t>
            </a:r>
            <a:r>
              <a:rPr lang="en-US" b="1" dirty="0" smtClean="0"/>
              <a:t>.” - </a:t>
            </a:r>
            <a:r>
              <a:rPr lang="en-US" dirty="0"/>
              <a:t>Facebook Vice President of Business and Marketing Partnerships David </a:t>
            </a:r>
            <a:r>
              <a:rPr lang="en-US" dirty="0" smtClean="0"/>
              <a:t>Fischer, </a:t>
            </a:r>
            <a:r>
              <a:rPr lang="en-US" dirty="0"/>
              <a:t>February (2013)</a:t>
            </a:r>
            <a:r>
              <a:rPr lang="en-US" b="1" dirty="0"/>
              <a:t>. </a:t>
            </a:r>
            <a:endParaRPr lang="en-US" b="1" dirty="0" smtClean="0"/>
          </a:p>
          <a:p>
            <a:pPr lvl="1"/>
            <a:r>
              <a:rPr lang="en-US" dirty="0"/>
              <a:t>Facebook has since put hundreds of engineers through week-long </a:t>
            </a:r>
            <a:r>
              <a:rPr lang="en-US" dirty="0" err="1"/>
              <a:t>iOS</a:t>
            </a:r>
            <a:r>
              <a:rPr lang="en-US" dirty="0"/>
              <a:t> and Android classes on campus</a:t>
            </a:r>
            <a:endParaRPr lang="en-US" b="1" dirty="0"/>
          </a:p>
          <a:p>
            <a:endParaRPr lang="en-US" dirty="0"/>
          </a:p>
        </p:txBody>
      </p:sp>
    </p:spTree>
    <p:extLst>
      <p:ext uri="{BB962C8B-B14F-4D97-AF65-F5344CB8AC3E}">
        <p14:creationId xmlns:p14="http://schemas.microsoft.com/office/powerpoint/2010/main" val="8600104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a:xfrm>
            <a:off x="2264833" y="2020888"/>
            <a:ext cx="6491769" cy="4105275"/>
          </a:xfrm>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42604446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26901</TotalTime>
  <Words>3446</Words>
  <Application>Microsoft Macintosh PowerPoint</Application>
  <PresentationFormat>On-screen Show (4:3)</PresentationFormat>
  <Paragraphs>349</Paragraphs>
  <Slides>62</Slides>
  <Notes>23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Mobile Apps Overview</vt:lpstr>
      <vt:lpstr>PowerPoint Presentation</vt:lpstr>
      <vt:lpstr>Hello I’m Ronald L. Ramos</vt:lpstr>
      <vt:lpstr>PowerPoint Presentation</vt:lpstr>
      <vt:lpstr>It’s a world of mobile apps!</vt:lpstr>
      <vt:lpstr>Mark Zuckerberg, Founder, Facebook</vt:lpstr>
      <vt:lpstr>Monthly Active Users - FB</vt:lpstr>
      <vt:lpstr>Facebook’s Turn Around</vt:lpstr>
      <vt:lpstr>App Development Costs</vt:lpstr>
      <vt:lpstr>In 2011</vt:lpstr>
      <vt:lpstr>What type of Apps are out there?</vt:lpstr>
      <vt:lpstr>What they are</vt:lpstr>
      <vt:lpstr>Native versus Hybrid/Web apps</vt:lpstr>
      <vt:lpstr>Monetizing Smart Apps</vt:lpstr>
      <vt:lpstr>App Monetization</vt:lpstr>
      <vt:lpstr>PowerPoint Presentation</vt:lpstr>
      <vt:lpstr>PowerPoint Presentation</vt:lpstr>
      <vt:lpstr>PowerPoint Presentation</vt:lpstr>
      <vt:lpstr>Market Stats</vt:lpstr>
      <vt:lpstr>Market Stats</vt:lpstr>
      <vt:lpstr>PowerPoint Presentation</vt:lpstr>
      <vt:lpstr>Mobile Ads Integration</vt:lpstr>
      <vt:lpstr>PowerPoint Presentation</vt:lpstr>
      <vt:lpstr>Potential Revenue for Smart</vt:lpstr>
      <vt:lpstr>PowerPoint Presentation</vt:lpstr>
      <vt:lpstr>Create an “In-app purchase” ready game</vt:lpstr>
      <vt:lpstr>PowerPoint Presentation</vt:lpstr>
      <vt:lpstr>Mechanics</vt:lpstr>
      <vt:lpstr>Possible In-app Purchases</vt:lpstr>
      <vt:lpstr>PowerPoint Presentation</vt:lpstr>
      <vt:lpstr>App Development</vt:lpstr>
      <vt:lpstr>Development</vt:lpstr>
      <vt:lpstr>Platforms and associated development tools</vt:lpstr>
      <vt:lpstr>Android versus Apple costs </vt:lpstr>
      <vt:lpstr>Mock-Ups</vt:lpstr>
      <vt:lpstr>Sample Wireframe/Mock-up</vt:lpstr>
      <vt:lpstr>Sample Wireframe/Mock-up</vt:lpstr>
      <vt:lpstr>Wireframing</vt:lpstr>
      <vt:lpstr>Demo: Wireframes</vt:lpstr>
      <vt:lpstr>Mobile App Generators</vt:lpstr>
      <vt:lpstr>Want to build an app? </vt:lpstr>
      <vt:lpstr>Some app generators</vt:lpstr>
      <vt:lpstr>Make your own app now!</vt:lpstr>
      <vt:lpstr>Pick a template!</vt:lpstr>
      <vt:lpstr>Fill in the details!</vt:lpstr>
      <vt:lpstr>Click on create app!</vt:lpstr>
      <vt:lpstr>Preview your app!</vt:lpstr>
      <vt:lpstr>Install your app to your device!</vt:lpstr>
      <vt:lpstr>Remember</vt:lpstr>
      <vt:lpstr>But I want to make more complicated apps!</vt:lpstr>
      <vt:lpstr>Something in between</vt:lpstr>
      <vt:lpstr>What is it?</vt:lpstr>
      <vt:lpstr>Can you tell what’s supposed to happen?</vt:lpstr>
      <vt:lpstr>Can you tell what’s supposed to happen?</vt:lpstr>
      <vt:lpstr>PowerPoint Presentation</vt:lpstr>
      <vt:lpstr>What’s possible!</vt:lpstr>
      <vt:lpstr>Demo! MIT’s App Inventor</vt:lpstr>
      <vt:lpstr>Making more complicated apps</vt:lpstr>
      <vt:lpstr>Eclipse environment for Android development</vt:lpstr>
      <vt:lpstr>Xcode environment for iOS development</vt:lpstr>
      <vt:lpstr>PowerPoint Presentation</vt:lpstr>
      <vt:lpstr>Thank you!</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rjvillamor</dc:creator>
  <cp:lastModifiedBy>Ronald Ramos</cp:lastModifiedBy>
  <cp:revision>303</cp:revision>
  <dcterms:created xsi:type="dcterms:W3CDTF">2009-07-16T03:21:09Z</dcterms:created>
  <dcterms:modified xsi:type="dcterms:W3CDTF">2014-04-09T14:46:07Z</dcterms:modified>
</cp:coreProperties>
</file>