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8"/>
  </p:notesMasterIdLst>
  <p:sldIdLst>
    <p:sldId id="256" r:id="rId2"/>
    <p:sldId id="258" r:id="rId3"/>
    <p:sldId id="257"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4" r:id="rId19"/>
    <p:sldId id="275" r:id="rId20"/>
    <p:sldId id="277" r:id="rId21"/>
    <p:sldId id="282" r:id="rId22"/>
    <p:sldId id="276" r:id="rId23"/>
    <p:sldId id="278" r:id="rId24"/>
    <p:sldId id="279" r:id="rId25"/>
    <p:sldId id="280" r:id="rId26"/>
    <p:sldId id="281"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086" autoAdjust="0"/>
  </p:normalViewPr>
  <p:slideViewPr>
    <p:cSldViewPr>
      <p:cViewPr varScale="1">
        <p:scale>
          <a:sx n="71" d="100"/>
          <a:sy n="71" d="100"/>
        </p:scale>
        <p:origin x="-2120" y="-11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notesMaster" Target="notesMasters/notes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3C35FD-3B0D-4227-9F4B-972478F75AD0}" type="datetimeFigureOut">
              <a:rPr lang="en-US" smtClean="0"/>
              <a:t>5/8/14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9EC290-C656-4004-B16C-7A10ECC90851}" type="slidenum">
              <a:rPr lang="en-US" smtClean="0"/>
              <a:t>‹#›</a:t>
            </a:fld>
            <a:endParaRPr lang="en-US"/>
          </a:p>
        </p:txBody>
      </p:sp>
    </p:spTree>
    <p:extLst>
      <p:ext uri="{BB962C8B-B14F-4D97-AF65-F5344CB8AC3E}">
        <p14:creationId xmlns:p14="http://schemas.microsoft.com/office/powerpoint/2010/main" val="252585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Working with databases in Android can be slow due to the necessary I/O. Therefore is it recommended to perform this task in an </a:t>
            </a:r>
            <a:r>
              <a:rPr lang="en-US" dirty="0" err="1" smtClean="0"/>
              <a:t>AsyncTask</a:t>
            </a:r>
            <a:r>
              <a:rPr lang="en-US" dirty="0" smtClean="0"/>
              <a:t> . </a:t>
            </a:r>
          </a:p>
          <a:p>
            <a:endParaRPr lang="en-US" dirty="0" smtClean="0"/>
          </a:p>
          <a:p>
            <a:r>
              <a:rPr lang="en-US" dirty="0" smtClean="0"/>
              <a:t>SQLite supports the data types TEXT (similar to String in Java), INTEGER (similar to long in Java) and REAL (similar to double in Java). All other types must be converted into on of these fields before saving them in the database. SQLite itself does not validate if the types written to the columns are actually of the defined type, you can write an integer into a string column.</a:t>
            </a:r>
          </a:p>
          <a:p>
            <a:endParaRPr lang="en-US" dirty="0" smtClean="0"/>
          </a:p>
          <a:p>
            <a:r>
              <a:rPr lang="en-US" dirty="0" smtClean="0"/>
              <a:t>If your application creates an database this database is saved in the directory "DATA/data/APP_NAME/databases/FILENAME". "DATA" is the path which </a:t>
            </a:r>
            <a:r>
              <a:rPr lang="en-US" dirty="0" err="1" smtClean="0"/>
              <a:t>Environment.getDataDirectory</a:t>
            </a:r>
            <a:r>
              <a:rPr lang="en-US" dirty="0" smtClean="0"/>
              <a:t>() returns, "APP_NAME" is your application name and "FILENAME" is the name you give the database during creation. </a:t>
            </a:r>
            <a:r>
              <a:rPr lang="en-US" dirty="0" err="1" smtClean="0"/>
              <a:t>Environment.getDataDirectory</a:t>
            </a:r>
            <a:r>
              <a:rPr lang="en-US" dirty="0" smtClean="0"/>
              <a:t>() usually return the SD card as location.</a:t>
            </a:r>
          </a:p>
          <a:p>
            <a:endParaRPr lang="en-US" dirty="0" smtClean="0"/>
          </a:p>
          <a:p>
            <a:r>
              <a:rPr lang="en-US" dirty="0" smtClean="0"/>
              <a:t>A </a:t>
            </a:r>
            <a:r>
              <a:rPr lang="en-US" dirty="0" err="1" smtClean="0"/>
              <a:t>SQlite</a:t>
            </a:r>
            <a:r>
              <a:rPr lang="en-US" dirty="0" smtClean="0"/>
              <a:t> database is private to the application which creates it. If you want to share data with other applications you can use a Content Provider. </a:t>
            </a:r>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3</a:t>
            </a:fld>
            <a:endParaRPr lang="en-US"/>
          </a:p>
        </p:txBody>
      </p:sp>
    </p:spTree>
    <p:extLst>
      <p:ext uri="{BB962C8B-B14F-4D97-AF65-F5344CB8AC3E}">
        <p14:creationId xmlns:p14="http://schemas.microsoft.com/office/powerpoint/2010/main" val="4329139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24</a:t>
            </a:fld>
            <a:endParaRPr lang="en-US"/>
          </a:p>
        </p:txBody>
      </p:sp>
    </p:spTree>
    <p:extLst>
      <p:ext uri="{BB962C8B-B14F-4D97-AF65-F5344CB8AC3E}">
        <p14:creationId xmlns:p14="http://schemas.microsoft.com/office/powerpoint/2010/main" val="16198242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mn-lt"/>
                <a:ea typeface="+mn-ea"/>
                <a:cs typeface="+mn-cs"/>
              </a:rPr>
              <a:t>package </a:t>
            </a:r>
            <a:r>
              <a:rPr lang="en-US" sz="1200" b="1" kern="1200" dirty="0" err="1" smtClean="0">
                <a:solidFill>
                  <a:schemeClr val="tx1"/>
                </a:solidFill>
                <a:latin typeface="+mn-lt"/>
                <a:ea typeface="+mn-ea"/>
                <a:cs typeface="+mn-cs"/>
              </a:rPr>
              <a:t>com.ronramos.samples.mysimpledb</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android.app.Activity</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android.database.Cursor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android.os.Bundle</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android.view.View.OnClickListener</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android.widget.Button</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android.widget.EditText</a:t>
            </a:r>
            <a:r>
              <a:rPr lang="en-US" sz="1200" b="1" kern="1200" dirty="0" smtClean="0">
                <a:solidFill>
                  <a:schemeClr val="tx1"/>
                </a:solidFill>
                <a:latin typeface="+mn-lt"/>
                <a:ea typeface="+mn-ea"/>
                <a:cs typeface="+mn-cs"/>
              </a:rPr>
              <a:t>;</a:t>
            </a:r>
          </a:p>
          <a:p>
            <a:r>
              <a:rPr lang="en-US" sz="1200" b="1" kern="1200" dirty="0" smtClean="0">
                <a:solidFill>
                  <a:schemeClr val="tx1"/>
                </a:solidFill>
                <a:latin typeface="+mn-lt"/>
                <a:ea typeface="+mn-ea"/>
                <a:cs typeface="+mn-cs"/>
              </a:rPr>
              <a:t>import </a:t>
            </a:r>
            <a:r>
              <a:rPr lang="en-US" sz="1200" b="1" kern="1200" dirty="0" err="1" smtClean="0">
                <a:solidFill>
                  <a:schemeClr val="tx1"/>
                </a:solidFill>
                <a:latin typeface="+mn-lt"/>
                <a:ea typeface="+mn-ea"/>
                <a:cs typeface="+mn-cs"/>
              </a:rPr>
              <a:t>android.widget.Toast</a:t>
            </a:r>
            <a:r>
              <a:rPr lang="en-US" sz="1200" b="1" kern="1200" dirty="0" smtClean="0">
                <a:solidFill>
                  <a:schemeClr val="tx1"/>
                </a:solidFill>
                <a:latin typeface="+mn-lt"/>
                <a:ea typeface="+mn-ea"/>
                <a:cs typeface="+mn-cs"/>
              </a:rPr>
              <a:t>;</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public class </a:t>
            </a:r>
            <a:r>
              <a:rPr lang="en-US" sz="1200" b="1" kern="1200" dirty="0" err="1" smtClean="0">
                <a:solidFill>
                  <a:schemeClr val="tx1"/>
                </a:solidFill>
                <a:latin typeface="+mn-lt"/>
                <a:ea typeface="+mn-ea"/>
                <a:cs typeface="+mn-cs"/>
              </a:rPr>
              <a:t>QuotesMain</a:t>
            </a:r>
            <a:r>
              <a:rPr lang="en-US" sz="1200" b="1" kern="1200" dirty="0" smtClean="0">
                <a:solidFill>
                  <a:schemeClr val="tx1"/>
                </a:solidFill>
                <a:latin typeface="+mn-lt"/>
                <a:ea typeface="+mn-ea"/>
                <a:cs typeface="+mn-cs"/>
              </a:rPr>
              <a:t> extends Activity {</a:t>
            </a:r>
          </a:p>
          <a:p>
            <a:r>
              <a:rPr lang="en-US" sz="1200" kern="1200" dirty="0" smtClean="0">
                <a:solidFill>
                  <a:schemeClr val="tx1"/>
                </a:solidFill>
                <a:latin typeface="+mn-lt"/>
                <a:ea typeface="+mn-ea"/>
                <a:cs typeface="+mn-cs"/>
              </a:rPr>
              <a:t>    /** Called when the activity is first created.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(Bundle </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super.onCreate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savedInstanceState</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setContentView</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R.layout.</a:t>
            </a:r>
            <a:r>
              <a:rPr lang="en-US" sz="1200" i="1" kern="1200" dirty="0" err="1" smtClean="0">
                <a:solidFill>
                  <a:schemeClr val="tx1"/>
                </a:solidFill>
                <a:latin typeface="+mn-lt"/>
                <a:ea typeface="+mn-ea"/>
                <a:cs typeface="+mn-cs"/>
              </a:rPr>
              <a:t>main</a:t>
            </a:r>
            <a:r>
              <a:rPr lang="en-US" sz="1200" i="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 new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(this);</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btnAdd</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button1);</a:t>
            </a:r>
          </a:p>
          <a:p>
            <a:r>
              <a:rPr lang="en-US" sz="1200" kern="1200" dirty="0" smtClean="0">
                <a:solidFill>
                  <a:schemeClr val="tx1"/>
                </a:solidFill>
                <a:latin typeface="+mn-lt"/>
                <a:ea typeface="+mn-ea"/>
                <a:cs typeface="+mn-cs"/>
              </a:rPr>
              <a:t>        Button </a:t>
            </a:r>
            <a:r>
              <a:rPr lang="en-US" sz="1200" kern="1200" dirty="0" err="1" smtClean="0">
                <a:solidFill>
                  <a:schemeClr val="tx1"/>
                </a:solidFill>
                <a:latin typeface="+mn-lt"/>
                <a:ea typeface="+mn-ea"/>
                <a:cs typeface="+mn-cs"/>
              </a:rPr>
              <a:t>btnShow</a:t>
            </a:r>
            <a:r>
              <a:rPr lang="en-US" sz="1200" kern="1200" dirty="0" smtClean="0">
                <a:solidFill>
                  <a:schemeClr val="tx1"/>
                </a:solidFill>
                <a:latin typeface="+mn-lt"/>
                <a:ea typeface="+mn-ea"/>
                <a:cs typeface="+mn-cs"/>
              </a:rPr>
              <a:t> = (Button) </a:t>
            </a:r>
            <a:r>
              <a:rPr lang="en-US" sz="1200" kern="1200" dirty="0" err="1" smtClean="0">
                <a:solidFill>
                  <a:schemeClr val="tx1"/>
                </a:solidFill>
                <a:latin typeface="+mn-lt"/>
                <a:ea typeface="+mn-ea"/>
                <a:cs typeface="+mn-cs"/>
              </a:rPr>
              <a:t>findViewById</a:t>
            </a:r>
            <a:r>
              <a:rPr lang="en-US" sz="1200" kern="1200" dirty="0" smtClean="0">
                <a:solidFill>
                  <a:schemeClr val="tx1"/>
                </a:solidFill>
                <a:latin typeface="+mn-lt"/>
                <a:ea typeface="+mn-ea"/>
                <a:cs typeface="+mn-cs"/>
              </a:rPr>
              <a:t>(R.id.</a:t>
            </a:r>
            <a:r>
              <a:rPr lang="en-US" sz="1200" i="1" kern="1200" dirty="0" smtClean="0">
                <a:solidFill>
                  <a:schemeClr val="tx1"/>
                </a:solidFill>
                <a:latin typeface="+mn-lt"/>
                <a:ea typeface="+mn-ea"/>
                <a:cs typeface="+mn-cs"/>
              </a:rPr>
              <a:t>button2);</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txtQuote</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editText1);</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final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txtRow</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EditText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findViewById</a:t>
            </a:r>
            <a:r>
              <a:rPr lang="en-US" sz="1200" b="1" kern="1200" dirty="0" smtClean="0">
                <a:solidFill>
                  <a:schemeClr val="tx1"/>
                </a:solidFill>
                <a:latin typeface="+mn-lt"/>
                <a:ea typeface="+mn-ea"/>
                <a:cs typeface="+mn-cs"/>
              </a:rPr>
              <a:t>(R.id.</a:t>
            </a:r>
            <a:r>
              <a:rPr lang="en-US" sz="1200" b="1" i="1" kern="1200" dirty="0" smtClean="0">
                <a:solidFill>
                  <a:schemeClr val="tx1"/>
                </a:solidFill>
                <a:latin typeface="+mn-lt"/>
                <a:ea typeface="+mn-ea"/>
                <a:cs typeface="+mn-cs"/>
              </a:rPr>
              <a:t>editText2);</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add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long </a:t>
            </a:r>
            <a:r>
              <a:rPr lang="en-US" sz="1200" b="1" u="sng" kern="1200" dirty="0" smtClean="0">
                <a:solidFill>
                  <a:schemeClr val="tx1"/>
                </a:solidFill>
                <a:latin typeface="+mn-lt"/>
                <a:ea typeface="+mn-ea"/>
                <a:cs typeface="+mn-cs"/>
              </a:rPr>
              <a:t>id;</a:t>
            </a:r>
          </a:p>
          <a:p>
            <a:r>
              <a:rPr lang="en-US" sz="1200" kern="1200" dirty="0" smtClean="0">
                <a:solidFill>
                  <a:schemeClr val="tx1"/>
                </a:solidFill>
                <a:latin typeface="+mn-lt"/>
                <a:ea typeface="+mn-ea"/>
                <a:cs typeface="+mn-cs"/>
              </a:rPr>
              <a:t>            id = </a:t>
            </a:r>
            <a:r>
              <a:rPr lang="en-US" sz="1200" kern="1200" dirty="0" err="1" smtClean="0">
                <a:solidFill>
                  <a:schemeClr val="tx1"/>
                </a:solidFill>
                <a:latin typeface="+mn-lt"/>
                <a:ea typeface="+mn-ea"/>
                <a:cs typeface="+mn-cs"/>
              </a:rPr>
              <a:t>db.insertQuote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txtQuote.getText</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toString</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OnClickListener</a:t>
            </a:r>
            <a:r>
              <a:rPr lang="en-US" sz="1200" kern="1200" dirty="0" smtClean="0">
                <a:solidFill>
                  <a:schemeClr val="tx1"/>
                </a:solidFill>
                <a:latin typeface="+mn-lt"/>
                <a:ea typeface="+mn-ea"/>
                <a:cs typeface="+mn-cs"/>
              </a:rPr>
              <a:t> show = </a:t>
            </a:r>
            <a:r>
              <a:rPr lang="en-US" sz="1200" b="1" kern="1200" dirty="0" smtClean="0">
                <a:solidFill>
                  <a:schemeClr val="tx1"/>
                </a:solidFill>
                <a:latin typeface="+mn-lt"/>
                <a:ea typeface="+mn-ea"/>
                <a:cs typeface="+mn-cs"/>
              </a:rPr>
              <a:t>new </a:t>
            </a:r>
            <a:r>
              <a:rPr lang="en-US" sz="1200" b="1" kern="1200" dirty="0" err="1" smtClean="0">
                <a:solidFill>
                  <a:schemeClr val="tx1"/>
                </a:solidFill>
                <a:latin typeface="+mn-lt"/>
                <a:ea typeface="+mn-ea"/>
                <a:cs typeface="+mn-cs"/>
              </a:rPr>
              <a:t>OnClickListener</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onClick</a:t>
            </a:r>
            <a:r>
              <a:rPr lang="en-US" sz="1200" b="1" kern="1200" dirty="0" smtClean="0">
                <a:solidFill>
                  <a:schemeClr val="tx1"/>
                </a:solidFill>
                <a:latin typeface="+mn-lt"/>
                <a:ea typeface="+mn-ea"/>
                <a:cs typeface="+mn-cs"/>
              </a:rPr>
              <a:t>(View view){</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db.open</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Cursor c = </a:t>
            </a:r>
            <a:r>
              <a:rPr lang="en-US" sz="1200" kern="1200" dirty="0" err="1" smtClean="0">
                <a:solidFill>
                  <a:schemeClr val="tx1"/>
                </a:solidFill>
                <a:latin typeface="+mn-lt"/>
                <a:ea typeface="+mn-ea"/>
                <a:cs typeface="+mn-cs"/>
              </a:rPr>
              <a:t>db.getQuote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Long.</a:t>
            </a:r>
            <a:r>
              <a:rPr lang="en-US" sz="1200" i="1" kern="1200" dirty="0" err="1" smtClean="0">
                <a:solidFill>
                  <a:schemeClr val="tx1"/>
                </a:solidFill>
                <a:latin typeface="+mn-lt"/>
                <a:ea typeface="+mn-ea"/>
                <a:cs typeface="+mn-cs"/>
              </a:rPr>
              <a:t>parseLong</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txtRow.getText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toString</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if (</a:t>
            </a:r>
            <a:r>
              <a:rPr lang="en-US" sz="1200" b="1" kern="1200" dirty="0" err="1" smtClean="0">
                <a:solidFill>
                  <a:schemeClr val="tx1"/>
                </a:solidFill>
                <a:latin typeface="+mn-lt"/>
                <a:ea typeface="+mn-ea"/>
                <a:cs typeface="+mn-cs"/>
              </a:rPr>
              <a:t>c.moveToFirst</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"id: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(0) + "\n" +</a:t>
            </a:r>
          </a:p>
          <a:p>
            <a:r>
              <a:rPr lang="en-US" sz="1200" kern="1200" dirty="0" smtClean="0">
                <a:solidFill>
                  <a:schemeClr val="tx1"/>
                </a:solidFill>
                <a:latin typeface="+mn-lt"/>
                <a:ea typeface="+mn-ea"/>
                <a:cs typeface="+mn-cs"/>
              </a:rPr>
              <a:t>                        "Quote: " + </a:t>
            </a:r>
            <a:r>
              <a:rPr lang="en-US" sz="1200" kern="1200" dirty="0" err="1" smtClean="0">
                <a:solidFill>
                  <a:schemeClr val="tx1"/>
                </a:solidFill>
                <a:latin typeface="+mn-lt"/>
                <a:ea typeface="+mn-ea"/>
                <a:cs typeface="+mn-cs"/>
              </a:rPr>
              <a:t>c.getString</a:t>
            </a:r>
            <a:r>
              <a:rPr lang="en-US" sz="1200" kern="1200" dirty="0" smtClean="0">
                <a:solidFill>
                  <a:schemeClr val="tx1"/>
                </a:solidFill>
                <a:latin typeface="+mn-lt"/>
                <a:ea typeface="+mn-ea"/>
                <a:cs typeface="+mn-cs"/>
              </a:rPr>
              <a:t>(1) + "\n",</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else{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makeText</a:t>
            </a:r>
            <a:r>
              <a:rPr lang="en-US" sz="1200" i="1" kern="1200" dirty="0" smtClean="0">
                <a:solidFill>
                  <a:schemeClr val="tx1"/>
                </a:solidFill>
                <a:latin typeface="+mn-lt"/>
                <a:ea typeface="+mn-ea"/>
                <a:cs typeface="+mn-cs"/>
              </a:rPr>
              <a:t>(</a:t>
            </a:r>
            <a:r>
              <a:rPr lang="en-US" sz="1200" i="1" kern="1200" dirty="0" err="1" smtClean="0">
                <a:solidFill>
                  <a:schemeClr val="tx1"/>
                </a:solidFill>
                <a:latin typeface="+mn-lt"/>
                <a:ea typeface="+mn-ea"/>
                <a:cs typeface="+mn-cs"/>
              </a:rPr>
              <a:t>getApplicationContext</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"No Quote!",</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Toast.</a:t>
            </a:r>
            <a:r>
              <a:rPr lang="en-US" sz="1200" i="1" kern="1200" dirty="0" err="1" smtClean="0">
                <a:solidFill>
                  <a:schemeClr val="tx1"/>
                </a:solidFill>
                <a:latin typeface="+mn-lt"/>
                <a:ea typeface="+mn-ea"/>
                <a:cs typeface="+mn-cs"/>
              </a:rPr>
              <a:t>LENGTH_LONG</a:t>
            </a:r>
            <a:r>
              <a:rPr lang="en-US" sz="1200" i="1" kern="1200" dirty="0" smtClean="0">
                <a:solidFill>
                  <a:schemeClr val="tx1"/>
                </a:solidFill>
                <a:latin typeface="+mn-lt"/>
                <a:ea typeface="+mn-ea"/>
                <a:cs typeface="+mn-cs"/>
              </a:rPr>
              <a:t>).show();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db.close</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btnAdd.setOnClickListener</a:t>
            </a:r>
            <a:r>
              <a:rPr lang="en-US" sz="1200" kern="1200" dirty="0" smtClean="0">
                <a:solidFill>
                  <a:schemeClr val="tx1"/>
                </a:solidFill>
                <a:latin typeface="+mn-lt"/>
                <a:ea typeface="+mn-ea"/>
                <a:cs typeface="+mn-cs"/>
              </a:rPr>
              <a:t>(add);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btnShow.setOnClickListener</a:t>
            </a:r>
            <a:r>
              <a:rPr lang="en-US" sz="1200" kern="1200" dirty="0" smtClean="0">
                <a:solidFill>
                  <a:schemeClr val="tx1"/>
                </a:solidFill>
                <a:latin typeface="+mn-lt"/>
                <a:ea typeface="+mn-ea"/>
                <a:cs typeface="+mn-cs"/>
              </a:rPr>
              <a:t>(show);</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25</a:t>
            </a:fld>
            <a:endParaRPr lang="en-US"/>
          </a:p>
        </p:txBody>
      </p:sp>
    </p:spTree>
    <p:extLst>
      <p:ext uri="{BB962C8B-B14F-4D97-AF65-F5344CB8AC3E}">
        <p14:creationId xmlns:p14="http://schemas.microsoft.com/office/powerpoint/2010/main" val="1899152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SQLiteBuilder</a:t>
            </a:r>
            <a:r>
              <a:rPr lang="en-US" dirty="0" smtClean="0"/>
              <a:t> is similar to the interface of an content provider therefore it is typically used in </a:t>
            </a:r>
            <a:r>
              <a:rPr lang="en-US" dirty="0" err="1" smtClean="0"/>
              <a:t>ContentProviders</a:t>
            </a:r>
            <a:r>
              <a:rPr lang="en-US" dirty="0" smtClean="0"/>
              <a:t>. A query always returns a "Cursor".</a:t>
            </a:r>
          </a:p>
          <a:p>
            <a:endParaRPr lang="en-US" dirty="0" smtClean="0"/>
          </a:p>
          <a:p>
            <a:r>
              <a:rPr lang="en-US" dirty="0" smtClean="0"/>
              <a:t>The method query has the parameters String </a:t>
            </a:r>
            <a:r>
              <a:rPr lang="en-US" dirty="0" err="1" smtClean="0"/>
              <a:t>dbName</a:t>
            </a:r>
            <a:r>
              <a:rPr lang="en-US" dirty="0" smtClean="0"/>
              <a:t>, </a:t>
            </a:r>
            <a:r>
              <a:rPr lang="en-US" dirty="0" err="1" smtClean="0"/>
              <a:t>int</a:t>
            </a:r>
            <a:r>
              <a:rPr lang="en-US" dirty="0" smtClean="0"/>
              <a:t>[] </a:t>
            </a:r>
            <a:r>
              <a:rPr lang="en-US" dirty="0" err="1" smtClean="0"/>
              <a:t>columnNames</a:t>
            </a:r>
            <a:r>
              <a:rPr lang="en-US" dirty="0" smtClean="0"/>
              <a:t>, String </a:t>
            </a:r>
            <a:r>
              <a:rPr lang="en-US" dirty="0" err="1" smtClean="0"/>
              <a:t>whereClause</a:t>
            </a:r>
            <a:r>
              <a:rPr lang="en-US" dirty="0" smtClean="0"/>
              <a:t>, String[] </a:t>
            </a:r>
            <a:r>
              <a:rPr lang="en-US" dirty="0" err="1" smtClean="0"/>
              <a:t>valuesForWhereClause</a:t>
            </a:r>
            <a:r>
              <a:rPr lang="en-US" dirty="0" smtClean="0"/>
              <a:t>, String[] </a:t>
            </a:r>
            <a:r>
              <a:rPr lang="en-US" dirty="0" err="1" smtClean="0"/>
              <a:t>groupBy</a:t>
            </a:r>
            <a:r>
              <a:rPr lang="en-US" dirty="0" smtClean="0"/>
              <a:t>, String[] having, String[] </a:t>
            </a:r>
            <a:r>
              <a:rPr lang="en-US" dirty="0" err="1" smtClean="0"/>
              <a:t>orderBy</a:t>
            </a:r>
            <a:r>
              <a:rPr lang="en-US" dirty="0" smtClean="0"/>
              <a:t>. If all data should be selected you can pass "null" as the where clause. The where clause is specified without "where", for example "_id=19 and summary=?". If several values are required via ? you pass them in the </a:t>
            </a:r>
            <a:r>
              <a:rPr lang="en-US" dirty="0" err="1" smtClean="0"/>
              <a:t>valuesForWhereClause</a:t>
            </a:r>
            <a:r>
              <a:rPr lang="en-US" dirty="0" smtClean="0"/>
              <a:t> array to the query. In general if something is not required you can pass "null", e.g. for the group by clause.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5</a:t>
            </a:fld>
            <a:endParaRPr lang="en-US"/>
          </a:p>
        </p:txBody>
      </p:sp>
    </p:spTree>
    <p:extLst>
      <p:ext uri="{BB962C8B-B14F-4D97-AF65-F5344CB8AC3E}">
        <p14:creationId xmlns:p14="http://schemas.microsoft.com/office/powerpoint/2010/main" val="3461836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DBAdapter</a:t>
            </a:r>
            <a:r>
              <a:rPr lang="en-US" dirty="0" smtClean="0"/>
              <a:t> </a:t>
            </a:r>
          </a:p>
          <a:p>
            <a:r>
              <a:rPr lang="en-US" dirty="0" smtClean="0"/>
              <a:t>{</a:t>
            </a:r>
          </a:p>
          <a:p>
            <a:endParaRPr lang="en-US" dirty="0" smtClean="0"/>
          </a:p>
          <a:p>
            <a:r>
              <a:rPr lang="en-US" dirty="0" smtClean="0"/>
              <a: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10</a:t>
            </a:fld>
            <a:endParaRPr lang="en-US"/>
          </a:p>
        </p:txBody>
      </p:sp>
    </p:spTree>
    <p:extLst>
      <p:ext uri="{BB962C8B-B14F-4D97-AF65-F5344CB8AC3E}">
        <p14:creationId xmlns:p14="http://schemas.microsoft.com/office/powerpoint/2010/main" val="39639529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11</a:t>
            </a:fld>
            <a:endParaRPr lang="en-US"/>
          </a:p>
        </p:txBody>
      </p:sp>
    </p:spTree>
    <p:extLst>
      <p:ext uri="{BB962C8B-B14F-4D97-AF65-F5344CB8AC3E}">
        <p14:creationId xmlns:p14="http://schemas.microsoft.com/office/powerpoint/2010/main" val="350055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onCreate</a:t>
            </a:r>
            <a:r>
              <a:rPr lang="en-US" dirty="0" smtClean="0"/>
              <a:t>() method creates a new database if the required database is not present. The </a:t>
            </a:r>
            <a:r>
              <a:rPr lang="en-US" dirty="0" err="1" smtClean="0"/>
              <a:t>onUpgrade</a:t>
            </a:r>
            <a:r>
              <a:rPr lang="en-US" dirty="0" smtClean="0"/>
              <a:t>() method is called when the database needs to be upgraded. This is achieved by checking the value defined in the DATABASE_VERSION constant. For this implementation of the </a:t>
            </a:r>
            <a:r>
              <a:rPr lang="en-US" dirty="0" err="1" smtClean="0"/>
              <a:t>onUpgrade</a:t>
            </a:r>
            <a:r>
              <a:rPr lang="en-US" dirty="0" smtClean="0"/>
              <a:t>() method, you will simply drop the table and create the table again. </a:t>
            </a:r>
          </a:p>
          <a:p>
            <a:r>
              <a:rPr lang="en-US" dirty="0" smtClean="0"/>
              <a:t>Code:</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Helper DBH;</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a:t>
            </a:r>
            <a:r>
              <a:rPr lang="en-US" sz="1200" b="1" kern="1200" dirty="0" err="1" smtClean="0">
                <a:solidFill>
                  <a:schemeClr val="tx1"/>
                </a:solidFill>
                <a:latin typeface="+mn-lt"/>
                <a:ea typeface="+mn-ea"/>
                <a:cs typeface="+mn-cs"/>
              </a:rPr>
              <a:t>DBHelper</a:t>
            </a:r>
            <a:r>
              <a:rPr lang="en-US" sz="1200" b="1" kern="1200" dirty="0" smtClean="0">
                <a:solidFill>
                  <a:schemeClr val="tx1"/>
                </a:solidFill>
                <a:latin typeface="+mn-lt"/>
                <a:ea typeface="+mn-ea"/>
                <a:cs typeface="+mn-cs"/>
              </a:rPr>
              <a:t>(Context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this.context</a:t>
            </a:r>
            <a:r>
              <a:rPr lang="en-US" sz="1200" b="1" kern="1200" dirty="0" smtClean="0">
                <a:solidFill>
                  <a:schemeClr val="tx1"/>
                </a:solidFill>
                <a:latin typeface="+mn-lt"/>
                <a:ea typeface="+mn-ea"/>
                <a:cs typeface="+mn-cs"/>
              </a:rPr>
              <a:t> = </a:t>
            </a:r>
            <a:r>
              <a:rPr lang="en-US" sz="1200" b="1" kern="1200" dirty="0" err="1" smtClean="0">
                <a:solidFill>
                  <a:schemeClr val="tx1"/>
                </a:solidFill>
                <a:latin typeface="+mn-lt"/>
                <a:ea typeface="+mn-ea"/>
                <a:cs typeface="+mn-cs"/>
              </a:rPr>
              <a:t>ctx</a:t>
            </a:r>
            <a:r>
              <a:rPr lang="en-US" sz="1200" b="1"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DBH = </a:t>
            </a:r>
            <a:r>
              <a:rPr lang="en-US" sz="1200" b="1" kern="1200" dirty="0" smtClean="0">
                <a:solidFill>
                  <a:schemeClr val="tx1"/>
                </a:solidFill>
                <a:latin typeface="+mn-lt"/>
                <a:ea typeface="+mn-ea"/>
                <a:cs typeface="+mn-cs"/>
              </a:rPr>
              <a:t>new Helper(context);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private static class Helper extends </a:t>
            </a:r>
            <a:r>
              <a:rPr lang="en-US" sz="1200" b="1" kern="1200" dirty="0" err="1" smtClean="0">
                <a:solidFill>
                  <a:schemeClr val="tx1"/>
                </a:solidFill>
                <a:latin typeface="+mn-lt"/>
                <a:ea typeface="+mn-ea"/>
                <a:cs typeface="+mn-cs"/>
              </a:rPr>
              <a:t>SQLiteOpenHelper</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Helper(Context context)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super(context, </a:t>
            </a:r>
            <a:r>
              <a:rPr lang="en-US" sz="1200" b="1" i="1" kern="1200" dirty="0" smtClean="0">
                <a:solidFill>
                  <a:schemeClr val="tx1"/>
                </a:solidFill>
                <a:latin typeface="+mn-lt"/>
                <a:ea typeface="+mn-ea"/>
                <a:cs typeface="+mn-cs"/>
              </a:rPr>
              <a:t>DATABASE_NAME, null, DATABASE_VERSION);</a:t>
            </a:r>
          </a:p>
          <a:p>
            <a:r>
              <a:rPr lang="en-US" sz="1200" kern="1200" dirty="0" smtClean="0">
                <a:solidFill>
                  <a:schemeClr val="tx1"/>
                </a:solidFill>
                <a:latin typeface="+mn-lt"/>
                <a:ea typeface="+mn-ea"/>
                <a:cs typeface="+mn-cs"/>
              </a:rPr>
              <a:t>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onCreate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a:t>
            </a:r>
            <a:r>
              <a:rPr lang="en-US" sz="1200" i="1" kern="1200" dirty="0" smtClean="0">
                <a:solidFill>
                  <a:schemeClr val="tx1"/>
                </a:solidFill>
                <a:latin typeface="+mn-lt"/>
                <a:ea typeface="+mn-ea"/>
                <a:cs typeface="+mn-cs"/>
              </a:rPr>
              <a:t>DATABASE_CREATE);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@Override</a:t>
            </a:r>
          </a:p>
          <a:p>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public void </a:t>
            </a:r>
            <a:r>
              <a:rPr lang="en-US" sz="1200" b="1" kern="1200" dirty="0" err="1" smtClean="0">
                <a:solidFill>
                  <a:schemeClr val="tx1"/>
                </a:solidFill>
                <a:latin typeface="+mn-lt"/>
                <a:ea typeface="+mn-ea"/>
                <a:cs typeface="+mn-cs"/>
              </a:rPr>
              <a:t>onUpgrade</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SQLiteDatabase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db</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oldVersion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int</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newVersion</a:t>
            </a:r>
            <a:r>
              <a:rPr lang="en-US" sz="1200" b="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Log.</a:t>
            </a:r>
            <a:r>
              <a:rPr lang="en-US" sz="1200" i="1" kern="1200" dirty="0" err="1" smtClean="0">
                <a:solidFill>
                  <a:schemeClr val="tx1"/>
                </a:solidFill>
                <a:latin typeface="+mn-lt"/>
                <a:ea typeface="+mn-ea"/>
                <a:cs typeface="+mn-cs"/>
              </a:rPr>
              <a:t>w</a:t>
            </a:r>
            <a:r>
              <a:rPr lang="en-US" sz="1200" i="1" kern="1200" dirty="0" smtClean="0">
                <a:solidFill>
                  <a:schemeClr val="tx1"/>
                </a:solidFill>
                <a:latin typeface="+mn-lt"/>
                <a:ea typeface="+mn-ea"/>
                <a:cs typeface="+mn-cs"/>
              </a:rPr>
              <a:t>(TAG, "Upgrading database from version " + </a:t>
            </a:r>
            <a:r>
              <a:rPr lang="en-US" sz="1200" i="1" kern="1200" dirty="0" err="1" smtClean="0">
                <a:solidFill>
                  <a:schemeClr val="tx1"/>
                </a:solidFill>
                <a:latin typeface="+mn-lt"/>
                <a:ea typeface="+mn-ea"/>
                <a:cs typeface="+mn-cs"/>
              </a:rPr>
              <a:t>oldVersion</a:t>
            </a:r>
            <a:r>
              <a:rPr lang="en-US" sz="1200" i="1"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 to "</a:t>
            </a:r>
          </a:p>
          <a:p>
            <a:r>
              <a:rPr lang="en-US" sz="1200" kern="1200" dirty="0" smtClean="0">
                <a:solidFill>
                  <a:schemeClr val="tx1"/>
                </a:solidFill>
                <a:latin typeface="+mn-lt"/>
                <a:ea typeface="+mn-ea"/>
                <a:cs typeface="+mn-cs"/>
              </a:rPr>
              <a:t>                  + </a:t>
            </a:r>
            <a:r>
              <a:rPr lang="en-US" sz="1200" kern="1200" dirty="0" err="1" smtClean="0">
                <a:solidFill>
                  <a:schemeClr val="tx1"/>
                </a:solidFill>
                <a:latin typeface="+mn-lt"/>
                <a:ea typeface="+mn-ea"/>
                <a:cs typeface="+mn-cs"/>
              </a:rPr>
              <a:t>newVersion</a:t>
            </a:r>
            <a:r>
              <a:rPr lang="en-US" sz="1200" kern="1200" dirty="0" smtClean="0">
                <a:solidFill>
                  <a:schemeClr val="tx1"/>
                </a:solidFill>
                <a:latin typeface="+mn-lt"/>
                <a:ea typeface="+mn-ea"/>
                <a:cs typeface="+mn-cs"/>
              </a:rPr>
              <a:t> + ", which will destroy all old data");</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db.execSQL</a:t>
            </a:r>
            <a:r>
              <a:rPr lang="en-US" sz="1200" kern="1200" dirty="0" smtClean="0">
                <a:solidFill>
                  <a:schemeClr val="tx1"/>
                </a:solidFill>
                <a:latin typeface="+mn-lt"/>
                <a:ea typeface="+mn-ea"/>
                <a:cs typeface="+mn-cs"/>
              </a:rPr>
              <a:t>("DROP TABLE IF EXISTS titles");</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onCreate</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db</a:t>
            </a:r>
            <a:r>
              <a:rPr lang="en-US" sz="1200" kern="1200" dirty="0" smtClean="0">
                <a:solidFill>
                  <a:schemeClr val="tx1"/>
                </a:solidFill>
                <a:latin typeface="+mn-lt"/>
                <a:ea typeface="+mn-ea"/>
                <a:cs typeface="+mn-cs"/>
              </a:rPr>
              <a:t>);</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 </a:t>
            </a:r>
            <a:r>
              <a:rPr lang="en-US" dirty="0" smtClean="0"/>
              <a:t>    </a:t>
            </a:r>
          </a:p>
          <a:p>
            <a:r>
              <a:rPr lang="en-US" dirty="0" smtClean="0"/>
              <a:t>	</a:t>
            </a:r>
          </a:p>
          <a:p>
            <a:r>
              <a:rPr lang="en-US" dirty="0" smtClean="0"/>
              <a:t>    </a:t>
            </a:r>
          </a:p>
          <a:p>
            <a:r>
              <a:rPr lang="en-US" dirty="0" smtClean="0"/>
              <a:t>    </a:t>
            </a:r>
          </a:p>
          <a:p>
            <a:r>
              <a:rPr lang="en-US" dirty="0" smtClean="0"/>
              <a:t>}</a:t>
            </a:r>
          </a:p>
          <a:p>
            <a:endParaRPr lang="en-US" dirty="0" smtClean="0"/>
          </a:p>
        </p:txBody>
      </p:sp>
      <p:sp>
        <p:nvSpPr>
          <p:cNvPr id="4" name="Slide Number Placeholder 3"/>
          <p:cNvSpPr>
            <a:spLocks noGrp="1"/>
          </p:cNvSpPr>
          <p:nvPr>
            <p:ph type="sldNum" sz="quarter" idx="10"/>
          </p:nvPr>
        </p:nvSpPr>
        <p:spPr/>
        <p:txBody>
          <a:bodyPr/>
          <a:lstStyle/>
          <a:p>
            <a:fld id="{689EC290-C656-4004-B16C-7A10ECC90851}" type="slidenum">
              <a:rPr lang="en-US" smtClean="0"/>
              <a:t>12</a:t>
            </a:fld>
            <a:endParaRPr lang="en-US"/>
          </a:p>
        </p:txBody>
      </p:sp>
    </p:spTree>
    <p:extLst>
      <p:ext uri="{BB962C8B-B14F-4D97-AF65-F5344CB8AC3E}">
        <p14:creationId xmlns:p14="http://schemas.microsoft.com/office/powerpoint/2010/main" val="1745419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now define the various methods for opening and closing the database, as well as the methods for adding/editing/deleting rows in the table</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13</a:t>
            </a:fld>
            <a:endParaRPr lang="en-US"/>
          </a:p>
        </p:txBody>
      </p:sp>
    </p:spTree>
    <p:extLst>
      <p:ext uri="{BB962C8B-B14F-4D97-AF65-F5344CB8AC3E}">
        <p14:creationId xmlns:p14="http://schemas.microsoft.com/office/powerpoint/2010/main" val="1923432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Notice that Android uses the Cursor class as a return value for queries. Think of the Cursor as a pointer to the result set from a database query. Using Cursor allows Android to more efficiently manage rows and columns as and when needed. You use a </a:t>
            </a:r>
            <a:r>
              <a:rPr lang="en-US" dirty="0" err="1" smtClean="0"/>
              <a:t>ContentValues</a:t>
            </a:r>
            <a:r>
              <a:rPr lang="en-US" dirty="0" smtClean="0"/>
              <a:t> object to store key/value pairs. Its put() method allows you to insert keys with values of different data types. </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17</a:t>
            </a:fld>
            <a:endParaRPr lang="en-US"/>
          </a:p>
        </p:txBody>
      </p:sp>
    </p:spTree>
    <p:extLst>
      <p:ext uri="{BB962C8B-B14F-4D97-AF65-F5344CB8AC3E}">
        <p14:creationId xmlns:p14="http://schemas.microsoft.com/office/powerpoint/2010/main" val="397356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package </a:t>
            </a:r>
            <a:r>
              <a:rPr lang="en-US" dirty="0" err="1" smtClean="0"/>
              <a:t>com.ronramos.samples.mysimpledb</a:t>
            </a:r>
            <a:r>
              <a:rPr lang="en-US" dirty="0" smtClean="0"/>
              <a:t>;</a:t>
            </a:r>
          </a:p>
          <a:p>
            <a:endParaRPr lang="en-US" dirty="0" smtClean="0"/>
          </a:p>
          <a:p>
            <a:r>
              <a:rPr lang="en-US" dirty="0" smtClean="0"/>
              <a:t>import </a:t>
            </a:r>
            <a:r>
              <a:rPr lang="en-US" dirty="0" err="1" smtClean="0"/>
              <a:t>android.content.ContentValues</a:t>
            </a:r>
            <a:r>
              <a:rPr lang="en-US" dirty="0" smtClean="0"/>
              <a:t>;</a:t>
            </a:r>
          </a:p>
          <a:p>
            <a:r>
              <a:rPr lang="en-US" dirty="0" smtClean="0"/>
              <a:t>import </a:t>
            </a:r>
            <a:r>
              <a:rPr lang="en-US" dirty="0" err="1" smtClean="0"/>
              <a:t>android.content.Context</a:t>
            </a:r>
            <a:r>
              <a:rPr lang="en-US" dirty="0" smtClean="0"/>
              <a:t>;</a:t>
            </a:r>
          </a:p>
          <a:p>
            <a:r>
              <a:rPr lang="en-US" dirty="0" smtClean="0"/>
              <a:t>import </a:t>
            </a:r>
            <a:r>
              <a:rPr lang="en-US" dirty="0" err="1" smtClean="0"/>
              <a:t>android.database.Cursor</a:t>
            </a:r>
            <a:r>
              <a:rPr lang="en-US" dirty="0" smtClean="0"/>
              <a:t>;</a:t>
            </a:r>
          </a:p>
          <a:p>
            <a:r>
              <a:rPr lang="en-US" dirty="0" smtClean="0"/>
              <a:t>import </a:t>
            </a:r>
            <a:r>
              <a:rPr lang="en-US" dirty="0" err="1" smtClean="0"/>
              <a:t>android.database.SQLException</a:t>
            </a:r>
            <a:r>
              <a:rPr lang="en-US" dirty="0" smtClean="0"/>
              <a:t>;</a:t>
            </a:r>
          </a:p>
          <a:p>
            <a:r>
              <a:rPr lang="en-US" dirty="0" smtClean="0"/>
              <a:t>import </a:t>
            </a:r>
            <a:r>
              <a:rPr lang="en-US" dirty="0" err="1" smtClean="0"/>
              <a:t>android.database.sqlite.SQLiteDatabase</a:t>
            </a:r>
            <a:r>
              <a:rPr lang="en-US" dirty="0" smtClean="0"/>
              <a:t>;</a:t>
            </a:r>
          </a:p>
          <a:p>
            <a:r>
              <a:rPr lang="en-US" dirty="0" smtClean="0"/>
              <a:t>import </a:t>
            </a:r>
            <a:r>
              <a:rPr lang="en-US" dirty="0" err="1" smtClean="0"/>
              <a:t>android.database.sqlite.SQLiteOpenHelper</a:t>
            </a:r>
            <a:r>
              <a:rPr lang="en-US" dirty="0" smtClean="0"/>
              <a:t>;</a:t>
            </a:r>
          </a:p>
          <a:p>
            <a:r>
              <a:rPr lang="en-US" dirty="0" smtClean="0"/>
              <a:t>import </a:t>
            </a:r>
            <a:r>
              <a:rPr lang="en-US" dirty="0" err="1" smtClean="0"/>
              <a:t>android.util.Log</a:t>
            </a:r>
            <a:r>
              <a:rPr lang="en-US" dirty="0" smtClean="0"/>
              <a:t>;</a:t>
            </a:r>
          </a:p>
          <a:p>
            <a:endParaRPr lang="en-US" dirty="0" smtClean="0"/>
          </a:p>
          <a:p>
            <a:r>
              <a:rPr lang="en-US" dirty="0" smtClean="0"/>
              <a:t>public class </a:t>
            </a:r>
            <a:r>
              <a:rPr lang="en-US" dirty="0" err="1" smtClean="0"/>
              <a:t>DBHelper</a:t>
            </a:r>
            <a:r>
              <a:rPr lang="en-US" dirty="0" smtClean="0"/>
              <a:t> {</a:t>
            </a:r>
          </a:p>
          <a:p>
            <a:r>
              <a:rPr lang="en-US" dirty="0" smtClean="0"/>
              <a:t>    public static final String KEY_ID = "_id";</a:t>
            </a:r>
          </a:p>
          <a:p>
            <a:r>
              <a:rPr lang="en-US" dirty="0" smtClean="0"/>
              <a:t>    public static final String KEY_QUOTE = "quote";</a:t>
            </a:r>
          </a:p>
          <a:p>
            <a:r>
              <a:rPr lang="en-US" dirty="0" smtClean="0"/>
              <a:t>    private static final String TAG = "</a:t>
            </a:r>
            <a:r>
              <a:rPr lang="en-US" dirty="0" err="1" smtClean="0"/>
              <a:t>DBHelper</a:t>
            </a:r>
            <a:r>
              <a:rPr lang="en-US" dirty="0" smtClean="0"/>
              <a:t>";</a:t>
            </a:r>
          </a:p>
          <a:p>
            <a:r>
              <a:rPr lang="en-US" dirty="0" smtClean="0"/>
              <a:t>    </a:t>
            </a:r>
          </a:p>
          <a:p>
            <a:r>
              <a:rPr lang="en-US" dirty="0" smtClean="0"/>
              <a:t>    private static final String DATABASE_NAME = "</a:t>
            </a:r>
            <a:r>
              <a:rPr lang="en-US" dirty="0" err="1" smtClean="0"/>
              <a:t>QuotesDB</a:t>
            </a:r>
            <a:r>
              <a:rPr lang="en-US" dirty="0" smtClean="0"/>
              <a:t>";</a:t>
            </a:r>
          </a:p>
          <a:p>
            <a:r>
              <a:rPr lang="en-US" dirty="0" smtClean="0"/>
              <a:t>    private static final String DATABASE_TABLE = "quotes";</a:t>
            </a:r>
          </a:p>
          <a:p>
            <a:r>
              <a:rPr lang="en-US" dirty="0" smtClean="0"/>
              <a:t>    private static final </a:t>
            </a:r>
            <a:r>
              <a:rPr lang="en-US" dirty="0" err="1" smtClean="0"/>
              <a:t>int</a:t>
            </a:r>
            <a:r>
              <a:rPr lang="en-US" dirty="0" smtClean="0"/>
              <a:t> DATABASE_VERSION = 1;</a:t>
            </a:r>
          </a:p>
          <a:p>
            <a:endParaRPr lang="en-US" dirty="0" smtClean="0"/>
          </a:p>
          <a:p>
            <a:r>
              <a:rPr lang="en-US" dirty="0" smtClean="0"/>
              <a:t>    private static final String DATABASE_CREATE =</a:t>
            </a:r>
          </a:p>
          <a:p>
            <a:r>
              <a:rPr lang="en-US" dirty="0" smtClean="0"/>
              <a:t>        "create table quotes (_id integer primary key </a:t>
            </a:r>
            <a:r>
              <a:rPr lang="en-US" dirty="0" err="1" smtClean="0"/>
              <a:t>autoincrement</a:t>
            </a:r>
            <a:r>
              <a:rPr lang="en-US" dirty="0" smtClean="0"/>
              <a:t>, "</a:t>
            </a:r>
          </a:p>
          <a:p>
            <a:r>
              <a:rPr lang="en-US" dirty="0" smtClean="0"/>
              <a:t>        + "quote text not null);";</a:t>
            </a:r>
          </a:p>
          <a:p>
            <a:r>
              <a:rPr lang="en-US" dirty="0" smtClean="0"/>
              <a:t>        </a:t>
            </a:r>
          </a:p>
          <a:p>
            <a:r>
              <a:rPr lang="en-US" dirty="0" smtClean="0"/>
              <a:t>    private final Context </a:t>
            </a:r>
            <a:r>
              <a:rPr lang="en-US" dirty="0" err="1" smtClean="0"/>
              <a:t>context</a:t>
            </a:r>
            <a:r>
              <a:rPr lang="en-US" dirty="0" smtClean="0"/>
              <a:t>;  </a:t>
            </a:r>
          </a:p>
          <a:p>
            <a:r>
              <a:rPr lang="en-US" dirty="0" smtClean="0"/>
              <a:t>    // -- end initializers</a:t>
            </a:r>
          </a:p>
          <a:p>
            <a:r>
              <a:rPr lang="en-US" dirty="0" smtClean="0"/>
              <a:t>    </a:t>
            </a:r>
          </a:p>
          <a:p>
            <a:r>
              <a:rPr lang="en-US" dirty="0" smtClean="0"/>
              <a:t>    private Helper DBH;</a:t>
            </a:r>
          </a:p>
          <a:p>
            <a:r>
              <a:rPr lang="en-US" dirty="0" smtClean="0"/>
              <a:t>    private </a:t>
            </a:r>
            <a:r>
              <a:rPr lang="en-US" dirty="0" err="1" smtClean="0"/>
              <a:t>SQLiteDatabase</a:t>
            </a:r>
            <a:r>
              <a:rPr lang="en-US" dirty="0" smtClean="0"/>
              <a:t> </a:t>
            </a:r>
            <a:r>
              <a:rPr lang="en-US" dirty="0" err="1" smtClean="0"/>
              <a:t>db</a:t>
            </a:r>
            <a:r>
              <a:rPr lang="en-US" dirty="0" smtClean="0"/>
              <a:t>;</a:t>
            </a:r>
          </a:p>
          <a:p>
            <a:r>
              <a:rPr lang="en-US" dirty="0" smtClean="0"/>
              <a:t>    public </a:t>
            </a:r>
            <a:r>
              <a:rPr lang="en-US" dirty="0" err="1" smtClean="0"/>
              <a:t>DBHelper</a:t>
            </a:r>
            <a:r>
              <a:rPr lang="en-US" dirty="0" smtClean="0"/>
              <a:t>(Context </a:t>
            </a:r>
            <a:r>
              <a:rPr lang="en-US" dirty="0" err="1" smtClean="0"/>
              <a:t>ctx</a:t>
            </a:r>
            <a:r>
              <a:rPr lang="en-US" dirty="0" smtClean="0"/>
              <a:t>) </a:t>
            </a:r>
          </a:p>
          <a:p>
            <a:r>
              <a:rPr lang="en-US" dirty="0" smtClean="0"/>
              <a:t>    {</a:t>
            </a:r>
          </a:p>
          <a:p>
            <a:r>
              <a:rPr lang="en-US" dirty="0" smtClean="0"/>
              <a:t>        </a:t>
            </a:r>
            <a:r>
              <a:rPr lang="en-US" dirty="0" err="1" smtClean="0"/>
              <a:t>this.context</a:t>
            </a:r>
            <a:r>
              <a:rPr lang="en-US" dirty="0" smtClean="0"/>
              <a:t> = </a:t>
            </a:r>
            <a:r>
              <a:rPr lang="en-US" dirty="0" err="1" smtClean="0"/>
              <a:t>ctx</a:t>
            </a:r>
            <a:r>
              <a:rPr lang="en-US" dirty="0" smtClean="0"/>
              <a:t>;</a:t>
            </a:r>
          </a:p>
          <a:p>
            <a:r>
              <a:rPr lang="en-US" dirty="0" smtClean="0"/>
              <a:t>        DBH = new Helper(context);</a:t>
            </a:r>
          </a:p>
          <a:p>
            <a:r>
              <a:rPr lang="en-US" dirty="0" smtClean="0"/>
              <a:t>    }</a:t>
            </a:r>
          </a:p>
          <a:p>
            <a:r>
              <a:rPr lang="en-US" dirty="0" smtClean="0"/>
              <a:t>    private static class Helper extends </a:t>
            </a:r>
            <a:r>
              <a:rPr lang="en-US" dirty="0" err="1" smtClean="0"/>
              <a:t>SQLiteOpenHelper</a:t>
            </a:r>
            <a:r>
              <a:rPr lang="en-US" dirty="0" smtClean="0"/>
              <a:t> </a:t>
            </a:r>
          </a:p>
          <a:p>
            <a:r>
              <a:rPr lang="en-US" dirty="0" smtClean="0"/>
              <a:t>    {</a:t>
            </a:r>
          </a:p>
          <a:p>
            <a:r>
              <a:rPr lang="en-US" dirty="0" smtClean="0"/>
              <a:t>        Helper(Context context) </a:t>
            </a:r>
          </a:p>
          <a:p>
            <a:r>
              <a:rPr lang="en-US" dirty="0" smtClean="0"/>
              <a:t>        {</a:t>
            </a:r>
          </a:p>
          <a:p>
            <a:r>
              <a:rPr lang="en-US" dirty="0" smtClean="0"/>
              <a:t>            super(context, DATABASE_NAME, null, DATABASE_VERSION);</a:t>
            </a:r>
          </a:p>
          <a:p>
            <a:r>
              <a:rPr lang="en-US" dirty="0" smtClean="0"/>
              <a:t>        }</a:t>
            </a:r>
          </a:p>
          <a:p>
            <a:endParaRPr lang="en-US" dirty="0" smtClean="0"/>
          </a:p>
          <a:p>
            <a:r>
              <a:rPr lang="en-US" dirty="0" smtClean="0"/>
              <a:t>        @Override</a:t>
            </a:r>
          </a:p>
          <a:p>
            <a:r>
              <a:rPr lang="en-US" dirty="0" smtClean="0"/>
              <a:t>        public void </a:t>
            </a:r>
            <a:r>
              <a:rPr lang="en-US" dirty="0" err="1" smtClean="0"/>
              <a:t>onCreate</a:t>
            </a:r>
            <a:r>
              <a:rPr lang="en-US" dirty="0" smtClean="0"/>
              <a:t>(</a:t>
            </a:r>
            <a:r>
              <a:rPr lang="en-US" dirty="0" err="1" smtClean="0"/>
              <a:t>SQLiteDatabase</a:t>
            </a:r>
            <a:r>
              <a:rPr lang="en-US" dirty="0" smtClean="0"/>
              <a:t> </a:t>
            </a:r>
            <a:r>
              <a:rPr lang="en-US" dirty="0" err="1" smtClean="0"/>
              <a:t>db</a:t>
            </a:r>
            <a:r>
              <a:rPr lang="en-US" dirty="0" smtClean="0"/>
              <a:t>) </a:t>
            </a:r>
          </a:p>
          <a:p>
            <a:r>
              <a:rPr lang="en-US" dirty="0" smtClean="0"/>
              <a:t>        {</a:t>
            </a:r>
          </a:p>
          <a:p>
            <a:r>
              <a:rPr lang="en-US" dirty="0" smtClean="0"/>
              <a:t>            </a:t>
            </a:r>
            <a:r>
              <a:rPr lang="en-US" dirty="0" err="1" smtClean="0"/>
              <a:t>db.execSQL</a:t>
            </a:r>
            <a:r>
              <a:rPr lang="en-US" dirty="0" smtClean="0"/>
              <a:t>(DATABASE_CREATE);</a:t>
            </a:r>
          </a:p>
          <a:p>
            <a:r>
              <a:rPr lang="en-US" dirty="0" smtClean="0"/>
              <a:t>        }</a:t>
            </a:r>
          </a:p>
          <a:p>
            <a:r>
              <a:rPr lang="en-US" dirty="0" smtClean="0"/>
              <a:t>        @Override</a:t>
            </a:r>
          </a:p>
          <a:p>
            <a:r>
              <a:rPr lang="en-US" dirty="0" smtClean="0"/>
              <a:t>        public void </a:t>
            </a:r>
            <a:r>
              <a:rPr lang="en-US" dirty="0" err="1" smtClean="0"/>
              <a:t>onUpgrade</a:t>
            </a:r>
            <a:r>
              <a:rPr lang="en-US" dirty="0" smtClean="0"/>
              <a:t>(</a:t>
            </a:r>
            <a:r>
              <a:rPr lang="en-US" dirty="0" err="1" smtClean="0"/>
              <a:t>SQLiteDatabase</a:t>
            </a:r>
            <a:r>
              <a:rPr lang="en-US" dirty="0" smtClean="0"/>
              <a:t> </a:t>
            </a:r>
            <a:r>
              <a:rPr lang="en-US" dirty="0" err="1" smtClean="0"/>
              <a:t>db</a:t>
            </a:r>
            <a:r>
              <a:rPr lang="en-US" dirty="0" smtClean="0"/>
              <a:t>, </a:t>
            </a:r>
            <a:r>
              <a:rPr lang="en-US" dirty="0" err="1" smtClean="0"/>
              <a:t>int</a:t>
            </a:r>
            <a:r>
              <a:rPr lang="en-US" dirty="0" smtClean="0"/>
              <a:t> </a:t>
            </a:r>
            <a:r>
              <a:rPr lang="en-US" dirty="0" err="1" smtClean="0"/>
              <a:t>oldVersion</a:t>
            </a:r>
            <a:r>
              <a:rPr lang="en-US" dirty="0" smtClean="0"/>
              <a:t>, </a:t>
            </a:r>
          </a:p>
          <a:p>
            <a:r>
              <a:rPr lang="en-US" dirty="0" smtClean="0"/>
              <a:t>                              </a:t>
            </a:r>
            <a:r>
              <a:rPr lang="en-US" dirty="0" err="1" smtClean="0"/>
              <a:t>int</a:t>
            </a:r>
            <a:r>
              <a:rPr lang="en-US" dirty="0" smtClean="0"/>
              <a:t> </a:t>
            </a:r>
            <a:r>
              <a:rPr lang="en-US" dirty="0" err="1" smtClean="0"/>
              <a:t>newVersion</a:t>
            </a:r>
            <a:r>
              <a:rPr lang="en-US" dirty="0" smtClean="0"/>
              <a:t>) </a:t>
            </a:r>
          </a:p>
          <a:p>
            <a:r>
              <a:rPr lang="en-US" dirty="0" smtClean="0"/>
              <a:t>        {</a:t>
            </a:r>
          </a:p>
          <a:p>
            <a:r>
              <a:rPr lang="en-US" dirty="0" smtClean="0"/>
              <a:t>            </a:t>
            </a:r>
            <a:r>
              <a:rPr lang="en-US" dirty="0" err="1" smtClean="0"/>
              <a:t>Log.w</a:t>
            </a:r>
            <a:r>
              <a:rPr lang="en-US" dirty="0" smtClean="0"/>
              <a:t>(TAG, "Upgrading database from version " + </a:t>
            </a:r>
            <a:r>
              <a:rPr lang="en-US" dirty="0" err="1" smtClean="0"/>
              <a:t>oldVersion</a:t>
            </a:r>
            <a:r>
              <a:rPr lang="en-US" dirty="0" smtClean="0"/>
              <a:t> </a:t>
            </a:r>
          </a:p>
          <a:p>
            <a:r>
              <a:rPr lang="en-US" dirty="0" smtClean="0"/>
              <a:t>                  + " to "</a:t>
            </a:r>
          </a:p>
          <a:p>
            <a:r>
              <a:rPr lang="en-US" dirty="0" smtClean="0"/>
              <a:t>                  + </a:t>
            </a:r>
            <a:r>
              <a:rPr lang="en-US" dirty="0" err="1" smtClean="0"/>
              <a:t>newVersion</a:t>
            </a:r>
            <a:r>
              <a:rPr lang="en-US" dirty="0" smtClean="0"/>
              <a:t> + ", which will destroy all old data");</a:t>
            </a:r>
          </a:p>
          <a:p>
            <a:r>
              <a:rPr lang="en-US" dirty="0" smtClean="0"/>
              <a:t>            </a:t>
            </a:r>
            <a:r>
              <a:rPr lang="en-US" dirty="0" err="1" smtClean="0"/>
              <a:t>db.execSQL</a:t>
            </a:r>
            <a:r>
              <a:rPr lang="en-US" dirty="0" smtClean="0"/>
              <a:t>("DROP TABLE IF EXISTS titles");</a:t>
            </a:r>
          </a:p>
          <a:p>
            <a:r>
              <a:rPr lang="en-US" dirty="0" smtClean="0"/>
              <a:t>            </a:t>
            </a:r>
            <a:r>
              <a:rPr lang="en-US" dirty="0" err="1" smtClean="0"/>
              <a:t>onCreate</a:t>
            </a:r>
            <a:r>
              <a:rPr lang="en-US" dirty="0" smtClean="0"/>
              <a:t>(</a:t>
            </a:r>
            <a:r>
              <a:rPr lang="en-US" dirty="0" err="1" smtClean="0"/>
              <a:t>db</a:t>
            </a:r>
            <a:r>
              <a:rPr lang="en-US" dirty="0" smtClean="0"/>
              <a:t>);</a:t>
            </a:r>
          </a:p>
          <a:p>
            <a:r>
              <a:rPr lang="en-US" dirty="0" smtClean="0"/>
              <a:t>        }</a:t>
            </a:r>
          </a:p>
          <a:p>
            <a:r>
              <a:rPr lang="en-US" dirty="0" smtClean="0"/>
              <a:t>    }    </a:t>
            </a:r>
          </a:p>
          <a:p>
            <a:r>
              <a:rPr lang="en-US" dirty="0" smtClean="0"/>
              <a:t>    </a:t>
            </a:r>
          </a:p>
          <a:p>
            <a:r>
              <a:rPr lang="en-US" dirty="0" smtClean="0"/>
              <a:t>    //---opens the database---</a:t>
            </a:r>
          </a:p>
          <a:p>
            <a:r>
              <a:rPr lang="en-US" dirty="0" smtClean="0"/>
              <a:t>    public </a:t>
            </a:r>
            <a:r>
              <a:rPr lang="en-US" dirty="0" err="1" smtClean="0"/>
              <a:t>DBHelper</a:t>
            </a:r>
            <a:r>
              <a:rPr lang="en-US" dirty="0" smtClean="0"/>
              <a:t> open() throws </a:t>
            </a:r>
            <a:r>
              <a:rPr lang="en-US" dirty="0" err="1" smtClean="0"/>
              <a:t>SQLException</a:t>
            </a:r>
            <a:r>
              <a:rPr lang="en-US" dirty="0" smtClean="0"/>
              <a:t> </a:t>
            </a:r>
          </a:p>
          <a:p>
            <a:r>
              <a:rPr lang="en-US" dirty="0" smtClean="0"/>
              <a:t>    {</a:t>
            </a:r>
          </a:p>
          <a:p>
            <a:r>
              <a:rPr lang="en-US" dirty="0" smtClean="0"/>
              <a:t>        </a:t>
            </a:r>
            <a:r>
              <a:rPr lang="en-US" dirty="0" err="1" smtClean="0"/>
              <a:t>db</a:t>
            </a:r>
            <a:r>
              <a:rPr lang="en-US" dirty="0" smtClean="0"/>
              <a:t> = </a:t>
            </a:r>
            <a:r>
              <a:rPr lang="en-US" dirty="0" err="1" smtClean="0"/>
              <a:t>DBH.getWritableDatabase</a:t>
            </a:r>
            <a:r>
              <a:rPr lang="en-US" dirty="0" smtClean="0"/>
              <a:t>();</a:t>
            </a:r>
          </a:p>
          <a:p>
            <a:r>
              <a:rPr lang="en-US" dirty="0" smtClean="0"/>
              <a:t>        return this;</a:t>
            </a:r>
          </a:p>
          <a:p>
            <a:r>
              <a:rPr lang="en-US" dirty="0" smtClean="0"/>
              <a:t>    }</a:t>
            </a:r>
          </a:p>
          <a:p>
            <a:endParaRPr lang="en-US" dirty="0" smtClean="0"/>
          </a:p>
          <a:p>
            <a:r>
              <a:rPr lang="en-US" dirty="0" smtClean="0"/>
              <a:t>    //---closes the database---    </a:t>
            </a:r>
          </a:p>
          <a:p>
            <a:r>
              <a:rPr lang="en-US" dirty="0" smtClean="0"/>
              <a:t>    public void close() </a:t>
            </a:r>
          </a:p>
          <a:p>
            <a:r>
              <a:rPr lang="en-US" dirty="0" smtClean="0"/>
              <a:t>    {</a:t>
            </a:r>
          </a:p>
          <a:p>
            <a:r>
              <a:rPr lang="en-US" dirty="0" smtClean="0"/>
              <a:t>        </a:t>
            </a:r>
            <a:r>
              <a:rPr lang="en-US" dirty="0" err="1" smtClean="0"/>
              <a:t>DBH.close</a:t>
            </a:r>
            <a:r>
              <a:rPr lang="en-US" dirty="0" smtClean="0"/>
              <a:t>();</a:t>
            </a:r>
          </a:p>
          <a:p>
            <a:r>
              <a:rPr lang="en-US" dirty="0" smtClean="0"/>
              <a:t>    }</a:t>
            </a:r>
          </a:p>
          <a:p>
            <a:r>
              <a:rPr lang="en-US" dirty="0" smtClean="0"/>
              <a:t>    </a:t>
            </a:r>
          </a:p>
          <a:p>
            <a:r>
              <a:rPr lang="en-US" dirty="0" smtClean="0"/>
              <a:t>    //---insert a quote into the database---</a:t>
            </a:r>
          </a:p>
          <a:p>
            <a:r>
              <a:rPr lang="en-US" dirty="0" smtClean="0"/>
              <a:t>    public long </a:t>
            </a:r>
            <a:r>
              <a:rPr lang="en-US" dirty="0" err="1" smtClean="0"/>
              <a:t>insertQuote</a:t>
            </a:r>
            <a:r>
              <a:rPr lang="en-US" dirty="0" smtClean="0"/>
              <a:t>(String quote) </a:t>
            </a:r>
          </a:p>
          <a:p>
            <a:r>
              <a:rPr lang="en-US" dirty="0" smtClean="0"/>
              <a:t>    {</a:t>
            </a:r>
          </a:p>
          <a:p>
            <a:r>
              <a:rPr lang="en-US" dirty="0" smtClean="0"/>
              <a:t>        </a:t>
            </a:r>
            <a:r>
              <a:rPr lang="en-US" dirty="0" err="1" smtClean="0"/>
              <a:t>ContentValues</a:t>
            </a:r>
            <a:r>
              <a:rPr lang="en-US" dirty="0" smtClean="0"/>
              <a:t> </a:t>
            </a:r>
            <a:r>
              <a:rPr lang="en-US" dirty="0" err="1" smtClean="0"/>
              <a:t>initialValues</a:t>
            </a:r>
            <a:r>
              <a:rPr lang="en-US" dirty="0" smtClean="0"/>
              <a:t> = new </a:t>
            </a:r>
            <a:r>
              <a:rPr lang="en-US" dirty="0" err="1" smtClean="0"/>
              <a:t>ContentValues</a:t>
            </a:r>
            <a:r>
              <a:rPr lang="en-US" dirty="0" smtClean="0"/>
              <a:t>();</a:t>
            </a:r>
          </a:p>
          <a:p>
            <a:r>
              <a:rPr lang="en-US" dirty="0" smtClean="0"/>
              <a:t>        </a:t>
            </a:r>
            <a:r>
              <a:rPr lang="en-US" dirty="0" err="1" smtClean="0"/>
              <a:t>initialValues.put</a:t>
            </a:r>
            <a:r>
              <a:rPr lang="en-US" dirty="0" smtClean="0"/>
              <a:t>(KEY_QUOTE, quote);</a:t>
            </a:r>
          </a:p>
          <a:p>
            <a:r>
              <a:rPr lang="en-US" dirty="0" smtClean="0"/>
              <a:t>        return </a:t>
            </a:r>
            <a:r>
              <a:rPr lang="en-US" dirty="0" err="1" smtClean="0"/>
              <a:t>db.insert</a:t>
            </a:r>
            <a:r>
              <a:rPr lang="en-US" dirty="0" smtClean="0"/>
              <a:t>(DATABASE_TABLE, null, </a:t>
            </a:r>
            <a:r>
              <a:rPr lang="en-US" dirty="0" err="1" smtClean="0"/>
              <a:t>initialValues</a:t>
            </a:r>
            <a:r>
              <a:rPr lang="en-US" dirty="0" smtClean="0"/>
              <a:t>);</a:t>
            </a:r>
          </a:p>
          <a:p>
            <a:r>
              <a:rPr lang="en-US" dirty="0" smtClean="0"/>
              <a:t>    }</a:t>
            </a:r>
          </a:p>
          <a:p>
            <a:r>
              <a:rPr lang="en-US" dirty="0" smtClean="0"/>
              <a:t>    </a:t>
            </a:r>
          </a:p>
          <a:p>
            <a:r>
              <a:rPr lang="en-US" dirty="0" smtClean="0"/>
              <a:t>    //---deletes a particular quotes---</a:t>
            </a:r>
          </a:p>
          <a:p>
            <a:r>
              <a:rPr lang="en-US" dirty="0" smtClean="0"/>
              <a:t>    public </a:t>
            </a:r>
            <a:r>
              <a:rPr lang="en-US" dirty="0" err="1" smtClean="0"/>
              <a:t>boolean</a:t>
            </a:r>
            <a:r>
              <a:rPr lang="en-US" dirty="0" smtClean="0"/>
              <a:t> </a:t>
            </a:r>
            <a:r>
              <a:rPr lang="en-US" dirty="0" err="1" smtClean="0"/>
              <a:t>deleteQuote</a:t>
            </a:r>
            <a:r>
              <a:rPr lang="en-US" dirty="0" smtClean="0"/>
              <a:t>(long </a:t>
            </a:r>
            <a:r>
              <a:rPr lang="en-US" dirty="0" err="1" smtClean="0"/>
              <a:t>rowId</a:t>
            </a:r>
            <a:r>
              <a:rPr lang="en-US" dirty="0" smtClean="0"/>
              <a:t>) </a:t>
            </a:r>
          </a:p>
          <a:p>
            <a:r>
              <a:rPr lang="en-US" dirty="0" smtClean="0"/>
              <a:t>    {</a:t>
            </a:r>
          </a:p>
          <a:p>
            <a:r>
              <a:rPr lang="en-US" dirty="0" smtClean="0"/>
              <a:t>        return </a:t>
            </a:r>
            <a:r>
              <a:rPr lang="en-US" dirty="0" err="1" smtClean="0"/>
              <a:t>db.delete</a:t>
            </a:r>
            <a:r>
              <a:rPr lang="en-US" dirty="0" smtClean="0"/>
              <a:t>(DATABASE_TABLE, KEY_ID + "=" + </a:t>
            </a:r>
            <a:r>
              <a:rPr lang="en-US" dirty="0" err="1" smtClean="0"/>
              <a:t>rowId</a:t>
            </a:r>
            <a:r>
              <a:rPr lang="en-US" dirty="0" smtClean="0"/>
              <a:t>, null) &gt; 0;</a:t>
            </a:r>
          </a:p>
          <a:p>
            <a:r>
              <a:rPr lang="en-US" dirty="0" smtClean="0"/>
              <a:t>    }</a:t>
            </a:r>
          </a:p>
          <a:p>
            <a:r>
              <a:rPr lang="en-US" dirty="0" smtClean="0"/>
              <a:t>    </a:t>
            </a:r>
          </a:p>
          <a:p>
            <a:r>
              <a:rPr lang="en-US" dirty="0" smtClean="0"/>
              <a:t>    //---retrieves all the quotes---</a:t>
            </a:r>
          </a:p>
          <a:p>
            <a:r>
              <a:rPr lang="en-US" dirty="0" smtClean="0"/>
              <a:t>    public Cursor </a:t>
            </a:r>
            <a:r>
              <a:rPr lang="en-US" dirty="0" err="1" smtClean="0"/>
              <a:t>getAllQuotes</a:t>
            </a:r>
            <a:r>
              <a:rPr lang="en-US" dirty="0" smtClean="0"/>
              <a:t>() </a:t>
            </a:r>
          </a:p>
          <a:p>
            <a:r>
              <a:rPr lang="en-US" dirty="0" smtClean="0"/>
              <a:t>    {</a:t>
            </a:r>
          </a:p>
          <a:p>
            <a:r>
              <a:rPr lang="en-US" dirty="0" smtClean="0"/>
              <a:t>        return </a:t>
            </a:r>
            <a:r>
              <a:rPr lang="en-US" dirty="0" err="1" smtClean="0"/>
              <a:t>db.query</a:t>
            </a:r>
            <a:r>
              <a:rPr lang="en-US" dirty="0" smtClean="0"/>
              <a:t>(DATABASE_TABLE, new String[] {</a:t>
            </a:r>
          </a:p>
          <a:p>
            <a:r>
              <a:rPr lang="en-US" dirty="0" smtClean="0"/>
              <a:t>        		KEY_ID, </a:t>
            </a:r>
          </a:p>
          <a:p>
            <a:r>
              <a:rPr lang="en-US" dirty="0" smtClean="0"/>
              <a:t>        		KEY_QUOTE}, </a:t>
            </a:r>
          </a:p>
          <a:p>
            <a:r>
              <a:rPr lang="en-US" dirty="0" smtClean="0"/>
              <a:t>                null, </a:t>
            </a:r>
          </a:p>
          <a:p>
            <a:r>
              <a:rPr lang="en-US" dirty="0" smtClean="0"/>
              <a:t>                null, </a:t>
            </a:r>
          </a:p>
          <a:p>
            <a:r>
              <a:rPr lang="en-US" dirty="0" smtClean="0"/>
              <a:t>                null, </a:t>
            </a:r>
          </a:p>
          <a:p>
            <a:r>
              <a:rPr lang="en-US" dirty="0" smtClean="0"/>
              <a:t>                null, </a:t>
            </a:r>
          </a:p>
          <a:p>
            <a:r>
              <a:rPr lang="en-US" dirty="0" smtClean="0"/>
              <a:t>                null);</a:t>
            </a:r>
          </a:p>
          <a:p>
            <a:r>
              <a:rPr lang="en-US" dirty="0" smtClean="0"/>
              <a:t>    }</a:t>
            </a:r>
          </a:p>
          <a:p>
            <a:r>
              <a:rPr lang="en-US" dirty="0" smtClean="0"/>
              <a:t>    </a:t>
            </a:r>
          </a:p>
          <a:p>
            <a:r>
              <a:rPr lang="en-US" dirty="0" smtClean="0"/>
              <a:t>    //---retrieves a particular quote---</a:t>
            </a:r>
          </a:p>
          <a:p>
            <a:r>
              <a:rPr lang="en-US" dirty="0" smtClean="0"/>
              <a:t>    public Cursor </a:t>
            </a:r>
            <a:r>
              <a:rPr lang="en-US" dirty="0" err="1" smtClean="0"/>
              <a:t>getQuote</a:t>
            </a:r>
            <a:r>
              <a:rPr lang="en-US" dirty="0" smtClean="0"/>
              <a:t>(long </a:t>
            </a:r>
            <a:r>
              <a:rPr lang="en-US" dirty="0" err="1" smtClean="0"/>
              <a:t>rowId</a:t>
            </a:r>
            <a:r>
              <a:rPr lang="en-US" dirty="0" smtClean="0"/>
              <a:t>) throws </a:t>
            </a:r>
            <a:r>
              <a:rPr lang="en-US" dirty="0" err="1" smtClean="0"/>
              <a:t>SQLException</a:t>
            </a:r>
            <a:r>
              <a:rPr lang="en-US" dirty="0" smtClean="0"/>
              <a:t> </a:t>
            </a:r>
          </a:p>
          <a:p>
            <a:r>
              <a:rPr lang="en-US" dirty="0" smtClean="0"/>
              <a:t>    {</a:t>
            </a:r>
          </a:p>
          <a:p>
            <a:r>
              <a:rPr lang="en-US" dirty="0" smtClean="0"/>
              <a:t>        Cursor </a:t>
            </a:r>
            <a:r>
              <a:rPr lang="en-US" dirty="0" err="1" smtClean="0"/>
              <a:t>mCursor</a:t>
            </a:r>
            <a:r>
              <a:rPr lang="en-US" dirty="0" smtClean="0"/>
              <a:t> =</a:t>
            </a:r>
          </a:p>
          <a:p>
            <a:r>
              <a:rPr lang="en-US" dirty="0" smtClean="0"/>
              <a:t>                </a:t>
            </a:r>
            <a:r>
              <a:rPr lang="en-US" dirty="0" err="1" smtClean="0"/>
              <a:t>db.query</a:t>
            </a:r>
            <a:r>
              <a:rPr lang="en-US" dirty="0" smtClean="0"/>
              <a:t>(true, DATABASE_TABLE, new String[] {</a:t>
            </a:r>
          </a:p>
          <a:p>
            <a:r>
              <a:rPr lang="en-US" dirty="0" smtClean="0"/>
              <a:t>                		KEY_ID,</a:t>
            </a:r>
          </a:p>
          <a:p>
            <a:r>
              <a:rPr lang="en-US" dirty="0" smtClean="0"/>
              <a:t>                		KEY_QUOTE</a:t>
            </a:r>
          </a:p>
          <a:p>
            <a:r>
              <a:rPr lang="en-US" dirty="0" smtClean="0"/>
              <a:t>                		}, </a:t>
            </a:r>
          </a:p>
          <a:p>
            <a:r>
              <a:rPr lang="en-US" dirty="0" smtClean="0"/>
              <a:t>                		KEY_ID + "=" + </a:t>
            </a:r>
            <a:r>
              <a:rPr lang="en-US" dirty="0" err="1" smtClean="0"/>
              <a:t>rowId</a:t>
            </a:r>
            <a:r>
              <a:rPr lang="en-US" dirty="0" smtClean="0"/>
              <a:t>, </a:t>
            </a:r>
          </a:p>
          <a:p>
            <a:r>
              <a:rPr lang="en-US" dirty="0" smtClean="0"/>
              <a:t>                		null,</a:t>
            </a:r>
          </a:p>
          <a:p>
            <a:r>
              <a:rPr lang="en-US" dirty="0" smtClean="0"/>
              <a:t>                		null, </a:t>
            </a:r>
          </a:p>
          <a:p>
            <a:r>
              <a:rPr lang="en-US" dirty="0" smtClean="0"/>
              <a:t>                		null, </a:t>
            </a:r>
          </a:p>
          <a:p>
            <a:r>
              <a:rPr lang="en-US" dirty="0" smtClean="0"/>
              <a:t>                		null, </a:t>
            </a:r>
          </a:p>
          <a:p>
            <a:r>
              <a:rPr lang="en-US" dirty="0" smtClean="0"/>
              <a:t>                		null);</a:t>
            </a:r>
          </a:p>
          <a:p>
            <a:r>
              <a:rPr lang="en-US" dirty="0" smtClean="0"/>
              <a:t>        if (</a:t>
            </a:r>
            <a:r>
              <a:rPr lang="en-US" dirty="0" err="1" smtClean="0"/>
              <a:t>mCursor</a:t>
            </a:r>
            <a:r>
              <a:rPr lang="en-US" dirty="0" smtClean="0"/>
              <a:t> != null) {</a:t>
            </a:r>
          </a:p>
          <a:p>
            <a:r>
              <a:rPr lang="en-US" dirty="0" smtClean="0"/>
              <a:t>            </a:t>
            </a:r>
            <a:r>
              <a:rPr lang="en-US" dirty="0" err="1" smtClean="0"/>
              <a:t>mCursor.moveToFirst</a:t>
            </a:r>
            <a:r>
              <a:rPr lang="en-US" dirty="0" smtClean="0"/>
              <a:t>();</a:t>
            </a:r>
          </a:p>
          <a:p>
            <a:r>
              <a:rPr lang="en-US" dirty="0" smtClean="0"/>
              <a:t>        }</a:t>
            </a:r>
          </a:p>
          <a:p>
            <a:r>
              <a:rPr lang="en-US" dirty="0" smtClean="0"/>
              <a:t>        return </a:t>
            </a:r>
            <a:r>
              <a:rPr lang="en-US" dirty="0" err="1" smtClean="0"/>
              <a:t>mCursor</a:t>
            </a:r>
            <a:r>
              <a:rPr lang="en-US" dirty="0" smtClean="0"/>
              <a:t>;</a:t>
            </a:r>
          </a:p>
          <a:p>
            <a:r>
              <a:rPr lang="en-US" dirty="0" smtClean="0"/>
              <a:t>    }</a:t>
            </a:r>
          </a:p>
          <a:p>
            <a:r>
              <a:rPr lang="en-US" dirty="0" smtClean="0"/>
              <a:t>    </a:t>
            </a:r>
          </a:p>
          <a:p>
            <a:r>
              <a:rPr lang="en-US" dirty="0" smtClean="0"/>
              <a:t>    //---updates an quote---</a:t>
            </a:r>
          </a:p>
          <a:p>
            <a:r>
              <a:rPr lang="en-US" dirty="0" smtClean="0"/>
              <a:t>    public </a:t>
            </a:r>
            <a:r>
              <a:rPr lang="en-US" dirty="0" err="1" smtClean="0"/>
              <a:t>boolean</a:t>
            </a:r>
            <a:r>
              <a:rPr lang="en-US" dirty="0" smtClean="0"/>
              <a:t> </a:t>
            </a:r>
            <a:r>
              <a:rPr lang="en-US" dirty="0" err="1" smtClean="0"/>
              <a:t>updateQuote</a:t>
            </a:r>
            <a:r>
              <a:rPr lang="en-US" dirty="0" smtClean="0"/>
              <a:t>(long </a:t>
            </a:r>
            <a:r>
              <a:rPr lang="en-US" dirty="0" err="1" smtClean="0"/>
              <a:t>rowId</a:t>
            </a:r>
            <a:r>
              <a:rPr lang="en-US" dirty="0" smtClean="0"/>
              <a:t>, String quote) </a:t>
            </a:r>
          </a:p>
          <a:p>
            <a:r>
              <a:rPr lang="en-US" dirty="0" smtClean="0"/>
              <a:t>    {</a:t>
            </a:r>
          </a:p>
          <a:p>
            <a:r>
              <a:rPr lang="en-US" dirty="0" smtClean="0"/>
              <a:t>        </a:t>
            </a:r>
            <a:r>
              <a:rPr lang="en-US" dirty="0" err="1" smtClean="0"/>
              <a:t>ContentValues</a:t>
            </a:r>
            <a:r>
              <a:rPr lang="en-US" dirty="0" smtClean="0"/>
              <a:t> </a:t>
            </a:r>
            <a:r>
              <a:rPr lang="en-US" dirty="0" err="1" smtClean="0"/>
              <a:t>args</a:t>
            </a:r>
            <a:r>
              <a:rPr lang="en-US" dirty="0" smtClean="0"/>
              <a:t> = new </a:t>
            </a:r>
            <a:r>
              <a:rPr lang="en-US" dirty="0" err="1" smtClean="0"/>
              <a:t>ContentValues</a:t>
            </a:r>
            <a:r>
              <a:rPr lang="en-US" dirty="0" smtClean="0"/>
              <a:t>();</a:t>
            </a:r>
          </a:p>
          <a:p>
            <a:r>
              <a:rPr lang="en-US" dirty="0" smtClean="0"/>
              <a:t>        </a:t>
            </a:r>
            <a:r>
              <a:rPr lang="en-US" dirty="0" err="1" smtClean="0"/>
              <a:t>args.put</a:t>
            </a:r>
            <a:r>
              <a:rPr lang="en-US" dirty="0" smtClean="0"/>
              <a:t>(KEY_QUOTE, quote);</a:t>
            </a:r>
          </a:p>
          <a:p>
            <a:r>
              <a:rPr lang="en-US" dirty="0" smtClean="0"/>
              <a:t>        return </a:t>
            </a:r>
            <a:r>
              <a:rPr lang="en-US" dirty="0" err="1" smtClean="0"/>
              <a:t>db.update</a:t>
            </a:r>
            <a:r>
              <a:rPr lang="en-US" dirty="0" smtClean="0"/>
              <a:t>(DATABASE_TABLE, </a:t>
            </a:r>
            <a:r>
              <a:rPr lang="en-US" dirty="0" err="1" smtClean="0"/>
              <a:t>args</a:t>
            </a:r>
            <a:r>
              <a:rPr lang="en-US" dirty="0" smtClean="0"/>
              <a:t>, </a:t>
            </a:r>
          </a:p>
          <a:p>
            <a:r>
              <a:rPr lang="en-US" dirty="0" smtClean="0"/>
              <a:t>                         KEY_ID + "=" + </a:t>
            </a:r>
            <a:r>
              <a:rPr lang="en-US" dirty="0" err="1" smtClean="0"/>
              <a:t>rowId</a:t>
            </a:r>
            <a:r>
              <a:rPr lang="en-US" dirty="0" smtClean="0"/>
              <a:t>, null) &gt; 0;</a:t>
            </a:r>
          </a:p>
          <a:p>
            <a:r>
              <a:rPr lang="en-US" dirty="0" smtClean="0"/>
              <a:t>    }</a:t>
            </a:r>
          </a:p>
          <a:p>
            <a:r>
              <a:rPr lang="en-US" dirty="0" smtClean="0"/>
              <a:t>    </a:t>
            </a:r>
          </a:p>
          <a:p>
            <a:r>
              <a:rPr lang="en-US" dirty="0" smtClean="0"/>
              <a:t>}</a:t>
            </a:r>
          </a:p>
        </p:txBody>
      </p:sp>
      <p:sp>
        <p:nvSpPr>
          <p:cNvPr id="4" name="Slide Number Placeholder 3"/>
          <p:cNvSpPr>
            <a:spLocks noGrp="1"/>
          </p:cNvSpPr>
          <p:nvPr>
            <p:ph type="sldNum" sz="quarter" idx="10"/>
          </p:nvPr>
        </p:nvSpPr>
        <p:spPr/>
        <p:txBody>
          <a:bodyPr/>
          <a:lstStyle/>
          <a:p>
            <a:fld id="{689EC290-C656-4004-B16C-7A10ECC90851}" type="slidenum">
              <a:rPr lang="en-US" smtClean="0"/>
              <a:t>18</a:t>
            </a:fld>
            <a:endParaRPr lang="en-US"/>
          </a:p>
        </p:txBody>
      </p:sp>
    </p:spTree>
    <p:extLst>
      <p:ext uri="{BB962C8B-B14F-4D97-AF65-F5344CB8AC3E}">
        <p14:creationId xmlns:p14="http://schemas.microsoft.com/office/powerpoint/2010/main" val="41892589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&lt;?xml version="1.0" encoding="utf-8"?&gt;</a:t>
            </a:r>
          </a:p>
          <a:p>
            <a:r>
              <a:rPr lang="en-US" dirty="0" smtClean="0"/>
              <a:t>&lt;</a:t>
            </a:r>
            <a:r>
              <a:rPr lang="en-US" dirty="0" err="1" smtClean="0"/>
              <a:t>LinearLayout</a:t>
            </a:r>
            <a:r>
              <a:rPr lang="en-US" dirty="0" smtClean="0"/>
              <a:t> </a:t>
            </a:r>
            <a:r>
              <a:rPr lang="en-US" dirty="0" err="1" smtClean="0"/>
              <a:t>xmlns:android</a:t>
            </a:r>
            <a:r>
              <a:rPr lang="en-US" dirty="0" smtClean="0"/>
              <a:t>="http://schemas.android.com/</a:t>
            </a:r>
            <a:r>
              <a:rPr lang="en-US" dirty="0" err="1" smtClean="0"/>
              <a:t>apk</a:t>
            </a:r>
            <a:r>
              <a:rPr lang="en-US" dirty="0" smtClean="0"/>
              <a:t>/res/android"</a:t>
            </a:r>
          </a:p>
          <a:p>
            <a:r>
              <a:rPr lang="en-US" dirty="0" smtClean="0"/>
              <a:t>	</a:t>
            </a:r>
            <a:r>
              <a:rPr lang="en-US" dirty="0" err="1" smtClean="0"/>
              <a:t>android:orientation</a:t>
            </a:r>
            <a:r>
              <a:rPr lang="en-US" dirty="0" smtClean="0"/>
              <a:t>="vertical" </a:t>
            </a:r>
            <a:r>
              <a:rPr lang="en-US" dirty="0" err="1" smtClean="0"/>
              <a:t>android:layout_width</a:t>
            </a:r>
            <a:r>
              <a:rPr lang="en-US" dirty="0" smtClean="0"/>
              <a:t>="</a:t>
            </a:r>
            <a:r>
              <a:rPr lang="en-US" dirty="0" err="1" smtClean="0"/>
              <a:t>fill_parent</a:t>
            </a:r>
            <a:r>
              <a:rPr lang="en-US" dirty="0" smtClean="0"/>
              <a:t>"</a:t>
            </a:r>
          </a:p>
          <a:p>
            <a:r>
              <a:rPr lang="en-US" dirty="0" smtClean="0"/>
              <a:t>	</a:t>
            </a:r>
            <a:r>
              <a:rPr lang="en-US" dirty="0" err="1" smtClean="0"/>
              <a:t>android:layout_height</a:t>
            </a:r>
            <a:r>
              <a:rPr lang="en-US" dirty="0" smtClean="0"/>
              <a:t>="</a:t>
            </a:r>
            <a:r>
              <a:rPr lang="en-US" dirty="0" err="1" smtClean="0"/>
              <a:t>fill_parent</a:t>
            </a:r>
            <a:r>
              <a:rPr lang="en-US" dirty="0" smtClean="0"/>
              <a:t>"&gt;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="@+id/editText1"&gt;</a:t>
            </a:r>
          </a:p>
          <a:p>
            <a:r>
              <a:rPr lang="en-US" dirty="0" smtClean="0"/>
              <a:t>		&lt;</a:t>
            </a:r>
            <a:r>
              <a:rPr lang="en-US" dirty="0" err="1" smtClean="0"/>
              <a:t>requestFocus</a:t>
            </a:r>
            <a:r>
              <a:rPr lang="en-US" dirty="0" smtClean="0"/>
              <a:t>&gt;&lt;/</a:t>
            </a:r>
            <a:r>
              <a:rPr lang="en-US" dirty="0" err="1" smtClean="0"/>
              <a:t>requestFocus</a:t>
            </a:r>
            <a:r>
              <a:rPr lang="en-US" dirty="0" smtClean="0"/>
              <a:t>&gt;</a:t>
            </a:r>
          </a:p>
          <a:p>
            <a:r>
              <a:rPr lang="en-US" dirty="0" smtClean="0"/>
              <a:t>	&lt;/</a:t>
            </a:r>
            <a:r>
              <a:rPr lang="en-US" dirty="0" err="1" smtClean="0"/>
              <a:t>EditText</a:t>
            </a:r>
            <a:r>
              <a:rPr lang="en-US" dirty="0" smtClean="0"/>
              <a:t>&gt;</a:t>
            </a:r>
          </a:p>
          <a:p>
            <a:r>
              <a:rPr lang="en-US" dirty="0" smtClean="0"/>
              <a:t>	&lt;Button </a:t>
            </a:r>
            <a:r>
              <a:rPr lang="en-US" dirty="0" err="1" smtClean="0"/>
              <a:t>android:text</a:t>
            </a:r>
            <a:r>
              <a:rPr lang="en-US" dirty="0" smtClean="0"/>
              <a:t>="Add Quote" </a:t>
            </a:r>
            <a:r>
              <a:rPr lang="en-US" dirty="0" err="1" smtClean="0"/>
              <a:t>android:id</a:t>
            </a:r>
            <a:r>
              <a:rPr lang="en-US" dirty="0" smtClean="0"/>
              <a:t>="@+id/button1"</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android:layout_height</a:t>
            </a:r>
            <a:r>
              <a:rPr lang="en-US" dirty="0" smtClean="0"/>
              <a:t>="</a:t>
            </a:r>
            <a:r>
              <a:rPr lang="en-US" dirty="0" err="1" smtClean="0"/>
              <a:t>wrap_content</a:t>
            </a:r>
            <a:r>
              <a:rPr lang="en-US" dirty="0" smtClean="0"/>
              <a:t>"&gt;&lt;/Button&gt;</a:t>
            </a:r>
          </a:p>
          <a:p>
            <a:r>
              <a:rPr lang="en-US" dirty="0" smtClean="0"/>
              <a:t>	&lt;</a:t>
            </a:r>
            <a:r>
              <a:rPr lang="en-US" dirty="0" err="1" smtClean="0"/>
              <a:t>LinearLayout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match_parent</a:t>
            </a:r>
            <a:r>
              <a:rPr lang="en-US" dirty="0" smtClean="0"/>
              <a:t>" </a:t>
            </a:r>
            <a:r>
              <a:rPr lang="en-US" dirty="0" err="1" smtClean="0"/>
              <a:t>android:id</a:t>
            </a:r>
            <a:r>
              <a:rPr lang="en-US" dirty="0" smtClean="0"/>
              <a:t>="@+id/linearLayout1"&gt;</a:t>
            </a:r>
          </a:p>
          <a:p>
            <a:r>
              <a:rPr lang="en-US" dirty="0" smtClean="0"/>
              <a:t>		&lt;</a:t>
            </a:r>
            <a:r>
              <a:rPr lang="en-US" dirty="0" err="1" smtClean="0"/>
              <a:t>EditText</a:t>
            </a:r>
            <a:r>
              <a:rPr lang="en-US" dirty="0" smtClean="0"/>
              <a:t>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android:id</a:t>
            </a:r>
            <a:r>
              <a:rPr lang="en-US" dirty="0" smtClean="0"/>
              <a:t>="@+id/editText2"</a:t>
            </a:r>
          </a:p>
          <a:p>
            <a:r>
              <a:rPr lang="en-US" dirty="0" smtClean="0"/>
              <a:t>			</a:t>
            </a:r>
            <a:r>
              <a:rPr lang="en-US" dirty="0" err="1" smtClean="0"/>
              <a:t>android:layout_weight</a:t>
            </a:r>
            <a:r>
              <a:rPr lang="en-US" dirty="0" smtClean="0"/>
              <a:t>="0.30"&gt;&lt;/</a:t>
            </a:r>
            <a:r>
              <a:rPr lang="en-US" dirty="0" err="1" smtClean="0"/>
              <a:t>EditText</a:t>
            </a:r>
            <a:r>
              <a:rPr lang="en-US" dirty="0" smtClean="0"/>
              <a:t>&gt;</a:t>
            </a:r>
          </a:p>
          <a:p>
            <a:r>
              <a:rPr lang="en-US" dirty="0" smtClean="0"/>
              <a:t>		&lt;Button </a:t>
            </a:r>
            <a:r>
              <a:rPr lang="en-US" dirty="0" err="1" smtClean="0"/>
              <a:t>android:layout_height</a:t>
            </a:r>
            <a:r>
              <a:rPr lang="en-US" dirty="0" smtClean="0"/>
              <a:t>="</a:t>
            </a:r>
            <a:r>
              <a:rPr lang="en-US" dirty="0" err="1" smtClean="0"/>
              <a:t>wrap_content</a:t>
            </a:r>
            <a:r>
              <a:rPr lang="en-US" dirty="0" smtClean="0"/>
              <a:t>"</a:t>
            </a:r>
          </a:p>
          <a:p>
            <a:r>
              <a:rPr lang="en-US" dirty="0" smtClean="0"/>
              <a:t>			</a:t>
            </a:r>
            <a:r>
              <a:rPr lang="en-US" dirty="0" err="1" smtClean="0"/>
              <a:t>android:layout_width</a:t>
            </a:r>
            <a:r>
              <a:rPr lang="en-US" dirty="0" smtClean="0"/>
              <a:t>="</a:t>
            </a:r>
            <a:r>
              <a:rPr lang="en-US" dirty="0" err="1" smtClean="0"/>
              <a:t>wrap_content</a:t>
            </a:r>
            <a:r>
              <a:rPr lang="en-US" dirty="0" smtClean="0"/>
              <a:t>" </a:t>
            </a:r>
            <a:r>
              <a:rPr lang="en-US" dirty="0" err="1" smtClean="0"/>
              <a:t>android:layout_weight</a:t>
            </a:r>
            <a:r>
              <a:rPr lang="en-US" dirty="0" smtClean="0"/>
              <a:t>="0.30"</a:t>
            </a:r>
          </a:p>
          <a:p>
            <a:r>
              <a:rPr lang="en-US" dirty="0" smtClean="0"/>
              <a:t>			</a:t>
            </a:r>
            <a:r>
              <a:rPr lang="en-US" dirty="0" err="1" smtClean="0"/>
              <a:t>android:id</a:t>
            </a:r>
            <a:r>
              <a:rPr lang="en-US" dirty="0" smtClean="0"/>
              <a:t>="@+id/button2" </a:t>
            </a:r>
            <a:r>
              <a:rPr lang="en-US" dirty="0" err="1" smtClean="0"/>
              <a:t>android:text</a:t>
            </a:r>
            <a:r>
              <a:rPr lang="en-US" dirty="0" smtClean="0"/>
              <a:t>="Display Quote"&gt;&lt;/Button&gt;</a:t>
            </a:r>
          </a:p>
          <a:p>
            <a:r>
              <a:rPr lang="en-US" dirty="0" smtClean="0"/>
              <a:t>	&lt;/</a:t>
            </a:r>
            <a:r>
              <a:rPr lang="en-US" dirty="0" err="1" smtClean="0"/>
              <a:t>LinearLayout</a:t>
            </a:r>
            <a:r>
              <a:rPr lang="en-US" dirty="0" smtClean="0"/>
              <a:t>&gt;</a:t>
            </a:r>
          </a:p>
          <a:p>
            <a:r>
              <a:rPr lang="en-US" dirty="0" smtClean="0"/>
              <a:t>&lt;/</a:t>
            </a:r>
            <a:r>
              <a:rPr lang="en-US" dirty="0" err="1" smtClean="0"/>
              <a:t>LinearLayout</a:t>
            </a:r>
            <a:r>
              <a:rPr lang="en-US" dirty="0" smtClean="0"/>
              <a:t>&gt;</a:t>
            </a:r>
            <a:endParaRPr lang="en-US" dirty="0"/>
          </a:p>
        </p:txBody>
      </p:sp>
      <p:sp>
        <p:nvSpPr>
          <p:cNvPr id="4" name="Slide Number Placeholder 3"/>
          <p:cNvSpPr>
            <a:spLocks noGrp="1"/>
          </p:cNvSpPr>
          <p:nvPr>
            <p:ph type="sldNum" sz="quarter" idx="10"/>
          </p:nvPr>
        </p:nvSpPr>
        <p:spPr/>
        <p:txBody>
          <a:bodyPr/>
          <a:lstStyle/>
          <a:p>
            <a:fld id="{689EC290-C656-4004-B16C-7A10ECC90851}" type="slidenum">
              <a:rPr lang="en-US" smtClean="0"/>
              <a:t>21</a:t>
            </a:fld>
            <a:endParaRPr lang="en-US"/>
          </a:p>
        </p:txBody>
      </p:sp>
    </p:spTree>
    <p:extLst>
      <p:ext uri="{BB962C8B-B14F-4D97-AF65-F5344CB8AC3E}">
        <p14:creationId xmlns:p14="http://schemas.microsoft.com/office/powerpoint/2010/main" val="5191412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9FD3AA88-B802-4505-B94D-483FF9A10AEF}" type="datetimeFigureOut">
              <a:rPr lang="en-US" smtClean="0"/>
              <a:t>5/8/14</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4203F2AA-70EF-452F-9A3D-094ED7E96E18}"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3AA88-B802-4505-B94D-483FF9A10AEF}"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FD3AA88-B802-4505-B94D-483FF9A10AEF}"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FD3AA88-B802-4505-B94D-483FF9A10AEF}"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FD3AA88-B802-4505-B94D-483FF9A10AEF}" type="datetimeFigureOut">
              <a:rPr lang="en-US" smtClean="0"/>
              <a:t>5/8/14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FD3AA88-B802-4505-B94D-483FF9A10AEF}" type="datetimeFigureOut">
              <a:rPr lang="en-US" smtClean="0"/>
              <a:t>5/8/14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03F2AA-70EF-452F-9A3D-094ED7E96E18}"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FD3AA88-B802-4505-B94D-483FF9A10AEF}" type="datetimeFigureOut">
              <a:rPr lang="en-US" smtClean="0"/>
              <a:t>5/8/14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FD3AA88-B802-4505-B94D-483FF9A10AEF}" type="datetimeFigureOut">
              <a:rPr lang="en-US" smtClean="0"/>
              <a:t>5/8/14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D3AA88-B802-4505-B94D-483FF9A10AEF}" type="datetimeFigureOut">
              <a:rPr lang="en-US" smtClean="0"/>
              <a:t>5/8/14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9FD3AA88-B802-4505-B94D-483FF9A10AEF}" type="datetimeFigureOut">
              <a:rPr lang="en-US" smtClean="0"/>
              <a:t>5/8/14</a:t>
            </a:fld>
            <a:endParaRPr lang="en-US"/>
          </a:p>
        </p:txBody>
      </p:sp>
      <p:sp>
        <p:nvSpPr>
          <p:cNvPr id="7" name="Slide Number Placeholder 6"/>
          <p:cNvSpPr>
            <a:spLocks noGrp="1"/>
          </p:cNvSpPr>
          <p:nvPr>
            <p:ph type="sldNum" sz="quarter" idx="12"/>
          </p:nvPr>
        </p:nvSpPr>
        <p:spPr/>
        <p:txBody>
          <a:bodyPr/>
          <a:lstStyle/>
          <a:p>
            <a:fld id="{4203F2AA-70EF-452F-9A3D-094ED7E96E18}"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FD3AA88-B802-4505-B94D-483FF9A10AEF}" type="datetimeFigureOut">
              <a:rPr lang="en-US" smtClean="0"/>
              <a:t>5/8/14</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4203F2AA-70EF-452F-9A3D-094ED7E96E1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9FD3AA88-B802-4505-B94D-483FF9A10AEF}" type="datetimeFigureOut">
              <a:rPr lang="en-US" smtClean="0"/>
              <a:t>5/8/14</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4203F2AA-70EF-452F-9A3D-094ED7E96E1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g"/><Relationship Id="rId3" Type="http://schemas.openxmlformats.org/officeDocument/2006/relationships/image" Target="../media/image13.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2.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g"/><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Android &amp; Databases</a:t>
            </a:r>
            <a:endParaRPr lang="en-US" dirty="0"/>
          </a:p>
        </p:txBody>
      </p:sp>
      <p:sp>
        <p:nvSpPr>
          <p:cNvPr id="3" name="Subtitle 2"/>
          <p:cNvSpPr>
            <a:spLocks noGrp="1"/>
          </p:cNvSpPr>
          <p:nvPr>
            <p:ph type="subTitle" idx="1"/>
          </p:nvPr>
        </p:nvSpPr>
        <p:spPr/>
        <p:txBody>
          <a:bodyPr/>
          <a:lstStyle/>
          <a:p>
            <a:r>
              <a:rPr lang="en-US" dirty="0" smtClean="0"/>
              <a:t>Ronald L. </a:t>
            </a:r>
            <a:r>
              <a:rPr lang="en-US" dirty="0" smtClean="0"/>
              <a:t>Ramos</a:t>
            </a:r>
            <a:endParaRPr lang="en-US" dirty="0" smtClean="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3200" y="5257800"/>
            <a:ext cx="1528780" cy="877520"/>
          </a:xfrm>
          <a:prstGeom prst="rect">
            <a:avLst/>
          </a:prstGeom>
          <a:noFill/>
        </p:spPr>
      </p:pic>
    </p:spTree>
    <p:extLst>
      <p:ext uri="{BB962C8B-B14F-4D97-AF65-F5344CB8AC3E}">
        <p14:creationId xmlns:p14="http://schemas.microsoft.com/office/powerpoint/2010/main" val="4075890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841296"/>
            <a:ext cx="3419475" cy="2437471"/>
          </a:xfrm>
        </p:spPr>
      </p:pic>
      <p:sp>
        <p:nvSpPr>
          <p:cNvPr id="4" name="Content Placeholder 3"/>
          <p:cNvSpPr>
            <a:spLocks noGrp="1"/>
          </p:cNvSpPr>
          <p:nvPr>
            <p:ph sz="quarter" idx="14"/>
          </p:nvPr>
        </p:nvSpPr>
        <p:spPr/>
        <p:txBody>
          <a:bodyPr>
            <a:normAutofit fontScale="55000" lnSpcReduction="20000"/>
          </a:bodyPr>
          <a:lstStyle/>
          <a:p>
            <a:pPr marL="68580" indent="0">
              <a:buNone/>
            </a:pPr>
            <a:r>
              <a:rPr lang="en-US" dirty="0">
                <a:latin typeface="Courier" pitchFamily="49" charset="0"/>
              </a:rPr>
              <a:t>import </a:t>
            </a:r>
            <a:r>
              <a:rPr lang="en-US" dirty="0" err="1">
                <a:latin typeface="Courier" pitchFamily="49" charset="0"/>
              </a:rPr>
              <a:t>android.content.ContentValues</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android.content.Context</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android.database.Cursor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android.database.SQLException</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android.database.sqlite.SQLiteDatabase</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android.database.sqlite.SQLiteOpenHelper</a:t>
            </a:r>
            <a:r>
              <a:rPr lang="en-US" dirty="0">
                <a:latin typeface="Courier" pitchFamily="49" charset="0"/>
              </a:rPr>
              <a:t>;</a:t>
            </a:r>
          </a:p>
          <a:p>
            <a:pPr marL="68580" indent="0">
              <a:buNone/>
            </a:pPr>
            <a:r>
              <a:rPr lang="en-US" dirty="0">
                <a:latin typeface="Courier" pitchFamily="49" charset="0"/>
              </a:rPr>
              <a:t>import </a:t>
            </a:r>
            <a:r>
              <a:rPr lang="en-US" dirty="0" err="1">
                <a:latin typeface="Courier" pitchFamily="49" charset="0"/>
              </a:rPr>
              <a:t>android.util.Log</a:t>
            </a: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public class </a:t>
            </a:r>
            <a:r>
              <a:rPr lang="en-US" dirty="0" err="1">
                <a:latin typeface="Courier" pitchFamily="49" charset="0"/>
              </a:rPr>
              <a:t>DBAdapter</a:t>
            </a:r>
            <a:r>
              <a:rPr lang="en-US" dirty="0">
                <a:latin typeface="Courier" pitchFamily="49" charset="0"/>
              </a:rPr>
              <a:t> </a:t>
            </a:r>
          </a:p>
          <a:p>
            <a:pPr marL="68580" indent="0">
              <a:buNone/>
            </a:pPr>
            <a:r>
              <a:rPr lang="en-US" dirty="0">
                <a:latin typeface="Courier" pitchFamily="49" charset="0"/>
              </a:rPr>
              <a:t>{</a:t>
            </a:r>
          </a:p>
          <a:p>
            <a:pPr marL="68580" indent="0">
              <a:buNone/>
            </a:pPr>
            <a:endParaRPr lang="en-US" dirty="0">
              <a:latin typeface="Courier" pitchFamily="49" charset="0"/>
            </a:endParaRPr>
          </a:p>
          <a:p>
            <a:pPr marL="68580" indent="0">
              <a:buNone/>
            </a:pPr>
            <a:r>
              <a:rPr lang="en-US" dirty="0">
                <a:latin typeface="Courier" pitchFamily="49" charset="0"/>
              </a:rPr>
              <a:t>}</a:t>
            </a:r>
          </a:p>
        </p:txBody>
      </p:sp>
    </p:spTree>
    <p:extLst>
      <p:ext uri="{BB962C8B-B14F-4D97-AF65-F5344CB8AC3E}">
        <p14:creationId xmlns:p14="http://schemas.microsoft.com/office/powerpoint/2010/main" val="2750554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class – initialize values</a:t>
            </a:r>
            <a:endParaRPr lang="en-US" dirty="0"/>
          </a:p>
        </p:txBody>
      </p:sp>
      <p:sp>
        <p:nvSpPr>
          <p:cNvPr id="3" name="Content Placeholder 2"/>
          <p:cNvSpPr>
            <a:spLocks noGrp="1"/>
          </p:cNvSpPr>
          <p:nvPr>
            <p:ph sz="quarter" idx="13"/>
          </p:nvPr>
        </p:nvSpPr>
        <p:spPr/>
        <p:txBody>
          <a:bodyPr/>
          <a:lstStyle/>
          <a:p>
            <a:endParaRPr lang="en-US"/>
          </a:p>
        </p:txBody>
      </p:sp>
      <p:pic>
        <p:nvPicPr>
          <p:cNvPr id="5" name="Content Placeholder 4"/>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535649"/>
            <a:ext cx="3419475" cy="3048765"/>
          </a:xfrm>
        </p:spPr>
      </p:pic>
    </p:spTree>
    <p:extLst>
      <p:ext uri="{BB962C8B-B14F-4D97-AF65-F5344CB8AC3E}">
        <p14:creationId xmlns:p14="http://schemas.microsoft.com/office/powerpoint/2010/main" val="1122589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inner class</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042988" y="2514026"/>
            <a:ext cx="3419475" cy="3092011"/>
          </a:xfrm>
        </p:spPr>
      </p:pic>
      <p:sp>
        <p:nvSpPr>
          <p:cNvPr id="4" name="Content Placeholder 3"/>
          <p:cNvSpPr>
            <a:spLocks noGrp="1"/>
          </p:cNvSpPr>
          <p:nvPr>
            <p:ph sz="quarter" idx="14"/>
          </p:nvPr>
        </p:nvSpPr>
        <p:spPr/>
        <p:txBody>
          <a:bodyPr>
            <a:normAutofit fontScale="85000" lnSpcReduction="10000"/>
          </a:bodyPr>
          <a:lstStyle/>
          <a:p>
            <a:r>
              <a:rPr lang="en-US" dirty="0" smtClean="0"/>
              <a:t>Within </a:t>
            </a:r>
            <a:r>
              <a:rPr lang="en-US" dirty="0"/>
              <a:t>the </a:t>
            </a:r>
            <a:r>
              <a:rPr lang="en-US" dirty="0" err="1"/>
              <a:t>DBAdapter</a:t>
            </a:r>
            <a:r>
              <a:rPr lang="en-US" dirty="0"/>
              <a:t> class, you extend the </a:t>
            </a:r>
            <a:r>
              <a:rPr lang="en-US" dirty="0" err="1"/>
              <a:t>SQLiteOpenHelper</a:t>
            </a:r>
            <a:r>
              <a:rPr lang="en-US" dirty="0"/>
              <a:t> class—an Android helper class for database creation and versioning management. </a:t>
            </a:r>
            <a:endParaRPr lang="en-US" dirty="0" smtClean="0"/>
          </a:p>
          <a:p>
            <a:r>
              <a:rPr lang="en-US" dirty="0" smtClean="0"/>
              <a:t>In </a:t>
            </a:r>
            <a:r>
              <a:rPr lang="en-US" dirty="0"/>
              <a:t>particular, you override the </a:t>
            </a:r>
            <a:r>
              <a:rPr lang="en-US" dirty="0" err="1"/>
              <a:t>onCreate</a:t>
            </a:r>
            <a:r>
              <a:rPr lang="en-US" dirty="0"/>
              <a:t>() and </a:t>
            </a:r>
            <a:r>
              <a:rPr lang="en-US" dirty="0" err="1"/>
              <a:t>onUpgrade</a:t>
            </a:r>
            <a:r>
              <a:rPr lang="en-US" dirty="0"/>
              <a:t>() methods</a:t>
            </a:r>
          </a:p>
          <a:p>
            <a:endParaRPr lang="en-US" dirty="0"/>
          </a:p>
        </p:txBody>
      </p:sp>
    </p:spTree>
    <p:extLst>
      <p:ext uri="{BB962C8B-B14F-4D97-AF65-F5344CB8AC3E}">
        <p14:creationId xmlns:p14="http://schemas.microsoft.com/office/powerpoint/2010/main" val="30958630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DBHelper</a:t>
            </a:r>
            <a:r>
              <a:rPr lang="en-US" dirty="0" smtClean="0"/>
              <a:t> – Open and Close</a:t>
            </a:r>
            <a:endParaRPr lang="en-US" dirty="0"/>
          </a:p>
        </p:txBody>
      </p:sp>
      <p:sp>
        <p:nvSpPr>
          <p:cNvPr id="5" name="Content Placeholder 4"/>
          <p:cNvSpPr>
            <a:spLocks noGrp="1"/>
          </p:cNvSpPr>
          <p:nvPr>
            <p:ph idx="1"/>
          </p:nvPr>
        </p:nvSpPr>
        <p:spPr/>
        <p:txBody>
          <a:bodyPr>
            <a:normAutofit fontScale="77500" lnSpcReduction="20000"/>
          </a:bodyPr>
          <a:lstStyle/>
          <a:p>
            <a:pPr marL="68580" indent="0">
              <a:buNone/>
            </a:pPr>
            <a:r>
              <a:rPr lang="en-US" dirty="0">
                <a:latin typeface="Courier" pitchFamily="49" charset="0"/>
              </a:rPr>
              <a:t>//---opens the database---</a:t>
            </a:r>
          </a:p>
          <a:p>
            <a:pPr marL="68580" indent="0">
              <a:buNone/>
            </a:pPr>
            <a:r>
              <a:rPr lang="en-US" dirty="0" smtClean="0">
                <a:latin typeface="Courier" pitchFamily="49" charset="0"/>
              </a:rPr>
              <a:t>public </a:t>
            </a:r>
            <a:r>
              <a:rPr lang="en-US" dirty="0" err="1">
                <a:latin typeface="Courier" pitchFamily="49" charset="0"/>
              </a:rPr>
              <a:t>DBHelper</a:t>
            </a:r>
            <a:r>
              <a:rPr lang="en-US" dirty="0">
                <a:latin typeface="Courier" pitchFamily="49" charset="0"/>
              </a:rPr>
              <a:t> open() throws </a:t>
            </a:r>
            <a:r>
              <a:rPr lang="en-US" dirty="0" err="1">
                <a:latin typeface="Courier" pitchFamily="49" charset="0"/>
              </a:rPr>
              <a:t>SQLException</a:t>
            </a:r>
            <a:r>
              <a:rPr lang="en-US" dirty="0">
                <a:latin typeface="Courier" pitchFamily="49" charset="0"/>
              </a:rPr>
              <a:t>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a:t>
            </a:r>
            <a:r>
              <a:rPr lang="en-US" dirty="0">
                <a:latin typeface="Courier" pitchFamily="49" charset="0"/>
              </a:rPr>
              <a:t> = </a:t>
            </a:r>
            <a:r>
              <a:rPr lang="en-US" dirty="0" err="1">
                <a:latin typeface="Courier" pitchFamily="49" charset="0"/>
              </a:rPr>
              <a:t>DBH.getWritableDatabase</a:t>
            </a:r>
            <a:r>
              <a:rPr lang="en-US" dirty="0">
                <a:latin typeface="Courier" pitchFamily="49" charset="0"/>
              </a:rPr>
              <a:t>();</a:t>
            </a:r>
          </a:p>
          <a:p>
            <a:pPr marL="68580" indent="0">
              <a:buNone/>
            </a:pPr>
            <a:r>
              <a:rPr lang="en-US" dirty="0">
                <a:latin typeface="Courier" pitchFamily="49" charset="0"/>
              </a:rPr>
              <a:t>        return this;</a:t>
            </a:r>
          </a:p>
          <a:p>
            <a:pPr marL="68580" indent="0">
              <a:buNone/>
            </a:pPr>
            <a:r>
              <a:rPr lang="en-US" dirty="0">
                <a:latin typeface="Courier" pitchFamily="49" charset="0"/>
              </a:rPr>
              <a:t>    }</a:t>
            </a:r>
          </a:p>
          <a:p>
            <a:pPr marL="68580" indent="0">
              <a:buNone/>
            </a:pPr>
            <a:endParaRPr lang="en-US" dirty="0">
              <a:latin typeface="Courier" pitchFamily="49" charset="0"/>
            </a:endParaRPr>
          </a:p>
          <a:p>
            <a:pPr marL="68580" indent="0">
              <a:buNone/>
            </a:pPr>
            <a:r>
              <a:rPr lang="en-US" dirty="0" smtClean="0">
                <a:latin typeface="Courier" pitchFamily="49" charset="0"/>
              </a:rPr>
              <a:t>//---</a:t>
            </a:r>
            <a:r>
              <a:rPr lang="en-US" dirty="0">
                <a:latin typeface="Courier" pitchFamily="49" charset="0"/>
              </a:rPr>
              <a:t>closes the database---    </a:t>
            </a:r>
          </a:p>
          <a:p>
            <a:pPr marL="68580" indent="0">
              <a:buNone/>
            </a:pPr>
            <a:r>
              <a:rPr lang="en-US" dirty="0" smtClean="0">
                <a:latin typeface="Courier" pitchFamily="49" charset="0"/>
              </a:rPr>
              <a:t>public </a:t>
            </a:r>
            <a:r>
              <a:rPr lang="en-US" dirty="0">
                <a:latin typeface="Courier" pitchFamily="49" charset="0"/>
              </a:rPr>
              <a:t>void close() </a:t>
            </a:r>
          </a:p>
          <a:p>
            <a:pPr marL="68580" indent="0">
              <a:buNone/>
            </a:pPr>
            <a:r>
              <a:rPr lang="en-US" dirty="0">
                <a:latin typeface="Courier" pitchFamily="49" charset="0"/>
              </a:rPr>
              <a:t>    {</a:t>
            </a:r>
          </a:p>
          <a:p>
            <a:pPr marL="68580" indent="0">
              <a:buNone/>
            </a:pPr>
            <a:r>
              <a:rPr lang="en-US" dirty="0">
                <a:latin typeface="Courier" pitchFamily="49" charset="0"/>
              </a:rPr>
              <a:t>        </a:t>
            </a:r>
            <a:r>
              <a:rPr lang="en-US" dirty="0" err="1">
                <a:latin typeface="Courier" pitchFamily="49" charset="0"/>
              </a:rPr>
              <a:t>DBH.close</a:t>
            </a:r>
            <a:r>
              <a:rPr lang="en-US" dirty="0">
                <a:latin typeface="Courier" pitchFamily="49" charset="0"/>
              </a:rPr>
              <a:t>();</a:t>
            </a:r>
          </a:p>
          <a:p>
            <a:pPr marL="68580" indent="0">
              <a:buNone/>
            </a:pPr>
            <a:r>
              <a:rPr lang="en-US" dirty="0">
                <a:latin typeface="Courier" pitchFamily="49" charset="0"/>
              </a:rPr>
              <a:t>    }</a:t>
            </a:r>
          </a:p>
        </p:txBody>
      </p:sp>
    </p:spTree>
    <p:extLst>
      <p:ext uri="{BB962C8B-B14F-4D97-AF65-F5344CB8AC3E}">
        <p14:creationId xmlns:p14="http://schemas.microsoft.com/office/powerpoint/2010/main" val="1945565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DBHelper</a:t>
            </a:r>
            <a:r>
              <a:rPr lang="en-US" dirty="0" smtClean="0"/>
              <a:t> – Insert </a:t>
            </a:r>
            <a:endParaRPr lang="en-US" dirty="0"/>
          </a:p>
        </p:txBody>
      </p:sp>
      <p:sp>
        <p:nvSpPr>
          <p:cNvPr id="3" name="Content Placeholder 2"/>
          <p:cNvSpPr>
            <a:spLocks noGrp="1"/>
          </p:cNvSpPr>
          <p:nvPr>
            <p:ph idx="1"/>
          </p:nvPr>
        </p:nvSpPr>
        <p:spPr/>
        <p:txBody>
          <a:bodyPr>
            <a:normAutofit/>
          </a:bodyPr>
          <a:lstStyle/>
          <a:p>
            <a:pPr marL="68580" indent="0">
              <a:buNone/>
            </a:pPr>
            <a:r>
              <a:rPr lang="en-US" sz="1600" dirty="0">
                <a:latin typeface="Courier" pitchFamily="49" charset="0"/>
              </a:rPr>
              <a:t>//---insert a quote into the database---</a:t>
            </a:r>
          </a:p>
          <a:p>
            <a:pPr marL="68580" indent="0">
              <a:buNone/>
            </a:pPr>
            <a:r>
              <a:rPr lang="en-US" sz="1600" dirty="0">
                <a:latin typeface="Courier" pitchFamily="49" charset="0"/>
              </a:rPr>
              <a:t>    public long </a:t>
            </a:r>
            <a:r>
              <a:rPr lang="en-US" sz="1600" dirty="0" err="1">
                <a:latin typeface="Courier" pitchFamily="49" charset="0"/>
              </a:rPr>
              <a:t>insertQuote</a:t>
            </a:r>
            <a:r>
              <a:rPr lang="en-US" sz="1600" dirty="0">
                <a:latin typeface="Courier" pitchFamily="49" charset="0"/>
              </a:rPr>
              <a:t>(String quote) </a:t>
            </a:r>
          </a:p>
          <a:p>
            <a:pPr marL="68580" indent="0">
              <a:buNone/>
            </a:pPr>
            <a:r>
              <a:rPr lang="en-US" sz="1600" dirty="0">
                <a:latin typeface="Courier" pitchFamily="49" charset="0"/>
              </a:rPr>
              <a:t>    {</a:t>
            </a:r>
          </a:p>
          <a:p>
            <a:pPr marL="68580" indent="0">
              <a:buNone/>
            </a:pPr>
            <a:r>
              <a:rPr lang="en-US" sz="1600" dirty="0">
                <a:latin typeface="Courier" pitchFamily="49" charset="0"/>
              </a:rPr>
              <a:t>        </a:t>
            </a:r>
            <a:r>
              <a:rPr lang="en-US" sz="1600" dirty="0" err="1">
                <a:latin typeface="Courier" pitchFamily="49" charset="0"/>
              </a:rPr>
              <a:t>ContentValues</a:t>
            </a:r>
            <a:r>
              <a:rPr lang="en-US" sz="1600" dirty="0">
                <a:latin typeface="Courier" pitchFamily="49" charset="0"/>
              </a:rPr>
              <a:t> </a:t>
            </a:r>
            <a:r>
              <a:rPr lang="en-US" sz="1600" dirty="0" err="1">
                <a:latin typeface="Courier" pitchFamily="49" charset="0"/>
              </a:rPr>
              <a:t>initialValues</a:t>
            </a:r>
            <a:r>
              <a:rPr lang="en-US" sz="1600" dirty="0">
                <a:latin typeface="Courier" pitchFamily="49" charset="0"/>
              </a:rPr>
              <a:t> = new </a:t>
            </a:r>
            <a:r>
              <a:rPr lang="en-US" sz="1600" dirty="0" err="1">
                <a:latin typeface="Courier" pitchFamily="49" charset="0"/>
              </a:rPr>
              <a:t>ContentValues</a:t>
            </a:r>
            <a:r>
              <a:rPr lang="en-US" sz="1600" dirty="0">
                <a:latin typeface="Courier" pitchFamily="49" charset="0"/>
              </a:rPr>
              <a:t>();</a:t>
            </a:r>
          </a:p>
          <a:p>
            <a:pPr marL="68580" indent="0">
              <a:buNone/>
            </a:pPr>
            <a:r>
              <a:rPr lang="en-US" sz="1600" dirty="0">
                <a:latin typeface="Courier" pitchFamily="49" charset="0"/>
              </a:rPr>
              <a:t>        </a:t>
            </a:r>
            <a:r>
              <a:rPr lang="en-US" sz="1600" dirty="0" err="1">
                <a:latin typeface="Courier" pitchFamily="49" charset="0"/>
              </a:rPr>
              <a:t>initialValues.put</a:t>
            </a:r>
            <a:r>
              <a:rPr lang="en-US" sz="1600" dirty="0">
                <a:latin typeface="Courier" pitchFamily="49" charset="0"/>
              </a:rPr>
              <a:t>(KEY_QUOTE, quote);</a:t>
            </a:r>
          </a:p>
          <a:p>
            <a:pPr marL="68580" indent="0">
              <a:buNone/>
            </a:pPr>
            <a:r>
              <a:rPr lang="en-US" sz="1600" dirty="0">
                <a:latin typeface="Courier" pitchFamily="49" charset="0"/>
              </a:rPr>
              <a:t>        return </a:t>
            </a:r>
            <a:r>
              <a:rPr lang="en-US" sz="1600" dirty="0" err="1">
                <a:latin typeface="Courier" pitchFamily="49" charset="0"/>
              </a:rPr>
              <a:t>db.insert</a:t>
            </a:r>
            <a:r>
              <a:rPr lang="en-US" sz="1600" dirty="0">
                <a:latin typeface="Courier" pitchFamily="49" charset="0"/>
              </a:rPr>
              <a:t>(DATABASE_TABLE, null, </a:t>
            </a:r>
            <a:r>
              <a:rPr lang="en-US" sz="1600" dirty="0" err="1">
                <a:latin typeface="Courier" pitchFamily="49" charset="0"/>
              </a:rPr>
              <a:t>initialValues</a:t>
            </a:r>
            <a:r>
              <a:rPr lang="en-US" sz="1600" dirty="0">
                <a:latin typeface="Courier" pitchFamily="49" charset="0"/>
              </a:rPr>
              <a:t>);</a:t>
            </a:r>
          </a:p>
          <a:p>
            <a:pPr marL="68580" indent="0">
              <a:buNone/>
            </a:pPr>
            <a:r>
              <a:rPr lang="en-US" sz="1600" dirty="0">
                <a:latin typeface="Courier" pitchFamily="49" charset="0"/>
              </a:rPr>
              <a:t>    }</a:t>
            </a:r>
          </a:p>
        </p:txBody>
      </p:sp>
    </p:spTree>
    <p:extLst>
      <p:ext uri="{BB962C8B-B14F-4D97-AF65-F5344CB8AC3E}">
        <p14:creationId xmlns:p14="http://schemas.microsoft.com/office/powerpoint/2010/main" val="26273885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Update</a:t>
            </a:r>
            <a:endParaRPr lang="en-US" dirty="0"/>
          </a:p>
        </p:txBody>
      </p:sp>
      <p:sp>
        <p:nvSpPr>
          <p:cNvPr id="3" name="Content Placeholder 2"/>
          <p:cNvSpPr>
            <a:spLocks noGrp="1"/>
          </p:cNvSpPr>
          <p:nvPr>
            <p:ph idx="1"/>
          </p:nvPr>
        </p:nvSpPr>
        <p:spPr/>
        <p:txBody>
          <a:bodyPr>
            <a:noAutofit/>
          </a:bodyPr>
          <a:lstStyle/>
          <a:p>
            <a:pPr marL="68580" indent="0">
              <a:buNone/>
            </a:pPr>
            <a:r>
              <a:rPr lang="en-US" sz="1800" dirty="0">
                <a:latin typeface="Courier New" pitchFamily="49" charset="0"/>
                <a:cs typeface="Courier New" pitchFamily="49" charset="0"/>
              </a:rPr>
              <a:t> //---updates an quote---</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updateQuote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String quote)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 new </a:t>
            </a:r>
            <a:r>
              <a:rPr lang="en-US" sz="1800" dirty="0" err="1">
                <a:latin typeface="Courier New" pitchFamily="49" charset="0"/>
                <a:cs typeface="Courier New" pitchFamily="49" charset="0"/>
              </a:rPr>
              <a:t>ContentValues</a:t>
            </a:r>
            <a:r>
              <a:rPr lang="en-US" sz="1800" dirty="0">
                <a:latin typeface="Courier New" pitchFamily="49" charset="0"/>
                <a:cs typeface="Courier New" pitchFamily="49" charset="0"/>
              </a:rPr>
              <a:t>();</a:t>
            </a:r>
          </a:p>
          <a:p>
            <a:pPr marL="68580" indent="0">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args.put</a:t>
            </a:r>
            <a:r>
              <a:rPr lang="en-US" sz="1800" dirty="0">
                <a:latin typeface="Courier New" pitchFamily="49" charset="0"/>
                <a:cs typeface="Courier New" pitchFamily="49" charset="0"/>
              </a:rPr>
              <a:t>(KEY_QUOTE, quote);</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db.update</a:t>
            </a:r>
            <a:r>
              <a:rPr lang="en-US" sz="1800" dirty="0">
                <a:latin typeface="Courier New" pitchFamily="49" charset="0"/>
                <a:cs typeface="Courier New" pitchFamily="49" charset="0"/>
              </a:rPr>
              <a:t>(DATABASE_TABLE, </a:t>
            </a:r>
            <a:r>
              <a:rPr lang="en-US" sz="1800" dirty="0" err="1">
                <a:latin typeface="Courier New" pitchFamily="49" charset="0"/>
                <a:cs typeface="Courier New" pitchFamily="49" charset="0"/>
              </a:rPr>
              <a:t>args</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5201142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smtClean="0"/>
              <a:t>Delete</a:t>
            </a:r>
            <a:endParaRPr lang="en-US" dirty="0"/>
          </a:p>
        </p:txBody>
      </p:sp>
      <p:sp>
        <p:nvSpPr>
          <p:cNvPr id="3" name="Content Placeholder 2"/>
          <p:cNvSpPr>
            <a:spLocks noGrp="1"/>
          </p:cNvSpPr>
          <p:nvPr>
            <p:ph idx="1"/>
          </p:nvPr>
        </p:nvSpPr>
        <p:spPr/>
        <p:txBody>
          <a:bodyPr>
            <a:normAutofit/>
          </a:bodyPr>
          <a:lstStyle/>
          <a:p>
            <a:pPr marL="68580" indent="0">
              <a:buNone/>
            </a:pPr>
            <a:r>
              <a:rPr lang="en-US" sz="1800" dirty="0">
                <a:latin typeface="Courier New" pitchFamily="49" charset="0"/>
                <a:cs typeface="Courier New" pitchFamily="49" charset="0"/>
              </a:rPr>
              <a:t> //---deletes a particular quotes---</a:t>
            </a:r>
          </a:p>
          <a:p>
            <a:pPr marL="68580" indent="0">
              <a:buNone/>
            </a:pPr>
            <a:r>
              <a:rPr lang="en-US" sz="1800" dirty="0">
                <a:latin typeface="Courier New" pitchFamily="49" charset="0"/>
                <a:cs typeface="Courier New" pitchFamily="49" charset="0"/>
              </a:rPr>
              <a:t>    public </a:t>
            </a:r>
            <a:r>
              <a:rPr lang="en-US" sz="1800" dirty="0" err="1">
                <a:latin typeface="Courier New" pitchFamily="49" charset="0"/>
                <a:cs typeface="Courier New" pitchFamily="49" charset="0"/>
              </a:rPr>
              <a:t>boolean</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deleteQuote</a:t>
            </a:r>
            <a:r>
              <a:rPr lang="en-US" sz="1800" dirty="0">
                <a:latin typeface="Courier New" pitchFamily="49" charset="0"/>
                <a:cs typeface="Courier New" pitchFamily="49" charset="0"/>
              </a:rPr>
              <a:t>(long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a:t>
            </a:r>
          </a:p>
          <a:p>
            <a:pPr marL="68580" indent="0">
              <a:buNone/>
            </a:pPr>
            <a:r>
              <a:rPr lang="en-US" sz="1800" dirty="0">
                <a:latin typeface="Courier New" pitchFamily="49" charset="0"/>
                <a:cs typeface="Courier New" pitchFamily="49" charset="0"/>
              </a:rPr>
              <a:t>        return </a:t>
            </a:r>
            <a:r>
              <a:rPr lang="en-US" sz="1800" dirty="0" err="1">
                <a:latin typeface="Courier New" pitchFamily="49" charset="0"/>
                <a:cs typeface="Courier New" pitchFamily="49" charset="0"/>
              </a:rPr>
              <a:t>db.delete</a:t>
            </a:r>
            <a:r>
              <a:rPr lang="en-US" sz="1800" dirty="0">
                <a:latin typeface="Courier New" pitchFamily="49" charset="0"/>
                <a:cs typeface="Courier New" pitchFamily="49" charset="0"/>
              </a:rPr>
              <a:t>(DATABASE_TABLE, KEY_ID + "=" + </a:t>
            </a:r>
            <a:r>
              <a:rPr lang="en-US" sz="1800" dirty="0" err="1">
                <a:latin typeface="Courier New" pitchFamily="49" charset="0"/>
                <a:cs typeface="Courier New" pitchFamily="49" charset="0"/>
              </a:rPr>
              <a:t>rowId</a:t>
            </a:r>
            <a:r>
              <a:rPr lang="en-US" sz="1800" dirty="0">
                <a:latin typeface="Courier New" pitchFamily="49" charset="0"/>
                <a:cs typeface="Courier New" pitchFamily="49" charset="0"/>
              </a:rPr>
              <a:t>, null) &gt; 0;</a:t>
            </a:r>
          </a:p>
          <a:p>
            <a:pPr marL="68580" indent="0">
              <a:buNone/>
            </a:pPr>
            <a:r>
              <a:rPr lang="en-US" sz="1800" dirty="0">
                <a:latin typeface="Courier New" pitchFamily="49" charset="0"/>
                <a:cs typeface="Courier New" pitchFamily="49" charset="0"/>
              </a:rPr>
              <a:t>    }</a:t>
            </a:r>
          </a:p>
        </p:txBody>
      </p:sp>
    </p:spTree>
    <p:extLst>
      <p:ext uri="{BB962C8B-B14F-4D97-AF65-F5344CB8AC3E}">
        <p14:creationId xmlns:p14="http://schemas.microsoft.com/office/powerpoint/2010/main" val="139085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DBHelper</a:t>
            </a:r>
            <a:r>
              <a:rPr lang="en-US" dirty="0"/>
              <a:t> – </a:t>
            </a:r>
            <a:r>
              <a:rPr lang="en-US" dirty="0" err="1" smtClean="0"/>
              <a:t>GetAll</a:t>
            </a:r>
            <a:endParaRPr lang="en-US" dirty="0"/>
          </a:p>
        </p:txBody>
      </p:sp>
      <p:sp>
        <p:nvSpPr>
          <p:cNvPr id="3" name="Content Placeholder 2"/>
          <p:cNvSpPr>
            <a:spLocks noGrp="1"/>
          </p:cNvSpPr>
          <p:nvPr>
            <p:ph idx="1"/>
          </p:nvPr>
        </p:nvSpPr>
        <p:spPr/>
        <p:txBody>
          <a:bodyPr>
            <a:normAutofit fontScale="70000" lnSpcReduction="20000"/>
          </a:bodyPr>
          <a:lstStyle/>
          <a:p>
            <a:pPr marL="68580" indent="0">
              <a:buNone/>
            </a:pPr>
            <a:r>
              <a:rPr lang="en-US" dirty="0">
                <a:latin typeface="Courier New" pitchFamily="49" charset="0"/>
                <a:cs typeface="Courier New" pitchFamily="49" charset="0"/>
              </a:rPr>
              <a:t> //---retrieves all the quotes---</a:t>
            </a:r>
          </a:p>
          <a:p>
            <a:pPr marL="68580" indent="0">
              <a:buNone/>
            </a:pPr>
            <a:r>
              <a:rPr lang="en-US" dirty="0">
                <a:latin typeface="Courier New" pitchFamily="49" charset="0"/>
                <a:cs typeface="Courier New" pitchFamily="49" charset="0"/>
              </a:rPr>
              <a:t>    public Cursor </a:t>
            </a:r>
            <a:r>
              <a:rPr lang="en-US" dirty="0" err="1">
                <a:latin typeface="Courier New" pitchFamily="49" charset="0"/>
                <a:cs typeface="Courier New" pitchFamily="49" charset="0"/>
              </a:rPr>
              <a:t>getAllQuotes</a:t>
            </a: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a:t>
            </a:r>
          </a:p>
          <a:p>
            <a:pPr marL="68580" indent="0">
              <a:buNone/>
            </a:pPr>
            <a:r>
              <a:rPr lang="en-US" dirty="0">
                <a:latin typeface="Courier New" pitchFamily="49" charset="0"/>
                <a:cs typeface="Courier New" pitchFamily="49" charset="0"/>
              </a:rPr>
              <a:t>        return </a:t>
            </a:r>
            <a:r>
              <a:rPr lang="en-US" dirty="0" err="1">
                <a:latin typeface="Courier New" pitchFamily="49" charset="0"/>
                <a:cs typeface="Courier New" pitchFamily="49" charset="0"/>
              </a:rPr>
              <a:t>db.query</a:t>
            </a:r>
            <a:r>
              <a:rPr lang="en-US" dirty="0">
                <a:latin typeface="Courier New" pitchFamily="49" charset="0"/>
                <a:cs typeface="Courier New" pitchFamily="49" charset="0"/>
              </a:rPr>
              <a:t>(DATABASE_TABLE, new String[] {</a:t>
            </a:r>
          </a:p>
          <a:p>
            <a:pPr marL="68580" indent="0">
              <a:buNone/>
            </a:pPr>
            <a:r>
              <a:rPr lang="en-US" dirty="0">
                <a:latin typeface="Courier New" pitchFamily="49" charset="0"/>
                <a:cs typeface="Courier New" pitchFamily="49" charset="0"/>
              </a:rPr>
              <a:t>        		KEY_ID, </a:t>
            </a:r>
          </a:p>
          <a:p>
            <a:pPr marL="68580" indent="0">
              <a:buNone/>
            </a:pPr>
            <a:r>
              <a:rPr lang="en-US" dirty="0">
                <a:latin typeface="Courier New" pitchFamily="49" charset="0"/>
                <a:cs typeface="Courier New" pitchFamily="49" charset="0"/>
              </a:rPr>
              <a:t>        		KEY_QUOTE},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 </a:t>
            </a:r>
          </a:p>
          <a:p>
            <a:pPr marL="68580" indent="0">
              <a:buNone/>
            </a:pPr>
            <a:r>
              <a:rPr lang="en-US" dirty="0">
                <a:latin typeface="Courier New" pitchFamily="49" charset="0"/>
                <a:cs typeface="Courier New" pitchFamily="49" charset="0"/>
              </a:rPr>
              <a:t>                null);</a:t>
            </a:r>
          </a:p>
          <a:p>
            <a:pPr marL="68580" indent="0">
              <a:buNone/>
            </a:pPr>
            <a:r>
              <a:rPr lang="en-US" dirty="0">
                <a:latin typeface="Courier New" pitchFamily="49" charset="0"/>
                <a:cs typeface="Courier New" pitchFamily="49" charset="0"/>
              </a:rPr>
              <a:t>    }</a:t>
            </a:r>
          </a:p>
        </p:txBody>
      </p:sp>
    </p:spTree>
    <p:extLst>
      <p:ext uri="{BB962C8B-B14F-4D97-AF65-F5344CB8AC3E}">
        <p14:creationId xmlns:p14="http://schemas.microsoft.com/office/powerpoint/2010/main" val="5777282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Complete Code </a:t>
            </a:r>
            <a:r>
              <a:rPr lang="en-US" dirty="0" err="1" smtClean="0"/>
              <a:t>DBHelper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8366931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Using </a:t>
            </a:r>
            <a:r>
              <a:rPr lang="en-US" dirty="0" err="1" smtClean="0"/>
              <a:t>DBHelper</a:t>
            </a:r>
            <a:endParaRPr lang="en-US" dirty="0"/>
          </a:p>
        </p:txBody>
      </p:sp>
      <p:sp>
        <p:nvSpPr>
          <p:cNvPr id="5" name="Text Placeholder 4"/>
          <p:cNvSpPr>
            <a:spLocks noGrp="1"/>
          </p:cNvSpPr>
          <p:nvPr>
            <p:ph type="body" idx="1"/>
          </p:nvPr>
        </p:nvSpPr>
        <p:spPr/>
        <p:txBody>
          <a:bodyPr/>
          <a:lstStyle/>
          <a:p>
            <a:r>
              <a:rPr lang="en-US" dirty="0" smtClean="0"/>
              <a:t>Or why we had to do all that stuff</a:t>
            </a:r>
            <a:endParaRPr lang="en-US" dirty="0"/>
          </a:p>
        </p:txBody>
      </p:sp>
    </p:spTree>
    <p:extLst>
      <p:ext uri="{BB962C8B-B14F-4D97-AF65-F5344CB8AC3E}">
        <p14:creationId xmlns:p14="http://schemas.microsoft.com/office/powerpoint/2010/main" val="3397596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SQLite Databases and Android</a:t>
            </a:r>
            <a:endParaRPr lang="en-US" dirty="0"/>
          </a:p>
        </p:txBody>
      </p:sp>
      <p:sp>
        <p:nvSpPr>
          <p:cNvPr id="5" name="Text Placeholder 4"/>
          <p:cNvSpPr>
            <a:spLocks noGrp="1"/>
          </p:cNvSpPr>
          <p:nvPr>
            <p:ph type="body" idx="1"/>
          </p:nvPr>
        </p:nvSpPr>
        <p:spPr/>
        <p:txBody>
          <a:bodyPr/>
          <a:lstStyle/>
          <a:p>
            <a:r>
              <a:rPr lang="en-US" dirty="0" smtClean="0"/>
              <a:t>Android’s built-in DB</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0200" y="4343400"/>
            <a:ext cx="3041650" cy="2119718"/>
          </a:xfrm>
          <a:prstGeom prst="rect">
            <a:avLst/>
          </a:prstGeom>
        </p:spPr>
      </p:pic>
    </p:spTree>
    <p:extLst>
      <p:ext uri="{BB962C8B-B14F-4D97-AF65-F5344CB8AC3E}">
        <p14:creationId xmlns:p14="http://schemas.microsoft.com/office/powerpoint/2010/main" val="6678316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app in action</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2448672"/>
            <a:ext cx="3419475" cy="3222719"/>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645025" y="2448672"/>
            <a:ext cx="3419475" cy="3222719"/>
          </a:xfrm>
        </p:spPr>
      </p:pic>
    </p:spTree>
    <p:extLst>
      <p:ext uri="{BB962C8B-B14F-4D97-AF65-F5344CB8AC3E}">
        <p14:creationId xmlns:p14="http://schemas.microsoft.com/office/powerpoint/2010/main" val="1385878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Main.xml</a:t>
            </a:r>
            <a:endParaRPr lang="en-US" dirty="0"/>
          </a:p>
        </p:txBody>
      </p:sp>
      <p:pic>
        <p:nvPicPr>
          <p:cNvPr id="5" name="Content Placeholder 4"/>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609600" y="2209800"/>
            <a:ext cx="3419475" cy="3222719"/>
          </a:xfrm>
        </p:spPr>
      </p:pic>
      <p:sp>
        <p:nvSpPr>
          <p:cNvPr id="4" name="Content Placeholder 3"/>
          <p:cNvSpPr>
            <a:spLocks noGrp="1"/>
          </p:cNvSpPr>
          <p:nvPr>
            <p:ph sz="quarter" idx="14"/>
          </p:nvPr>
        </p:nvSpPr>
        <p:spPr>
          <a:xfrm>
            <a:off x="4267200" y="2313430"/>
            <a:ext cx="4343400" cy="4087369"/>
          </a:xfrm>
        </p:spPr>
        <p:txBody>
          <a:bodyPr>
            <a:normAutofit fontScale="32500" lnSpcReduction="20000"/>
          </a:bodyPr>
          <a:lstStyle/>
          <a:p>
            <a:pPr marL="68580" indent="0">
              <a:buNone/>
            </a:pPr>
            <a:r>
              <a:rPr lang="en-US" dirty="0"/>
              <a:t>&lt;?xml version="1.0" encoding="utf-8"?&gt;</a:t>
            </a:r>
          </a:p>
          <a:p>
            <a:pPr marL="68580" indent="0">
              <a:buNone/>
            </a:pPr>
            <a:r>
              <a:rPr lang="en-US" dirty="0"/>
              <a:t>&lt;</a:t>
            </a:r>
            <a:r>
              <a:rPr lang="en-US" dirty="0" err="1"/>
              <a:t>LinearLayout</a:t>
            </a:r>
            <a:r>
              <a:rPr lang="en-US" dirty="0"/>
              <a:t> </a:t>
            </a:r>
            <a:r>
              <a:rPr lang="en-US" dirty="0" err="1"/>
              <a:t>xmlns:android</a:t>
            </a:r>
            <a:r>
              <a:rPr lang="en-US" dirty="0"/>
              <a:t>="http://schemas.android.com/</a:t>
            </a:r>
            <a:r>
              <a:rPr lang="en-US" dirty="0" err="1"/>
              <a:t>apk</a:t>
            </a:r>
            <a:r>
              <a:rPr lang="en-US" dirty="0"/>
              <a:t>/res/android"</a:t>
            </a:r>
          </a:p>
          <a:p>
            <a:pPr marL="68580" indent="0">
              <a:buNone/>
            </a:pPr>
            <a:r>
              <a:rPr lang="en-US" dirty="0"/>
              <a:t>	</a:t>
            </a:r>
            <a:r>
              <a:rPr lang="en-US" dirty="0" err="1"/>
              <a:t>android:orientation</a:t>
            </a:r>
            <a:r>
              <a:rPr lang="en-US" dirty="0"/>
              <a:t>="vertical" </a:t>
            </a:r>
            <a:r>
              <a:rPr lang="en-US" dirty="0" err="1"/>
              <a:t>android:layout_width</a:t>
            </a:r>
            <a:r>
              <a:rPr lang="en-US" dirty="0"/>
              <a:t>="</a:t>
            </a:r>
            <a:r>
              <a:rPr lang="en-US" dirty="0" err="1"/>
              <a:t>fill_parent</a:t>
            </a:r>
            <a:r>
              <a:rPr lang="en-US" dirty="0"/>
              <a:t>"</a:t>
            </a:r>
          </a:p>
          <a:p>
            <a:pPr marL="68580" indent="0">
              <a:buNone/>
            </a:pPr>
            <a:r>
              <a:rPr lang="en-US" dirty="0"/>
              <a:t>	</a:t>
            </a:r>
            <a:r>
              <a:rPr lang="en-US" dirty="0" err="1"/>
              <a:t>android:layout_height</a:t>
            </a:r>
            <a:r>
              <a:rPr lang="en-US" dirty="0"/>
              <a:t>="</a:t>
            </a:r>
            <a:r>
              <a:rPr lang="en-US" dirty="0" err="1"/>
              <a:t>fill_parent</a:t>
            </a:r>
            <a:r>
              <a:rPr lang="en-US" dirty="0"/>
              <a:t>"&gt;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="@+id/editText1"&gt;</a:t>
            </a:r>
          </a:p>
          <a:p>
            <a:pPr marL="68580" indent="0">
              <a:buNone/>
            </a:pPr>
            <a:r>
              <a:rPr lang="en-US" dirty="0"/>
              <a:t>		&lt;</a:t>
            </a:r>
            <a:r>
              <a:rPr lang="en-US" dirty="0" err="1"/>
              <a:t>requestFocus</a:t>
            </a:r>
            <a:r>
              <a:rPr lang="en-US" dirty="0"/>
              <a:t>&gt;&lt;/</a:t>
            </a:r>
            <a:r>
              <a:rPr lang="en-US" dirty="0" err="1"/>
              <a:t>requestFocus</a:t>
            </a:r>
            <a:r>
              <a:rPr lang="en-US" dirty="0"/>
              <a:t>&gt;</a:t>
            </a:r>
          </a:p>
          <a:p>
            <a:pPr marL="68580" indent="0">
              <a:buNone/>
            </a:pPr>
            <a:r>
              <a:rPr lang="en-US" dirty="0"/>
              <a:t>	&lt;/</a:t>
            </a:r>
            <a:r>
              <a:rPr lang="en-US" dirty="0" err="1"/>
              <a:t>EditText</a:t>
            </a:r>
            <a:r>
              <a:rPr lang="en-US" dirty="0"/>
              <a:t>&gt;</a:t>
            </a:r>
          </a:p>
          <a:p>
            <a:pPr marL="68580" indent="0">
              <a:buNone/>
            </a:pPr>
            <a:r>
              <a:rPr lang="en-US" dirty="0"/>
              <a:t>	&lt;Button </a:t>
            </a:r>
            <a:r>
              <a:rPr lang="en-US" dirty="0" err="1"/>
              <a:t>android:text</a:t>
            </a:r>
            <a:r>
              <a:rPr lang="en-US" dirty="0"/>
              <a:t>="Add Quote" </a:t>
            </a:r>
            <a:r>
              <a:rPr lang="en-US" dirty="0" err="1"/>
              <a:t>android:id</a:t>
            </a:r>
            <a:r>
              <a:rPr lang="en-US" dirty="0"/>
              <a:t>="@+id/button1"</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android:layout_height</a:t>
            </a:r>
            <a:r>
              <a:rPr lang="en-US" dirty="0"/>
              <a:t>="</a:t>
            </a:r>
            <a:r>
              <a:rPr lang="en-US" dirty="0" err="1"/>
              <a:t>wrap_content</a:t>
            </a:r>
            <a:r>
              <a:rPr lang="en-US" dirty="0"/>
              <a:t>"&gt;&lt;/Button&gt;</a:t>
            </a:r>
          </a:p>
          <a:p>
            <a:pPr marL="68580" indent="0">
              <a:buNone/>
            </a:pPr>
            <a:r>
              <a:rPr lang="en-US" dirty="0"/>
              <a:t>	&lt;</a:t>
            </a:r>
            <a:r>
              <a:rPr lang="en-US" dirty="0" err="1"/>
              <a:t>LinearLayout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match_parent</a:t>
            </a:r>
            <a:r>
              <a:rPr lang="en-US" dirty="0"/>
              <a:t>" </a:t>
            </a:r>
            <a:r>
              <a:rPr lang="en-US" dirty="0" err="1"/>
              <a:t>android:id</a:t>
            </a:r>
            <a:r>
              <a:rPr lang="en-US" dirty="0"/>
              <a:t>="@+id/linearLayout1"&gt;</a:t>
            </a:r>
          </a:p>
          <a:p>
            <a:pPr marL="68580" indent="0">
              <a:buNone/>
            </a:pPr>
            <a:r>
              <a:rPr lang="en-US" dirty="0"/>
              <a:t>		&lt;</a:t>
            </a:r>
            <a:r>
              <a:rPr lang="en-US" dirty="0" err="1"/>
              <a:t>EditText</a:t>
            </a:r>
            <a:r>
              <a:rPr lang="en-US" dirty="0"/>
              <a:t>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android:id</a:t>
            </a:r>
            <a:r>
              <a:rPr lang="en-US" dirty="0"/>
              <a:t>="@+id/editText2"</a:t>
            </a:r>
          </a:p>
          <a:p>
            <a:pPr marL="68580" indent="0">
              <a:buNone/>
            </a:pPr>
            <a:r>
              <a:rPr lang="en-US" dirty="0"/>
              <a:t>			</a:t>
            </a:r>
            <a:r>
              <a:rPr lang="en-US" dirty="0" err="1"/>
              <a:t>android:layout_weight</a:t>
            </a:r>
            <a:r>
              <a:rPr lang="en-US" dirty="0"/>
              <a:t>="0.30"&gt;&lt;/</a:t>
            </a:r>
            <a:r>
              <a:rPr lang="en-US" dirty="0" err="1"/>
              <a:t>EditText</a:t>
            </a:r>
            <a:r>
              <a:rPr lang="en-US" dirty="0"/>
              <a:t>&gt;</a:t>
            </a:r>
          </a:p>
          <a:p>
            <a:pPr marL="68580" indent="0">
              <a:buNone/>
            </a:pPr>
            <a:r>
              <a:rPr lang="en-US" dirty="0"/>
              <a:t>		&lt;Button </a:t>
            </a:r>
            <a:r>
              <a:rPr lang="en-US" dirty="0" err="1"/>
              <a:t>android:layout_height</a:t>
            </a:r>
            <a:r>
              <a:rPr lang="en-US" dirty="0"/>
              <a:t>="</a:t>
            </a:r>
            <a:r>
              <a:rPr lang="en-US" dirty="0" err="1"/>
              <a:t>wrap_content</a:t>
            </a:r>
            <a:r>
              <a:rPr lang="en-US" dirty="0"/>
              <a:t>"</a:t>
            </a:r>
          </a:p>
          <a:p>
            <a:pPr marL="68580" indent="0">
              <a:buNone/>
            </a:pPr>
            <a:r>
              <a:rPr lang="en-US" dirty="0"/>
              <a:t>			</a:t>
            </a:r>
            <a:r>
              <a:rPr lang="en-US" dirty="0" err="1"/>
              <a:t>android:layout_width</a:t>
            </a:r>
            <a:r>
              <a:rPr lang="en-US" dirty="0"/>
              <a:t>="</a:t>
            </a:r>
            <a:r>
              <a:rPr lang="en-US" dirty="0" err="1"/>
              <a:t>wrap_content</a:t>
            </a:r>
            <a:r>
              <a:rPr lang="en-US" dirty="0"/>
              <a:t>" </a:t>
            </a:r>
            <a:r>
              <a:rPr lang="en-US" dirty="0" err="1"/>
              <a:t>android:layout_weight</a:t>
            </a:r>
            <a:r>
              <a:rPr lang="en-US" dirty="0"/>
              <a:t>="0.30"</a:t>
            </a:r>
          </a:p>
          <a:p>
            <a:pPr marL="68580" indent="0">
              <a:buNone/>
            </a:pPr>
            <a:r>
              <a:rPr lang="en-US" dirty="0"/>
              <a:t>			</a:t>
            </a:r>
            <a:r>
              <a:rPr lang="en-US" dirty="0" err="1"/>
              <a:t>android:id</a:t>
            </a:r>
            <a:r>
              <a:rPr lang="en-US" dirty="0"/>
              <a:t>="@+id/button2" </a:t>
            </a:r>
            <a:r>
              <a:rPr lang="en-US" dirty="0" err="1"/>
              <a:t>android:text</a:t>
            </a:r>
            <a:r>
              <a:rPr lang="en-US" dirty="0"/>
              <a:t>="Display Quote"&gt;&lt;/Button&gt;</a:t>
            </a:r>
          </a:p>
          <a:p>
            <a:pPr marL="68580" indent="0">
              <a:buNone/>
            </a:pPr>
            <a:r>
              <a:rPr lang="en-US" dirty="0"/>
              <a:t>	&lt;/</a:t>
            </a:r>
            <a:r>
              <a:rPr lang="en-US" dirty="0" err="1"/>
              <a:t>LinearLayout</a:t>
            </a:r>
            <a:r>
              <a:rPr lang="en-US" dirty="0"/>
              <a:t>&gt;</a:t>
            </a:r>
          </a:p>
          <a:p>
            <a:pPr marL="68580" indent="0">
              <a:buNone/>
            </a:pPr>
            <a:r>
              <a:rPr lang="en-US" dirty="0"/>
              <a:t>&lt;/</a:t>
            </a:r>
            <a:r>
              <a:rPr lang="en-US" dirty="0" err="1"/>
              <a:t>LinearLayout</a:t>
            </a:r>
            <a:r>
              <a:rPr lang="en-US" dirty="0"/>
              <a:t>&gt;</a:t>
            </a:r>
          </a:p>
        </p:txBody>
      </p:sp>
    </p:spTree>
    <p:extLst>
      <p:ext uri="{BB962C8B-B14F-4D97-AF65-F5344CB8AC3E}">
        <p14:creationId xmlns:p14="http://schemas.microsoft.com/office/powerpoint/2010/main" val="62978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initial values</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f</a:t>
            </a:r>
            <a:r>
              <a:rPr lang="en-US" sz="1600" dirty="0" smtClean="0">
                <a:latin typeface="Courier New" pitchFamily="49" charset="0"/>
                <a:cs typeface="Courier New" pitchFamily="49" charset="0"/>
              </a:rPr>
              <a:t>inal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a:t>
            </a:r>
            <a:r>
              <a:rPr lang="en-US" sz="1600" dirty="0">
                <a:latin typeface="Courier New" pitchFamily="49" charset="0"/>
                <a:cs typeface="Courier New" pitchFamily="49" charset="0"/>
              </a:rPr>
              <a:t> = new </a:t>
            </a:r>
            <a:r>
              <a:rPr lang="en-US" sz="1600" dirty="0" err="1">
                <a:latin typeface="Courier New" pitchFamily="49" charset="0"/>
                <a:cs typeface="Courier New" pitchFamily="49" charset="0"/>
              </a:rPr>
              <a:t>DBHelper</a:t>
            </a:r>
            <a:r>
              <a:rPr lang="en-US" sz="1600" dirty="0">
                <a:latin typeface="Courier New" pitchFamily="49" charset="0"/>
                <a:cs typeface="Courier New" pitchFamily="49" charset="0"/>
              </a:rPr>
              <a:t>(this);</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btnAdd</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(R.id.button1);</a:t>
            </a:r>
          </a:p>
          <a:p>
            <a:pPr marL="68580" indent="0">
              <a:buNone/>
            </a:pPr>
            <a:r>
              <a:rPr lang="en-US" sz="1600" dirty="0" smtClean="0">
                <a:latin typeface="Courier New" pitchFamily="49" charset="0"/>
                <a:cs typeface="Courier New" pitchFamily="49" charset="0"/>
              </a:rPr>
              <a:t>Button </a:t>
            </a:r>
            <a:r>
              <a:rPr lang="en-US" sz="1600" dirty="0" err="1">
                <a:latin typeface="Courier New" pitchFamily="49" charset="0"/>
                <a:cs typeface="Courier New" pitchFamily="49" charset="0"/>
              </a:rPr>
              <a:t>btnShow</a:t>
            </a:r>
            <a:r>
              <a:rPr lang="en-US" sz="1600" dirty="0">
                <a:latin typeface="Courier New" pitchFamily="49" charset="0"/>
                <a:cs typeface="Courier New" pitchFamily="49" charset="0"/>
              </a:rPr>
              <a:t> = (Button)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(R.id.button2);</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txtQuote</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findViewById</a:t>
            </a:r>
            <a:r>
              <a:rPr lang="en-US" sz="1600" dirty="0">
                <a:latin typeface="Courier New" pitchFamily="49" charset="0"/>
                <a:cs typeface="Courier New" pitchFamily="49" charset="0"/>
              </a:rPr>
              <a:t>(R.id.editText1);</a:t>
            </a:r>
          </a:p>
          <a:p>
            <a:pPr marL="68580" indent="0">
              <a:buNone/>
            </a:pPr>
            <a:r>
              <a:rPr lang="en-US" sz="1600" dirty="0" smtClean="0">
                <a:latin typeface="Courier New" pitchFamily="49" charset="0"/>
                <a:cs typeface="Courier New" pitchFamily="49" charset="0"/>
              </a:rPr>
              <a:t>final </a:t>
            </a:r>
            <a:r>
              <a:rPr lang="en-US" sz="1600" dirty="0" err="1">
                <a:latin typeface="Courier New" pitchFamily="49" charset="0"/>
                <a:cs typeface="Courier New" pitchFamily="49" charset="0"/>
              </a:rPr>
              <a:t>EditText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txtRow</a:t>
            </a:r>
            <a:r>
              <a:rPr lang="en-US" sz="1600" dirty="0">
                <a:latin typeface="Courier New" pitchFamily="49" charset="0"/>
                <a:cs typeface="Courier New" pitchFamily="49" charset="0"/>
              </a:rPr>
              <a:t> = (</a:t>
            </a:r>
            <a:r>
              <a:rPr lang="en-US" sz="1600" dirty="0" err="1" smtClean="0">
                <a:latin typeface="Courier New" pitchFamily="49" charset="0"/>
                <a:cs typeface="Courier New" pitchFamily="49" charset="0"/>
              </a:rPr>
              <a:t>EditText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findViewById</a:t>
            </a:r>
            <a:r>
              <a:rPr lang="en-US" sz="1600" dirty="0" smtClean="0">
                <a:latin typeface="Courier New" pitchFamily="49" charset="0"/>
                <a:cs typeface="Courier New" pitchFamily="49" charset="0"/>
              </a:rPr>
              <a:t>(R.id.editText2</a:t>
            </a:r>
            <a:r>
              <a:rPr lang="en-US" sz="1600" dirty="0">
                <a:latin typeface="Courier New" pitchFamily="49" charset="0"/>
                <a:cs typeface="Courier New" pitchFamily="49" charset="0"/>
              </a:rPr>
              <a:t>);</a:t>
            </a:r>
          </a:p>
        </p:txBody>
      </p:sp>
    </p:spTree>
    <p:extLst>
      <p:ext uri="{BB962C8B-B14F-4D97-AF65-F5344CB8AC3E}">
        <p14:creationId xmlns:p14="http://schemas.microsoft.com/office/powerpoint/2010/main" val="1007462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add button</a:t>
            </a:r>
            <a:endParaRPr lang="en-US" dirty="0"/>
          </a:p>
        </p:txBody>
      </p:sp>
      <p:sp>
        <p:nvSpPr>
          <p:cNvPr id="3" name="Content Placeholder 2"/>
          <p:cNvSpPr>
            <a:spLocks noGrp="1"/>
          </p:cNvSpPr>
          <p:nvPr>
            <p:ph idx="1"/>
          </p:nvPr>
        </p:nvSpPr>
        <p:spPr>
          <a:xfrm>
            <a:off x="1043492" y="2323652"/>
            <a:ext cx="6957508" cy="3508977"/>
          </a:xfrm>
        </p:spPr>
        <p:txBody>
          <a:bodyPr>
            <a:normAutofit/>
          </a:bodyPr>
          <a:lstStyle/>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 add = new </a:t>
            </a:r>
            <a:r>
              <a:rPr lang="en-US" sz="1600" dirty="0" err="1">
                <a:latin typeface="Courier New" pitchFamily="49" charset="0"/>
                <a:cs typeface="Courier New" pitchFamily="49" charset="0"/>
              </a:rPr>
              <a:t>OnClickListener</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public void </a:t>
            </a:r>
            <a:r>
              <a:rPr lang="en-US" sz="1600" dirty="0" err="1">
                <a:latin typeface="Courier New" pitchFamily="49" charset="0"/>
                <a:cs typeface="Courier New" pitchFamily="49" charset="0"/>
              </a:rPr>
              <a:t>onClick</a:t>
            </a:r>
            <a:r>
              <a:rPr lang="en-US" sz="1600" dirty="0">
                <a:latin typeface="Courier New" pitchFamily="49" charset="0"/>
                <a:cs typeface="Courier New" pitchFamily="49" charset="0"/>
              </a:rPr>
              <a:t>(View view){</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db.open</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long id;</a:t>
            </a:r>
          </a:p>
          <a:p>
            <a:pPr marL="68580" indent="0">
              <a:buNone/>
            </a:pPr>
            <a:r>
              <a:rPr lang="en-US" sz="1600" dirty="0">
                <a:latin typeface="Courier New" pitchFamily="49" charset="0"/>
                <a:cs typeface="Courier New" pitchFamily="49" charset="0"/>
              </a:rPr>
              <a:t>            id = </a:t>
            </a:r>
            <a:r>
              <a:rPr lang="en-US" sz="1600" dirty="0" err="1">
                <a:latin typeface="Courier New" pitchFamily="49" charset="0"/>
                <a:cs typeface="Courier New" pitchFamily="49" charset="0"/>
              </a:rPr>
              <a:t>db.insertQuote</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txtQuote.getText</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toString</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db.close</a:t>
            </a:r>
            <a:r>
              <a:rPr lang="en-US" sz="1600" dirty="0">
                <a:latin typeface="Courier New" pitchFamily="49" charset="0"/>
                <a:cs typeface="Courier New" pitchFamily="49" charset="0"/>
              </a:rPr>
              <a:t>();</a:t>
            </a:r>
          </a:p>
          <a:p>
            <a:pPr marL="68580" indent="0">
              <a:buNone/>
            </a:pPr>
            <a:r>
              <a:rPr lang="en-US" sz="1600" dirty="0">
                <a:latin typeface="Courier New" pitchFamily="49" charset="0"/>
                <a:cs typeface="Courier New" pitchFamily="49" charset="0"/>
              </a:rPr>
              <a:t>        	}</a:t>
            </a:r>
          </a:p>
          <a:p>
            <a:pPr marL="68580" indent="0">
              <a:buNone/>
            </a:pPr>
            <a:r>
              <a:rPr lang="en-US" sz="1600" dirty="0">
                <a:latin typeface="Courier New" pitchFamily="49" charset="0"/>
                <a:cs typeface="Courier New" pitchFamily="49" charset="0"/>
              </a:rPr>
              <a:t>        };</a:t>
            </a:r>
          </a:p>
        </p:txBody>
      </p:sp>
    </p:spTree>
    <p:extLst>
      <p:ext uri="{BB962C8B-B14F-4D97-AF65-F5344CB8AC3E}">
        <p14:creationId xmlns:p14="http://schemas.microsoft.com/office/powerpoint/2010/main" val="68300793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activity – The show button</a:t>
            </a:r>
            <a:endParaRPr lang="en-US" dirty="0"/>
          </a:p>
        </p:txBody>
      </p:sp>
      <p:sp>
        <p:nvSpPr>
          <p:cNvPr id="3" name="Content Placeholder 2"/>
          <p:cNvSpPr>
            <a:spLocks noGrp="1"/>
          </p:cNvSpPr>
          <p:nvPr>
            <p:ph idx="1"/>
          </p:nvPr>
        </p:nvSpPr>
        <p:spPr>
          <a:xfrm>
            <a:off x="1043492" y="2323652"/>
            <a:ext cx="6957508" cy="4000948"/>
          </a:xfrm>
        </p:spPr>
        <p:txBody>
          <a:bodyPr>
            <a:normAutofit fontScale="77500" lnSpcReduction="20000"/>
          </a:bodyPr>
          <a:lstStyle/>
          <a:p>
            <a:pPr marL="68580" indent="0">
              <a:buNone/>
            </a:pPr>
            <a:r>
              <a:rPr lang="en-US" sz="1600" dirty="0"/>
              <a:t> </a:t>
            </a:r>
            <a:r>
              <a:rPr lang="en-US" sz="1600" dirty="0" err="1"/>
              <a:t>OnClickListener</a:t>
            </a:r>
            <a:r>
              <a:rPr lang="en-US" sz="1600" dirty="0"/>
              <a:t> show = </a:t>
            </a:r>
            <a:r>
              <a:rPr lang="en-US" sz="1600" b="1" dirty="0"/>
              <a:t>new </a:t>
            </a:r>
            <a:r>
              <a:rPr lang="en-US" sz="1600" b="1" dirty="0" err="1"/>
              <a:t>OnClickListener</a:t>
            </a:r>
            <a:r>
              <a:rPr lang="en-US" sz="1600" b="1" dirty="0"/>
              <a:t>(){</a:t>
            </a:r>
          </a:p>
          <a:p>
            <a:pPr marL="68580" indent="0">
              <a:buNone/>
            </a:pPr>
            <a:r>
              <a:rPr lang="en-US" sz="1600" dirty="0"/>
              <a:t>        </a:t>
            </a:r>
            <a:r>
              <a:rPr lang="en-US" sz="1600" b="1" dirty="0"/>
              <a:t>public void </a:t>
            </a:r>
            <a:r>
              <a:rPr lang="en-US" sz="1600" b="1" dirty="0" err="1"/>
              <a:t>onClick</a:t>
            </a:r>
            <a:r>
              <a:rPr lang="en-US" sz="1600" b="1" dirty="0"/>
              <a:t>(View view){</a:t>
            </a:r>
          </a:p>
          <a:p>
            <a:pPr marL="68580" indent="0">
              <a:buNone/>
            </a:pPr>
            <a:r>
              <a:rPr lang="en-US" sz="1600" dirty="0"/>
              <a:t>            </a:t>
            </a:r>
            <a:r>
              <a:rPr lang="en-US" sz="1600" dirty="0" err="1"/>
              <a:t>db.open</a:t>
            </a:r>
            <a:r>
              <a:rPr lang="en-US" sz="1600" dirty="0"/>
              <a:t>();</a:t>
            </a:r>
          </a:p>
          <a:p>
            <a:pPr marL="68580" indent="0">
              <a:buNone/>
            </a:pPr>
            <a:r>
              <a:rPr lang="en-US" sz="1600" dirty="0"/>
              <a:t>            Cursor c = </a:t>
            </a:r>
            <a:r>
              <a:rPr lang="en-US" sz="1600" dirty="0" err="1"/>
              <a:t>db.getQuote</a:t>
            </a:r>
            <a:r>
              <a:rPr lang="en-US" sz="1600" dirty="0"/>
              <a:t>(</a:t>
            </a:r>
            <a:r>
              <a:rPr lang="en-US" sz="1600" dirty="0" err="1"/>
              <a:t>Long.</a:t>
            </a:r>
            <a:r>
              <a:rPr lang="en-US" sz="1600" i="1" dirty="0" err="1"/>
              <a:t>parseLong</a:t>
            </a:r>
            <a:r>
              <a:rPr lang="en-US" sz="1600" i="1" dirty="0"/>
              <a:t>(</a:t>
            </a:r>
            <a:r>
              <a:rPr lang="en-US" sz="1600" i="1" dirty="0" err="1"/>
              <a:t>txtRow.getText</a:t>
            </a:r>
            <a:r>
              <a:rPr lang="en-US" sz="1600" i="1" dirty="0"/>
              <a:t>().</a:t>
            </a:r>
            <a:r>
              <a:rPr lang="en-US" sz="1600" i="1" dirty="0" err="1"/>
              <a:t>toString</a:t>
            </a:r>
            <a:r>
              <a:rPr lang="en-US" sz="1600" i="1" dirty="0"/>
              <a:t>())); </a:t>
            </a:r>
          </a:p>
          <a:p>
            <a:pPr marL="68580" indent="0">
              <a:buNone/>
            </a:pPr>
            <a:r>
              <a:rPr lang="en-US" sz="1600" dirty="0"/>
              <a:t>            </a:t>
            </a:r>
            <a:r>
              <a:rPr lang="en-US" sz="1600" b="1" dirty="0"/>
              <a:t>if (</a:t>
            </a:r>
            <a:r>
              <a:rPr lang="en-US" sz="1600" b="1" dirty="0" err="1"/>
              <a:t>c.moveToFirst</a:t>
            </a:r>
            <a:r>
              <a:rPr lang="en-US" sz="1600" b="1" dirty="0"/>
              <a:t>()){</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"id: " + </a:t>
            </a:r>
            <a:r>
              <a:rPr lang="en-US" sz="1600" dirty="0" err="1"/>
              <a:t>c.getString</a:t>
            </a:r>
            <a:r>
              <a:rPr lang="en-US" sz="1600" dirty="0"/>
              <a:t>(0) + "\n" +</a:t>
            </a:r>
          </a:p>
          <a:p>
            <a:pPr marL="68580" indent="0">
              <a:buNone/>
            </a:pPr>
            <a:r>
              <a:rPr lang="en-US" sz="1600" dirty="0"/>
              <a:t>                        "Quote: " + </a:t>
            </a:r>
            <a:r>
              <a:rPr lang="en-US" sz="1600" dirty="0" err="1"/>
              <a:t>c.getString</a:t>
            </a:r>
            <a:r>
              <a:rPr lang="en-US" sz="1600" dirty="0"/>
              <a:t>(1) + "\n",</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endParaRPr lang="en-US" sz="1600" dirty="0"/>
          </a:p>
          <a:p>
            <a:pPr marL="68580" indent="0">
              <a:buNone/>
            </a:pPr>
            <a:r>
              <a:rPr lang="en-US" sz="1600" dirty="0"/>
              <a:t>            }</a:t>
            </a:r>
          </a:p>
          <a:p>
            <a:pPr marL="68580" indent="0">
              <a:buNone/>
            </a:pPr>
            <a:r>
              <a:rPr lang="en-US" sz="1600" dirty="0"/>
              <a:t>            </a:t>
            </a:r>
            <a:r>
              <a:rPr lang="en-US" sz="1600" b="1" dirty="0"/>
              <a:t>else{</a:t>
            </a:r>
          </a:p>
          <a:p>
            <a:pPr marL="68580" indent="0">
              <a:buNone/>
            </a:pPr>
            <a:r>
              <a:rPr lang="en-US" sz="1600" dirty="0"/>
              <a:t>            </a:t>
            </a:r>
            <a:r>
              <a:rPr lang="en-US" sz="1600" dirty="0" err="1"/>
              <a:t>Toast.</a:t>
            </a:r>
            <a:r>
              <a:rPr lang="en-US" sz="1600" i="1" dirty="0" err="1"/>
              <a:t>makeText</a:t>
            </a:r>
            <a:r>
              <a:rPr lang="en-US" sz="1600" i="1" dirty="0"/>
              <a:t>(</a:t>
            </a:r>
            <a:r>
              <a:rPr lang="en-US" sz="1600" i="1" dirty="0" err="1"/>
              <a:t>getApplicationContext</a:t>
            </a:r>
            <a:r>
              <a:rPr lang="en-US" sz="1600" i="1" dirty="0"/>
              <a:t>(), </a:t>
            </a:r>
          </a:p>
          <a:p>
            <a:pPr marL="68580" indent="0">
              <a:buNone/>
            </a:pPr>
            <a:r>
              <a:rPr lang="en-US" sz="1600" dirty="0"/>
              <a:t>                        "No Quote!",</a:t>
            </a:r>
          </a:p>
          <a:p>
            <a:pPr marL="68580" indent="0">
              <a:buNone/>
            </a:pPr>
            <a:r>
              <a:rPr lang="en-US" sz="1600" dirty="0"/>
              <a:t>                        </a:t>
            </a:r>
            <a:r>
              <a:rPr lang="en-US" sz="1600" dirty="0" err="1"/>
              <a:t>Toast.</a:t>
            </a:r>
            <a:r>
              <a:rPr lang="en-US" sz="1600" i="1" dirty="0" err="1"/>
              <a:t>LENGTH_LONG</a:t>
            </a:r>
            <a:r>
              <a:rPr lang="en-US" sz="1600" i="1" dirty="0"/>
              <a:t>).show();        </a:t>
            </a:r>
          </a:p>
          <a:p>
            <a:pPr marL="68580" indent="0">
              <a:buNone/>
            </a:pPr>
            <a:r>
              <a:rPr lang="en-US" sz="1600" dirty="0"/>
              <a:t>            </a:t>
            </a:r>
          </a:p>
          <a:p>
            <a:pPr marL="68580" indent="0">
              <a:buNone/>
            </a:pPr>
            <a:r>
              <a:rPr lang="en-US" sz="1600" dirty="0"/>
              <a:t>            }</a:t>
            </a:r>
          </a:p>
          <a:p>
            <a:pPr marL="68580" indent="0">
              <a:buNone/>
            </a:pPr>
            <a:r>
              <a:rPr lang="en-US" sz="1600" dirty="0"/>
              <a:t>            </a:t>
            </a:r>
          </a:p>
          <a:p>
            <a:pPr marL="68580" indent="0">
              <a:buNone/>
            </a:pPr>
            <a:r>
              <a:rPr lang="en-US" sz="1600" dirty="0"/>
              <a:t>            </a:t>
            </a:r>
            <a:r>
              <a:rPr lang="en-US" sz="1600" dirty="0" err="1"/>
              <a:t>db.close</a:t>
            </a:r>
            <a:r>
              <a:rPr lang="en-US" sz="1600" dirty="0"/>
              <a:t>();</a:t>
            </a:r>
          </a:p>
          <a:p>
            <a:pPr marL="68580" indent="0">
              <a:buNone/>
            </a:pPr>
            <a:r>
              <a:rPr lang="en-US" sz="1600" dirty="0"/>
              <a:t>        }</a:t>
            </a:r>
          </a:p>
          <a:p>
            <a:pPr marL="68580" indent="0">
              <a:buNone/>
            </a:pPr>
            <a:r>
              <a:rPr lang="en-US" sz="1600" dirty="0"/>
              <a:t>        };</a:t>
            </a:r>
            <a:endParaRPr lang="en-US" sz="1600" dirty="0">
              <a:latin typeface="Courier New" pitchFamily="49" charset="0"/>
              <a:cs typeface="Courier New" pitchFamily="49" charset="0"/>
            </a:endParaRPr>
          </a:p>
        </p:txBody>
      </p:sp>
    </p:spTree>
    <p:extLst>
      <p:ext uri="{BB962C8B-B14F-4D97-AF65-F5344CB8AC3E}">
        <p14:creationId xmlns:p14="http://schemas.microsoft.com/office/powerpoint/2010/main" val="2611690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QuotesMain</a:t>
            </a:r>
            <a:r>
              <a:rPr lang="en-US" dirty="0" smtClean="0"/>
              <a:t> – complete code</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4628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 of Presentation</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24806" y="2324100"/>
            <a:ext cx="5613400" cy="3508375"/>
          </a:xfrm>
        </p:spPr>
      </p:pic>
    </p:spTree>
    <p:extLst>
      <p:ext uri="{BB962C8B-B14F-4D97-AF65-F5344CB8AC3E}">
        <p14:creationId xmlns:p14="http://schemas.microsoft.com/office/powerpoint/2010/main" val="2135290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SQLite is an Open Source Database which is embedded into Android. SQLite supports standard relational database features like SQL syntax, transactions and prepared statements. In addition it requires only little memory at runtime (approx. 250 </a:t>
            </a:r>
            <a:r>
              <a:rPr lang="en-US" dirty="0" err="1" smtClean="0"/>
              <a:t>KByte</a:t>
            </a:r>
            <a:r>
              <a:rPr lang="en-US" dirty="0" smtClean="0"/>
              <a:t>).</a:t>
            </a:r>
          </a:p>
          <a:p>
            <a:endParaRPr lang="en-US" dirty="0" smtClean="0"/>
          </a:p>
          <a:p>
            <a:r>
              <a:rPr lang="en-US" dirty="0" smtClean="0"/>
              <a:t>Using SQLite in Android does not require any database setup or administration. You specify the SQL for working with the database and the database is automatically managed for you.</a:t>
            </a:r>
          </a:p>
          <a:p>
            <a:endParaRPr lang="en-US" dirty="0" smtClean="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143000"/>
            <a:ext cx="3114675" cy="923925"/>
          </a:xfrm>
          <a:prstGeom prst="rect">
            <a:avLst/>
          </a:prstGeom>
        </p:spPr>
      </p:pic>
    </p:spTree>
    <p:extLst>
      <p:ext uri="{BB962C8B-B14F-4D97-AF65-F5344CB8AC3E}">
        <p14:creationId xmlns:p14="http://schemas.microsoft.com/office/powerpoint/2010/main" val="346031117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SQLiteOpenHelper</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To </a:t>
            </a:r>
            <a:r>
              <a:rPr lang="en-US" dirty="0"/>
              <a:t>create and upgrade a database in your Android application you usually subclass "</a:t>
            </a:r>
            <a:r>
              <a:rPr lang="en-US" dirty="0" err="1"/>
              <a:t>SQLiteOpenHelper</a:t>
            </a:r>
            <a:r>
              <a:rPr lang="en-US" dirty="0"/>
              <a:t>". In this class you need to override the methods </a:t>
            </a:r>
            <a:r>
              <a:rPr lang="en-US" dirty="0" err="1"/>
              <a:t>onCreate</a:t>
            </a:r>
            <a:r>
              <a:rPr lang="en-US" dirty="0"/>
              <a:t>() to create the database and </a:t>
            </a:r>
            <a:r>
              <a:rPr lang="en-US" dirty="0" err="1"/>
              <a:t>onUpgrade</a:t>
            </a:r>
            <a:r>
              <a:rPr lang="en-US" dirty="0"/>
              <a:t>() to upgrade the database in case of changes in the database schema. Both methods receive an "</a:t>
            </a:r>
            <a:r>
              <a:rPr lang="en-US" dirty="0" err="1"/>
              <a:t>SQLiteDatabase</a:t>
            </a:r>
            <a:r>
              <a:rPr lang="en-US" dirty="0"/>
              <a:t>" object</a:t>
            </a:r>
            <a:r>
              <a:rPr lang="en-US" dirty="0" smtClean="0"/>
              <a:t>.</a:t>
            </a:r>
          </a:p>
          <a:p>
            <a:endParaRPr lang="en-US" dirty="0" smtClean="0"/>
          </a:p>
          <a:p>
            <a:r>
              <a:rPr lang="en-US" dirty="0" err="1" smtClean="0"/>
              <a:t>SQLiteOpenHelper</a:t>
            </a:r>
            <a:r>
              <a:rPr lang="en-US" dirty="0" smtClean="0"/>
              <a:t> </a:t>
            </a:r>
            <a:r>
              <a:rPr lang="en-US" dirty="0"/>
              <a:t>provides the methods </a:t>
            </a:r>
            <a:r>
              <a:rPr lang="en-US" dirty="0" err="1"/>
              <a:t>getReadableDatabase</a:t>
            </a:r>
            <a:r>
              <a:rPr lang="en-US" dirty="0"/>
              <a:t>() and </a:t>
            </a:r>
            <a:r>
              <a:rPr lang="en-US" dirty="0" err="1"/>
              <a:t>getWriteableDatabase</a:t>
            </a:r>
            <a:r>
              <a:rPr lang="en-US" dirty="0"/>
              <a:t>() to get access to an "</a:t>
            </a:r>
            <a:r>
              <a:rPr lang="en-US" dirty="0" err="1"/>
              <a:t>SQLiteDatabase</a:t>
            </a:r>
            <a:r>
              <a:rPr lang="en-US" dirty="0"/>
              <a:t>" object which allows database access either in read or write mode</a:t>
            </a:r>
            <a:r>
              <a:rPr lang="en-US" dirty="0" smtClean="0"/>
              <a:t>.</a:t>
            </a:r>
          </a:p>
          <a:p>
            <a:endParaRPr lang="en-US" dirty="0"/>
          </a:p>
          <a:p>
            <a:r>
              <a:rPr lang="en-US" dirty="0"/>
              <a:t>For the primary key of the database you should always use the identifier "_id" as some of Android functions rely on this standard.</a:t>
            </a:r>
          </a:p>
        </p:txBody>
      </p:sp>
    </p:spTree>
    <p:extLst>
      <p:ext uri="{BB962C8B-B14F-4D97-AF65-F5344CB8AC3E}">
        <p14:creationId xmlns:p14="http://schemas.microsoft.com/office/powerpoint/2010/main" val="204132692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SQLiteDatabase</a:t>
            </a:r>
            <a:r>
              <a:rPr lang="en-US" dirty="0"/>
              <a:t> </a:t>
            </a:r>
            <a:r>
              <a:rPr lang="en-US" dirty="0" smtClean="0"/>
              <a:t>methods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a:t>
            </a:r>
            <a:r>
              <a:rPr lang="en-US" dirty="0" err="1"/>
              <a:t>SQLiteDatabase</a:t>
            </a:r>
            <a:r>
              <a:rPr lang="en-US" dirty="0"/>
              <a:t>" provides the methods insert(), update() and delete() and </a:t>
            </a:r>
            <a:r>
              <a:rPr lang="en-US" dirty="0" err="1"/>
              <a:t>execSQL</a:t>
            </a:r>
            <a:r>
              <a:rPr lang="en-US" dirty="0"/>
              <a:t>() method which allows to execute directly SQL. </a:t>
            </a:r>
            <a:endParaRPr lang="en-US" dirty="0" smtClean="0"/>
          </a:p>
          <a:p>
            <a:r>
              <a:rPr lang="en-US" dirty="0" smtClean="0"/>
              <a:t>The </a:t>
            </a:r>
            <a:r>
              <a:rPr lang="en-US" dirty="0"/>
              <a:t>object "</a:t>
            </a:r>
            <a:r>
              <a:rPr lang="en-US" dirty="0" err="1"/>
              <a:t>ContentValues</a:t>
            </a:r>
            <a:r>
              <a:rPr lang="en-US" dirty="0"/>
              <a:t>" allow to define key/values for insert and update. The key is the column and the value is the value for this column.</a:t>
            </a:r>
          </a:p>
          <a:p>
            <a:r>
              <a:rPr lang="en-US" dirty="0" smtClean="0"/>
              <a:t>Queries </a:t>
            </a:r>
            <a:r>
              <a:rPr lang="en-US" dirty="0"/>
              <a:t>can be created via the method </a:t>
            </a:r>
            <a:r>
              <a:rPr lang="en-US" dirty="0" err="1"/>
              <a:t>rawQuery</a:t>
            </a:r>
            <a:r>
              <a:rPr lang="en-US" dirty="0"/>
              <a:t>() which accepts SQL or query() which provides an interface for specifying dynamic data or </a:t>
            </a:r>
            <a:r>
              <a:rPr lang="en-US" dirty="0" err="1"/>
              <a:t>SQLiteQueryBuilder</a:t>
            </a:r>
            <a:r>
              <a:rPr lang="en-US" dirty="0"/>
              <a:t>. </a:t>
            </a:r>
          </a:p>
        </p:txBody>
      </p:sp>
    </p:spTree>
    <p:extLst>
      <p:ext uri="{BB962C8B-B14F-4D97-AF65-F5344CB8AC3E}">
        <p14:creationId xmlns:p14="http://schemas.microsoft.com/office/powerpoint/2010/main" val="403828769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Cursor</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a:t>
            </a:r>
            <a:r>
              <a:rPr lang="en-US" dirty="0"/>
              <a:t>Cursor represents the result of a query. To get the number of elements use the method </a:t>
            </a:r>
            <a:r>
              <a:rPr lang="en-US" dirty="0" err="1"/>
              <a:t>getCount</a:t>
            </a:r>
            <a:r>
              <a:rPr lang="en-US" dirty="0"/>
              <a:t>(). To move between individual data rows, you can use the methods </a:t>
            </a:r>
            <a:r>
              <a:rPr lang="en-US" dirty="0" err="1"/>
              <a:t>moveToFirst</a:t>
            </a:r>
            <a:r>
              <a:rPr lang="en-US" dirty="0"/>
              <a:t>() and </a:t>
            </a:r>
            <a:r>
              <a:rPr lang="en-US" dirty="0" err="1"/>
              <a:t>moveToNext</a:t>
            </a:r>
            <a:r>
              <a:rPr lang="en-US" dirty="0"/>
              <a:t>(). Via the method </a:t>
            </a:r>
            <a:r>
              <a:rPr lang="en-US" dirty="0" err="1"/>
              <a:t>isAfterLast</a:t>
            </a:r>
            <a:r>
              <a:rPr lang="en-US" dirty="0"/>
              <a:t>() you can check if there is still some data.</a:t>
            </a:r>
          </a:p>
          <a:p>
            <a:endParaRPr lang="en-US" dirty="0"/>
          </a:p>
          <a:p>
            <a:r>
              <a:rPr lang="en-US" dirty="0"/>
              <a:t>A Cursor can be directly used via the "</a:t>
            </a:r>
            <a:r>
              <a:rPr lang="en-US" dirty="0" err="1"/>
              <a:t>SimpleCursorAdapter</a:t>
            </a:r>
            <a:r>
              <a:rPr lang="en-US" dirty="0"/>
              <a:t>" in </a:t>
            </a:r>
            <a:r>
              <a:rPr lang="en-US" dirty="0" err="1"/>
              <a:t>ListViews</a:t>
            </a:r>
            <a:r>
              <a:rPr lang="en-US" dirty="0" smtClean="0"/>
              <a:t>. </a:t>
            </a:r>
            <a:endParaRPr lang="en-US" dirty="0"/>
          </a:p>
        </p:txBody>
      </p:sp>
    </p:spTree>
    <p:extLst>
      <p:ext uri="{BB962C8B-B14F-4D97-AF65-F5344CB8AC3E}">
        <p14:creationId xmlns:p14="http://schemas.microsoft.com/office/powerpoint/2010/main" val="2971643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 Sample DB App</a:t>
            </a:r>
            <a:endParaRPr lang="en-US" dirty="0"/>
          </a:p>
        </p:txBody>
      </p:sp>
      <p:sp>
        <p:nvSpPr>
          <p:cNvPr id="5" name="Text Placeholder 4"/>
          <p:cNvSpPr>
            <a:spLocks noGrp="1"/>
          </p:cNvSpPr>
          <p:nvPr>
            <p:ph type="body" idx="1"/>
          </p:nvPr>
        </p:nvSpPr>
        <p:spPr/>
        <p:txBody>
          <a:bodyPr/>
          <a:lstStyle/>
          <a:p>
            <a:r>
              <a:rPr lang="en-US" dirty="0" smtClean="0"/>
              <a:t>Getting your hands dirty…</a:t>
            </a:r>
            <a:endParaRPr lang="en-US" dirty="0"/>
          </a:p>
        </p:txBody>
      </p:sp>
    </p:spTree>
    <p:extLst>
      <p:ext uri="{BB962C8B-B14F-4D97-AF65-F5344CB8AC3E}">
        <p14:creationId xmlns:p14="http://schemas.microsoft.com/office/powerpoint/2010/main" val="24464746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Create a new project</a:t>
            </a:r>
            <a:endParaRPr lang="en-US" dirty="0"/>
          </a:p>
        </p:txBody>
      </p:sp>
      <p:pic>
        <p:nvPicPr>
          <p:cNvPr id="7" name="Content Placeholder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58457" y="2312988"/>
            <a:ext cx="2388536" cy="3494087"/>
          </a:xfrm>
        </p:spPr>
      </p:pic>
      <p:pic>
        <p:nvPicPr>
          <p:cNvPr id="8" name="Content Placeholder 7"/>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23937" y="2312988"/>
            <a:ext cx="3061650" cy="3494087"/>
          </a:xfrm>
        </p:spPr>
      </p:pic>
    </p:spTree>
    <p:extLst>
      <p:ext uri="{BB962C8B-B14F-4D97-AF65-F5344CB8AC3E}">
        <p14:creationId xmlns:p14="http://schemas.microsoft.com/office/powerpoint/2010/main" val="841795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a </a:t>
            </a:r>
            <a:r>
              <a:rPr lang="en-US" dirty="0" err="1" smtClean="0"/>
              <a:t>DBHelper</a:t>
            </a:r>
            <a:r>
              <a:rPr lang="en-US" dirty="0" smtClean="0"/>
              <a:t> class</a:t>
            </a:r>
            <a:endParaRPr lang="en-US" dirty="0"/>
          </a:p>
        </p:txBody>
      </p:sp>
      <p:pic>
        <p:nvPicPr>
          <p:cNvPr id="5" name="Content Placeholder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2988" y="3276091"/>
            <a:ext cx="3419475" cy="1567881"/>
          </a:xfrm>
        </p:spPr>
      </p:pic>
      <p:pic>
        <p:nvPicPr>
          <p:cNvPr id="6" name="Content Placeholder 5"/>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868267" y="2312988"/>
            <a:ext cx="2972990" cy="3494087"/>
          </a:xfrm>
        </p:spPr>
      </p:pic>
    </p:spTree>
    <p:extLst>
      <p:ext uri="{BB962C8B-B14F-4D97-AF65-F5344CB8AC3E}">
        <p14:creationId xmlns:p14="http://schemas.microsoft.com/office/powerpoint/2010/main" val="29271793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484</TotalTime>
  <Words>3215</Words>
  <Application>Microsoft Macintosh PowerPoint</Application>
  <PresentationFormat>On-screen Show (4:3)</PresentationFormat>
  <Paragraphs>546</Paragraphs>
  <Slides>26</Slides>
  <Notes>11</Notes>
  <HiddenSlides>2</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Austin</vt:lpstr>
      <vt:lpstr>Android &amp; Databases</vt:lpstr>
      <vt:lpstr>SQLite Databases and Android</vt:lpstr>
      <vt:lpstr>PowerPoint Presentation</vt:lpstr>
      <vt:lpstr>SQLiteOpenHelper</vt:lpstr>
      <vt:lpstr>SQLiteDatabase methods</vt:lpstr>
      <vt:lpstr>Cursor</vt:lpstr>
      <vt:lpstr>A Sample DB App</vt:lpstr>
      <vt:lpstr>Create a new project</vt:lpstr>
      <vt:lpstr>Add a DBHelper class</vt:lpstr>
      <vt:lpstr>DBHelper class</vt:lpstr>
      <vt:lpstr>DBHelper class – initialize values</vt:lpstr>
      <vt:lpstr>DBHelper – inner class</vt:lpstr>
      <vt:lpstr>DBHelper – Open and Close</vt:lpstr>
      <vt:lpstr>DBHelper – Insert </vt:lpstr>
      <vt:lpstr>DBHelper – Update</vt:lpstr>
      <vt:lpstr>DBHelper – Delete</vt:lpstr>
      <vt:lpstr>DBHelper – GetAll</vt:lpstr>
      <vt:lpstr>The Complete Code DBHelper</vt:lpstr>
      <vt:lpstr>Using DBHelper</vt:lpstr>
      <vt:lpstr>The app in action</vt:lpstr>
      <vt:lpstr>Main.xml</vt:lpstr>
      <vt:lpstr>QuotesMain activity – initial values</vt:lpstr>
      <vt:lpstr>QuotesMain activity – The add button</vt:lpstr>
      <vt:lpstr>QuotesMain activity – The show button</vt:lpstr>
      <vt:lpstr>QuotesMain – complete code</vt:lpstr>
      <vt:lpstr>End of Presentation</vt:lpstr>
    </vt:vector>
  </TitlesOfParts>
  <Company>Smart Communications,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&amp; Databases</dc:title>
  <dc:creator>RAMOS, Ronald L.</dc:creator>
  <cp:lastModifiedBy>Ronald Ramos</cp:lastModifiedBy>
  <cp:revision>18</cp:revision>
  <dcterms:created xsi:type="dcterms:W3CDTF">2011-10-25T05:54:28Z</dcterms:created>
  <dcterms:modified xsi:type="dcterms:W3CDTF">2014-05-08T14:23:40Z</dcterms:modified>
</cp:coreProperties>
</file>