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83"/>
  </p:notesMasterIdLst>
  <p:sldIdLst>
    <p:sldId id="256" r:id="rId2"/>
    <p:sldId id="309" r:id="rId3"/>
    <p:sldId id="306" r:id="rId4"/>
    <p:sldId id="321" r:id="rId5"/>
    <p:sldId id="305" r:id="rId6"/>
    <p:sldId id="322" r:id="rId7"/>
    <p:sldId id="323" r:id="rId8"/>
    <p:sldId id="324" r:id="rId9"/>
    <p:sldId id="325" r:id="rId10"/>
    <p:sldId id="326" r:id="rId11"/>
    <p:sldId id="327" r:id="rId12"/>
    <p:sldId id="328" r:id="rId13"/>
    <p:sldId id="329" r:id="rId14"/>
    <p:sldId id="330" r:id="rId15"/>
    <p:sldId id="331" r:id="rId16"/>
    <p:sldId id="332" r:id="rId17"/>
    <p:sldId id="333" r:id="rId18"/>
    <p:sldId id="334" r:id="rId19"/>
    <p:sldId id="335" r:id="rId20"/>
    <p:sldId id="336" r:id="rId21"/>
    <p:sldId id="337" r:id="rId22"/>
    <p:sldId id="338" r:id="rId23"/>
    <p:sldId id="339" r:id="rId24"/>
    <p:sldId id="340" r:id="rId25"/>
    <p:sldId id="341" r:id="rId26"/>
    <p:sldId id="342" r:id="rId27"/>
    <p:sldId id="343" r:id="rId28"/>
    <p:sldId id="344" r:id="rId29"/>
    <p:sldId id="345" r:id="rId30"/>
    <p:sldId id="346" r:id="rId31"/>
    <p:sldId id="347" r:id="rId32"/>
    <p:sldId id="348" r:id="rId33"/>
    <p:sldId id="349" r:id="rId34"/>
    <p:sldId id="350" r:id="rId35"/>
    <p:sldId id="351" r:id="rId36"/>
    <p:sldId id="352" r:id="rId37"/>
    <p:sldId id="353" r:id="rId38"/>
    <p:sldId id="354" r:id="rId39"/>
    <p:sldId id="355" r:id="rId40"/>
    <p:sldId id="356" r:id="rId41"/>
    <p:sldId id="357" r:id="rId42"/>
    <p:sldId id="358" r:id="rId43"/>
    <p:sldId id="359" r:id="rId44"/>
    <p:sldId id="360" r:id="rId45"/>
    <p:sldId id="361" r:id="rId46"/>
    <p:sldId id="362" r:id="rId47"/>
    <p:sldId id="363" r:id="rId48"/>
    <p:sldId id="364" r:id="rId49"/>
    <p:sldId id="365" r:id="rId50"/>
    <p:sldId id="366" r:id="rId51"/>
    <p:sldId id="367" r:id="rId52"/>
    <p:sldId id="368" r:id="rId53"/>
    <p:sldId id="369" r:id="rId54"/>
    <p:sldId id="370" r:id="rId55"/>
    <p:sldId id="371" r:id="rId56"/>
    <p:sldId id="372" r:id="rId57"/>
    <p:sldId id="373" r:id="rId58"/>
    <p:sldId id="374" r:id="rId59"/>
    <p:sldId id="375" r:id="rId60"/>
    <p:sldId id="376" r:id="rId61"/>
    <p:sldId id="377" r:id="rId62"/>
    <p:sldId id="378" r:id="rId63"/>
    <p:sldId id="379" r:id="rId64"/>
    <p:sldId id="380" r:id="rId65"/>
    <p:sldId id="381" r:id="rId66"/>
    <p:sldId id="382" r:id="rId67"/>
    <p:sldId id="383" r:id="rId68"/>
    <p:sldId id="384" r:id="rId69"/>
    <p:sldId id="385" r:id="rId70"/>
    <p:sldId id="386" r:id="rId71"/>
    <p:sldId id="387" r:id="rId72"/>
    <p:sldId id="388" r:id="rId73"/>
    <p:sldId id="389" r:id="rId74"/>
    <p:sldId id="390" r:id="rId75"/>
    <p:sldId id="391" r:id="rId76"/>
    <p:sldId id="392" r:id="rId77"/>
    <p:sldId id="393" r:id="rId78"/>
    <p:sldId id="394" r:id="rId79"/>
    <p:sldId id="395" r:id="rId80"/>
    <p:sldId id="396" r:id="rId81"/>
    <p:sldId id="320" r:id="rId8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8738" autoAdjust="0"/>
  </p:normalViewPr>
  <p:slideViewPr>
    <p:cSldViewPr>
      <p:cViewPr>
        <p:scale>
          <a:sx n="48" d="100"/>
          <a:sy n="48" d="100"/>
        </p:scale>
        <p:origin x="-2840" y="-8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notesMaster" Target="notesMasters/notesMaster1.xml"/><Relationship Id="rId84" Type="http://schemas.openxmlformats.org/officeDocument/2006/relationships/printerSettings" Target="printerSettings/printerSettings1.bin"/><Relationship Id="rId85" Type="http://schemas.openxmlformats.org/officeDocument/2006/relationships/presProps" Target="presProps.xml"/><Relationship Id="rId86" Type="http://schemas.openxmlformats.org/officeDocument/2006/relationships/viewProps" Target="viewProps.xml"/><Relationship Id="rId87" Type="http://schemas.openxmlformats.org/officeDocument/2006/relationships/theme" Target="theme/theme1.xml"/><Relationship Id="rId88"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D410602-90DB-4670-B9D9-F0B945058448}" type="doc">
      <dgm:prSet loTypeId="urn:microsoft.com/office/officeart/2005/8/layout/chevron2" loCatId="list" qsTypeId="urn:microsoft.com/office/officeart/2005/8/quickstyle/3d5" qsCatId="3D" csTypeId="urn:microsoft.com/office/officeart/2005/8/colors/accent1_2" csCatId="accent1" phldr="1"/>
      <dgm:spPr/>
      <dgm:t>
        <a:bodyPr/>
        <a:lstStyle/>
        <a:p>
          <a:endParaRPr lang="en-PH"/>
        </a:p>
      </dgm:t>
    </dgm:pt>
    <dgm:pt modelId="{A63D763C-033A-4527-83E6-F94F172E27C7}">
      <dgm:prSet phldrT="[Text]"/>
      <dgm:spPr/>
      <dgm:t>
        <a:bodyPr/>
        <a:lstStyle/>
        <a:p>
          <a:r>
            <a:rPr lang="en-PH" dirty="0" smtClean="0"/>
            <a:t> </a:t>
          </a:r>
          <a:endParaRPr lang="en-PH" dirty="0"/>
        </a:p>
      </dgm:t>
    </dgm:pt>
    <dgm:pt modelId="{EF50DBB9-18D7-434D-8246-DED92E2BE24F}" type="parTrans" cxnId="{47C57DEC-EBD0-41E8-9829-970642D91033}">
      <dgm:prSet/>
      <dgm:spPr/>
      <dgm:t>
        <a:bodyPr/>
        <a:lstStyle/>
        <a:p>
          <a:endParaRPr lang="en-PH"/>
        </a:p>
      </dgm:t>
    </dgm:pt>
    <dgm:pt modelId="{0BA7B3CA-033E-44CF-B377-04C8089FB14F}" type="sibTrans" cxnId="{47C57DEC-EBD0-41E8-9829-970642D91033}">
      <dgm:prSet/>
      <dgm:spPr/>
      <dgm:t>
        <a:bodyPr/>
        <a:lstStyle/>
        <a:p>
          <a:endParaRPr lang="en-PH"/>
        </a:p>
      </dgm:t>
    </dgm:pt>
    <dgm:pt modelId="{2A604E9B-EBAF-49E4-BBC8-5A7EA76EFD0B}">
      <dgm:prSet phldrT="[Text]"/>
      <dgm:spPr/>
      <dgm:t>
        <a:bodyPr/>
        <a:lstStyle/>
        <a:p>
          <a:r>
            <a:rPr lang="en-PH" dirty="0" smtClean="0"/>
            <a:t>Computer running Windows, Linux, or Mac OS X</a:t>
          </a:r>
          <a:endParaRPr lang="en-PH" dirty="0"/>
        </a:p>
      </dgm:t>
    </dgm:pt>
    <dgm:pt modelId="{AC60541F-6840-46D9-8CC2-2DE1A6BAB826}" type="parTrans" cxnId="{82F824C8-ABF7-4600-A123-729FD7195E84}">
      <dgm:prSet/>
      <dgm:spPr/>
      <dgm:t>
        <a:bodyPr/>
        <a:lstStyle/>
        <a:p>
          <a:endParaRPr lang="en-PH"/>
        </a:p>
      </dgm:t>
    </dgm:pt>
    <dgm:pt modelId="{003680C7-08A3-4E63-BB68-082BD39ABEAA}" type="sibTrans" cxnId="{82F824C8-ABF7-4600-A123-729FD7195E84}">
      <dgm:prSet/>
      <dgm:spPr/>
      <dgm:t>
        <a:bodyPr/>
        <a:lstStyle/>
        <a:p>
          <a:endParaRPr lang="en-PH"/>
        </a:p>
      </dgm:t>
    </dgm:pt>
    <dgm:pt modelId="{1CAE3001-C69D-4E26-8EC4-7F7B2B0B0F43}">
      <dgm:prSet phldrT="[Text]"/>
      <dgm:spPr/>
      <dgm:t>
        <a:bodyPr/>
        <a:lstStyle/>
        <a:p>
          <a:r>
            <a:rPr lang="en-PH" dirty="0" smtClean="0"/>
            <a:t> </a:t>
          </a:r>
          <a:endParaRPr lang="en-PH" dirty="0"/>
        </a:p>
      </dgm:t>
    </dgm:pt>
    <dgm:pt modelId="{DA16A40B-B36B-4AD7-A2E5-CC45C0CCD349}" type="parTrans" cxnId="{D8A8D1FE-464C-4B3A-8FA1-9120E8D32834}">
      <dgm:prSet/>
      <dgm:spPr/>
      <dgm:t>
        <a:bodyPr/>
        <a:lstStyle/>
        <a:p>
          <a:endParaRPr lang="en-PH"/>
        </a:p>
      </dgm:t>
    </dgm:pt>
    <dgm:pt modelId="{C27565B2-BA94-486C-991A-2F5820FDA0FA}" type="sibTrans" cxnId="{D8A8D1FE-464C-4B3A-8FA1-9120E8D32834}">
      <dgm:prSet/>
      <dgm:spPr/>
      <dgm:t>
        <a:bodyPr/>
        <a:lstStyle/>
        <a:p>
          <a:endParaRPr lang="en-PH"/>
        </a:p>
      </dgm:t>
    </dgm:pt>
    <dgm:pt modelId="{50DC3431-7D10-42D5-9AEF-9286EB2090D3}">
      <dgm:prSet phldrT="[Text]"/>
      <dgm:spPr/>
      <dgm:t>
        <a:bodyPr/>
        <a:lstStyle/>
        <a:p>
          <a:r>
            <a:rPr lang="en-PH" dirty="0" smtClean="0"/>
            <a:t>Android Development Bundle</a:t>
          </a:r>
          <a:endParaRPr lang="en-PH" dirty="0"/>
        </a:p>
      </dgm:t>
    </dgm:pt>
    <dgm:pt modelId="{0ED6CBA4-69AB-4AF0-9B73-9211E38729FC}" type="parTrans" cxnId="{ED462AC2-605A-4383-B80F-DF7707253912}">
      <dgm:prSet/>
      <dgm:spPr/>
      <dgm:t>
        <a:bodyPr/>
        <a:lstStyle/>
        <a:p>
          <a:endParaRPr lang="en-PH"/>
        </a:p>
      </dgm:t>
    </dgm:pt>
    <dgm:pt modelId="{CD84E933-D8DB-40F7-98F2-66A0552B3398}" type="sibTrans" cxnId="{ED462AC2-605A-4383-B80F-DF7707253912}">
      <dgm:prSet/>
      <dgm:spPr/>
      <dgm:t>
        <a:bodyPr/>
        <a:lstStyle/>
        <a:p>
          <a:endParaRPr lang="en-PH"/>
        </a:p>
      </dgm:t>
    </dgm:pt>
    <dgm:pt modelId="{C22732EC-68A4-4C4A-975F-6D1A80601C5B}" type="pres">
      <dgm:prSet presAssocID="{ED410602-90DB-4670-B9D9-F0B945058448}" presName="linearFlow" presStyleCnt="0">
        <dgm:presLayoutVars>
          <dgm:dir/>
          <dgm:animLvl val="lvl"/>
          <dgm:resizeHandles val="exact"/>
        </dgm:presLayoutVars>
      </dgm:prSet>
      <dgm:spPr/>
      <dgm:t>
        <a:bodyPr/>
        <a:lstStyle/>
        <a:p>
          <a:endParaRPr lang="en-PH"/>
        </a:p>
      </dgm:t>
    </dgm:pt>
    <dgm:pt modelId="{1C7835A9-A384-4641-A150-8476AB0F4502}" type="pres">
      <dgm:prSet presAssocID="{A63D763C-033A-4527-83E6-F94F172E27C7}" presName="composite" presStyleCnt="0"/>
      <dgm:spPr/>
      <dgm:t>
        <a:bodyPr/>
        <a:lstStyle/>
        <a:p>
          <a:endParaRPr lang="en-SG"/>
        </a:p>
      </dgm:t>
    </dgm:pt>
    <dgm:pt modelId="{905C7354-EBE6-428E-9B7F-70D4FDA3854A}" type="pres">
      <dgm:prSet presAssocID="{A63D763C-033A-4527-83E6-F94F172E27C7}" presName="parentText" presStyleLbl="alignNode1" presStyleIdx="0" presStyleCnt="2">
        <dgm:presLayoutVars>
          <dgm:chMax val="1"/>
          <dgm:bulletEnabled val="1"/>
        </dgm:presLayoutVars>
      </dgm:prSet>
      <dgm:spPr/>
      <dgm:t>
        <a:bodyPr/>
        <a:lstStyle/>
        <a:p>
          <a:endParaRPr lang="en-PH"/>
        </a:p>
      </dgm:t>
    </dgm:pt>
    <dgm:pt modelId="{B5EA9821-876E-4437-8271-A71D6E52C099}" type="pres">
      <dgm:prSet presAssocID="{A63D763C-033A-4527-83E6-F94F172E27C7}" presName="descendantText" presStyleLbl="alignAcc1" presStyleIdx="0" presStyleCnt="2" custLinFactNeighborX="1436" custLinFactNeighborY="-82">
        <dgm:presLayoutVars>
          <dgm:bulletEnabled val="1"/>
        </dgm:presLayoutVars>
      </dgm:prSet>
      <dgm:spPr/>
      <dgm:t>
        <a:bodyPr/>
        <a:lstStyle/>
        <a:p>
          <a:endParaRPr lang="en-PH"/>
        </a:p>
      </dgm:t>
    </dgm:pt>
    <dgm:pt modelId="{F9185ACE-292B-4A1A-B1BD-B929FA451B97}" type="pres">
      <dgm:prSet presAssocID="{0BA7B3CA-033E-44CF-B377-04C8089FB14F}" presName="sp" presStyleCnt="0"/>
      <dgm:spPr/>
      <dgm:t>
        <a:bodyPr/>
        <a:lstStyle/>
        <a:p>
          <a:endParaRPr lang="en-SG"/>
        </a:p>
      </dgm:t>
    </dgm:pt>
    <dgm:pt modelId="{C3B160B6-D26F-4E67-8590-E95A2BA684B8}" type="pres">
      <dgm:prSet presAssocID="{1CAE3001-C69D-4E26-8EC4-7F7B2B0B0F43}" presName="composite" presStyleCnt="0"/>
      <dgm:spPr/>
      <dgm:t>
        <a:bodyPr/>
        <a:lstStyle/>
        <a:p>
          <a:endParaRPr lang="en-SG"/>
        </a:p>
      </dgm:t>
    </dgm:pt>
    <dgm:pt modelId="{1982C355-9E4F-421B-9646-003E4213E441}" type="pres">
      <dgm:prSet presAssocID="{1CAE3001-C69D-4E26-8EC4-7F7B2B0B0F43}" presName="parentText" presStyleLbl="alignNode1" presStyleIdx="1" presStyleCnt="2">
        <dgm:presLayoutVars>
          <dgm:chMax val="1"/>
          <dgm:bulletEnabled val="1"/>
        </dgm:presLayoutVars>
      </dgm:prSet>
      <dgm:spPr/>
      <dgm:t>
        <a:bodyPr/>
        <a:lstStyle/>
        <a:p>
          <a:endParaRPr lang="en-PH"/>
        </a:p>
      </dgm:t>
    </dgm:pt>
    <dgm:pt modelId="{AD0D2D3B-359F-4B4C-85B8-3EB15D7F3A1F}" type="pres">
      <dgm:prSet presAssocID="{1CAE3001-C69D-4E26-8EC4-7F7B2B0B0F43}" presName="descendantText" presStyleLbl="alignAcc1" presStyleIdx="1" presStyleCnt="2">
        <dgm:presLayoutVars>
          <dgm:bulletEnabled val="1"/>
        </dgm:presLayoutVars>
      </dgm:prSet>
      <dgm:spPr/>
      <dgm:t>
        <a:bodyPr/>
        <a:lstStyle/>
        <a:p>
          <a:endParaRPr lang="en-PH"/>
        </a:p>
      </dgm:t>
    </dgm:pt>
  </dgm:ptLst>
  <dgm:cxnLst>
    <dgm:cxn modelId="{82F824C8-ABF7-4600-A123-729FD7195E84}" srcId="{A63D763C-033A-4527-83E6-F94F172E27C7}" destId="{2A604E9B-EBAF-49E4-BBC8-5A7EA76EFD0B}" srcOrd="0" destOrd="0" parTransId="{AC60541F-6840-46D9-8CC2-2DE1A6BAB826}" sibTransId="{003680C7-08A3-4E63-BB68-082BD39ABEAA}"/>
    <dgm:cxn modelId="{ED462AC2-605A-4383-B80F-DF7707253912}" srcId="{1CAE3001-C69D-4E26-8EC4-7F7B2B0B0F43}" destId="{50DC3431-7D10-42D5-9AEF-9286EB2090D3}" srcOrd="0" destOrd="0" parTransId="{0ED6CBA4-69AB-4AF0-9B73-9211E38729FC}" sibTransId="{CD84E933-D8DB-40F7-98F2-66A0552B3398}"/>
    <dgm:cxn modelId="{5889F036-BEA9-D544-9370-0976D93A6D1A}" type="presOf" srcId="{50DC3431-7D10-42D5-9AEF-9286EB2090D3}" destId="{AD0D2D3B-359F-4B4C-85B8-3EB15D7F3A1F}" srcOrd="0" destOrd="0" presId="urn:microsoft.com/office/officeart/2005/8/layout/chevron2"/>
    <dgm:cxn modelId="{7988FFDC-C369-B641-9DD3-184ADEDBD4D6}" type="presOf" srcId="{1CAE3001-C69D-4E26-8EC4-7F7B2B0B0F43}" destId="{1982C355-9E4F-421B-9646-003E4213E441}" srcOrd="0" destOrd="0" presId="urn:microsoft.com/office/officeart/2005/8/layout/chevron2"/>
    <dgm:cxn modelId="{2E5D7960-3BD8-DF40-8FA4-A966331C6D70}" type="presOf" srcId="{ED410602-90DB-4670-B9D9-F0B945058448}" destId="{C22732EC-68A4-4C4A-975F-6D1A80601C5B}" srcOrd="0" destOrd="0" presId="urn:microsoft.com/office/officeart/2005/8/layout/chevron2"/>
    <dgm:cxn modelId="{47C57DEC-EBD0-41E8-9829-970642D91033}" srcId="{ED410602-90DB-4670-B9D9-F0B945058448}" destId="{A63D763C-033A-4527-83E6-F94F172E27C7}" srcOrd="0" destOrd="0" parTransId="{EF50DBB9-18D7-434D-8246-DED92E2BE24F}" sibTransId="{0BA7B3CA-033E-44CF-B377-04C8089FB14F}"/>
    <dgm:cxn modelId="{D8A8D1FE-464C-4B3A-8FA1-9120E8D32834}" srcId="{ED410602-90DB-4670-B9D9-F0B945058448}" destId="{1CAE3001-C69D-4E26-8EC4-7F7B2B0B0F43}" srcOrd="1" destOrd="0" parTransId="{DA16A40B-B36B-4AD7-A2E5-CC45C0CCD349}" sibTransId="{C27565B2-BA94-486C-991A-2F5820FDA0FA}"/>
    <dgm:cxn modelId="{70D2D79A-E22A-3F47-8D8B-E7C660E72058}" type="presOf" srcId="{2A604E9B-EBAF-49E4-BBC8-5A7EA76EFD0B}" destId="{B5EA9821-876E-4437-8271-A71D6E52C099}" srcOrd="0" destOrd="0" presId="urn:microsoft.com/office/officeart/2005/8/layout/chevron2"/>
    <dgm:cxn modelId="{E2D30A2D-C676-3448-BFDB-90DDEA433A3C}" type="presOf" srcId="{A63D763C-033A-4527-83E6-F94F172E27C7}" destId="{905C7354-EBE6-428E-9B7F-70D4FDA3854A}" srcOrd="0" destOrd="0" presId="urn:microsoft.com/office/officeart/2005/8/layout/chevron2"/>
    <dgm:cxn modelId="{C43A1FB6-5681-9C4A-8C74-E3DF6FB038EF}" type="presParOf" srcId="{C22732EC-68A4-4C4A-975F-6D1A80601C5B}" destId="{1C7835A9-A384-4641-A150-8476AB0F4502}" srcOrd="0" destOrd="0" presId="urn:microsoft.com/office/officeart/2005/8/layout/chevron2"/>
    <dgm:cxn modelId="{3D0F878D-1A36-9846-A1CF-A021F595CCC3}" type="presParOf" srcId="{1C7835A9-A384-4641-A150-8476AB0F4502}" destId="{905C7354-EBE6-428E-9B7F-70D4FDA3854A}" srcOrd="0" destOrd="0" presId="urn:microsoft.com/office/officeart/2005/8/layout/chevron2"/>
    <dgm:cxn modelId="{FA22E4E5-0C4A-C245-B969-62BD2C5E6BBD}" type="presParOf" srcId="{1C7835A9-A384-4641-A150-8476AB0F4502}" destId="{B5EA9821-876E-4437-8271-A71D6E52C099}" srcOrd="1" destOrd="0" presId="urn:microsoft.com/office/officeart/2005/8/layout/chevron2"/>
    <dgm:cxn modelId="{D9F2C02B-E476-D440-B625-4BD1CFD5140F}" type="presParOf" srcId="{C22732EC-68A4-4C4A-975F-6D1A80601C5B}" destId="{F9185ACE-292B-4A1A-B1BD-B929FA451B97}" srcOrd="1" destOrd="0" presId="urn:microsoft.com/office/officeart/2005/8/layout/chevron2"/>
    <dgm:cxn modelId="{68DC7EE3-C592-984C-9C29-37425D333857}" type="presParOf" srcId="{C22732EC-68A4-4C4A-975F-6D1A80601C5B}" destId="{C3B160B6-D26F-4E67-8590-E95A2BA684B8}" srcOrd="2" destOrd="0" presId="urn:microsoft.com/office/officeart/2005/8/layout/chevron2"/>
    <dgm:cxn modelId="{0B4D4C32-F5BD-4547-98EC-D957EDF4021C}" type="presParOf" srcId="{C3B160B6-D26F-4E67-8590-E95A2BA684B8}" destId="{1982C355-9E4F-421B-9646-003E4213E441}" srcOrd="0" destOrd="0" presId="urn:microsoft.com/office/officeart/2005/8/layout/chevron2"/>
    <dgm:cxn modelId="{A0B82DC3-10CD-7543-876B-9EF4FC509999}" type="presParOf" srcId="{C3B160B6-D26F-4E67-8590-E95A2BA684B8}" destId="{AD0D2D3B-359F-4B4C-85B8-3EB15D7F3A1F}"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5C7354-EBE6-428E-9B7F-70D4FDA3854A}">
      <dsp:nvSpPr>
        <dsp:cNvPr id="0" name=""/>
        <dsp:cNvSpPr/>
      </dsp:nvSpPr>
      <dsp:spPr>
        <a:xfrm rot="5400000">
          <a:off x="-352578" y="352804"/>
          <a:ext cx="2350525" cy="1645367"/>
        </a:xfrm>
        <a:prstGeom prst="chevron">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sp3d extrusionH="381000" contourW="38100" prstMaterial="matte">
          <a:contourClr>
            <a:schemeClr val="lt1"/>
          </a:contourClr>
        </a:sp3d>
      </dsp:spPr>
      <dsp:style>
        <a:lnRef idx="1">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2044700">
            <a:lnSpc>
              <a:spcPct val="90000"/>
            </a:lnSpc>
            <a:spcBef>
              <a:spcPct val="0"/>
            </a:spcBef>
            <a:spcAft>
              <a:spcPct val="35000"/>
            </a:spcAft>
          </a:pPr>
          <a:r>
            <a:rPr lang="en-PH" sz="4600" kern="1200" dirty="0" smtClean="0"/>
            <a:t> </a:t>
          </a:r>
          <a:endParaRPr lang="en-PH" sz="4600" kern="1200" dirty="0"/>
        </a:p>
      </dsp:txBody>
      <dsp:txXfrm rot="-5400000">
        <a:off x="2" y="822909"/>
        <a:ext cx="1645367" cy="705158"/>
      </dsp:txXfrm>
    </dsp:sp>
    <dsp:sp modelId="{B5EA9821-876E-4437-8271-A71D6E52C099}">
      <dsp:nvSpPr>
        <dsp:cNvPr id="0" name=""/>
        <dsp:cNvSpPr/>
      </dsp:nvSpPr>
      <dsp:spPr>
        <a:xfrm rot="5400000">
          <a:off x="3266567" y="-1621199"/>
          <a:ext cx="1527841" cy="4770240"/>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p3d z="-60000" extrusionH="63500" prstMaterial="matte"/>
      </dsp:spPr>
      <dsp:style>
        <a:lnRef idx="1">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Char char="••"/>
          </a:pPr>
          <a:r>
            <a:rPr lang="en-PH" sz="3200" kern="1200" dirty="0" smtClean="0"/>
            <a:t>Computer running Windows, Linux, or Mac OS X</a:t>
          </a:r>
          <a:endParaRPr lang="en-PH" sz="3200" kern="1200" dirty="0"/>
        </a:p>
      </dsp:txBody>
      <dsp:txXfrm rot="-5400000">
        <a:off x="1645368" y="74583"/>
        <a:ext cx="4695657" cy="1378675"/>
      </dsp:txXfrm>
    </dsp:sp>
    <dsp:sp modelId="{1982C355-9E4F-421B-9646-003E4213E441}">
      <dsp:nvSpPr>
        <dsp:cNvPr id="0" name=""/>
        <dsp:cNvSpPr/>
      </dsp:nvSpPr>
      <dsp:spPr>
        <a:xfrm rot="5400000">
          <a:off x="-352578" y="2418227"/>
          <a:ext cx="2350525" cy="1645367"/>
        </a:xfrm>
        <a:prstGeom prst="chevron">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sp3d extrusionH="381000" contourW="38100" prstMaterial="matte">
          <a:contourClr>
            <a:schemeClr val="lt1"/>
          </a:contourClr>
        </a:sp3d>
      </dsp:spPr>
      <dsp:style>
        <a:lnRef idx="1">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2044700">
            <a:lnSpc>
              <a:spcPct val="90000"/>
            </a:lnSpc>
            <a:spcBef>
              <a:spcPct val="0"/>
            </a:spcBef>
            <a:spcAft>
              <a:spcPct val="35000"/>
            </a:spcAft>
          </a:pPr>
          <a:r>
            <a:rPr lang="en-PH" sz="4600" kern="1200" dirty="0" smtClean="0"/>
            <a:t> </a:t>
          </a:r>
          <a:endParaRPr lang="en-PH" sz="4600" kern="1200" dirty="0"/>
        </a:p>
      </dsp:txBody>
      <dsp:txXfrm rot="-5400000">
        <a:off x="2" y="2888332"/>
        <a:ext cx="1645367" cy="705158"/>
      </dsp:txXfrm>
    </dsp:sp>
    <dsp:sp modelId="{AD0D2D3B-359F-4B4C-85B8-3EB15D7F3A1F}">
      <dsp:nvSpPr>
        <dsp:cNvPr id="0" name=""/>
        <dsp:cNvSpPr/>
      </dsp:nvSpPr>
      <dsp:spPr>
        <a:xfrm rot="5400000">
          <a:off x="3266567" y="444449"/>
          <a:ext cx="1527841" cy="4770240"/>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p3d z="-60000" extrusionH="63500" prstMaterial="matte"/>
      </dsp:spPr>
      <dsp:style>
        <a:lnRef idx="1">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Char char="••"/>
          </a:pPr>
          <a:r>
            <a:rPr lang="en-PH" sz="3200" kern="1200" dirty="0" smtClean="0"/>
            <a:t>Android Development Bundle</a:t>
          </a:r>
          <a:endParaRPr lang="en-PH" sz="3200" kern="1200" dirty="0"/>
        </a:p>
      </dsp:txBody>
      <dsp:txXfrm rot="-5400000">
        <a:off x="1645368" y="2140232"/>
        <a:ext cx="4695657" cy="1378675"/>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DCB5A2A-8E6D-4C82-8FC6-C1C65A36B352}" type="datetimeFigureOut">
              <a:rPr lang="en-US" smtClean="0"/>
              <a:t>5/4/14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514F030-6522-4FDB-A544-5D92B12640F1}" type="slidenum">
              <a:rPr lang="en-US" smtClean="0"/>
              <a:t>‹#›</a:t>
            </a:fld>
            <a:endParaRPr lang="en-US"/>
          </a:p>
        </p:txBody>
      </p:sp>
    </p:spTree>
    <p:extLst>
      <p:ext uri="{BB962C8B-B14F-4D97-AF65-F5344CB8AC3E}">
        <p14:creationId xmlns:p14="http://schemas.microsoft.com/office/powerpoint/2010/main" val="33048364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Ronald L. Ramos</a:t>
            </a:r>
          </a:p>
          <a:p>
            <a:pPr>
              <a:buFont typeface="Arial" pitchFamily="34" charset="0"/>
              <a:buChar char="•"/>
            </a:pPr>
            <a:r>
              <a:rPr lang="en-US" dirty="0" smtClean="0"/>
              <a:t>Smart Telecommunications Inc, Technical Services Division – Integrated Quality Management – People &amp; Org. Effectiveness</a:t>
            </a:r>
          </a:p>
          <a:p>
            <a:pPr>
              <a:buFont typeface="Arial" pitchFamily="34" charset="0"/>
              <a:buChar char="•"/>
            </a:pPr>
            <a:r>
              <a:rPr lang="en-US" dirty="0" smtClean="0"/>
              <a:t>IT Since 1997, Web Development, Enterprise Java, Technical Training</a:t>
            </a:r>
          </a:p>
          <a:p>
            <a:pPr>
              <a:buFont typeface="Arial" pitchFamily="34" charset="0"/>
              <a:buChar char="•"/>
            </a:pPr>
            <a:r>
              <a:rPr lang="en-US" dirty="0" smtClean="0"/>
              <a:t>Likes: Watching downloaded TV shows and movies, Comic Books, Books (mainly sci-fi and fantasy), Cooking, PC and Console Games, Basketball, Playing the Bass Guitar</a:t>
            </a:r>
          </a:p>
          <a:p>
            <a:endParaRPr lang="en-PH" dirty="0"/>
          </a:p>
        </p:txBody>
      </p:sp>
      <p:sp>
        <p:nvSpPr>
          <p:cNvPr id="4" name="Slide Number Placeholder 3"/>
          <p:cNvSpPr>
            <a:spLocks noGrp="1"/>
          </p:cNvSpPr>
          <p:nvPr>
            <p:ph type="sldNum" sz="quarter" idx="10"/>
          </p:nvPr>
        </p:nvSpPr>
        <p:spPr/>
        <p:txBody>
          <a:bodyPr/>
          <a:lstStyle/>
          <a:p>
            <a:fld id="{604600ED-13A5-4347-8B19-0B8FBAA89A75}" type="slidenum">
              <a:rPr lang="en-PH" smtClean="0"/>
              <a:t>2</a:t>
            </a:fld>
            <a:endParaRPr lang="en-PH"/>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Pain points in creating a</a:t>
            </a:r>
            <a:r>
              <a:rPr lang="en-US" baseline="0" dirty="0" smtClean="0"/>
              <a:t> game</a:t>
            </a:r>
          </a:p>
          <a:p>
            <a:r>
              <a:rPr lang="en-US" dirty="0" smtClean="0"/>
              <a:t>Game</a:t>
            </a:r>
            <a:r>
              <a:rPr lang="en-US" baseline="0" dirty="0" smtClean="0"/>
              <a:t> Concept – where the story will revolve</a:t>
            </a:r>
          </a:p>
          <a:p>
            <a:r>
              <a:rPr lang="en-US" baseline="0" dirty="0" smtClean="0"/>
              <a:t>Mechanics – a construct of rules that makes the game engaging to players</a:t>
            </a:r>
          </a:p>
          <a:p>
            <a:r>
              <a:rPr lang="en-US" baseline="0" smtClean="0"/>
              <a:t>In-App Purchase elements – will depend on the creativity of the mind, this is also where </a:t>
            </a:r>
            <a:endParaRPr lang="en-US" smtClean="0"/>
          </a:p>
          <a:p>
            <a:endParaRPr lang="en-US"/>
          </a:p>
        </p:txBody>
      </p:sp>
      <p:sp>
        <p:nvSpPr>
          <p:cNvPr id="4" name="Slide Number Placeholder 3"/>
          <p:cNvSpPr>
            <a:spLocks noGrp="1"/>
          </p:cNvSpPr>
          <p:nvPr>
            <p:ph type="sldNum" sz="quarter" idx="10"/>
          </p:nvPr>
        </p:nvSpPr>
        <p:spPr/>
        <p:txBody>
          <a:bodyPr/>
          <a:lstStyle/>
          <a:p>
            <a:fld id="{32A71618-DD19-4675-8040-0A908D9E155A}" type="slidenum">
              <a:rPr lang="en-US" smtClean="0"/>
              <a:t>23</a:t>
            </a:fld>
            <a:endParaRPr lang="en-US"/>
          </a:p>
        </p:txBody>
      </p:sp>
    </p:spTree>
    <p:extLst>
      <p:ext uri="{BB962C8B-B14F-4D97-AF65-F5344CB8AC3E}">
        <p14:creationId xmlns:p14="http://schemas.microsoft.com/office/powerpoint/2010/main" val="41345792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Pain points in creating a</a:t>
            </a:r>
            <a:r>
              <a:rPr lang="en-US" baseline="0" dirty="0" smtClean="0"/>
              <a:t> game</a:t>
            </a:r>
          </a:p>
          <a:p>
            <a:r>
              <a:rPr lang="en-US" dirty="0" smtClean="0"/>
              <a:t>Game</a:t>
            </a:r>
            <a:r>
              <a:rPr lang="en-US" baseline="0" dirty="0" smtClean="0"/>
              <a:t> Concept – where the story will revolve</a:t>
            </a:r>
          </a:p>
          <a:p>
            <a:r>
              <a:rPr lang="en-US" baseline="0" dirty="0" smtClean="0"/>
              <a:t>Mechanics – a construct of rules that makes the game engaging to players</a:t>
            </a:r>
          </a:p>
          <a:p>
            <a:r>
              <a:rPr lang="en-US" baseline="0" smtClean="0"/>
              <a:t>In-App Purchase elements – will depend on the creativity of the mind, this is also where </a:t>
            </a:r>
            <a:endParaRPr lang="en-US" smtClean="0"/>
          </a:p>
          <a:p>
            <a:endParaRPr lang="en-US"/>
          </a:p>
        </p:txBody>
      </p:sp>
      <p:sp>
        <p:nvSpPr>
          <p:cNvPr id="4" name="Slide Number Placeholder 3"/>
          <p:cNvSpPr>
            <a:spLocks noGrp="1"/>
          </p:cNvSpPr>
          <p:nvPr>
            <p:ph type="sldNum" sz="quarter" idx="10"/>
          </p:nvPr>
        </p:nvSpPr>
        <p:spPr/>
        <p:txBody>
          <a:bodyPr/>
          <a:lstStyle/>
          <a:p>
            <a:fld id="{32A71618-DD19-4675-8040-0A908D9E155A}" type="slidenum">
              <a:rPr lang="en-US" smtClean="0"/>
              <a:t>25</a:t>
            </a:fld>
            <a:endParaRPr lang="en-US"/>
          </a:p>
        </p:txBody>
      </p:sp>
    </p:spTree>
    <p:extLst>
      <p:ext uri="{BB962C8B-B14F-4D97-AF65-F5344CB8AC3E}">
        <p14:creationId xmlns:p14="http://schemas.microsoft.com/office/powerpoint/2010/main" val="41345792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Pain points in creating a</a:t>
            </a:r>
            <a:r>
              <a:rPr lang="en-US" baseline="0" dirty="0" smtClean="0"/>
              <a:t> game</a:t>
            </a:r>
          </a:p>
          <a:p>
            <a:r>
              <a:rPr lang="en-US" dirty="0" smtClean="0"/>
              <a:t>Game</a:t>
            </a:r>
            <a:r>
              <a:rPr lang="en-US" baseline="0" dirty="0" smtClean="0"/>
              <a:t> Concept – where the story will revolve</a:t>
            </a:r>
          </a:p>
          <a:p>
            <a:r>
              <a:rPr lang="en-US" baseline="0" dirty="0" smtClean="0"/>
              <a:t>Mechanics – a construct of rules that makes the game engaging to players</a:t>
            </a:r>
          </a:p>
          <a:p>
            <a:r>
              <a:rPr lang="en-US" baseline="0" dirty="0" smtClean="0"/>
              <a:t>In-App Purchase elements – will depend on the creativity of the mind, this is also where </a:t>
            </a:r>
            <a:endParaRPr lang="en-US" dirty="0" smtClean="0"/>
          </a:p>
          <a:p>
            <a:endParaRPr lang="en-US" dirty="0"/>
          </a:p>
        </p:txBody>
      </p:sp>
      <p:sp>
        <p:nvSpPr>
          <p:cNvPr id="4" name="Slide Number Placeholder 3"/>
          <p:cNvSpPr>
            <a:spLocks noGrp="1"/>
          </p:cNvSpPr>
          <p:nvPr>
            <p:ph type="sldNum" sz="quarter" idx="10"/>
          </p:nvPr>
        </p:nvSpPr>
        <p:spPr/>
        <p:txBody>
          <a:bodyPr/>
          <a:lstStyle/>
          <a:p>
            <a:fld id="{32A71618-DD19-4675-8040-0A908D9E155A}" type="slidenum">
              <a:rPr lang="en-US" smtClean="0"/>
              <a:t>26</a:t>
            </a:fld>
            <a:endParaRPr lang="en-US"/>
          </a:p>
        </p:txBody>
      </p:sp>
    </p:spTree>
    <p:extLst>
      <p:ext uri="{BB962C8B-B14F-4D97-AF65-F5344CB8AC3E}">
        <p14:creationId xmlns:p14="http://schemas.microsoft.com/office/powerpoint/2010/main" val="41345792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Pain points in creating a</a:t>
            </a:r>
            <a:r>
              <a:rPr lang="en-US" baseline="0" dirty="0" smtClean="0"/>
              <a:t> game</a:t>
            </a:r>
          </a:p>
          <a:p>
            <a:r>
              <a:rPr lang="en-US" dirty="0" smtClean="0"/>
              <a:t>Game</a:t>
            </a:r>
            <a:r>
              <a:rPr lang="en-US" baseline="0" dirty="0" smtClean="0"/>
              <a:t> Concept – where the story will revolve</a:t>
            </a:r>
          </a:p>
          <a:p>
            <a:r>
              <a:rPr lang="en-US" baseline="0" dirty="0" smtClean="0"/>
              <a:t>Mechanics – a construct of rules that makes the game engaging to players</a:t>
            </a:r>
          </a:p>
          <a:p>
            <a:r>
              <a:rPr lang="en-US" baseline="0" smtClean="0"/>
              <a:t>In-App Purchase elements – will depend on the creativity of the mind, this is also where </a:t>
            </a:r>
            <a:endParaRPr lang="en-US" smtClean="0"/>
          </a:p>
          <a:p>
            <a:endParaRPr lang="en-US"/>
          </a:p>
        </p:txBody>
      </p:sp>
      <p:sp>
        <p:nvSpPr>
          <p:cNvPr id="4" name="Slide Number Placeholder 3"/>
          <p:cNvSpPr>
            <a:spLocks noGrp="1"/>
          </p:cNvSpPr>
          <p:nvPr>
            <p:ph type="sldNum" sz="quarter" idx="10"/>
          </p:nvPr>
        </p:nvSpPr>
        <p:spPr/>
        <p:txBody>
          <a:bodyPr/>
          <a:lstStyle/>
          <a:p>
            <a:fld id="{32A71618-DD19-4675-8040-0A908D9E155A}" type="slidenum">
              <a:rPr lang="en-US" smtClean="0"/>
              <a:t>27</a:t>
            </a:fld>
            <a:endParaRPr lang="en-US"/>
          </a:p>
        </p:txBody>
      </p:sp>
    </p:spTree>
    <p:extLst>
      <p:ext uri="{BB962C8B-B14F-4D97-AF65-F5344CB8AC3E}">
        <p14:creationId xmlns:p14="http://schemas.microsoft.com/office/powerpoint/2010/main" val="41345792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Pain points in creating a</a:t>
            </a:r>
            <a:r>
              <a:rPr lang="en-US" baseline="0" dirty="0" smtClean="0"/>
              <a:t> game</a:t>
            </a:r>
          </a:p>
          <a:p>
            <a:r>
              <a:rPr lang="en-US" dirty="0" smtClean="0"/>
              <a:t>Game</a:t>
            </a:r>
            <a:r>
              <a:rPr lang="en-US" baseline="0" dirty="0" smtClean="0"/>
              <a:t> Concept – where the story will revolve</a:t>
            </a:r>
          </a:p>
          <a:p>
            <a:r>
              <a:rPr lang="en-US" baseline="0" dirty="0" smtClean="0"/>
              <a:t>Mechanics – a construct of rules that makes the game engaging to players</a:t>
            </a:r>
          </a:p>
          <a:p>
            <a:r>
              <a:rPr lang="en-US" baseline="0" smtClean="0"/>
              <a:t>In-App Purchase elements – will depend on the creativity of the mind, this is also where </a:t>
            </a:r>
            <a:endParaRPr lang="en-US" smtClean="0"/>
          </a:p>
          <a:p>
            <a:endParaRPr lang="en-US"/>
          </a:p>
        </p:txBody>
      </p:sp>
      <p:sp>
        <p:nvSpPr>
          <p:cNvPr id="4" name="Slide Number Placeholder 3"/>
          <p:cNvSpPr>
            <a:spLocks noGrp="1"/>
          </p:cNvSpPr>
          <p:nvPr>
            <p:ph type="sldNum" sz="quarter" idx="10"/>
          </p:nvPr>
        </p:nvSpPr>
        <p:spPr/>
        <p:txBody>
          <a:bodyPr/>
          <a:lstStyle/>
          <a:p>
            <a:fld id="{32A71618-DD19-4675-8040-0A908D9E155A}" type="slidenum">
              <a:rPr lang="en-US" smtClean="0"/>
              <a:t>28</a:t>
            </a:fld>
            <a:endParaRPr lang="en-US"/>
          </a:p>
        </p:txBody>
      </p:sp>
    </p:spTree>
    <p:extLst>
      <p:ext uri="{BB962C8B-B14F-4D97-AF65-F5344CB8AC3E}">
        <p14:creationId xmlns:p14="http://schemas.microsoft.com/office/powerpoint/2010/main" val="41345792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Pain points in creating a</a:t>
            </a:r>
            <a:r>
              <a:rPr lang="en-US" baseline="0" dirty="0" smtClean="0"/>
              <a:t> game</a:t>
            </a:r>
          </a:p>
          <a:p>
            <a:r>
              <a:rPr lang="en-US" dirty="0" smtClean="0"/>
              <a:t>Game</a:t>
            </a:r>
            <a:r>
              <a:rPr lang="en-US" baseline="0" dirty="0" smtClean="0"/>
              <a:t> Concept – where the story will revolve</a:t>
            </a:r>
          </a:p>
          <a:p>
            <a:r>
              <a:rPr lang="en-US" baseline="0" dirty="0" smtClean="0"/>
              <a:t>Mechanics – a construct of rules that makes the game engaging to players</a:t>
            </a:r>
          </a:p>
          <a:p>
            <a:r>
              <a:rPr lang="en-US" baseline="0" smtClean="0"/>
              <a:t>In-App Purchase elements – will depend on the creativity of the mind, this is also where </a:t>
            </a:r>
            <a:endParaRPr lang="en-US" smtClean="0"/>
          </a:p>
          <a:p>
            <a:endParaRPr lang="en-US"/>
          </a:p>
        </p:txBody>
      </p:sp>
      <p:sp>
        <p:nvSpPr>
          <p:cNvPr id="4" name="Slide Number Placeholder 3"/>
          <p:cNvSpPr>
            <a:spLocks noGrp="1"/>
          </p:cNvSpPr>
          <p:nvPr>
            <p:ph type="sldNum" sz="quarter" idx="10"/>
          </p:nvPr>
        </p:nvSpPr>
        <p:spPr/>
        <p:txBody>
          <a:bodyPr/>
          <a:lstStyle/>
          <a:p>
            <a:fld id="{32A71618-DD19-4675-8040-0A908D9E155A}" type="slidenum">
              <a:rPr lang="en-US" smtClean="0"/>
              <a:t>29</a:t>
            </a:fld>
            <a:endParaRPr lang="en-US"/>
          </a:p>
        </p:txBody>
      </p:sp>
    </p:spTree>
    <p:extLst>
      <p:ext uri="{BB962C8B-B14F-4D97-AF65-F5344CB8AC3E}">
        <p14:creationId xmlns:p14="http://schemas.microsoft.com/office/powerpoint/2010/main" val="41345792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Pain points in creating a</a:t>
            </a:r>
            <a:r>
              <a:rPr lang="en-US" baseline="0" dirty="0" smtClean="0"/>
              <a:t> game</a:t>
            </a:r>
          </a:p>
          <a:p>
            <a:r>
              <a:rPr lang="en-US" dirty="0" smtClean="0"/>
              <a:t>Game</a:t>
            </a:r>
            <a:r>
              <a:rPr lang="en-US" baseline="0" dirty="0" smtClean="0"/>
              <a:t> Concept – where the story will revolve</a:t>
            </a:r>
          </a:p>
          <a:p>
            <a:r>
              <a:rPr lang="en-US" baseline="0" dirty="0" smtClean="0"/>
              <a:t>Mechanics – a construct of rules that makes the game engaging to players</a:t>
            </a:r>
          </a:p>
          <a:p>
            <a:r>
              <a:rPr lang="en-US" baseline="0" smtClean="0"/>
              <a:t>In-App Purchase elements – will depend on the creativity of the mind, this is also where </a:t>
            </a:r>
            <a:endParaRPr lang="en-US" smtClean="0"/>
          </a:p>
          <a:p>
            <a:endParaRPr lang="en-US"/>
          </a:p>
        </p:txBody>
      </p:sp>
      <p:sp>
        <p:nvSpPr>
          <p:cNvPr id="4" name="Slide Number Placeholder 3"/>
          <p:cNvSpPr>
            <a:spLocks noGrp="1"/>
          </p:cNvSpPr>
          <p:nvPr>
            <p:ph type="sldNum" sz="quarter" idx="10"/>
          </p:nvPr>
        </p:nvSpPr>
        <p:spPr/>
        <p:txBody>
          <a:bodyPr/>
          <a:lstStyle/>
          <a:p>
            <a:fld id="{32A71618-DD19-4675-8040-0A908D9E155A}" type="slidenum">
              <a:rPr lang="en-US" smtClean="0"/>
              <a:t>30</a:t>
            </a:fld>
            <a:endParaRPr lang="en-US"/>
          </a:p>
        </p:txBody>
      </p:sp>
    </p:spTree>
    <p:extLst>
      <p:ext uri="{BB962C8B-B14F-4D97-AF65-F5344CB8AC3E}">
        <p14:creationId xmlns:p14="http://schemas.microsoft.com/office/powerpoint/2010/main" val="41345792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Each mobile platform that the native app is developed for, stipulates its own unique development process. In the case of Web apps running on a mobile device’s Web browser, the problem that arises is that each of these mobile devices have unique features and come with their unique problems as well.</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616A8562-4DDD-5C4A-B4F9-9DD708DB4760}" type="slidenum">
              <a:rPr lang="en-US" smtClean="0"/>
              <a:t>32</a:t>
            </a:fld>
            <a:endParaRPr lang="en-US"/>
          </a:p>
        </p:txBody>
      </p:sp>
    </p:spTree>
    <p:extLst>
      <p:ext uri="{BB962C8B-B14F-4D97-AF65-F5344CB8AC3E}">
        <p14:creationId xmlns:p14="http://schemas.microsoft.com/office/powerpoint/2010/main" val="12164736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It's like an architectural blueprint; you need to see it in two-dimensional black and white diagrams before you understand how to build the actual house. Similarly for a screen design, you can't start building pixel layers in </a:t>
            </a:r>
            <a:r>
              <a:rPr lang="en-US" dirty="0" err="1" smtClean="0"/>
              <a:t>photoshop</a:t>
            </a:r>
            <a:r>
              <a:rPr lang="en-US" dirty="0" smtClean="0"/>
              <a:t>, or writing blocks of code, without knowing where the information is going to go.</a:t>
            </a:r>
          </a:p>
          <a:p>
            <a:endParaRPr lang="en-US" dirty="0" smtClean="0"/>
          </a:p>
          <a:p>
            <a:r>
              <a:rPr lang="en-US" dirty="0" smtClean="0"/>
              <a:t>At a deeper level, a wireframe is also very useful in determining how the user interacts with the interface. For example, wireframes can contain various states of button or menu behaviors.</a:t>
            </a:r>
            <a:endParaRPr lang="en-US" dirty="0"/>
          </a:p>
        </p:txBody>
      </p:sp>
      <p:sp>
        <p:nvSpPr>
          <p:cNvPr id="4" name="Slide Number Placeholder 3"/>
          <p:cNvSpPr>
            <a:spLocks noGrp="1"/>
          </p:cNvSpPr>
          <p:nvPr>
            <p:ph type="sldNum" sz="quarter" idx="10"/>
          </p:nvPr>
        </p:nvSpPr>
        <p:spPr/>
        <p:txBody>
          <a:bodyPr/>
          <a:lstStyle/>
          <a:p>
            <a:fld id="{616A8562-4DDD-5C4A-B4F9-9DD708DB4760}" type="slidenum">
              <a:rPr lang="en-US" smtClean="0"/>
              <a:t>38</a:t>
            </a:fld>
            <a:endParaRPr lang="en-US"/>
          </a:p>
        </p:txBody>
      </p:sp>
    </p:spTree>
    <p:extLst>
      <p:ext uri="{BB962C8B-B14F-4D97-AF65-F5344CB8AC3E}">
        <p14:creationId xmlns:p14="http://schemas.microsoft.com/office/powerpoint/2010/main" val="28606360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www.businessnewsdaily.com</a:t>
            </a:r>
            <a:r>
              <a:rPr lang="en-US" dirty="0" smtClean="0"/>
              <a:t>/4901-best-app-makers-creators.html</a:t>
            </a:r>
          </a:p>
          <a:p>
            <a:endParaRPr lang="en-US" dirty="0" smtClean="0"/>
          </a:p>
          <a:p>
            <a:r>
              <a:rPr lang="en-US" dirty="0" smtClean="0"/>
              <a:t>While developing a robust app from scratch can cost tens or even hundreds of thousands of dollars, DIY app-making platforms enable budget-conscious businesses to build functional mobile apps at a fraction of the cost.</a:t>
            </a:r>
            <a:endParaRPr lang="en-US" dirty="0"/>
          </a:p>
        </p:txBody>
      </p:sp>
      <p:sp>
        <p:nvSpPr>
          <p:cNvPr id="4" name="Slide Number Placeholder 3"/>
          <p:cNvSpPr>
            <a:spLocks noGrp="1"/>
          </p:cNvSpPr>
          <p:nvPr>
            <p:ph type="sldNum" sz="quarter" idx="10"/>
          </p:nvPr>
        </p:nvSpPr>
        <p:spPr/>
        <p:txBody>
          <a:bodyPr/>
          <a:lstStyle/>
          <a:p>
            <a:fld id="{616A8562-4DDD-5C4A-B4F9-9DD708DB4760}" type="slidenum">
              <a:rPr lang="en-US" smtClean="0"/>
              <a:t>41</a:t>
            </a:fld>
            <a:endParaRPr lang="en-US"/>
          </a:p>
        </p:txBody>
      </p:sp>
    </p:spTree>
    <p:extLst>
      <p:ext uri="{BB962C8B-B14F-4D97-AF65-F5344CB8AC3E}">
        <p14:creationId xmlns:p14="http://schemas.microsoft.com/office/powerpoint/2010/main" val="42829666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Mobile has become the company's most important focus, the platform that it will use to sign up the site's next billion users. (And probably the billion after that, too.) Since launching native </a:t>
            </a:r>
            <a:r>
              <a:rPr lang="en-US" dirty="0" err="1" smtClean="0"/>
              <a:t>iOS</a:t>
            </a:r>
            <a:r>
              <a:rPr lang="en-US" dirty="0" smtClean="0"/>
              <a:t> and Android apps last fall, Facebook has taken a mobile first approach both publicly and internally.</a:t>
            </a:r>
          </a:p>
          <a:p>
            <a:endParaRPr lang="en-US" dirty="0" smtClean="0"/>
          </a:p>
          <a:p>
            <a:r>
              <a:rPr lang="en-US" dirty="0" smtClean="0"/>
              <a:t>The part of the company that was once a black eye is now the center of attention as Facebook advances on its quest to get the entire world not only onto the Internet, but onto the platform. “If you rewind like two years ago, everyone was, like, ‘mobile is coming, mobile is coming, mobile is coming,'" said Mike Vernal, Facebook's director of engineering. "For Facebook and specifically our developers, for the past year-plus we’ve just been focused on, ‘Ok, it’s just about mobile, how can we help mobile developers?'"</a:t>
            </a:r>
          </a:p>
          <a:p>
            <a:endParaRPr lang="en-US" dirty="0" smtClean="0"/>
          </a:p>
          <a:p>
            <a:r>
              <a:rPr lang="en-US" dirty="0" smtClean="0"/>
              <a:t>It's no secret that mobile users are important to the company. Of the 699 million daily active users who logged onto the site in June, more than two-thirds did so from a mobile device. Mobile ads (which didn't even exist a year ago) made up 41% of the company's total ad revenue in Q2, more than $655 million. Mobile users spend one in every five minutes online using Facebook; web users spend one in every seven minutes, </a:t>
            </a:r>
            <a:r>
              <a:rPr lang="en-US" dirty="0" err="1" smtClean="0"/>
              <a:t>Zuckerberg</a:t>
            </a:r>
            <a:r>
              <a:rPr lang="en-US" dirty="0" smtClean="0"/>
              <a:t> said.</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616A8562-4DDD-5C4A-B4F9-9DD708DB4760}" type="slidenum">
              <a:rPr lang="en-US" smtClean="0"/>
              <a:t>8</a:t>
            </a:fld>
            <a:endParaRPr lang="en-US"/>
          </a:p>
        </p:txBody>
      </p:sp>
    </p:spTree>
    <p:extLst>
      <p:ext uri="{BB962C8B-B14F-4D97-AF65-F5344CB8AC3E}">
        <p14:creationId xmlns:p14="http://schemas.microsoft.com/office/powerpoint/2010/main" val="13581607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Scan the QR code to get the download link for your application.</a:t>
            </a:r>
            <a:endParaRPr lang="en-US" dirty="0"/>
          </a:p>
        </p:txBody>
      </p:sp>
      <p:sp>
        <p:nvSpPr>
          <p:cNvPr id="4" name="Slide Number Placeholder 3"/>
          <p:cNvSpPr>
            <a:spLocks noGrp="1"/>
          </p:cNvSpPr>
          <p:nvPr>
            <p:ph type="sldNum" sz="quarter" idx="10"/>
          </p:nvPr>
        </p:nvSpPr>
        <p:spPr/>
        <p:txBody>
          <a:bodyPr/>
          <a:lstStyle/>
          <a:p>
            <a:fld id="{616A8562-4DDD-5C4A-B4F9-9DD708DB4760}" type="slidenum">
              <a:rPr lang="en-US" smtClean="0"/>
              <a:t>48</a:t>
            </a:fld>
            <a:endParaRPr lang="en-US"/>
          </a:p>
        </p:txBody>
      </p:sp>
    </p:spTree>
    <p:extLst>
      <p:ext uri="{BB962C8B-B14F-4D97-AF65-F5344CB8AC3E}">
        <p14:creationId xmlns:p14="http://schemas.microsoft.com/office/powerpoint/2010/main" val="16757626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http://www.appinventor.org/</a:t>
            </a:r>
            <a:endParaRPr lang="en-US"/>
          </a:p>
        </p:txBody>
      </p:sp>
      <p:sp>
        <p:nvSpPr>
          <p:cNvPr id="4" name="Slide Number Placeholder 3"/>
          <p:cNvSpPr>
            <a:spLocks noGrp="1"/>
          </p:cNvSpPr>
          <p:nvPr>
            <p:ph type="sldNum" sz="quarter" idx="10"/>
          </p:nvPr>
        </p:nvSpPr>
        <p:spPr/>
        <p:txBody>
          <a:bodyPr/>
          <a:lstStyle/>
          <a:p>
            <a:fld id="{2986BF0A-DA59-4B5F-B087-FF5191A8904C}" type="slidenum">
              <a:rPr lang="en-US" smtClean="0"/>
              <a:t>53</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http://www.appinventor.org/</a:t>
            </a:r>
            <a:endParaRPr lang="en-US"/>
          </a:p>
        </p:txBody>
      </p:sp>
      <p:sp>
        <p:nvSpPr>
          <p:cNvPr id="4" name="Slide Number Placeholder 3"/>
          <p:cNvSpPr>
            <a:spLocks noGrp="1"/>
          </p:cNvSpPr>
          <p:nvPr>
            <p:ph type="sldNum" sz="quarter" idx="10"/>
          </p:nvPr>
        </p:nvSpPr>
        <p:spPr/>
        <p:txBody>
          <a:bodyPr/>
          <a:lstStyle/>
          <a:p>
            <a:fld id="{2986BF0A-DA59-4B5F-B087-FF5191A8904C}" type="slidenum">
              <a:rPr lang="en-US" smtClean="0"/>
              <a:t>54</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Rectangle 6"/>
          <p:cNvSpPr>
            <a:spLocks noGrp="1" noChangeArrowheads="1"/>
          </p:cNvSpPr>
          <p:nvPr>
            <p:ph type="sldNum" sz="quarter"/>
          </p:nvPr>
        </p:nvSpPr>
        <p:spPr>
          <a:noFill/>
        </p:spPr>
        <p:txBody>
          <a:bodyPr/>
          <a:lstStyle/>
          <a:p>
            <a:fld id="{CCEC020D-52E6-4C3C-90F0-F7ECBD0EC560}" type="slidenum">
              <a:rPr lang="fi-FI" smtClean="0"/>
              <a:pPr/>
              <a:t>70</a:t>
            </a:fld>
            <a:endParaRPr lang="fi-FI" smtClean="0"/>
          </a:p>
        </p:txBody>
      </p:sp>
      <p:sp>
        <p:nvSpPr>
          <p:cNvPr id="25603" name="Rectangle 1"/>
          <p:cNvSpPr>
            <a:spLocks noGrp="1" noRot="1" noChangeAspect="1" noChangeArrowheads="1" noTextEdit="1"/>
          </p:cNvSpPr>
          <p:nvPr>
            <p:ph type="sldImg"/>
          </p:nvPr>
        </p:nvSpPr>
        <p:spPr>
          <a:xfrm>
            <a:off x="1143000" y="695325"/>
            <a:ext cx="4570413" cy="3427413"/>
          </a:xfrm>
          <a:solidFill>
            <a:srgbClr val="FFFFFF"/>
          </a:solidFill>
          <a:ln>
            <a:solidFill>
              <a:srgbClr val="000000"/>
            </a:solidFill>
            <a:miter lim="800000"/>
          </a:ln>
        </p:spPr>
      </p:sp>
      <p:sp>
        <p:nvSpPr>
          <p:cNvPr id="25604" name="Text Box 2"/>
          <p:cNvSpPr>
            <a:spLocks noGrp="1" noChangeArrowheads="1"/>
          </p:cNvSpPr>
          <p:nvPr>
            <p:ph type="body" idx="1"/>
          </p:nvPr>
        </p:nvSpPr>
        <p:spPr>
          <a:xfrm>
            <a:off x="685512" y="4343230"/>
            <a:ext cx="5486976" cy="4115139"/>
          </a:xfrm>
          <a:noFill/>
          <a:ln/>
        </p:spPr>
        <p:txBody>
          <a:bodyPr tIns="21650"/>
          <a:lstStyle/>
          <a:p>
            <a:pPr>
              <a:lnSpc>
                <a:spcPct val="93000"/>
              </a:lnSpc>
              <a:spcBef>
                <a:spcPct val="0"/>
              </a:spcBef>
              <a:tabLst>
                <a:tab pos="634643" algn="l"/>
                <a:tab pos="1269286" algn="l"/>
                <a:tab pos="1903929" algn="l"/>
                <a:tab pos="2538573" algn="l"/>
                <a:tab pos="3173216" algn="l"/>
                <a:tab pos="3807859" algn="l"/>
                <a:tab pos="4442502" algn="l"/>
                <a:tab pos="5077145" algn="l"/>
              </a:tabLst>
            </a:pPr>
            <a:r>
              <a:rPr lang="fi-FI" sz="2500" dirty="0">
                <a:latin typeface="Arial" charset="0"/>
                <a:ea typeface="msmincho" charset="0"/>
                <a:cs typeface="msmincho" charset="0"/>
              </a:rPr>
              <a:t>Create a new android project in Eclipse</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26" name="Rectangle 6"/>
          <p:cNvSpPr>
            <a:spLocks noGrp="1" noChangeArrowheads="1"/>
          </p:cNvSpPr>
          <p:nvPr>
            <p:ph type="sldNum" sz="quarter"/>
          </p:nvPr>
        </p:nvSpPr>
        <p:spPr>
          <a:noFill/>
        </p:spPr>
        <p:txBody>
          <a:bodyPr/>
          <a:lstStyle/>
          <a:p>
            <a:fld id="{C115224E-F43A-447A-A89F-B52B988F0DAD}" type="slidenum">
              <a:rPr lang="fi-FI" smtClean="0"/>
              <a:pPr/>
              <a:t>73</a:t>
            </a:fld>
            <a:endParaRPr lang="fi-FI" smtClean="0"/>
          </a:p>
        </p:txBody>
      </p:sp>
      <p:sp>
        <p:nvSpPr>
          <p:cNvPr id="26627" name="Rectangle 1"/>
          <p:cNvSpPr>
            <a:spLocks noGrp="1" noRot="1" noChangeAspect="1" noChangeArrowheads="1" noTextEdit="1"/>
          </p:cNvSpPr>
          <p:nvPr>
            <p:ph type="sldImg"/>
          </p:nvPr>
        </p:nvSpPr>
        <p:spPr>
          <a:xfrm>
            <a:off x="701354" y="695134"/>
            <a:ext cx="5453852" cy="3428152"/>
          </a:xfrm>
          <a:solidFill>
            <a:srgbClr val="FFFFFF"/>
          </a:solidFill>
          <a:ln>
            <a:solidFill>
              <a:srgbClr val="000000"/>
            </a:solidFill>
            <a:miter lim="800000"/>
          </a:ln>
        </p:spPr>
      </p:sp>
      <p:sp>
        <p:nvSpPr>
          <p:cNvPr id="26628" name="Text Box 2"/>
          <p:cNvSpPr>
            <a:spLocks noGrp="1" noChangeArrowheads="1"/>
          </p:cNvSpPr>
          <p:nvPr>
            <p:ph type="body" idx="1"/>
          </p:nvPr>
        </p:nvSpPr>
        <p:spPr>
          <a:xfrm>
            <a:off x="685512" y="4343230"/>
            <a:ext cx="5486976" cy="4115139"/>
          </a:xfrm>
          <a:noFill/>
          <a:ln/>
        </p:spPr>
        <p:txBody>
          <a:bodyPr tIns="21650"/>
          <a:lstStyle/>
          <a:p>
            <a:pPr>
              <a:lnSpc>
                <a:spcPct val="93000"/>
              </a:lnSpc>
              <a:spcBef>
                <a:spcPct val="0"/>
              </a:spcBef>
              <a:tabLst>
                <a:tab pos="634643" algn="l"/>
                <a:tab pos="1269286" algn="l"/>
                <a:tab pos="1903929" algn="l"/>
                <a:tab pos="2538573" algn="l"/>
                <a:tab pos="3173216" algn="l"/>
                <a:tab pos="3807859" algn="l"/>
                <a:tab pos="4442502" algn="l"/>
                <a:tab pos="5077145" algn="l"/>
              </a:tabLst>
            </a:pPr>
            <a:r>
              <a:rPr lang="fi-FI" sz="2500" dirty="0">
                <a:latin typeface="Arial" charset="0"/>
                <a:ea typeface="msmincho" charset="0"/>
                <a:cs typeface="msmincho" charset="0"/>
              </a:rPr>
              <a:t>Modify the layout main.xml in the res\layout folder</a:t>
            </a:r>
          </a:p>
          <a:p>
            <a:pPr>
              <a:lnSpc>
                <a:spcPct val="93000"/>
              </a:lnSpc>
              <a:spcBef>
                <a:spcPct val="0"/>
              </a:spcBef>
              <a:tabLst>
                <a:tab pos="634643" algn="l"/>
                <a:tab pos="1269286" algn="l"/>
                <a:tab pos="1903929" algn="l"/>
                <a:tab pos="2538573" algn="l"/>
                <a:tab pos="3173216" algn="l"/>
                <a:tab pos="3807859" algn="l"/>
                <a:tab pos="4442502" algn="l"/>
                <a:tab pos="5077145" algn="l"/>
              </a:tabLst>
            </a:pPr>
            <a:endParaRPr lang="fi-FI" sz="2500" dirty="0">
              <a:latin typeface="Arial" charset="0"/>
              <a:ea typeface="msmincho" charset="0"/>
              <a:cs typeface="msmincho" charset="0"/>
            </a:endParaRPr>
          </a:p>
          <a:p>
            <a:pPr>
              <a:lnSpc>
                <a:spcPct val="93000"/>
              </a:lnSpc>
              <a:spcBef>
                <a:spcPct val="0"/>
              </a:spcBef>
              <a:tabLst>
                <a:tab pos="634643" algn="l"/>
                <a:tab pos="1269286" algn="l"/>
                <a:tab pos="1903929" algn="l"/>
                <a:tab pos="2538573" algn="l"/>
                <a:tab pos="3173216" algn="l"/>
                <a:tab pos="3807859" algn="l"/>
                <a:tab pos="4442502" algn="l"/>
                <a:tab pos="5077145" algn="l"/>
              </a:tabLst>
            </a:pPr>
            <a:r>
              <a:rPr lang="fi-FI" sz="2500" dirty="0">
                <a:latin typeface="Arial" charset="0"/>
                <a:ea typeface="msmincho" charset="0"/>
                <a:cs typeface="msmincho" charset="0"/>
              </a:rPr>
              <a:t>It will contain one EditText (a textbox) and one Button</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50" name="Rectangle 6"/>
          <p:cNvSpPr>
            <a:spLocks noGrp="1" noChangeArrowheads="1"/>
          </p:cNvSpPr>
          <p:nvPr>
            <p:ph type="sldNum" sz="quarter"/>
          </p:nvPr>
        </p:nvSpPr>
        <p:spPr>
          <a:noFill/>
        </p:spPr>
        <p:txBody>
          <a:bodyPr/>
          <a:lstStyle/>
          <a:p>
            <a:fld id="{C4945BE8-DDBB-4813-BEF6-AC7AD5860621}" type="slidenum">
              <a:rPr lang="fi-FI" smtClean="0"/>
              <a:pPr/>
              <a:t>74</a:t>
            </a:fld>
            <a:endParaRPr lang="fi-FI" smtClean="0"/>
          </a:p>
        </p:txBody>
      </p:sp>
      <p:sp>
        <p:nvSpPr>
          <p:cNvPr id="27651" name="Rectangle 1"/>
          <p:cNvSpPr>
            <a:spLocks noGrp="1" noRot="1" noChangeAspect="1" noChangeArrowheads="1" noTextEdit="1"/>
          </p:cNvSpPr>
          <p:nvPr>
            <p:ph type="sldImg"/>
          </p:nvPr>
        </p:nvSpPr>
        <p:spPr>
          <a:xfrm>
            <a:off x="701354" y="695134"/>
            <a:ext cx="5453852" cy="3428152"/>
          </a:xfrm>
          <a:solidFill>
            <a:srgbClr val="FFFFFF"/>
          </a:solidFill>
          <a:ln>
            <a:solidFill>
              <a:srgbClr val="000000"/>
            </a:solidFill>
            <a:miter lim="800000"/>
          </a:ln>
        </p:spPr>
      </p:sp>
      <p:sp>
        <p:nvSpPr>
          <p:cNvPr id="27652" name="Text Box 2"/>
          <p:cNvSpPr>
            <a:spLocks noGrp="1" noChangeArrowheads="1"/>
          </p:cNvSpPr>
          <p:nvPr>
            <p:ph type="body" idx="1"/>
          </p:nvPr>
        </p:nvSpPr>
        <p:spPr>
          <a:xfrm>
            <a:off x="685512" y="4343230"/>
            <a:ext cx="5486976" cy="4115139"/>
          </a:xfrm>
          <a:noFill/>
          <a:ln/>
        </p:spPr>
        <p:txBody>
          <a:bodyPr tIns="21650"/>
          <a:lstStyle/>
          <a:p>
            <a:pPr>
              <a:lnSpc>
                <a:spcPct val="93000"/>
              </a:lnSpc>
              <a:spcBef>
                <a:spcPct val="0"/>
              </a:spcBef>
              <a:tabLst>
                <a:tab pos="634643" algn="l"/>
                <a:tab pos="1269286" algn="l"/>
                <a:tab pos="1903929" algn="l"/>
                <a:tab pos="2538573" algn="l"/>
                <a:tab pos="3173216" algn="l"/>
                <a:tab pos="3807859" algn="l"/>
                <a:tab pos="4442502" algn="l"/>
                <a:tab pos="5077145" algn="l"/>
              </a:tabLst>
            </a:pPr>
            <a:r>
              <a:rPr lang="fi-FI" sz="2500" dirty="0">
                <a:latin typeface="Arial" charset="0"/>
                <a:ea typeface="msmincho" charset="0"/>
                <a:cs typeface="msmincho" charset="0"/>
              </a:rPr>
              <a:t>Code the activity.</a:t>
            </a:r>
          </a:p>
          <a:p>
            <a:pPr>
              <a:lnSpc>
                <a:spcPct val="93000"/>
              </a:lnSpc>
              <a:spcBef>
                <a:spcPct val="0"/>
              </a:spcBef>
              <a:tabLst>
                <a:tab pos="634643" algn="l"/>
                <a:tab pos="1269286" algn="l"/>
                <a:tab pos="1903929" algn="l"/>
                <a:tab pos="2538573" algn="l"/>
                <a:tab pos="3173216" algn="l"/>
                <a:tab pos="3807859" algn="l"/>
                <a:tab pos="4442502" algn="l"/>
                <a:tab pos="5077145" algn="l"/>
              </a:tabLst>
            </a:pPr>
            <a:endParaRPr lang="fi-FI" sz="2500" dirty="0">
              <a:latin typeface="Arial" charset="0"/>
              <a:ea typeface="msmincho" charset="0"/>
              <a:cs typeface="msmincho" charset="0"/>
            </a:endParaRPr>
          </a:p>
          <a:p>
            <a:pPr>
              <a:lnSpc>
                <a:spcPct val="93000"/>
              </a:lnSpc>
              <a:spcBef>
                <a:spcPct val="0"/>
              </a:spcBef>
              <a:tabLst>
                <a:tab pos="634643" algn="l"/>
                <a:tab pos="1269286" algn="l"/>
                <a:tab pos="1903929" algn="l"/>
                <a:tab pos="2538573" algn="l"/>
                <a:tab pos="3173216" algn="l"/>
                <a:tab pos="3807859" algn="l"/>
                <a:tab pos="4442502" algn="l"/>
                <a:tab pos="5077145" algn="l"/>
              </a:tabLst>
            </a:pPr>
            <a:r>
              <a:rPr lang="fi-FI" sz="2500" dirty="0">
                <a:latin typeface="Arial" charset="0"/>
                <a:ea typeface="msmincho" charset="0"/>
                <a:cs typeface="msmincho" charset="0"/>
              </a:rPr>
              <a:t>The activity is will:</a:t>
            </a:r>
          </a:p>
          <a:p>
            <a:pPr>
              <a:lnSpc>
                <a:spcPct val="93000"/>
              </a:lnSpc>
              <a:spcBef>
                <a:spcPct val="0"/>
              </a:spcBef>
              <a:tabLst>
                <a:tab pos="634643" algn="l"/>
                <a:tab pos="1269286" algn="l"/>
                <a:tab pos="1903929" algn="l"/>
                <a:tab pos="2538573" algn="l"/>
                <a:tab pos="3173216" algn="l"/>
                <a:tab pos="3807859" algn="l"/>
                <a:tab pos="4442502" algn="l"/>
                <a:tab pos="5077145" algn="l"/>
              </a:tabLst>
            </a:pPr>
            <a:r>
              <a:rPr lang="fi-FI" sz="2500" dirty="0">
                <a:latin typeface="Arial" charset="0"/>
                <a:ea typeface="msmincho" charset="0"/>
                <a:cs typeface="msmincho" charset="0"/>
              </a:rPr>
              <a:t>1.  Add an event listener (onClick) to the button</a:t>
            </a:r>
          </a:p>
          <a:p>
            <a:pPr>
              <a:lnSpc>
                <a:spcPct val="93000"/>
              </a:lnSpc>
              <a:spcBef>
                <a:spcPct val="0"/>
              </a:spcBef>
              <a:tabLst>
                <a:tab pos="634643" algn="l"/>
                <a:tab pos="1269286" algn="l"/>
                <a:tab pos="1903929" algn="l"/>
                <a:tab pos="2538573" algn="l"/>
                <a:tab pos="3173216" algn="l"/>
                <a:tab pos="3807859" algn="l"/>
                <a:tab pos="4442502" algn="l"/>
                <a:tab pos="5077145" algn="l"/>
              </a:tabLst>
            </a:pPr>
            <a:r>
              <a:rPr lang="fi-FI" sz="2500" dirty="0">
                <a:latin typeface="Arial" charset="0"/>
                <a:ea typeface="msmincho" charset="0"/>
                <a:cs typeface="msmincho" charset="0"/>
              </a:rPr>
              <a:t>2.  When someone clicks an entry will be posted to Android's built in log</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4" name="Rectangle 6"/>
          <p:cNvSpPr>
            <a:spLocks noGrp="1" noChangeArrowheads="1"/>
          </p:cNvSpPr>
          <p:nvPr>
            <p:ph type="sldNum" sz="quarter"/>
          </p:nvPr>
        </p:nvSpPr>
        <p:spPr>
          <a:noFill/>
        </p:spPr>
        <p:txBody>
          <a:bodyPr/>
          <a:lstStyle/>
          <a:p>
            <a:fld id="{9DEE078F-943E-4840-A8DF-0CF3524678C2}" type="slidenum">
              <a:rPr lang="fi-FI" smtClean="0"/>
              <a:pPr/>
              <a:t>75</a:t>
            </a:fld>
            <a:endParaRPr lang="fi-FI" smtClean="0"/>
          </a:p>
        </p:txBody>
      </p:sp>
      <p:sp>
        <p:nvSpPr>
          <p:cNvPr id="28675" name="Rectangle 1"/>
          <p:cNvSpPr>
            <a:spLocks noGrp="1" noRot="1" noChangeAspect="1" noChangeArrowheads="1" noTextEdit="1"/>
          </p:cNvSpPr>
          <p:nvPr>
            <p:ph type="sldImg"/>
          </p:nvPr>
        </p:nvSpPr>
        <p:spPr>
          <a:xfrm>
            <a:off x="701354" y="695134"/>
            <a:ext cx="5453852" cy="3428152"/>
          </a:xfrm>
          <a:solidFill>
            <a:srgbClr val="FFFFFF"/>
          </a:solidFill>
          <a:ln>
            <a:solidFill>
              <a:srgbClr val="000000"/>
            </a:solidFill>
            <a:miter lim="800000"/>
          </a:ln>
        </p:spPr>
      </p:sp>
      <p:sp>
        <p:nvSpPr>
          <p:cNvPr id="28676" name="Text Box 2"/>
          <p:cNvSpPr>
            <a:spLocks noGrp="1" noChangeArrowheads="1"/>
          </p:cNvSpPr>
          <p:nvPr>
            <p:ph type="body" idx="1"/>
          </p:nvPr>
        </p:nvSpPr>
        <p:spPr>
          <a:xfrm>
            <a:off x="685512" y="4343230"/>
            <a:ext cx="5486976" cy="4115139"/>
          </a:xfrm>
          <a:noFill/>
          <a:ln/>
        </p:spPr>
        <p:txBody>
          <a:bodyPr tIns="21650"/>
          <a:lstStyle/>
          <a:p>
            <a:pPr>
              <a:lnSpc>
                <a:spcPct val="93000"/>
              </a:lnSpc>
              <a:spcBef>
                <a:spcPct val="0"/>
              </a:spcBef>
              <a:tabLst>
                <a:tab pos="634643" algn="l"/>
                <a:tab pos="1269286" algn="l"/>
                <a:tab pos="1903929" algn="l"/>
                <a:tab pos="2538573" algn="l"/>
                <a:tab pos="3173216" algn="l"/>
                <a:tab pos="3807859" algn="l"/>
                <a:tab pos="4442502" algn="l"/>
                <a:tab pos="5077145" algn="l"/>
              </a:tabLst>
            </a:pPr>
            <a:r>
              <a:rPr lang="fi-FI" sz="2500" dirty="0">
                <a:latin typeface="Arial" charset="0"/>
                <a:ea typeface="msmincho" charset="0"/>
                <a:cs typeface="msmincho" charset="0"/>
              </a:rPr>
              <a:t>To see the result add a log filter to Eclipse's logcat window</a:t>
            </a:r>
          </a:p>
          <a:p>
            <a:pPr>
              <a:lnSpc>
                <a:spcPct val="93000"/>
              </a:lnSpc>
              <a:spcBef>
                <a:spcPct val="0"/>
              </a:spcBef>
              <a:tabLst>
                <a:tab pos="634643" algn="l"/>
                <a:tab pos="1269286" algn="l"/>
                <a:tab pos="1903929" algn="l"/>
                <a:tab pos="2538573" algn="l"/>
                <a:tab pos="3173216" algn="l"/>
                <a:tab pos="3807859" algn="l"/>
                <a:tab pos="4442502" algn="l"/>
                <a:tab pos="5077145" algn="l"/>
              </a:tabLst>
            </a:pPr>
            <a:endParaRPr lang="fi-FI" sz="2500" dirty="0">
              <a:latin typeface="Arial" charset="0"/>
              <a:ea typeface="msmincho" charset="0"/>
              <a:cs typeface="msmincho" charset="0"/>
            </a:endParaRPr>
          </a:p>
          <a:p>
            <a:pPr>
              <a:lnSpc>
                <a:spcPct val="93000"/>
              </a:lnSpc>
              <a:spcBef>
                <a:spcPct val="0"/>
              </a:spcBef>
              <a:tabLst>
                <a:tab pos="634643" algn="l"/>
                <a:tab pos="1269286" algn="l"/>
                <a:tab pos="1903929" algn="l"/>
                <a:tab pos="2538573" algn="l"/>
                <a:tab pos="3173216" algn="l"/>
                <a:tab pos="3807859" algn="l"/>
                <a:tab pos="4442502" algn="l"/>
                <a:tab pos="5077145" algn="l"/>
              </a:tabLst>
            </a:pPr>
            <a:r>
              <a:rPr lang="fi-FI" sz="2500" dirty="0">
                <a:latin typeface="Arial" charset="0"/>
                <a:ea typeface="msmincho" charset="0"/>
                <a:cs typeface="msmincho" charset="0"/>
              </a:rPr>
              <a:t>Everytime you click on the button it will reflect in logcat</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8" name="Rectangle 6"/>
          <p:cNvSpPr>
            <a:spLocks noGrp="1" noChangeArrowheads="1"/>
          </p:cNvSpPr>
          <p:nvPr>
            <p:ph type="sldNum" sz="quarter"/>
          </p:nvPr>
        </p:nvSpPr>
        <p:spPr>
          <a:noFill/>
        </p:spPr>
        <p:txBody>
          <a:bodyPr/>
          <a:lstStyle/>
          <a:p>
            <a:fld id="{9F790FE2-0351-4F73-9452-3574F05E63F0}" type="slidenum">
              <a:rPr lang="fi-FI" smtClean="0"/>
              <a:pPr/>
              <a:t>76</a:t>
            </a:fld>
            <a:endParaRPr lang="fi-FI" smtClean="0"/>
          </a:p>
        </p:txBody>
      </p:sp>
      <p:sp>
        <p:nvSpPr>
          <p:cNvPr id="29699" name="Rectangle 1"/>
          <p:cNvSpPr>
            <a:spLocks noGrp="1" noRot="1" noChangeAspect="1" noChangeArrowheads="1" noTextEdit="1"/>
          </p:cNvSpPr>
          <p:nvPr>
            <p:ph type="sldImg"/>
          </p:nvPr>
        </p:nvSpPr>
        <p:spPr>
          <a:xfrm>
            <a:off x="701354" y="695134"/>
            <a:ext cx="5453852" cy="3428152"/>
          </a:xfrm>
          <a:solidFill>
            <a:srgbClr val="FFFFFF"/>
          </a:solidFill>
          <a:ln>
            <a:solidFill>
              <a:srgbClr val="000000"/>
            </a:solidFill>
            <a:miter lim="800000"/>
          </a:ln>
        </p:spPr>
      </p:sp>
      <p:sp>
        <p:nvSpPr>
          <p:cNvPr id="29700" name="Text Box 2"/>
          <p:cNvSpPr>
            <a:spLocks noGrp="1" noChangeArrowheads="1"/>
          </p:cNvSpPr>
          <p:nvPr>
            <p:ph type="body" idx="1"/>
          </p:nvPr>
        </p:nvSpPr>
        <p:spPr>
          <a:xfrm>
            <a:off x="685512" y="4343230"/>
            <a:ext cx="5486976" cy="4115139"/>
          </a:xfrm>
          <a:noFill/>
          <a:ln/>
        </p:spPr>
        <p:txBody>
          <a:bodyPr tIns="21650"/>
          <a:lstStyle/>
          <a:p>
            <a:pPr>
              <a:lnSpc>
                <a:spcPct val="93000"/>
              </a:lnSpc>
              <a:spcBef>
                <a:spcPct val="0"/>
              </a:spcBef>
              <a:tabLst>
                <a:tab pos="634643" algn="l"/>
                <a:tab pos="1269286" algn="l"/>
                <a:tab pos="1903929" algn="l"/>
                <a:tab pos="2538573" algn="l"/>
                <a:tab pos="3173216" algn="l"/>
                <a:tab pos="3807859" algn="l"/>
                <a:tab pos="4442502" algn="l"/>
                <a:tab pos="5077145" algn="l"/>
              </a:tabLst>
            </a:pPr>
            <a:r>
              <a:rPr lang="fi-FI" sz="2500" dirty="0">
                <a:latin typeface="Arial" charset="0"/>
                <a:ea typeface="msmincho" charset="0"/>
                <a:cs typeface="msmincho" charset="0"/>
              </a:rPr>
              <a:t>Now that we know our button is working we can add more complex code.</a:t>
            </a:r>
          </a:p>
          <a:p>
            <a:pPr>
              <a:lnSpc>
                <a:spcPct val="93000"/>
              </a:lnSpc>
              <a:spcBef>
                <a:spcPct val="0"/>
              </a:spcBef>
              <a:tabLst>
                <a:tab pos="634643" algn="l"/>
                <a:tab pos="1269286" algn="l"/>
                <a:tab pos="1903929" algn="l"/>
                <a:tab pos="2538573" algn="l"/>
                <a:tab pos="3173216" algn="l"/>
                <a:tab pos="3807859" algn="l"/>
                <a:tab pos="4442502" algn="l"/>
                <a:tab pos="5077145" algn="l"/>
              </a:tabLst>
            </a:pPr>
            <a:endParaRPr lang="fi-FI" sz="2500" dirty="0">
              <a:latin typeface="Arial" charset="0"/>
              <a:ea typeface="msmincho" charset="0"/>
              <a:cs typeface="msmincho" charset="0"/>
            </a:endParaRPr>
          </a:p>
          <a:p>
            <a:pPr>
              <a:lnSpc>
                <a:spcPct val="93000"/>
              </a:lnSpc>
              <a:spcBef>
                <a:spcPct val="0"/>
              </a:spcBef>
              <a:tabLst>
                <a:tab pos="634643" algn="l"/>
                <a:tab pos="1269286" algn="l"/>
                <a:tab pos="1903929" algn="l"/>
                <a:tab pos="2538573" algn="l"/>
                <a:tab pos="3173216" algn="l"/>
                <a:tab pos="3807859" algn="l"/>
                <a:tab pos="4442502" algn="l"/>
                <a:tab pos="5077145" algn="l"/>
              </a:tabLst>
            </a:pPr>
            <a:r>
              <a:rPr lang="fi-FI" sz="2500" dirty="0">
                <a:latin typeface="Arial" charset="0"/>
                <a:ea typeface="msmincho" charset="0"/>
                <a:cs typeface="msmincho" charset="0"/>
              </a:rPr>
              <a:t>The code we are adding will get whatever text is in the EditText and display it in a pop-up message.</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Rectangle 6"/>
          <p:cNvSpPr>
            <a:spLocks noGrp="1" noChangeArrowheads="1"/>
          </p:cNvSpPr>
          <p:nvPr>
            <p:ph type="sldNum" sz="quarter"/>
          </p:nvPr>
        </p:nvSpPr>
        <p:spPr>
          <a:noFill/>
        </p:spPr>
        <p:txBody>
          <a:bodyPr/>
          <a:lstStyle/>
          <a:p>
            <a:fld id="{127FEE86-8602-4B1D-B01A-7C9528DFB53B}" type="slidenum">
              <a:rPr lang="fi-FI" smtClean="0"/>
              <a:pPr/>
              <a:t>77</a:t>
            </a:fld>
            <a:endParaRPr lang="fi-FI" smtClean="0"/>
          </a:p>
        </p:txBody>
      </p:sp>
      <p:sp>
        <p:nvSpPr>
          <p:cNvPr id="30723" name="Rectangle 1"/>
          <p:cNvSpPr>
            <a:spLocks noGrp="1" noRot="1" noChangeAspect="1" noChangeArrowheads="1" noTextEdit="1"/>
          </p:cNvSpPr>
          <p:nvPr>
            <p:ph type="sldImg"/>
          </p:nvPr>
        </p:nvSpPr>
        <p:spPr>
          <a:xfrm>
            <a:off x="701354" y="695134"/>
            <a:ext cx="5453852" cy="3428152"/>
          </a:xfrm>
          <a:solidFill>
            <a:srgbClr val="FFFFFF"/>
          </a:solidFill>
          <a:ln>
            <a:solidFill>
              <a:srgbClr val="000000"/>
            </a:solidFill>
            <a:miter lim="800000"/>
          </a:ln>
        </p:spPr>
      </p:sp>
      <p:sp>
        <p:nvSpPr>
          <p:cNvPr id="30724" name="Rectangle 2"/>
          <p:cNvSpPr>
            <a:spLocks noGrp="1" noChangeArrowheads="1"/>
          </p:cNvSpPr>
          <p:nvPr>
            <p:ph type="body" idx="1"/>
          </p:nvPr>
        </p:nvSpPr>
        <p:spPr>
          <a:xfrm>
            <a:off x="685512" y="4343230"/>
            <a:ext cx="5486976" cy="4115139"/>
          </a:xfrm>
          <a:noFill/>
          <a:ln/>
        </p:spPr>
        <p:txBody>
          <a:bodyPr wrap="none" anchor="ctr"/>
          <a:lstStyle/>
          <a:p>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6" name="Rectangle 6"/>
          <p:cNvSpPr>
            <a:spLocks noGrp="1" noChangeArrowheads="1"/>
          </p:cNvSpPr>
          <p:nvPr>
            <p:ph type="sldNum" sz="quarter"/>
          </p:nvPr>
        </p:nvSpPr>
        <p:spPr>
          <a:noFill/>
        </p:spPr>
        <p:txBody>
          <a:bodyPr/>
          <a:lstStyle/>
          <a:p>
            <a:fld id="{3672548B-67B7-4080-8AD1-FC937DB240B4}" type="slidenum">
              <a:rPr lang="fi-FI" smtClean="0"/>
              <a:pPr/>
              <a:t>78</a:t>
            </a:fld>
            <a:endParaRPr lang="fi-FI" smtClean="0"/>
          </a:p>
        </p:txBody>
      </p:sp>
      <p:sp>
        <p:nvSpPr>
          <p:cNvPr id="31747" name="Rectangle 1"/>
          <p:cNvSpPr>
            <a:spLocks noGrp="1" noRot="1" noChangeAspect="1" noChangeArrowheads="1" noTextEdit="1"/>
          </p:cNvSpPr>
          <p:nvPr>
            <p:ph type="sldImg"/>
          </p:nvPr>
        </p:nvSpPr>
        <p:spPr>
          <a:xfrm>
            <a:off x="701354" y="695134"/>
            <a:ext cx="5453852" cy="3428152"/>
          </a:xfrm>
          <a:solidFill>
            <a:srgbClr val="FFFFFF"/>
          </a:solidFill>
          <a:ln>
            <a:solidFill>
              <a:srgbClr val="000000"/>
            </a:solidFill>
            <a:miter lim="800000"/>
          </a:ln>
        </p:spPr>
      </p:sp>
      <p:sp>
        <p:nvSpPr>
          <p:cNvPr id="31748" name="Rectangle 2"/>
          <p:cNvSpPr>
            <a:spLocks noGrp="1" noChangeArrowheads="1"/>
          </p:cNvSpPr>
          <p:nvPr>
            <p:ph type="body" idx="1"/>
          </p:nvPr>
        </p:nvSpPr>
        <p:spPr>
          <a:xfrm>
            <a:off x="685512" y="4343230"/>
            <a:ext cx="5486976" cy="4115139"/>
          </a:xfrm>
          <a:noFill/>
          <a:ln/>
        </p:spPr>
        <p:txBody>
          <a:bodyPr wrap="none" anchor="ct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Facebook now has 1.23 billion monthly active users, up 16% year-over-year. Even more impressive: Facebook's daily active users increased 22% year-over-year to 757 million.</a:t>
            </a:r>
          </a:p>
          <a:p>
            <a:endParaRPr lang="en-US" dirty="0" smtClean="0"/>
          </a:p>
          <a:p>
            <a:r>
              <a:rPr lang="en-US" dirty="0" smtClean="0"/>
              <a:t>For the 2013 fiscal year as a whole, Facebook generated $7.87 billion in revenue. That's up 55% from just more than $5 billion in the 2012 fiscal year.</a:t>
            </a:r>
          </a:p>
          <a:p>
            <a:endParaRPr lang="en-US" dirty="0" smtClean="0"/>
          </a:p>
          <a:p>
            <a:r>
              <a:rPr lang="en-US" dirty="0" smtClean="0"/>
              <a:t>The company's stock doubled in 2013 thanks to renewed confidence in the company's prospects on mobile, as well as optimism for new and existing revenue streams from video ads, </a:t>
            </a:r>
            <a:r>
              <a:rPr lang="en-US" dirty="0" err="1" smtClean="0"/>
              <a:t>Instagram</a:t>
            </a:r>
            <a:r>
              <a:rPr lang="en-US" dirty="0" smtClean="0"/>
              <a:t> ads and mobile app install ads.</a:t>
            </a:r>
          </a:p>
          <a:p>
            <a:endParaRPr lang="en-US" dirty="0" smtClean="0"/>
          </a:p>
          <a:p>
            <a:r>
              <a:rPr lang="en-US" dirty="0" smtClean="0"/>
              <a:t>The stock jumped by more than 5% in after hours trading following the earnings report.</a:t>
            </a:r>
            <a:endParaRPr lang="en-US" dirty="0"/>
          </a:p>
        </p:txBody>
      </p:sp>
      <p:sp>
        <p:nvSpPr>
          <p:cNvPr id="4" name="Slide Number Placeholder 3"/>
          <p:cNvSpPr>
            <a:spLocks noGrp="1"/>
          </p:cNvSpPr>
          <p:nvPr>
            <p:ph type="sldNum" sz="quarter" idx="10"/>
          </p:nvPr>
        </p:nvSpPr>
        <p:spPr/>
        <p:txBody>
          <a:bodyPr/>
          <a:lstStyle/>
          <a:p>
            <a:fld id="{616A8562-4DDD-5C4A-B4F9-9DD708DB4760}" type="slidenum">
              <a:rPr lang="en-US" smtClean="0"/>
              <a:t>9</a:t>
            </a:fld>
            <a:endParaRPr lang="en-US"/>
          </a:p>
        </p:txBody>
      </p:sp>
    </p:spTree>
    <p:extLst>
      <p:ext uri="{BB962C8B-B14F-4D97-AF65-F5344CB8AC3E}">
        <p14:creationId xmlns:p14="http://schemas.microsoft.com/office/powerpoint/2010/main" val="343733670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6"/>
          <p:cNvSpPr>
            <a:spLocks noGrp="1" noChangeArrowheads="1"/>
          </p:cNvSpPr>
          <p:nvPr>
            <p:ph type="sldNum" sz="quarter"/>
          </p:nvPr>
        </p:nvSpPr>
        <p:spPr>
          <a:noFill/>
        </p:spPr>
        <p:txBody>
          <a:bodyPr/>
          <a:lstStyle/>
          <a:p>
            <a:fld id="{F027AA0A-C86E-45BC-B80D-50B5E68433EA}" type="slidenum">
              <a:rPr lang="fi-FI" smtClean="0"/>
              <a:pPr/>
              <a:t>79</a:t>
            </a:fld>
            <a:endParaRPr lang="fi-FI" smtClean="0"/>
          </a:p>
        </p:txBody>
      </p:sp>
      <p:sp>
        <p:nvSpPr>
          <p:cNvPr id="32771" name="Rectangle 1"/>
          <p:cNvSpPr>
            <a:spLocks noGrp="1" noRot="1" noChangeAspect="1" noChangeArrowheads="1" noTextEdit="1"/>
          </p:cNvSpPr>
          <p:nvPr>
            <p:ph type="sldImg"/>
          </p:nvPr>
        </p:nvSpPr>
        <p:spPr>
          <a:xfrm>
            <a:off x="701354" y="695134"/>
            <a:ext cx="5453852" cy="3428152"/>
          </a:xfrm>
          <a:solidFill>
            <a:srgbClr val="FFFFFF"/>
          </a:solidFill>
          <a:ln>
            <a:solidFill>
              <a:srgbClr val="000000"/>
            </a:solidFill>
            <a:miter lim="800000"/>
          </a:ln>
        </p:spPr>
      </p:sp>
      <p:sp>
        <p:nvSpPr>
          <p:cNvPr id="32772" name="Rectangle 2"/>
          <p:cNvSpPr>
            <a:spLocks noGrp="1" noChangeArrowheads="1"/>
          </p:cNvSpPr>
          <p:nvPr>
            <p:ph type="body" idx="1"/>
          </p:nvPr>
        </p:nvSpPr>
        <p:spPr>
          <a:xfrm>
            <a:off x="685512" y="4343230"/>
            <a:ext cx="5486976" cy="4115139"/>
          </a:xfrm>
          <a:noFill/>
          <a:ln/>
        </p:spPr>
        <p:txBody>
          <a:bodyPr wrap="none" anchor="ctr"/>
          <a:lstStyle/>
          <a:p>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4" name="Rectangle 6"/>
          <p:cNvSpPr>
            <a:spLocks noGrp="1" noChangeArrowheads="1"/>
          </p:cNvSpPr>
          <p:nvPr>
            <p:ph type="sldNum" sz="quarter"/>
          </p:nvPr>
        </p:nvSpPr>
        <p:spPr>
          <a:noFill/>
        </p:spPr>
        <p:txBody>
          <a:bodyPr/>
          <a:lstStyle/>
          <a:p>
            <a:fld id="{F1DC78F3-3E30-4199-A20C-0D5EC9B655EA}" type="slidenum">
              <a:rPr lang="fi-FI" smtClean="0"/>
              <a:pPr/>
              <a:t>80</a:t>
            </a:fld>
            <a:endParaRPr lang="fi-FI" smtClean="0"/>
          </a:p>
        </p:txBody>
      </p:sp>
      <p:sp>
        <p:nvSpPr>
          <p:cNvPr id="33795" name="Rectangle 1"/>
          <p:cNvSpPr>
            <a:spLocks noGrp="1" noRot="1" noChangeAspect="1" noChangeArrowheads="1" noTextEdit="1"/>
          </p:cNvSpPr>
          <p:nvPr>
            <p:ph type="sldImg"/>
          </p:nvPr>
        </p:nvSpPr>
        <p:spPr>
          <a:xfrm>
            <a:off x="701354" y="695134"/>
            <a:ext cx="5453852" cy="3428152"/>
          </a:xfrm>
          <a:solidFill>
            <a:srgbClr val="FFFFFF"/>
          </a:solidFill>
          <a:ln>
            <a:solidFill>
              <a:srgbClr val="000000"/>
            </a:solidFill>
            <a:miter lim="800000"/>
          </a:ln>
        </p:spPr>
      </p:sp>
      <p:sp>
        <p:nvSpPr>
          <p:cNvPr id="33796" name="Rectangle 2"/>
          <p:cNvSpPr>
            <a:spLocks noGrp="1" noChangeArrowheads="1"/>
          </p:cNvSpPr>
          <p:nvPr>
            <p:ph type="body" idx="1"/>
          </p:nvPr>
        </p:nvSpPr>
        <p:spPr>
          <a:xfrm>
            <a:off x="685512" y="4343230"/>
            <a:ext cx="5486976" cy="4115139"/>
          </a:xfrm>
          <a:noFill/>
          <a:ln/>
        </p:spPr>
        <p:txBody>
          <a:bodyPr wrap="none" anchor="ct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Article Date:</a:t>
            </a:r>
            <a:r>
              <a:rPr lang="en-US" baseline="0" dirty="0" smtClean="0"/>
              <a:t> Sept. 2013</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With such a major part of the company reliant on mobile, it's interesting to think how little attention was spent on building a great mobile offering even 18 months ago. </a:t>
            </a:r>
          </a:p>
          <a:p>
            <a:endParaRPr lang="en-US" dirty="0" smtClean="0"/>
          </a:p>
          <a:p>
            <a:r>
              <a:rPr lang="en-US" dirty="0" smtClean="0"/>
              <a:t>Eighteen months ago, Mark </a:t>
            </a:r>
            <a:r>
              <a:rPr lang="en-US" dirty="0" err="1" smtClean="0"/>
              <a:t>Zuckerberg</a:t>
            </a:r>
            <a:r>
              <a:rPr lang="en-US" dirty="0" smtClean="0"/>
              <a:t> was not happy with Facebook's mobile strategy. The world's largest social network was offering up a weak product — a hybrid app running on HTML5 instead of native apps for </a:t>
            </a:r>
            <a:r>
              <a:rPr lang="en-US" dirty="0" err="1" smtClean="0"/>
              <a:t>iOS</a:t>
            </a:r>
            <a:r>
              <a:rPr lang="en-US" dirty="0" smtClean="0"/>
              <a:t> and Android — essentially ignoring the platform (mobile) that it now deems most important. A change needed to be made, and </a:t>
            </a:r>
            <a:r>
              <a:rPr lang="en-US" dirty="0" err="1" smtClean="0"/>
              <a:t>Zuckerberg</a:t>
            </a:r>
            <a:r>
              <a:rPr lang="en-US" dirty="0" smtClean="0"/>
              <a:t> now openly admits it.</a:t>
            </a:r>
          </a:p>
          <a:p>
            <a:endParaRPr lang="en-US" dirty="0" smtClean="0"/>
          </a:p>
          <a:p>
            <a:r>
              <a:rPr lang="en-US" dirty="0" smtClean="0"/>
              <a:t>"We took a bad bet," the Facebook CEO said during last week's </a:t>
            </a:r>
            <a:r>
              <a:rPr lang="en-US" dirty="0" err="1" smtClean="0"/>
              <a:t>TechCrunch</a:t>
            </a:r>
            <a:r>
              <a:rPr lang="en-US" dirty="0" smtClean="0"/>
              <a:t> Disrupt conference in San Francisco. "Our legacy as a company was building this big website and focusing on being able to develop for the web. So naturally we tried to look at things and see if we could build an HTML5 system for across these different platforms and we just realized pretty quickly that we weren't going to get the quality level that we needed.</a:t>
            </a:r>
          </a:p>
          <a:p>
            <a:endParaRPr lang="en-US" dirty="0" smtClean="0"/>
          </a:p>
          <a:p>
            <a:r>
              <a:rPr lang="en-US" dirty="0" smtClean="0"/>
              <a:t>"So we took a year and it was painful and we retooled that.”</a:t>
            </a:r>
          </a:p>
          <a:p>
            <a:endParaRPr lang="en-US" dirty="0" smtClean="0"/>
          </a:p>
          <a:p>
            <a:endParaRPr lang="en-US" dirty="0" smtClean="0"/>
          </a:p>
          <a:p>
            <a:r>
              <a:rPr lang="en-US" dirty="0" smtClean="0"/>
              <a:t>When Facebook decided to revamp its mobile approach last summer, </a:t>
            </a:r>
            <a:r>
              <a:rPr lang="en-US" dirty="0" err="1" smtClean="0"/>
              <a:t>Zuckerberg</a:t>
            </a:r>
            <a:r>
              <a:rPr lang="en-US" dirty="0" smtClean="0"/>
              <a:t> refocused the company, giving each team mobile engineers and developers so that updates and new features could be built with the mobile experience in mind. "[Mark] said, 'You know, we need to think about maybe putting mobile first and being a mobile-first company,'" Facebook Vice President of Business and Marketing Partnerships David Fischer told Fortune's Adam </a:t>
            </a:r>
            <a:r>
              <a:rPr lang="en-US" dirty="0" err="1" smtClean="0"/>
              <a:t>Lashinsky</a:t>
            </a:r>
            <a:r>
              <a:rPr lang="en-US" dirty="0" smtClean="0"/>
              <a:t> in February. "We realigned the company around, so everybody was responsible for mobile."</a:t>
            </a:r>
          </a:p>
          <a:p>
            <a:endParaRPr lang="en-US" dirty="0" smtClean="0"/>
          </a:p>
          <a:p>
            <a:r>
              <a:rPr lang="en-US" dirty="0" smtClean="0"/>
              <a:t>Facebook has since put hundreds of engineers through week-long </a:t>
            </a:r>
            <a:r>
              <a:rPr lang="en-US" dirty="0" err="1" smtClean="0"/>
              <a:t>iOS</a:t>
            </a:r>
            <a:r>
              <a:rPr lang="en-US" dirty="0" smtClean="0"/>
              <a:t> and Android classes on campus, </a:t>
            </a:r>
            <a:r>
              <a:rPr lang="en-US" dirty="0" err="1" smtClean="0"/>
              <a:t>Ondrejka</a:t>
            </a:r>
            <a:r>
              <a:rPr lang="en-US" dirty="0" smtClean="0"/>
              <a:t> said, and updates to the native apps come each month instead of three to four times a year.</a:t>
            </a:r>
            <a:endParaRPr lang="en-US" dirty="0"/>
          </a:p>
        </p:txBody>
      </p:sp>
      <p:sp>
        <p:nvSpPr>
          <p:cNvPr id="4" name="Slide Number Placeholder 3"/>
          <p:cNvSpPr>
            <a:spLocks noGrp="1"/>
          </p:cNvSpPr>
          <p:nvPr>
            <p:ph type="sldNum" sz="quarter" idx="10"/>
          </p:nvPr>
        </p:nvSpPr>
        <p:spPr/>
        <p:txBody>
          <a:bodyPr/>
          <a:lstStyle/>
          <a:p>
            <a:fld id="{616A8562-4DDD-5C4A-B4F9-9DD708DB4760}" type="slidenum">
              <a:rPr lang="en-US" smtClean="0"/>
              <a:t>10</a:t>
            </a:fld>
            <a:endParaRPr lang="en-US"/>
          </a:p>
        </p:txBody>
      </p:sp>
    </p:spTree>
    <p:extLst>
      <p:ext uri="{BB962C8B-B14F-4D97-AF65-F5344CB8AC3E}">
        <p14:creationId xmlns:p14="http://schemas.microsoft.com/office/powerpoint/2010/main" val="27795802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www.businessnewsdaily.com</a:t>
            </a:r>
            <a:r>
              <a:rPr lang="en-US" dirty="0" smtClean="0"/>
              <a:t>/4773-cost-to-build-a-mobile-app.html</a:t>
            </a:r>
          </a:p>
          <a:p>
            <a:endParaRPr lang="en-US" dirty="0" smtClean="0"/>
          </a:p>
          <a:p>
            <a:r>
              <a:rPr lang="en-US" dirty="0" smtClean="0"/>
              <a:t>"The high cost of development among respondents reflects the inherent complexity of enterprise apps," said Richard </a:t>
            </a:r>
            <a:r>
              <a:rPr lang="en-US" dirty="0" err="1" smtClean="0"/>
              <a:t>Mendis</a:t>
            </a:r>
            <a:r>
              <a:rPr lang="en-US" dirty="0" smtClean="0"/>
              <a:t>, </a:t>
            </a:r>
            <a:r>
              <a:rPr lang="en-US" dirty="0" err="1" smtClean="0"/>
              <a:t>AnyPresence</a:t>
            </a:r>
            <a:r>
              <a:rPr lang="en-US" dirty="0" smtClean="0"/>
              <a:t> chief marketing officer and co-founder. "Whether the app is targeted at employees, partner, or customers, enterprise mobile applications can have sophisticated integration, security and performance needs that often make them more complex to develop, test and maintain than the typical consumer app."</a:t>
            </a:r>
            <a:endParaRPr lang="en-US" dirty="0"/>
          </a:p>
        </p:txBody>
      </p:sp>
      <p:sp>
        <p:nvSpPr>
          <p:cNvPr id="4" name="Slide Number Placeholder 3"/>
          <p:cNvSpPr>
            <a:spLocks noGrp="1"/>
          </p:cNvSpPr>
          <p:nvPr>
            <p:ph type="sldNum" sz="quarter" idx="10"/>
          </p:nvPr>
        </p:nvSpPr>
        <p:spPr/>
        <p:txBody>
          <a:bodyPr/>
          <a:lstStyle/>
          <a:p>
            <a:fld id="{616A8562-4DDD-5C4A-B4F9-9DD708DB4760}" type="slidenum">
              <a:rPr lang="en-US" smtClean="0"/>
              <a:t>11</a:t>
            </a:fld>
            <a:endParaRPr lang="en-US"/>
          </a:p>
        </p:txBody>
      </p:sp>
    </p:spTree>
    <p:extLst>
      <p:ext uri="{BB962C8B-B14F-4D97-AF65-F5344CB8AC3E}">
        <p14:creationId xmlns:p14="http://schemas.microsoft.com/office/powerpoint/2010/main" val="27192097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Version – increments of 1</a:t>
            </a:r>
            <a:endParaRPr lang="en-US" dirty="0"/>
          </a:p>
        </p:txBody>
      </p:sp>
      <p:sp>
        <p:nvSpPr>
          <p:cNvPr id="4" name="Slide Number Placeholder 3"/>
          <p:cNvSpPr>
            <a:spLocks noGrp="1"/>
          </p:cNvSpPr>
          <p:nvPr>
            <p:ph type="sldNum" sz="quarter" idx="10"/>
          </p:nvPr>
        </p:nvSpPr>
        <p:spPr/>
        <p:txBody>
          <a:bodyPr/>
          <a:lstStyle/>
          <a:p>
            <a:fld id="{32A71618-DD19-4675-8040-0A908D9E155A}" type="slidenum">
              <a:rPr lang="en-US" smtClean="0"/>
              <a:t>16</a:t>
            </a:fld>
            <a:endParaRPr lang="en-US"/>
          </a:p>
        </p:txBody>
      </p:sp>
    </p:spTree>
    <p:extLst>
      <p:ext uri="{BB962C8B-B14F-4D97-AF65-F5344CB8AC3E}">
        <p14:creationId xmlns:p14="http://schemas.microsoft.com/office/powerpoint/2010/main" val="25659505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Pain points in creating a</a:t>
            </a:r>
            <a:r>
              <a:rPr lang="en-US" baseline="0" dirty="0" smtClean="0"/>
              <a:t> game</a:t>
            </a:r>
          </a:p>
          <a:p>
            <a:r>
              <a:rPr lang="en-US" dirty="0" smtClean="0"/>
              <a:t>Game</a:t>
            </a:r>
            <a:r>
              <a:rPr lang="en-US" baseline="0" dirty="0" smtClean="0"/>
              <a:t> Concept – where the story will revolve</a:t>
            </a:r>
          </a:p>
          <a:p>
            <a:r>
              <a:rPr lang="en-US" baseline="0" dirty="0" smtClean="0"/>
              <a:t>Mechanics – a construct of rules that makes the game engaging to players</a:t>
            </a:r>
          </a:p>
          <a:p>
            <a:r>
              <a:rPr lang="en-US" baseline="0" smtClean="0"/>
              <a:t>In-App Purchase elements – will depend on the creativity of the mind, this is also where </a:t>
            </a:r>
            <a:endParaRPr lang="en-US" smtClean="0"/>
          </a:p>
          <a:p>
            <a:endParaRPr lang="en-US"/>
          </a:p>
        </p:txBody>
      </p:sp>
      <p:sp>
        <p:nvSpPr>
          <p:cNvPr id="4" name="Slide Number Placeholder 3"/>
          <p:cNvSpPr>
            <a:spLocks noGrp="1"/>
          </p:cNvSpPr>
          <p:nvPr>
            <p:ph type="sldNum" sz="quarter" idx="10"/>
          </p:nvPr>
        </p:nvSpPr>
        <p:spPr/>
        <p:txBody>
          <a:bodyPr/>
          <a:lstStyle/>
          <a:p>
            <a:fld id="{32A71618-DD19-4675-8040-0A908D9E155A}" type="slidenum">
              <a:rPr lang="en-US" smtClean="0"/>
              <a:t>20</a:t>
            </a:fld>
            <a:endParaRPr lang="en-US"/>
          </a:p>
        </p:txBody>
      </p:sp>
    </p:spTree>
    <p:extLst>
      <p:ext uri="{BB962C8B-B14F-4D97-AF65-F5344CB8AC3E}">
        <p14:creationId xmlns:p14="http://schemas.microsoft.com/office/powerpoint/2010/main" val="41345792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Pain points in creating a</a:t>
            </a:r>
            <a:r>
              <a:rPr lang="en-US" baseline="0" dirty="0" smtClean="0"/>
              <a:t> game</a:t>
            </a:r>
          </a:p>
          <a:p>
            <a:r>
              <a:rPr lang="en-US" dirty="0" smtClean="0"/>
              <a:t>Game</a:t>
            </a:r>
            <a:r>
              <a:rPr lang="en-US" baseline="0" dirty="0" smtClean="0"/>
              <a:t> Concept – where the story will revolve</a:t>
            </a:r>
          </a:p>
          <a:p>
            <a:r>
              <a:rPr lang="en-US" baseline="0" dirty="0" smtClean="0"/>
              <a:t>Mechanics – a construct of rules that makes the game engaging to players</a:t>
            </a:r>
          </a:p>
          <a:p>
            <a:r>
              <a:rPr lang="en-US" baseline="0" smtClean="0"/>
              <a:t>In-App Purchase elements – will depend on the creativity of the mind, this is also where </a:t>
            </a:r>
            <a:endParaRPr lang="en-US" smtClean="0"/>
          </a:p>
          <a:p>
            <a:endParaRPr lang="en-US"/>
          </a:p>
        </p:txBody>
      </p:sp>
      <p:sp>
        <p:nvSpPr>
          <p:cNvPr id="4" name="Slide Number Placeholder 3"/>
          <p:cNvSpPr>
            <a:spLocks noGrp="1"/>
          </p:cNvSpPr>
          <p:nvPr>
            <p:ph type="sldNum" sz="quarter" idx="10"/>
          </p:nvPr>
        </p:nvSpPr>
        <p:spPr/>
        <p:txBody>
          <a:bodyPr/>
          <a:lstStyle/>
          <a:p>
            <a:fld id="{32A71618-DD19-4675-8040-0A908D9E155A}" type="slidenum">
              <a:rPr lang="en-US" smtClean="0"/>
              <a:t>21</a:t>
            </a:fld>
            <a:endParaRPr lang="en-US"/>
          </a:p>
        </p:txBody>
      </p:sp>
    </p:spTree>
    <p:extLst>
      <p:ext uri="{BB962C8B-B14F-4D97-AF65-F5344CB8AC3E}">
        <p14:creationId xmlns:p14="http://schemas.microsoft.com/office/powerpoint/2010/main" val="41345792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Pain points in creating a</a:t>
            </a:r>
            <a:r>
              <a:rPr lang="en-US" baseline="0" dirty="0" smtClean="0"/>
              <a:t> game</a:t>
            </a:r>
          </a:p>
          <a:p>
            <a:r>
              <a:rPr lang="en-US" dirty="0" smtClean="0"/>
              <a:t>Game</a:t>
            </a:r>
            <a:r>
              <a:rPr lang="en-US" baseline="0" dirty="0" smtClean="0"/>
              <a:t> Concept – where the story will revolve</a:t>
            </a:r>
          </a:p>
          <a:p>
            <a:r>
              <a:rPr lang="en-US" baseline="0" dirty="0" smtClean="0"/>
              <a:t>Mechanics – a construct of rules that makes the game engaging to players</a:t>
            </a:r>
          </a:p>
          <a:p>
            <a:r>
              <a:rPr lang="en-US" baseline="0" smtClean="0"/>
              <a:t>In-App Purchase elements – will depend on the creativity of the mind, this is also where </a:t>
            </a:r>
            <a:endParaRPr lang="en-US" smtClean="0"/>
          </a:p>
          <a:p>
            <a:endParaRPr lang="en-US"/>
          </a:p>
        </p:txBody>
      </p:sp>
      <p:sp>
        <p:nvSpPr>
          <p:cNvPr id="4" name="Slide Number Placeholder 3"/>
          <p:cNvSpPr>
            <a:spLocks noGrp="1"/>
          </p:cNvSpPr>
          <p:nvPr>
            <p:ph type="sldNum" sz="quarter" idx="10"/>
          </p:nvPr>
        </p:nvSpPr>
        <p:spPr/>
        <p:txBody>
          <a:bodyPr/>
          <a:lstStyle/>
          <a:p>
            <a:fld id="{32A71618-DD19-4675-8040-0A908D9E155A}" type="slidenum">
              <a:rPr lang="en-US" smtClean="0"/>
              <a:t>22</a:t>
            </a:fld>
            <a:endParaRPr lang="en-US"/>
          </a:p>
        </p:txBody>
      </p:sp>
    </p:spTree>
    <p:extLst>
      <p:ext uri="{BB962C8B-B14F-4D97-AF65-F5344CB8AC3E}">
        <p14:creationId xmlns:p14="http://schemas.microsoft.com/office/powerpoint/2010/main" val="41345792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062F0441-DD31-4497-9357-9B4AA388DCE9}" type="datetimeFigureOut">
              <a:rPr lang="en-US" smtClean="0"/>
              <a:t>5/4/14</a:t>
            </a:fld>
            <a:endParaRPr lang="en-US"/>
          </a:p>
        </p:txBody>
      </p:sp>
      <p:sp>
        <p:nvSpPr>
          <p:cNvPr id="5" name="Footer Placeholder 4"/>
          <p:cNvSpPr>
            <a:spLocks noGrp="1"/>
          </p:cNvSpPr>
          <p:nvPr>
            <p:ph type="ftr" sz="quarter" idx="11"/>
          </p:nvPr>
        </p:nvSpPr>
        <p:spPr/>
        <p:txBody>
          <a:bodyPr/>
          <a:lstStyle/>
          <a:p>
            <a:endParaRPr lang="en-US"/>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fld id="{A7C3A31A-9D0B-4C96-B4A1-885DA50A00C2}" type="slidenum">
              <a:rPr lang="en-US" smtClean="0"/>
              <a:t>‹#›</a:t>
            </a:fld>
            <a:endParaRPr lang="en-US"/>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2F0441-DD31-4497-9357-9B4AA388DCE9}" type="datetimeFigureOut">
              <a:rPr lang="en-US" smtClean="0"/>
              <a:t>5/4/14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C3A31A-9D0B-4C96-B4A1-885DA50A00C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048577" y="395427"/>
            <a:ext cx="1485531" cy="578898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62F0441-DD31-4497-9357-9B4AA388DCE9}" type="datetimeFigureOut">
              <a:rPr lang="en-US" smtClean="0"/>
              <a:t>5/4/14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C3A31A-9D0B-4C96-B4A1-885DA50A00C2}"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5" name="Rectangle 4"/>
          <p:cNvSpPr/>
          <p:nvPr userDrawn="1"/>
        </p:nvSpPr>
        <p:spPr>
          <a:xfrm>
            <a:off x="0" y="0"/>
            <a:ext cx="9144000" cy="6477000"/>
          </a:xfrm>
          <a:prstGeom prst="rect">
            <a:avLst/>
          </a:prstGeom>
          <a:solidFill>
            <a:srgbClr val="0096D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2800" b="1" dirty="0"/>
              <a:t>     </a:t>
            </a:r>
          </a:p>
        </p:txBody>
      </p:sp>
      <p:grpSp>
        <p:nvGrpSpPr>
          <p:cNvPr id="6" name="Group 5"/>
          <p:cNvGrpSpPr>
            <a:grpSpLocks/>
          </p:cNvGrpSpPr>
          <p:nvPr userDrawn="1"/>
        </p:nvGrpSpPr>
        <p:grpSpPr bwMode="auto">
          <a:xfrm>
            <a:off x="0" y="6477000"/>
            <a:ext cx="9144000" cy="381000"/>
            <a:chOff x="0" y="6477000"/>
            <a:chExt cx="9144000" cy="381000"/>
          </a:xfrm>
          <a:solidFill>
            <a:schemeClr val="bg1"/>
          </a:solidFill>
        </p:grpSpPr>
        <p:sp>
          <p:nvSpPr>
            <p:cNvPr id="7" name="Rectangle 6"/>
            <p:cNvSpPr/>
            <p:nvPr/>
          </p:nvSpPr>
          <p:spPr>
            <a:xfrm>
              <a:off x="0" y="6477000"/>
              <a:ext cx="9144000" cy="381000"/>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TextBox 10"/>
            <p:cNvSpPr txBox="1">
              <a:spLocks noChangeArrowheads="1"/>
            </p:cNvSpPr>
            <p:nvPr/>
          </p:nvSpPr>
          <p:spPr bwMode="auto">
            <a:xfrm>
              <a:off x="82550" y="6523038"/>
              <a:ext cx="4738220" cy="307777"/>
            </a:xfrm>
            <a:prstGeom prst="rect">
              <a:avLst/>
            </a:prstGeom>
            <a:grpFill/>
            <a:ln w="9525">
              <a:solidFill>
                <a:schemeClr val="bg1"/>
              </a:solidFill>
              <a:miter lim="800000"/>
              <a:headEnd/>
              <a:tailEnd/>
            </a:ln>
          </p:spPr>
          <p:txBody>
            <a:bodyPr wrap="none">
              <a:spAutoFit/>
            </a:bodyPr>
            <a:lstStyle/>
            <a:p>
              <a:pPr fontAlgn="auto">
                <a:spcBef>
                  <a:spcPts val="0"/>
                </a:spcBef>
                <a:spcAft>
                  <a:spcPts val="0"/>
                </a:spcAft>
                <a:defRPr/>
              </a:pPr>
              <a:r>
                <a:rPr lang="en-US" sz="1400" b="1" i="1" dirty="0">
                  <a:solidFill>
                    <a:srgbClr val="0096D5"/>
                  </a:solidFill>
                  <a:latin typeface="Calibri" pitchFamily="34" charset="0"/>
                </a:rPr>
                <a:t>FOR INTERNAL USE ONLY. NOT FOR EXTERNAL DISTRIBUTION.</a:t>
              </a:r>
            </a:p>
          </p:txBody>
        </p:sp>
      </p:grpSp>
      <p:sp>
        <p:nvSpPr>
          <p:cNvPr id="2" name="Title 1"/>
          <p:cNvSpPr>
            <a:spLocks noGrp="1"/>
          </p:cNvSpPr>
          <p:nvPr>
            <p:ph type="ctrTitle"/>
          </p:nvPr>
        </p:nvSpPr>
        <p:spPr>
          <a:xfrm>
            <a:off x="3657600" y="2438400"/>
            <a:ext cx="5029200" cy="1470025"/>
          </a:xfrm>
        </p:spPr>
        <p:txBody>
          <a:bodyPr>
            <a:normAutofit/>
          </a:bodyPr>
          <a:lstStyle>
            <a:lvl1pPr algn="r">
              <a:defRPr sz="3200"/>
            </a:lvl1pPr>
          </a:lstStyle>
          <a:p>
            <a:r>
              <a:rPr lang="en-US" dirty="0" smtClean="0"/>
              <a:t>Click to edit Master title style</a:t>
            </a:r>
            <a:endParaRPr lang="en-US" dirty="0"/>
          </a:p>
        </p:txBody>
      </p:sp>
      <p:sp>
        <p:nvSpPr>
          <p:cNvPr id="3" name="Subtitle 2"/>
          <p:cNvSpPr>
            <a:spLocks noGrp="1"/>
          </p:cNvSpPr>
          <p:nvPr>
            <p:ph type="subTitle" idx="1"/>
          </p:nvPr>
        </p:nvSpPr>
        <p:spPr>
          <a:xfrm>
            <a:off x="4572000" y="4114800"/>
            <a:ext cx="4114800" cy="1524000"/>
          </a:xfrm>
        </p:spPr>
        <p:txBody>
          <a:bodyPr>
            <a:normAutofit/>
          </a:bodyPr>
          <a:lstStyle>
            <a:lvl1pPr marL="0" indent="0" algn="r">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4" name="Content Placeholder 2"/>
          <p:cNvSpPr>
            <a:spLocks noGrp="1"/>
          </p:cNvSpPr>
          <p:nvPr>
            <p:ph sz="half" idx="10"/>
          </p:nvPr>
        </p:nvSpPr>
        <p:spPr>
          <a:xfrm>
            <a:off x="311428" y="2438400"/>
            <a:ext cx="3048000" cy="3276600"/>
          </a:xfrm>
        </p:spPr>
        <p:txBody>
          <a:bodyPr/>
          <a:lstStyle>
            <a:lvl1pPr>
              <a:buNone/>
              <a:defRPr sz="2200">
                <a:solidFill>
                  <a:schemeClr val="bg1"/>
                </a:solidFill>
              </a:defRPr>
            </a:lvl1pPr>
            <a:lvl2pPr>
              <a:defRPr sz="1800">
                <a:solidFill>
                  <a:schemeClr val="bg1"/>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endParaRPr lang="en-US" dirty="0" smtClean="0"/>
          </a:p>
        </p:txBody>
      </p:sp>
      <p:sp>
        <p:nvSpPr>
          <p:cNvPr id="11" name="Rectangle 10"/>
          <p:cNvSpPr/>
          <p:nvPr userDrawn="1"/>
        </p:nvSpPr>
        <p:spPr>
          <a:xfrm>
            <a:off x="0" y="0"/>
            <a:ext cx="9144000" cy="2286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SMART_Logo_POS_RGB.jpg"/>
          <p:cNvPicPr>
            <a:picLocks noChangeAspect="1"/>
          </p:cNvPicPr>
          <p:nvPr userDrawn="1"/>
        </p:nvPicPr>
        <p:blipFill>
          <a:blip r:embed="rId2" cstate="print"/>
          <a:stretch>
            <a:fillRect/>
          </a:stretch>
        </p:blipFill>
        <p:spPr>
          <a:xfrm>
            <a:off x="76200" y="152400"/>
            <a:ext cx="3200400" cy="1600200"/>
          </a:xfrm>
          <a:prstGeom prst="rect">
            <a:avLst/>
          </a:prstGeom>
        </p:spPr>
      </p:pic>
      <p:pic>
        <p:nvPicPr>
          <p:cNvPr id="28675" name="Picture 3"/>
          <p:cNvPicPr>
            <a:picLocks noChangeAspect="1" noChangeArrowheads="1"/>
          </p:cNvPicPr>
          <p:nvPr userDrawn="1"/>
        </p:nvPicPr>
        <p:blipFill>
          <a:blip r:embed="rId3" cstate="print"/>
          <a:srcRect t="12777" b="12223"/>
          <a:stretch>
            <a:fillRect/>
          </a:stretch>
        </p:blipFill>
        <p:spPr bwMode="auto">
          <a:xfrm>
            <a:off x="6096000" y="0"/>
            <a:ext cx="3047999" cy="2286000"/>
          </a:xfrm>
          <a:prstGeom prst="rect">
            <a:avLst/>
          </a:prstGeom>
          <a:noFill/>
          <a:ln w="9525">
            <a:noFill/>
            <a:miter lim="800000"/>
            <a:headEnd/>
            <a:tailEnd/>
          </a:ln>
        </p:spPr>
      </p:pic>
    </p:spTree>
    <p:extLst>
      <p:ext uri="{BB962C8B-B14F-4D97-AF65-F5344CB8AC3E}">
        <p14:creationId xmlns:p14="http://schemas.microsoft.com/office/powerpoint/2010/main" val="2877867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5" name="Rectangle 4"/>
          <p:cNvSpPr/>
          <p:nvPr userDrawn="1"/>
        </p:nvSpPr>
        <p:spPr>
          <a:xfrm>
            <a:off x="0" y="0"/>
            <a:ext cx="9144000" cy="6477000"/>
          </a:xfrm>
          <a:prstGeom prst="rect">
            <a:avLst/>
          </a:prstGeom>
          <a:solidFill>
            <a:srgbClr val="0096D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2800" b="1" dirty="0"/>
              <a:t>     </a:t>
            </a:r>
          </a:p>
        </p:txBody>
      </p:sp>
      <p:grpSp>
        <p:nvGrpSpPr>
          <p:cNvPr id="6" name="Group 5"/>
          <p:cNvGrpSpPr>
            <a:grpSpLocks/>
          </p:cNvGrpSpPr>
          <p:nvPr userDrawn="1"/>
        </p:nvGrpSpPr>
        <p:grpSpPr bwMode="auto">
          <a:xfrm>
            <a:off x="0" y="6477000"/>
            <a:ext cx="9144000" cy="381000"/>
            <a:chOff x="0" y="6477000"/>
            <a:chExt cx="9144000" cy="381000"/>
          </a:xfrm>
          <a:solidFill>
            <a:schemeClr val="bg1"/>
          </a:solidFill>
        </p:grpSpPr>
        <p:sp>
          <p:nvSpPr>
            <p:cNvPr id="7" name="Rectangle 6"/>
            <p:cNvSpPr/>
            <p:nvPr/>
          </p:nvSpPr>
          <p:spPr>
            <a:xfrm>
              <a:off x="0" y="6477000"/>
              <a:ext cx="9144000" cy="381000"/>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TextBox 10"/>
            <p:cNvSpPr txBox="1">
              <a:spLocks noChangeArrowheads="1"/>
            </p:cNvSpPr>
            <p:nvPr/>
          </p:nvSpPr>
          <p:spPr bwMode="auto">
            <a:xfrm>
              <a:off x="82550" y="6523038"/>
              <a:ext cx="4738220" cy="307777"/>
            </a:xfrm>
            <a:prstGeom prst="rect">
              <a:avLst/>
            </a:prstGeom>
            <a:grpFill/>
            <a:ln w="9525">
              <a:solidFill>
                <a:schemeClr val="bg1"/>
              </a:solidFill>
              <a:miter lim="800000"/>
              <a:headEnd/>
              <a:tailEnd/>
            </a:ln>
          </p:spPr>
          <p:txBody>
            <a:bodyPr wrap="none">
              <a:spAutoFit/>
            </a:bodyPr>
            <a:lstStyle/>
            <a:p>
              <a:pPr fontAlgn="auto">
                <a:spcBef>
                  <a:spcPts val="0"/>
                </a:spcBef>
                <a:spcAft>
                  <a:spcPts val="0"/>
                </a:spcAft>
                <a:defRPr/>
              </a:pPr>
              <a:r>
                <a:rPr lang="en-US" sz="1400" b="1" i="1" dirty="0">
                  <a:solidFill>
                    <a:srgbClr val="0096D5"/>
                  </a:solidFill>
                  <a:latin typeface="Calibri" pitchFamily="34" charset="0"/>
                </a:rPr>
                <a:t>FOR INTERNAL USE ONLY. NOT FOR EXTERNAL DISTRIBUTION.</a:t>
              </a:r>
            </a:p>
          </p:txBody>
        </p:sp>
      </p:grpSp>
      <p:sp>
        <p:nvSpPr>
          <p:cNvPr id="2" name="Title 1"/>
          <p:cNvSpPr>
            <a:spLocks noGrp="1"/>
          </p:cNvSpPr>
          <p:nvPr>
            <p:ph type="ctrTitle"/>
          </p:nvPr>
        </p:nvSpPr>
        <p:spPr>
          <a:xfrm>
            <a:off x="3657600" y="2438400"/>
            <a:ext cx="5029200" cy="1470025"/>
          </a:xfrm>
        </p:spPr>
        <p:txBody>
          <a:bodyPr>
            <a:normAutofit/>
          </a:bodyPr>
          <a:lstStyle>
            <a:lvl1pPr algn="r">
              <a:defRPr sz="3200"/>
            </a:lvl1pPr>
          </a:lstStyle>
          <a:p>
            <a:r>
              <a:rPr lang="en-US" dirty="0" smtClean="0"/>
              <a:t>Click to edit Master title style</a:t>
            </a:r>
            <a:endParaRPr lang="en-US" dirty="0"/>
          </a:p>
        </p:txBody>
      </p:sp>
      <p:sp>
        <p:nvSpPr>
          <p:cNvPr id="3" name="Subtitle 2"/>
          <p:cNvSpPr>
            <a:spLocks noGrp="1"/>
          </p:cNvSpPr>
          <p:nvPr>
            <p:ph type="subTitle" idx="1"/>
          </p:nvPr>
        </p:nvSpPr>
        <p:spPr>
          <a:xfrm>
            <a:off x="4572000" y="4114800"/>
            <a:ext cx="4114800" cy="1524000"/>
          </a:xfrm>
        </p:spPr>
        <p:txBody>
          <a:bodyPr>
            <a:normAutofit/>
          </a:bodyPr>
          <a:lstStyle>
            <a:lvl1pPr marL="0" indent="0" algn="r">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4" name="Content Placeholder 2"/>
          <p:cNvSpPr>
            <a:spLocks noGrp="1"/>
          </p:cNvSpPr>
          <p:nvPr>
            <p:ph sz="half" idx="10"/>
          </p:nvPr>
        </p:nvSpPr>
        <p:spPr>
          <a:xfrm>
            <a:off x="311428" y="2438400"/>
            <a:ext cx="3048000" cy="3276600"/>
          </a:xfrm>
        </p:spPr>
        <p:txBody>
          <a:bodyPr/>
          <a:lstStyle>
            <a:lvl1pPr>
              <a:buNone/>
              <a:defRPr sz="2200">
                <a:solidFill>
                  <a:schemeClr val="bg1"/>
                </a:solidFill>
              </a:defRPr>
            </a:lvl1pPr>
            <a:lvl2pPr>
              <a:defRPr sz="1800">
                <a:solidFill>
                  <a:schemeClr val="bg1"/>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endParaRPr lang="en-US" dirty="0" smtClean="0"/>
          </a:p>
        </p:txBody>
      </p:sp>
      <p:sp>
        <p:nvSpPr>
          <p:cNvPr id="11" name="Rectangle 10"/>
          <p:cNvSpPr/>
          <p:nvPr userDrawn="1"/>
        </p:nvSpPr>
        <p:spPr>
          <a:xfrm>
            <a:off x="0" y="0"/>
            <a:ext cx="9144000" cy="2286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SMART_Logo_POS_RGB.jpg"/>
          <p:cNvPicPr>
            <a:picLocks noChangeAspect="1"/>
          </p:cNvPicPr>
          <p:nvPr userDrawn="1"/>
        </p:nvPicPr>
        <p:blipFill>
          <a:blip r:embed="rId2" cstate="print"/>
          <a:stretch>
            <a:fillRect/>
          </a:stretch>
        </p:blipFill>
        <p:spPr>
          <a:xfrm>
            <a:off x="76200" y="152400"/>
            <a:ext cx="3200400" cy="1600200"/>
          </a:xfrm>
          <a:prstGeom prst="rect">
            <a:avLst/>
          </a:prstGeom>
        </p:spPr>
      </p:pic>
      <p:pic>
        <p:nvPicPr>
          <p:cNvPr id="28675" name="Picture 3"/>
          <p:cNvPicPr>
            <a:picLocks noChangeAspect="1" noChangeArrowheads="1"/>
          </p:cNvPicPr>
          <p:nvPr userDrawn="1"/>
        </p:nvPicPr>
        <p:blipFill>
          <a:blip r:embed="rId3" cstate="print"/>
          <a:srcRect t="12777" b="12223"/>
          <a:stretch>
            <a:fillRect/>
          </a:stretch>
        </p:blipFill>
        <p:spPr bwMode="auto">
          <a:xfrm>
            <a:off x="6096000" y="0"/>
            <a:ext cx="3047999" cy="2286000"/>
          </a:xfrm>
          <a:prstGeom prst="rect">
            <a:avLst/>
          </a:prstGeom>
          <a:noFill/>
          <a:ln w="9525">
            <a:noFill/>
            <a:miter lim="800000"/>
            <a:headEnd/>
            <a:tailEnd/>
          </a:ln>
        </p:spPr>
      </p:pic>
    </p:spTree>
    <p:extLst>
      <p:ext uri="{BB962C8B-B14F-4D97-AF65-F5344CB8AC3E}">
        <p14:creationId xmlns:p14="http://schemas.microsoft.com/office/powerpoint/2010/main" val="2877867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5" name="Rectangle 4"/>
          <p:cNvSpPr/>
          <p:nvPr userDrawn="1"/>
        </p:nvSpPr>
        <p:spPr>
          <a:xfrm>
            <a:off x="0" y="0"/>
            <a:ext cx="9144000" cy="6477000"/>
          </a:xfrm>
          <a:prstGeom prst="rect">
            <a:avLst/>
          </a:prstGeom>
          <a:solidFill>
            <a:srgbClr val="0096D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2800" b="1" dirty="0"/>
              <a:t>     </a:t>
            </a:r>
          </a:p>
        </p:txBody>
      </p:sp>
      <p:grpSp>
        <p:nvGrpSpPr>
          <p:cNvPr id="6" name="Group 5"/>
          <p:cNvGrpSpPr>
            <a:grpSpLocks/>
          </p:cNvGrpSpPr>
          <p:nvPr userDrawn="1"/>
        </p:nvGrpSpPr>
        <p:grpSpPr bwMode="auto">
          <a:xfrm>
            <a:off x="0" y="6477000"/>
            <a:ext cx="9144000" cy="381000"/>
            <a:chOff x="0" y="6477000"/>
            <a:chExt cx="9144000" cy="381000"/>
          </a:xfrm>
          <a:solidFill>
            <a:schemeClr val="bg1"/>
          </a:solidFill>
        </p:grpSpPr>
        <p:sp>
          <p:nvSpPr>
            <p:cNvPr id="7" name="Rectangle 6"/>
            <p:cNvSpPr/>
            <p:nvPr/>
          </p:nvSpPr>
          <p:spPr>
            <a:xfrm>
              <a:off x="0" y="6477000"/>
              <a:ext cx="9144000" cy="381000"/>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TextBox 10"/>
            <p:cNvSpPr txBox="1">
              <a:spLocks noChangeArrowheads="1"/>
            </p:cNvSpPr>
            <p:nvPr/>
          </p:nvSpPr>
          <p:spPr bwMode="auto">
            <a:xfrm>
              <a:off x="82550" y="6523038"/>
              <a:ext cx="4738220" cy="307777"/>
            </a:xfrm>
            <a:prstGeom prst="rect">
              <a:avLst/>
            </a:prstGeom>
            <a:grpFill/>
            <a:ln w="9525">
              <a:solidFill>
                <a:schemeClr val="bg1"/>
              </a:solidFill>
              <a:miter lim="800000"/>
              <a:headEnd/>
              <a:tailEnd/>
            </a:ln>
          </p:spPr>
          <p:txBody>
            <a:bodyPr wrap="none">
              <a:spAutoFit/>
            </a:bodyPr>
            <a:lstStyle/>
            <a:p>
              <a:pPr fontAlgn="auto">
                <a:spcBef>
                  <a:spcPts val="0"/>
                </a:spcBef>
                <a:spcAft>
                  <a:spcPts val="0"/>
                </a:spcAft>
                <a:defRPr/>
              </a:pPr>
              <a:r>
                <a:rPr lang="en-US" sz="1400" b="1" i="1" dirty="0">
                  <a:solidFill>
                    <a:srgbClr val="0096D5"/>
                  </a:solidFill>
                  <a:latin typeface="Calibri" pitchFamily="34" charset="0"/>
                </a:rPr>
                <a:t>FOR INTERNAL USE ONLY. NOT FOR EXTERNAL DISTRIBUTION.</a:t>
              </a:r>
            </a:p>
          </p:txBody>
        </p:sp>
      </p:grpSp>
      <p:sp>
        <p:nvSpPr>
          <p:cNvPr id="2" name="Title 1"/>
          <p:cNvSpPr>
            <a:spLocks noGrp="1"/>
          </p:cNvSpPr>
          <p:nvPr>
            <p:ph type="ctrTitle"/>
          </p:nvPr>
        </p:nvSpPr>
        <p:spPr>
          <a:xfrm>
            <a:off x="3657600" y="2438400"/>
            <a:ext cx="5029200" cy="1470025"/>
          </a:xfrm>
        </p:spPr>
        <p:txBody>
          <a:bodyPr>
            <a:normAutofit/>
          </a:bodyPr>
          <a:lstStyle>
            <a:lvl1pPr algn="r">
              <a:defRPr sz="3200"/>
            </a:lvl1pPr>
          </a:lstStyle>
          <a:p>
            <a:r>
              <a:rPr lang="en-US" dirty="0" smtClean="0"/>
              <a:t>Click to edit Master title style</a:t>
            </a:r>
            <a:endParaRPr lang="en-US" dirty="0"/>
          </a:p>
        </p:txBody>
      </p:sp>
      <p:sp>
        <p:nvSpPr>
          <p:cNvPr id="3" name="Subtitle 2"/>
          <p:cNvSpPr>
            <a:spLocks noGrp="1"/>
          </p:cNvSpPr>
          <p:nvPr>
            <p:ph type="subTitle" idx="1"/>
          </p:nvPr>
        </p:nvSpPr>
        <p:spPr>
          <a:xfrm>
            <a:off x="4572000" y="4114800"/>
            <a:ext cx="4114800" cy="1524000"/>
          </a:xfrm>
        </p:spPr>
        <p:txBody>
          <a:bodyPr>
            <a:normAutofit/>
          </a:bodyPr>
          <a:lstStyle>
            <a:lvl1pPr marL="0" indent="0" algn="r">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4" name="Content Placeholder 2"/>
          <p:cNvSpPr>
            <a:spLocks noGrp="1"/>
          </p:cNvSpPr>
          <p:nvPr>
            <p:ph sz="half" idx="10"/>
          </p:nvPr>
        </p:nvSpPr>
        <p:spPr>
          <a:xfrm>
            <a:off x="311428" y="2438400"/>
            <a:ext cx="3048000" cy="3276600"/>
          </a:xfrm>
        </p:spPr>
        <p:txBody>
          <a:bodyPr/>
          <a:lstStyle>
            <a:lvl1pPr>
              <a:buNone/>
              <a:defRPr sz="2200">
                <a:solidFill>
                  <a:schemeClr val="bg1"/>
                </a:solidFill>
              </a:defRPr>
            </a:lvl1pPr>
            <a:lvl2pPr>
              <a:defRPr sz="1800">
                <a:solidFill>
                  <a:schemeClr val="bg1"/>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endParaRPr lang="en-US" dirty="0" smtClean="0"/>
          </a:p>
        </p:txBody>
      </p:sp>
      <p:sp>
        <p:nvSpPr>
          <p:cNvPr id="11" name="Rectangle 10"/>
          <p:cNvSpPr/>
          <p:nvPr userDrawn="1"/>
        </p:nvSpPr>
        <p:spPr>
          <a:xfrm>
            <a:off x="0" y="0"/>
            <a:ext cx="9144000" cy="2286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SMART_Logo_POS_RGB.jpg"/>
          <p:cNvPicPr>
            <a:picLocks noChangeAspect="1"/>
          </p:cNvPicPr>
          <p:nvPr userDrawn="1"/>
        </p:nvPicPr>
        <p:blipFill>
          <a:blip r:embed="rId2" cstate="print"/>
          <a:stretch>
            <a:fillRect/>
          </a:stretch>
        </p:blipFill>
        <p:spPr>
          <a:xfrm>
            <a:off x="76200" y="152400"/>
            <a:ext cx="3200400" cy="1600200"/>
          </a:xfrm>
          <a:prstGeom prst="rect">
            <a:avLst/>
          </a:prstGeom>
        </p:spPr>
      </p:pic>
      <p:pic>
        <p:nvPicPr>
          <p:cNvPr id="28675" name="Picture 3"/>
          <p:cNvPicPr>
            <a:picLocks noChangeAspect="1" noChangeArrowheads="1"/>
          </p:cNvPicPr>
          <p:nvPr userDrawn="1"/>
        </p:nvPicPr>
        <p:blipFill>
          <a:blip r:embed="rId3" cstate="print"/>
          <a:srcRect t="12777" b="12223"/>
          <a:stretch>
            <a:fillRect/>
          </a:stretch>
        </p:blipFill>
        <p:spPr bwMode="auto">
          <a:xfrm>
            <a:off x="6096000" y="0"/>
            <a:ext cx="3047999" cy="2286000"/>
          </a:xfrm>
          <a:prstGeom prst="rect">
            <a:avLst/>
          </a:prstGeom>
          <a:noFill/>
          <a:ln w="9525">
            <a:noFill/>
            <a:miter lim="800000"/>
            <a:headEnd/>
            <a:tailEnd/>
          </a:ln>
        </p:spPr>
      </p:pic>
    </p:spTree>
    <p:extLst>
      <p:ext uri="{BB962C8B-B14F-4D97-AF65-F5344CB8AC3E}">
        <p14:creationId xmlns:p14="http://schemas.microsoft.com/office/powerpoint/2010/main" val="2877867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5" name="Rectangle 4"/>
          <p:cNvSpPr/>
          <p:nvPr userDrawn="1"/>
        </p:nvSpPr>
        <p:spPr>
          <a:xfrm>
            <a:off x="0" y="0"/>
            <a:ext cx="9144000" cy="6477000"/>
          </a:xfrm>
          <a:prstGeom prst="rect">
            <a:avLst/>
          </a:prstGeom>
          <a:solidFill>
            <a:srgbClr val="0096D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2800" b="1" dirty="0"/>
              <a:t>     </a:t>
            </a:r>
          </a:p>
        </p:txBody>
      </p:sp>
      <p:grpSp>
        <p:nvGrpSpPr>
          <p:cNvPr id="6" name="Group 5"/>
          <p:cNvGrpSpPr>
            <a:grpSpLocks/>
          </p:cNvGrpSpPr>
          <p:nvPr userDrawn="1"/>
        </p:nvGrpSpPr>
        <p:grpSpPr bwMode="auto">
          <a:xfrm>
            <a:off x="0" y="6477000"/>
            <a:ext cx="9144000" cy="381000"/>
            <a:chOff x="0" y="6477000"/>
            <a:chExt cx="9144000" cy="381000"/>
          </a:xfrm>
          <a:solidFill>
            <a:schemeClr val="bg1"/>
          </a:solidFill>
        </p:grpSpPr>
        <p:sp>
          <p:nvSpPr>
            <p:cNvPr id="7" name="Rectangle 6"/>
            <p:cNvSpPr/>
            <p:nvPr/>
          </p:nvSpPr>
          <p:spPr>
            <a:xfrm>
              <a:off x="0" y="6477000"/>
              <a:ext cx="9144000" cy="381000"/>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TextBox 10"/>
            <p:cNvSpPr txBox="1">
              <a:spLocks noChangeArrowheads="1"/>
            </p:cNvSpPr>
            <p:nvPr/>
          </p:nvSpPr>
          <p:spPr bwMode="auto">
            <a:xfrm>
              <a:off x="82550" y="6523038"/>
              <a:ext cx="4738220" cy="307777"/>
            </a:xfrm>
            <a:prstGeom prst="rect">
              <a:avLst/>
            </a:prstGeom>
            <a:grpFill/>
            <a:ln w="9525">
              <a:solidFill>
                <a:schemeClr val="bg1"/>
              </a:solidFill>
              <a:miter lim="800000"/>
              <a:headEnd/>
              <a:tailEnd/>
            </a:ln>
          </p:spPr>
          <p:txBody>
            <a:bodyPr wrap="none">
              <a:spAutoFit/>
            </a:bodyPr>
            <a:lstStyle/>
            <a:p>
              <a:pPr fontAlgn="auto">
                <a:spcBef>
                  <a:spcPts val="0"/>
                </a:spcBef>
                <a:spcAft>
                  <a:spcPts val="0"/>
                </a:spcAft>
                <a:defRPr/>
              </a:pPr>
              <a:r>
                <a:rPr lang="en-US" sz="1400" b="1" i="1" dirty="0">
                  <a:solidFill>
                    <a:srgbClr val="0096D5"/>
                  </a:solidFill>
                  <a:latin typeface="Calibri" pitchFamily="34" charset="0"/>
                </a:rPr>
                <a:t>FOR INTERNAL USE ONLY. NOT FOR EXTERNAL DISTRIBUTION.</a:t>
              </a:r>
            </a:p>
          </p:txBody>
        </p:sp>
      </p:grpSp>
      <p:sp>
        <p:nvSpPr>
          <p:cNvPr id="2" name="Title 1"/>
          <p:cNvSpPr>
            <a:spLocks noGrp="1"/>
          </p:cNvSpPr>
          <p:nvPr>
            <p:ph type="ctrTitle"/>
          </p:nvPr>
        </p:nvSpPr>
        <p:spPr>
          <a:xfrm>
            <a:off x="3657600" y="2438400"/>
            <a:ext cx="5029200" cy="1470025"/>
          </a:xfrm>
        </p:spPr>
        <p:txBody>
          <a:bodyPr>
            <a:normAutofit/>
          </a:bodyPr>
          <a:lstStyle>
            <a:lvl1pPr algn="r">
              <a:defRPr sz="3200"/>
            </a:lvl1pPr>
          </a:lstStyle>
          <a:p>
            <a:r>
              <a:rPr lang="en-US" dirty="0" smtClean="0"/>
              <a:t>Click to edit Master title style</a:t>
            </a:r>
            <a:endParaRPr lang="en-US" dirty="0"/>
          </a:p>
        </p:txBody>
      </p:sp>
      <p:sp>
        <p:nvSpPr>
          <p:cNvPr id="3" name="Subtitle 2"/>
          <p:cNvSpPr>
            <a:spLocks noGrp="1"/>
          </p:cNvSpPr>
          <p:nvPr>
            <p:ph type="subTitle" idx="1"/>
          </p:nvPr>
        </p:nvSpPr>
        <p:spPr>
          <a:xfrm>
            <a:off x="4572000" y="4114800"/>
            <a:ext cx="4114800" cy="1524000"/>
          </a:xfrm>
        </p:spPr>
        <p:txBody>
          <a:bodyPr>
            <a:normAutofit/>
          </a:bodyPr>
          <a:lstStyle>
            <a:lvl1pPr marL="0" indent="0" algn="r">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4" name="Content Placeholder 2"/>
          <p:cNvSpPr>
            <a:spLocks noGrp="1"/>
          </p:cNvSpPr>
          <p:nvPr>
            <p:ph sz="half" idx="10"/>
          </p:nvPr>
        </p:nvSpPr>
        <p:spPr>
          <a:xfrm>
            <a:off x="311428" y="2438400"/>
            <a:ext cx="3048000" cy="3276600"/>
          </a:xfrm>
        </p:spPr>
        <p:txBody>
          <a:bodyPr/>
          <a:lstStyle>
            <a:lvl1pPr>
              <a:buNone/>
              <a:defRPr sz="2200">
                <a:solidFill>
                  <a:schemeClr val="bg1"/>
                </a:solidFill>
              </a:defRPr>
            </a:lvl1pPr>
            <a:lvl2pPr>
              <a:defRPr sz="1800">
                <a:solidFill>
                  <a:schemeClr val="bg1"/>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endParaRPr lang="en-US" dirty="0" smtClean="0"/>
          </a:p>
        </p:txBody>
      </p:sp>
      <p:sp>
        <p:nvSpPr>
          <p:cNvPr id="11" name="Rectangle 10"/>
          <p:cNvSpPr/>
          <p:nvPr userDrawn="1"/>
        </p:nvSpPr>
        <p:spPr>
          <a:xfrm>
            <a:off x="0" y="0"/>
            <a:ext cx="9144000" cy="2286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SMART_Logo_POS_RGB.jpg"/>
          <p:cNvPicPr>
            <a:picLocks noChangeAspect="1"/>
          </p:cNvPicPr>
          <p:nvPr userDrawn="1"/>
        </p:nvPicPr>
        <p:blipFill>
          <a:blip r:embed="rId2" cstate="print"/>
          <a:stretch>
            <a:fillRect/>
          </a:stretch>
        </p:blipFill>
        <p:spPr>
          <a:xfrm>
            <a:off x="76200" y="152400"/>
            <a:ext cx="3200400" cy="1600200"/>
          </a:xfrm>
          <a:prstGeom prst="rect">
            <a:avLst/>
          </a:prstGeom>
        </p:spPr>
      </p:pic>
      <p:pic>
        <p:nvPicPr>
          <p:cNvPr id="28675" name="Picture 3"/>
          <p:cNvPicPr>
            <a:picLocks noChangeAspect="1" noChangeArrowheads="1"/>
          </p:cNvPicPr>
          <p:nvPr userDrawn="1"/>
        </p:nvPicPr>
        <p:blipFill>
          <a:blip r:embed="rId3" cstate="print"/>
          <a:srcRect t="12777" b="12223"/>
          <a:stretch>
            <a:fillRect/>
          </a:stretch>
        </p:blipFill>
        <p:spPr bwMode="auto">
          <a:xfrm>
            <a:off x="6096000" y="0"/>
            <a:ext cx="3047999" cy="2286000"/>
          </a:xfrm>
          <a:prstGeom prst="rect">
            <a:avLst/>
          </a:prstGeom>
          <a:noFill/>
          <a:ln w="9525">
            <a:noFill/>
            <a:miter lim="800000"/>
            <a:headEnd/>
            <a:tailEnd/>
          </a:ln>
        </p:spPr>
      </p:pic>
    </p:spTree>
    <p:extLst>
      <p:ext uri="{BB962C8B-B14F-4D97-AF65-F5344CB8AC3E}">
        <p14:creationId xmlns:p14="http://schemas.microsoft.com/office/powerpoint/2010/main" val="2877867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5" name="Rectangle 4"/>
          <p:cNvSpPr/>
          <p:nvPr userDrawn="1"/>
        </p:nvSpPr>
        <p:spPr>
          <a:xfrm>
            <a:off x="0" y="0"/>
            <a:ext cx="9144000" cy="6477000"/>
          </a:xfrm>
          <a:prstGeom prst="rect">
            <a:avLst/>
          </a:prstGeom>
          <a:solidFill>
            <a:srgbClr val="0096D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2800" b="1" dirty="0"/>
              <a:t>     </a:t>
            </a:r>
          </a:p>
        </p:txBody>
      </p:sp>
      <p:grpSp>
        <p:nvGrpSpPr>
          <p:cNvPr id="6" name="Group 5"/>
          <p:cNvGrpSpPr>
            <a:grpSpLocks/>
          </p:cNvGrpSpPr>
          <p:nvPr userDrawn="1"/>
        </p:nvGrpSpPr>
        <p:grpSpPr bwMode="auto">
          <a:xfrm>
            <a:off x="0" y="6477000"/>
            <a:ext cx="9144000" cy="381000"/>
            <a:chOff x="0" y="6477000"/>
            <a:chExt cx="9144000" cy="381000"/>
          </a:xfrm>
          <a:solidFill>
            <a:schemeClr val="bg1"/>
          </a:solidFill>
        </p:grpSpPr>
        <p:sp>
          <p:nvSpPr>
            <p:cNvPr id="7" name="Rectangle 6"/>
            <p:cNvSpPr/>
            <p:nvPr/>
          </p:nvSpPr>
          <p:spPr>
            <a:xfrm>
              <a:off x="0" y="6477000"/>
              <a:ext cx="9144000" cy="381000"/>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TextBox 10"/>
            <p:cNvSpPr txBox="1">
              <a:spLocks noChangeArrowheads="1"/>
            </p:cNvSpPr>
            <p:nvPr/>
          </p:nvSpPr>
          <p:spPr bwMode="auto">
            <a:xfrm>
              <a:off x="82550" y="6523038"/>
              <a:ext cx="4738220" cy="307777"/>
            </a:xfrm>
            <a:prstGeom prst="rect">
              <a:avLst/>
            </a:prstGeom>
            <a:grpFill/>
            <a:ln w="9525">
              <a:solidFill>
                <a:schemeClr val="bg1"/>
              </a:solidFill>
              <a:miter lim="800000"/>
              <a:headEnd/>
              <a:tailEnd/>
            </a:ln>
          </p:spPr>
          <p:txBody>
            <a:bodyPr wrap="none">
              <a:spAutoFit/>
            </a:bodyPr>
            <a:lstStyle/>
            <a:p>
              <a:pPr fontAlgn="auto">
                <a:spcBef>
                  <a:spcPts val="0"/>
                </a:spcBef>
                <a:spcAft>
                  <a:spcPts val="0"/>
                </a:spcAft>
                <a:defRPr/>
              </a:pPr>
              <a:r>
                <a:rPr lang="en-US" sz="1400" b="1" i="1" dirty="0">
                  <a:solidFill>
                    <a:srgbClr val="0096D5"/>
                  </a:solidFill>
                  <a:latin typeface="Calibri" pitchFamily="34" charset="0"/>
                </a:rPr>
                <a:t>FOR INTERNAL USE ONLY. NOT FOR EXTERNAL DISTRIBUTION.</a:t>
              </a:r>
            </a:p>
          </p:txBody>
        </p:sp>
      </p:grpSp>
      <p:sp>
        <p:nvSpPr>
          <p:cNvPr id="2" name="Title 1"/>
          <p:cNvSpPr>
            <a:spLocks noGrp="1"/>
          </p:cNvSpPr>
          <p:nvPr>
            <p:ph type="ctrTitle"/>
          </p:nvPr>
        </p:nvSpPr>
        <p:spPr>
          <a:xfrm>
            <a:off x="3657600" y="2438400"/>
            <a:ext cx="5029200" cy="1470025"/>
          </a:xfrm>
        </p:spPr>
        <p:txBody>
          <a:bodyPr>
            <a:normAutofit/>
          </a:bodyPr>
          <a:lstStyle>
            <a:lvl1pPr algn="r">
              <a:defRPr sz="3200"/>
            </a:lvl1pPr>
          </a:lstStyle>
          <a:p>
            <a:r>
              <a:rPr lang="en-US" dirty="0" smtClean="0"/>
              <a:t>Click to edit Master title style</a:t>
            </a:r>
            <a:endParaRPr lang="en-US" dirty="0"/>
          </a:p>
        </p:txBody>
      </p:sp>
      <p:sp>
        <p:nvSpPr>
          <p:cNvPr id="3" name="Subtitle 2"/>
          <p:cNvSpPr>
            <a:spLocks noGrp="1"/>
          </p:cNvSpPr>
          <p:nvPr>
            <p:ph type="subTitle" idx="1"/>
          </p:nvPr>
        </p:nvSpPr>
        <p:spPr>
          <a:xfrm>
            <a:off x="4572000" y="4114800"/>
            <a:ext cx="4114800" cy="1524000"/>
          </a:xfrm>
        </p:spPr>
        <p:txBody>
          <a:bodyPr>
            <a:normAutofit/>
          </a:bodyPr>
          <a:lstStyle>
            <a:lvl1pPr marL="0" indent="0" algn="r">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4" name="Content Placeholder 2"/>
          <p:cNvSpPr>
            <a:spLocks noGrp="1"/>
          </p:cNvSpPr>
          <p:nvPr>
            <p:ph sz="half" idx="10"/>
          </p:nvPr>
        </p:nvSpPr>
        <p:spPr>
          <a:xfrm>
            <a:off x="311428" y="2438400"/>
            <a:ext cx="3048000" cy="3276600"/>
          </a:xfrm>
        </p:spPr>
        <p:txBody>
          <a:bodyPr/>
          <a:lstStyle>
            <a:lvl1pPr>
              <a:buNone/>
              <a:defRPr sz="2200">
                <a:solidFill>
                  <a:schemeClr val="bg1"/>
                </a:solidFill>
              </a:defRPr>
            </a:lvl1pPr>
            <a:lvl2pPr>
              <a:defRPr sz="1800">
                <a:solidFill>
                  <a:schemeClr val="bg1"/>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endParaRPr lang="en-US" dirty="0" smtClean="0"/>
          </a:p>
        </p:txBody>
      </p:sp>
      <p:sp>
        <p:nvSpPr>
          <p:cNvPr id="11" name="Rectangle 10"/>
          <p:cNvSpPr/>
          <p:nvPr userDrawn="1"/>
        </p:nvSpPr>
        <p:spPr>
          <a:xfrm>
            <a:off x="0" y="0"/>
            <a:ext cx="9144000" cy="2286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SMART_Logo_POS_RGB.jpg"/>
          <p:cNvPicPr>
            <a:picLocks noChangeAspect="1"/>
          </p:cNvPicPr>
          <p:nvPr userDrawn="1"/>
        </p:nvPicPr>
        <p:blipFill>
          <a:blip r:embed="rId2" cstate="print"/>
          <a:stretch>
            <a:fillRect/>
          </a:stretch>
        </p:blipFill>
        <p:spPr>
          <a:xfrm>
            <a:off x="76200" y="152400"/>
            <a:ext cx="3200400" cy="1600200"/>
          </a:xfrm>
          <a:prstGeom prst="rect">
            <a:avLst/>
          </a:prstGeom>
        </p:spPr>
      </p:pic>
      <p:pic>
        <p:nvPicPr>
          <p:cNvPr id="28675" name="Picture 3"/>
          <p:cNvPicPr>
            <a:picLocks noChangeAspect="1" noChangeArrowheads="1"/>
          </p:cNvPicPr>
          <p:nvPr userDrawn="1"/>
        </p:nvPicPr>
        <p:blipFill>
          <a:blip r:embed="rId3" cstate="print"/>
          <a:srcRect t="12777" b="12223"/>
          <a:stretch>
            <a:fillRect/>
          </a:stretch>
        </p:blipFill>
        <p:spPr bwMode="auto">
          <a:xfrm>
            <a:off x="6096000" y="0"/>
            <a:ext cx="3047999" cy="2286000"/>
          </a:xfrm>
          <a:prstGeom prst="rect">
            <a:avLst/>
          </a:prstGeom>
          <a:noFill/>
          <a:ln w="9525">
            <a:noFill/>
            <a:miter lim="800000"/>
            <a:headEnd/>
            <a:tailEnd/>
          </a:ln>
        </p:spPr>
      </p:pic>
    </p:spTree>
    <p:extLst>
      <p:ext uri="{BB962C8B-B14F-4D97-AF65-F5344CB8AC3E}">
        <p14:creationId xmlns:p14="http://schemas.microsoft.com/office/powerpoint/2010/main" val="2877867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sp>
        <p:nvSpPr>
          <p:cNvPr id="5" name="Rectangle 4"/>
          <p:cNvSpPr/>
          <p:nvPr userDrawn="1"/>
        </p:nvSpPr>
        <p:spPr>
          <a:xfrm>
            <a:off x="0" y="0"/>
            <a:ext cx="9144000" cy="6477000"/>
          </a:xfrm>
          <a:prstGeom prst="rect">
            <a:avLst/>
          </a:prstGeom>
          <a:solidFill>
            <a:srgbClr val="0096D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2800" b="1" dirty="0"/>
              <a:t>     </a:t>
            </a:r>
          </a:p>
        </p:txBody>
      </p:sp>
      <p:grpSp>
        <p:nvGrpSpPr>
          <p:cNvPr id="6" name="Group 5"/>
          <p:cNvGrpSpPr>
            <a:grpSpLocks/>
          </p:cNvGrpSpPr>
          <p:nvPr userDrawn="1"/>
        </p:nvGrpSpPr>
        <p:grpSpPr bwMode="auto">
          <a:xfrm>
            <a:off x="0" y="6477000"/>
            <a:ext cx="9144000" cy="381000"/>
            <a:chOff x="0" y="6477000"/>
            <a:chExt cx="9144000" cy="381000"/>
          </a:xfrm>
          <a:solidFill>
            <a:schemeClr val="bg1"/>
          </a:solidFill>
        </p:grpSpPr>
        <p:sp>
          <p:nvSpPr>
            <p:cNvPr id="7" name="Rectangle 6"/>
            <p:cNvSpPr/>
            <p:nvPr/>
          </p:nvSpPr>
          <p:spPr>
            <a:xfrm>
              <a:off x="0" y="6477000"/>
              <a:ext cx="9144000" cy="381000"/>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TextBox 10"/>
            <p:cNvSpPr txBox="1">
              <a:spLocks noChangeArrowheads="1"/>
            </p:cNvSpPr>
            <p:nvPr/>
          </p:nvSpPr>
          <p:spPr bwMode="auto">
            <a:xfrm>
              <a:off x="82550" y="6523038"/>
              <a:ext cx="4738220" cy="307777"/>
            </a:xfrm>
            <a:prstGeom prst="rect">
              <a:avLst/>
            </a:prstGeom>
            <a:grpFill/>
            <a:ln w="9525">
              <a:solidFill>
                <a:schemeClr val="bg1"/>
              </a:solidFill>
              <a:miter lim="800000"/>
              <a:headEnd/>
              <a:tailEnd/>
            </a:ln>
          </p:spPr>
          <p:txBody>
            <a:bodyPr wrap="none">
              <a:spAutoFit/>
            </a:bodyPr>
            <a:lstStyle/>
            <a:p>
              <a:pPr fontAlgn="auto">
                <a:spcBef>
                  <a:spcPts val="0"/>
                </a:spcBef>
                <a:spcAft>
                  <a:spcPts val="0"/>
                </a:spcAft>
                <a:defRPr/>
              </a:pPr>
              <a:r>
                <a:rPr lang="en-US" sz="1400" b="1" i="1" dirty="0">
                  <a:solidFill>
                    <a:srgbClr val="0096D5"/>
                  </a:solidFill>
                  <a:latin typeface="Calibri" pitchFamily="34" charset="0"/>
                </a:rPr>
                <a:t>FOR INTERNAL USE ONLY. NOT FOR EXTERNAL DISTRIBUTION.</a:t>
              </a:r>
            </a:p>
          </p:txBody>
        </p:sp>
      </p:grpSp>
      <p:sp>
        <p:nvSpPr>
          <p:cNvPr id="2" name="Title 1"/>
          <p:cNvSpPr>
            <a:spLocks noGrp="1"/>
          </p:cNvSpPr>
          <p:nvPr>
            <p:ph type="ctrTitle"/>
          </p:nvPr>
        </p:nvSpPr>
        <p:spPr>
          <a:xfrm>
            <a:off x="3657600" y="2438400"/>
            <a:ext cx="5029200" cy="1470025"/>
          </a:xfrm>
        </p:spPr>
        <p:txBody>
          <a:bodyPr>
            <a:normAutofit/>
          </a:bodyPr>
          <a:lstStyle>
            <a:lvl1pPr algn="r">
              <a:defRPr sz="3200"/>
            </a:lvl1pPr>
          </a:lstStyle>
          <a:p>
            <a:r>
              <a:rPr lang="en-US" dirty="0" smtClean="0"/>
              <a:t>Click to edit Master title style</a:t>
            </a:r>
            <a:endParaRPr lang="en-US" dirty="0"/>
          </a:p>
        </p:txBody>
      </p:sp>
      <p:sp>
        <p:nvSpPr>
          <p:cNvPr id="3" name="Subtitle 2"/>
          <p:cNvSpPr>
            <a:spLocks noGrp="1"/>
          </p:cNvSpPr>
          <p:nvPr>
            <p:ph type="subTitle" idx="1"/>
          </p:nvPr>
        </p:nvSpPr>
        <p:spPr>
          <a:xfrm>
            <a:off x="4572000" y="4114800"/>
            <a:ext cx="4114800" cy="1524000"/>
          </a:xfrm>
        </p:spPr>
        <p:txBody>
          <a:bodyPr>
            <a:normAutofit/>
          </a:bodyPr>
          <a:lstStyle>
            <a:lvl1pPr marL="0" indent="0" algn="r">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4" name="Content Placeholder 2"/>
          <p:cNvSpPr>
            <a:spLocks noGrp="1"/>
          </p:cNvSpPr>
          <p:nvPr>
            <p:ph sz="half" idx="10"/>
          </p:nvPr>
        </p:nvSpPr>
        <p:spPr>
          <a:xfrm>
            <a:off x="311428" y="2438400"/>
            <a:ext cx="3048000" cy="3276600"/>
          </a:xfrm>
        </p:spPr>
        <p:txBody>
          <a:bodyPr/>
          <a:lstStyle>
            <a:lvl1pPr>
              <a:buNone/>
              <a:defRPr sz="2200">
                <a:solidFill>
                  <a:schemeClr val="bg1"/>
                </a:solidFill>
              </a:defRPr>
            </a:lvl1pPr>
            <a:lvl2pPr>
              <a:defRPr sz="1800">
                <a:solidFill>
                  <a:schemeClr val="bg1"/>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endParaRPr lang="en-US" dirty="0" smtClean="0"/>
          </a:p>
        </p:txBody>
      </p:sp>
      <p:sp>
        <p:nvSpPr>
          <p:cNvPr id="11" name="Rectangle 10"/>
          <p:cNvSpPr/>
          <p:nvPr userDrawn="1"/>
        </p:nvSpPr>
        <p:spPr>
          <a:xfrm>
            <a:off x="0" y="0"/>
            <a:ext cx="9144000" cy="2286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SMART_Logo_POS_RGB.jpg"/>
          <p:cNvPicPr>
            <a:picLocks noChangeAspect="1"/>
          </p:cNvPicPr>
          <p:nvPr userDrawn="1"/>
        </p:nvPicPr>
        <p:blipFill>
          <a:blip r:embed="rId2" cstate="print"/>
          <a:stretch>
            <a:fillRect/>
          </a:stretch>
        </p:blipFill>
        <p:spPr>
          <a:xfrm>
            <a:off x="76200" y="152400"/>
            <a:ext cx="3200400" cy="1600200"/>
          </a:xfrm>
          <a:prstGeom prst="rect">
            <a:avLst/>
          </a:prstGeom>
        </p:spPr>
      </p:pic>
      <p:pic>
        <p:nvPicPr>
          <p:cNvPr id="28675" name="Picture 3"/>
          <p:cNvPicPr>
            <a:picLocks noChangeAspect="1" noChangeArrowheads="1"/>
          </p:cNvPicPr>
          <p:nvPr userDrawn="1"/>
        </p:nvPicPr>
        <p:blipFill>
          <a:blip r:embed="rId3" cstate="print"/>
          <a:srcRect t="12777" b="12223"/>
          <a:stretch>
            <a:fillRect/>
          </a:stretch>
        </p:blipFill>
        <p:spPr bwMode="auto">
          <a:xfrm>
            <a:off x="6096000" y="0"/>
            <a:ext cx="3047999" cy="2286000"/>
          </a:xfrm>
          <a:prstGeom prst="rect">
            <a:avLst/>
          </a:prstGeom>
          <a:noFill/>
          <a:ln w="9525">
            <a:noFill/>
            <a:miter lim="800000"/>
            <a:headEnd/>
            <a:tailEnd/>
          </a:ln>
        </p:spPr>
      </p:pic>
    </p:spTree>
    <p:extLst>
      <p:ext uri="{BB962C8B-B14F-4D97-AF65-F5344CB8AC3E}">
        <p14:creationId xmlns:p14="http://schemas.microsoft.com/office/powerpoint/2010/main" val="2877867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sp>
        <p:nvSpPr>
          <p:cNvPr id="5" name="Rectangle 4"/>
          <p:cNvSpPr/>
          <p:nvPr userDrawn="1"/>
        </p:nvSpPr>
        <p:spPr>
          <a:xfrm>
            <a:off x="0" y="0"/>
            <a:ext cx="9144000" cy="6477000"/>
          </a:xfrm>
          <a:prstGeom prst="rect">
            <a:avLst/>
          </a:prstGeom>
          <a:solidFill>
            <a:srgbClr val="0096D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2800" b="1" dirty="0"/>
              <a:t>     </a:t>
            </a:r>
          </a:p>
        </p:txBody>
      </p:sp>
      <p:grpSp>
        <p:nvGrpSpPr>
          <p:cNvPr id="6" name="Group 5"/>
          <p:cNvGrpSpPr>
            <a:grpSpLocks/>
          </p:cNvGrpSpPr>
          <p:nvPr userDrawn="1"/>
        </p:nvGrpSpPr>
        <p:grpSpPr bwMode="auto">
          <a:xfrm>
            <a:off x="0" y="6477000"/>
            <a:ext cx="9144000" cy="381000"/>
            <a:chOff x="0" y="6477000"/>
            <a:chExt cx="9144000" cy="381000"/>
          </a:xfrm>
          <a:solidFill>
            <a:schemeClr val="bg1"/>
          </a:solidFill>
        </p:grpSpPr>
        <p:sp>
          <p:nvSpPr>
            <p:cNvPr id="7" name="Rectangle 6"/>
            <p:cNvSpPr/>
            <p:nvPr/>
          </p:nvSpPr>
          <p:spPr>
            <a:xfrm>
              <a:off x="0" y="6477000"/>
              <a:ext cx="9144000" cy="381000"/>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TextBox 10"/>
            <p:cNvSpPr txBox="1">
              <a:spLocks noChangeArrowheads="1"/>
            </p:cNvSpPr>
            <p:nvPr/>
          </p:nvSpPr>
          <p:spPr bwMode="auto">
            <a:xfrm>
              <a:off x="82550" y="6523038"/>
              <a:ext cx="4738220" cy="307777"/>
            </a:xfrm>
            <a:prstGeom prst="rect">
              <a:avLst/>
            </a:prstGeom>
            <a:grpFill/>
            <a:ln w="9525">
              <a:solidFill>
                <a:schemeClr val="bg1"/>
              </a:solidFill>
              <a:miter lim="800000"/>
              <a:headEnd/>
              <a:tailEnd/>
            </a:ln>
          </p:spPr>
          <p:txBody>
            <a:bodyPr wrap="none">
              <a:spAutoFit/>
            </a:bodyPr>
            <a:lstStyle/>
            <a:p>
              <a:pPr fontAlgn="auto">
                <a:spcBef>
                  <a:spcPts val="0"/>
                </a:spcBef>
                <a:spcAft>
                  <a:spcPts val="0"/>
                </a:spcAft>
                <a:defRPr/>
              </a:pPr>
              <a:r>
                <a:rPr lang="en-US" sz="1400" b="1" i="1" dirty="0">
                  <a:solidFill>
                    <a:srgbClr val="0096D5"/>
                  </a:solidFill>
                  <a:latin typeface="Calibri" pitchFamily="34" charset="0"/>
                </a:rPr>
                <a:t>FOR INTERNAL USE ONLY. NOT FOR EXTERNAL DISTRIBUTION.</a:t>
              </a:r>
            </a:p>
          </p:txBody>
        </p:sp>
      </p:grpSp>
      <p:sp>
        <p:nvSpPr>
          <p:cNvPr id="2" name="Title 1"/>
          <p:cNvSpPr>
            <a:spLocks noGrp="1"/>
          </p:cNvSpPr>
          <p:nvPr>
            <p:ph type="ctrTitle"/>
          </p:nvPr>
        </p:nvSpPr>
        <p:spPr>
          <a:xfrm>
            <a:off x="3657600" y="2438400"/>
            <a:ext cx="5029200" cy="1470025"/>
          </a:xfrm>
        </p:spPr>
        <p:txBody>
          <a:bodyPr>
            <a:normAutofit/>
          </a:bodyPr>
          <a:lstStyle>
            <a:lvl1pPr algn="r">
              <a:defRPr sz="3200"/>
            </a:lvl1pPr>
          </a:lstStyle>
          <a:p>
            <a:r>
              <a:rPr lang="en-US" dirty="0" smtClean="0"/>
              <a:t>Click to edit Master title style</a:t>
            </a:r>
            <a:endParaRPr lang="en-US" dirty="0"/>
          </a:p>
        </p:txBody>
      </p:sp>
      <p:sp>
        <p:nvSpPr>
          <p:cNvPr id="3" name="Subtitle 2"/>
          <p:cNvSpPr>
            <a:spLocks noGrp="1"/>
          </p:cNvSpPr>
          <p:nvPr>
            <p:ph type="subTitle" idx="1"/>
          </p:nvPr>
        </p:nvSpPr>
        <p:spPr>
          <a:xfrm>
            <a:off x="4572000" y="4114800"/>
            <a:ext cx="4114800" cy="1524000"/>
          </a:xfrm>
        </p:spPr>
        <p:txBody>
          <a:bodyPr>
            <a:normAutofit/>
          </a:bodyPr>
          <a:lstStyle>
            <a:lvl1pPr marL="0" indent="0" algn="r">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4" name="Content Placeholder 2"/>
          <p:cNvSpPr>
            <a:spLocks noGrp="1"/>
          </p:cNvSpPr>
          <p:nvPr>
            <p:ph sz="half" idx="10"/>
          </p:nvPr>
        </p:nvSpPr>
        <p:spPr>
          <a:xfrm>
            <a:off x="311428" y="2438400"/>
            <a:ext cx="3048000" cy="3276600"/>
          </a:xfrm>
        </p:spPr>
        <p:txBody>
          <a:bodyPr/>
          <a:lstStyle>
            <a:lvl1pPr>
              <a:buNone/>
              <a:defRPr sz="2200">
                <a:solidFill>
                  <a:schemeClr val="bg1"/>
                </a:solidFill>
              </a:defRPr>
            </a:lvl1pPr>
            <a:lvl2pPr>
              <a:defRPr sz="1800">
                <a:solidFill>
                  <a:schemeClr val="bg1"/>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endParaRPr lang="en-US" dirty="0" smtClean="0"/>
          </a:p>
        </p:txBody>
      </p:sp>
      <p:sp>
        <p:nvSpPr>
          <p:cNvPr id="11" name="Rectangle 10"/>
          <p:cNvSpPr/>
          <p:nvPr userDrawn="1"/>
        </p:nvSpPr>
        <p:spPr>
          <a:xfrm>
            <a:off x="0" y="0"/>
            <a:ext cx="9144000" cy="2286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SMART_Logo_POS_RGB.jpg"/>
          <p:cNvPicPr>
            <a:picLocks noChangeAspect="1"/>
          </p:cNvPicPr>
          <p:nvPr userDrawn="1"/>
        </p:nvPicPr>
        <p:blipFill>
          <a:blip r:embed="rId2" cstate="print"/>
          <a:stretch>
            <a:fillRect/>
          </a:stretch>
        </p:blipFill>
        <p:spPr>
          <a:xfrm>
            <a:off x="76200" y="152400"/>
            <a:ext cx="3200400" cy="1600200"/>
          </a:xfrm>
          <a:prstGeom prst="rect">
            <a:avLst/>
          </a:prstGeom>
        </p:spPr>
      </p:pic>
      <p:pic>
        <p:nvPicPr>
          <p:cNvPr id="28675" name="Picture 3"/>
          <p:cNvPicPr>
            <a:picLocks noChangeAspect="1" noChangeArrowheads="1"/>
          </p:cNvPicPr>
          <p:nvPr userDrawn="1"/>
        </p:nvPicPr>
        <p:blipFill>
          <a:blip r:embed="rId3" cstate="print"/>
          <a:srcRect t="12777" b="12223"/>
          <a:stretch>
            <a:fillRect/>
          </a:stretch>
        </p:blipFill>
        <p:spPr bwMode="auto">
          <a:xfrm>
            <a:off x="6096000" y="0"/>
            <a:ext cx="3047999" cy="2286000"/>
          </a:xfrm>
          <a:prstGeom prst="rect">
            <a:avLst/>
          </a:prstGeom>
          <a:noFill/>
          <a:ln w="9525">
            <a:noFill/>
            <a:miter lim="800000"/>
            <a:headEnd/>
            <a:tailEnd/>
          </a:ln>
        </p:spPr>
      </p:pic>
    </p:spTree>
    <p:extLst>
      <p:ext uri="{BB962C8B-B14F-4D97-AF65-F5344CB8AC3E}">
        <p14:creationId xmlns:p14="http://schemas.microsoft.com/office/powerpoint/2010/main" val="2877867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sp>
        <p:nvSpPr>
          <p:cNvPr id="5" name="Rectangle 4"/>
          <p:cNvSpPr/>
          <p:nvPr userDrawn="1"/>
        </p:nvSpPr>
        <p:spPr>
          <a:xfrm>
            <a:off x="0" y="0"/>
            <a:ext cx="9144000" cy="6477000"/>
          </a:xfrm>
          <a:prstGeom prst="rect">
            <a:avLst/>
          </a:prstGeom>
          <a:solidFill>
            <a:srgbClr val="0096D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2800" b="1" dirty="0"/>
              <a:t>     </a:t>
            </a:r>
          </a:p>
        </p:txBody>
      </p:sp>
      <p:grpSp>
        <p:nvGrpSpPr>
          <p:cNvPr id="6" name="Group 5"/>
          <p:cNvGrpSpPr>
            <a:grpSpLocks/>
          </p:cNvGrpSpPr>
          <p:nvPr userDrawn="1"/>
        </p:nvGrpSpPr>
        <p:grpSpPr bwMode="auto">
          <a:xfrm>
            <a:off x="0" y="6477000"/>
            <a:ext cx="9144000" cy="381000"/>
            <a:chOff x="0" y="6477000"/>
            <a:chExt cx="9144000" cy="381000"/>
          </a:xfrm>
          <a:solidFill>
            <a:schemeClr val="bg1"/>
          </a:solidFill>
        </p:grpSpPr>
        <p:sp>
          <p:nvSpPr>
            <p:cNvPr id="7" name="Rectangle 6"/>
            <p:cNvSpPr/>
            <p:nvPr/>
          </p:nvSpPr>
          <p:spPr>
            <a:xfrm>
              <a:off x="0" y="6477000"/>
              <a:ext cx="9144000" cy="381000"/>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TextBox 10"/>
            <p:cNvSpPr txBox="1">
              <a:spLocks noChangeArrowheads="1"/>
            </p:cNvSpPr>
            <p:nvPr/>
          </p:nvSpPr>
          <p:spPr bwMode="auto">
            <a:xfrm>
              <a:off x="82550" y="6523038"/>
              <a:ext cx="4738220" cy="307777"/>
            </a:xfrm>
            <a:prstGeom prst="rect">
              <a:avLst/>
            </a:prstGeom>
            <a:grpFill/>
            <a:ln w="9525">
              <a:solidFill>
                <a:schemeClr val="bg1"/>
              </a:solidFill>
              <a:miter lim="800000"/>
              <a:headEnd/>
              <a:tailEnd/>
            </a:ln>
          </p:spPr>
          <p:txBody>
            <a:bodyPr wrap="none">
              <a:spAutoFit/>
            </a:bodyPr>
            <a:lstStyle/>
            <a:p>
              <a:pPr fontAlgn="auto">
                <a:spcBef>
                  <a:spcPts val="0"/>
                </a:spcBef>
                <a:spcAft>
                  <a:spcPts val="0"/>
                </a:spcAft>
                <a:defRPr/>
              </a:pPr>
              <a:r>
                <a:rPr lang="en-US" sz="1400" b="1" i="1" dirty="0">
                  <a:solidFill>
                    <a:srgbClr val="0096D5"/>
                  </a:solidFill>
                  <a:latin typeface="Calibri" pitchFamily="34" charset="0"/>
                </a:rPr>
                <a:t>FOR INTERNAL USE ONLY. NOT FOR EXTERNAL DISTRIBUTION.</a:t>
              </a:r>
            </a:p>
          </p:txBody>
        </p:sp>
      </p:grpSp>
      <p:sp>
        <p:nvSpPr>
          <p:cNvPr id="2" name="Title 1"/>
          <p:cNvSpPr>
            <a:spLocks noGrp="1"/>
          </p:cNvSpPr>
          <p:nvPr>
            <p:ph type="ctrTitle"/>
          </p:nvPr>
        </p:nvSpPr>
        <p:spPr>
          <a:xfrm>
            <a:off x="3657600" y="2438400"/>
            <a:ext cx="5029200" cy="1470025"/>
          </a:xfrm>
        </p:spPr>
        <p:txBody>
          <a:bodyPr>
            <a:normAutofit/>
          </a:bodyPr>
          <a:lstStyle>
            <a:lvl1pPr algn="r">
              <a:defRPr sz="3200"/>
            </a:lvl1pPr>
          </a:lstStyle>
          <a:p>
            <a:r>
              <a:rPr lang="en-US" dirty="0" smtClean="0"/>
              <a:t>Click to edit Master title style</a:t>
            </a:r>
            <a:endParaRPr lang="en-US" dirty="0"/>
          </a:p>
        </p:txBody>
      </p:sp>
      <p:sp>
        <p:nvSpPr>
          <p:cNvPr id="3" name="Subtitle 2"/>
          <p:cNvSpPr>
            <a:spLocks noGrp="1"/>
          </p:cNvSpPr>
          <p:nvPr>
            <p:ph type="subTitle" idx="1"/>
          </p:nvPr>
        </p:nvSpPr>
        <p:spPr>
          <a:xfrm>
            <a:off x="4572000" y="4114800"/>
            <a:ext cx="4114800" cy="1524000"/>
          </a:xfrm>
        </p:spPr>
        <p:txBody>
          <a:bodyPr>
            <a:normAutofit/>
          </a:bodyPr>
          <a:lstStyle>
            <a:lvl1pPr marL="0" indent="0" algn="r">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4" name="Content Placeholder 2"/>
          <p:cNvSpPr>
            <a:spLocks noGrp="1"/>
          </p:cNvSpPr>
          <p:nvPr>
            <p:ph sz="half" idx="10"/>
          </p:nvPr>
        </p:nvSpPr>
        <p:spPr>
          <a:xfrm>
            <a:off x="311428" y="2438400"/>
            <a:ext cx="3048000" cy="3276600"/>
          </a:xfrm>
        </p:spPr>
        <p:txBody>
          <a:bodyPr/>
          <a:lstStyle>
            <a:lvl1pPr>
              <a:buNone/>
              <a:defRPr sz="2200">
                <a:solidFill>
                  <a:schemeClr val="bg1"/>
                </a:solidFill>
              </a:defRPr>
            </a:lvl1pPr>
            <a:lvl2pPr>
              <a:defRPr sz="1800">
                <a:solidFill>
                  <a:schemeClr val="bg1"/>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endParaRPr lang="en-US" dirty="0" smtClean="0"/>
          </a:p>
        </p:txBody>
      </p:sp>
      <p:sp>
        <p:nvSpPr>
          <p:cNvPr id="11" name="Rectangle 10"/>
          <p:cNvSpPr/>
          <p:nvPr userDrawn="1"/>
        </p:nvSpPr>
        <p:spPr>
          <a:xfrm>
            <a:off x="0" y="0"/>
            <a:ext cx="9144000" cy="2286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SMART_Logo_POS_RGB.jpg"/>
          <p:cNvPicPr>
            <a:picLocks noChangeAspect="1"/>
          </p:cNvPicPr>
          <p:nvPr userDrawn="1"/>
        </p:nvPicPr>
        <p:blipFill>
          <a:blip r:embed="rId2" cstate="print"/>
          <a:stretch>
            <a:fillRect/>
          </a:stretch>
        </p:blipFill>
        <p:spPr>
          <a:xfrm>
            <a:off x="76200" y="152400"/>
            <a:ext cx="3200400" cy="1600200"/>
          </a:xfrm>
          <a:prstGeom prst="rect">
            <a:avLst/>
          </a:prstGeom>
        </p:spPr>
      </p:pic>
      <p:pic>
        <p:nvPicPr>
          <p:cNvPr id="28675" name="Picture 3"/>
          <p:cNvPicPr>
            <a:picLocks noChangeAspect="1" noChangeArrowheads="1"/>
          </p:cNvPicPr>
          <p:nvPr userDrawn="1"/>
        </p:nvPicPr>
        <p:blipFill>
          <a:blip r:embed="rId3" cstate="print"/>
          <a:srcRect t="12777" b="12223"/>
          <a:stretch>
            <a:fillRect/>
          </a:stretch>
        </p:blipFill>
        <p:spPr bwMode="auto">
          <a:xfrm>
            <a:off x="6096000" y="0"/>
            <a:ext cx="3047999" cy="2286000"/>
          </a:xfrm>
          <a:prstGeom prst="rect">
            <a:avLst/>
          </a:prstGeom>
          <a:noFill/>
          <a:ln w="9525">
            <a:noFill/>
            <a:miter lim="800000"/>
            <a:headEnd/>
            <a:tailEnd/>
          </a:ln>
        </p:spPr>
      </p:pic>
    </p:spTree>
    <p:extLst>
      <p:ext uri="{BB962C8B-B14F-4D97-AF65-F5344CB8AC3E}">
        <p14:creationId xmlns:p14="http://schemas.microsoft.com/office/powerpoint/2010/main" val="287786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2F0441-DD31-4497-9357-9B4AA388DCE9}" type="datetimeFigureOut">
              <a:rPr lang="en-US" smtClean="0"/>
              <a:t>5/4/14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C3A31A-9D0B-4C96-B4A1-885DA50A00C2}"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24122" y="161286"/>
            <a:ext cx="8227061" cy="1142440"/>
          </a:xfrm>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endParaRPr lang="fi-FI"/>
          </a:p>
        </p:txBody>
      </p:sp>
      <p:sp>
        <p:nvSpPr>
          <p:cNvPr id="4" name="Footer Placeholder 2"/>
          <p:cNvSpPr>
            <a:spLocks noGrp="1"/>
          </p:cNvSpPr>
          <p:nvPr>
            <p:ph type="ftr" sz="quarter" idx="11"/>
          </p:nvPr>
        </p:nvSpPr>
        <p:spPr/>
        <p:txBody>
          <a:bodyPr/>
          <a:lstStyle>
            <a:lvl1pPr>
              <a:defRPr/>
            </a:lvl1pPr>
          </a:lstStyle>
          <a:p>
            <a:pPr>
              <a:defRPr/>
            </a:pPr>
            <a:endParaRPr lang="fi-FI"/>
          </a:p>
        </p:txBody>
      </p:sp>
      <p:sp>
        <p:nvSpPr>
          <p:cNvPr id="5" name="Slide Number Placeholder 22"/>
          <p:cNvSpPr>
            <a:spLocks noGrp="1"/>
          </p:cNvSpPr>
          <p:nvPr>
            <p:ph type="sldNum" sz="quarter" idx="12"/>
          </p:nvPr>
        </p:nvSpPr>
        <p:spPr/>
        <p:txBody>
          <a:bodyPr/>
          <a:lstStyle>
            <a:lvl1pPr>
              <a:defRPr/>
            </a:lvl1pPr>
          </a:lstStyle>
          <a:p>
            <a:pPr>
              <a:defRPr/>
            </a:pPr>
            <a:fld id="{FE8E1576-A0A2-40D1-B086-80636B95F25B}" type="slidenum">
              <a:rPr lang="fi-FI"/>
              <a:pPr>
                <a:defRPr/>
              </a:pPr>
              <a:t>‹#›</a:t>
            </a:fld>
            <a:endParaRPr lang="fi-FI"/>
          </a:p>
        </p:txBody>
      </p:sp>
    </p:spTree>
    <p:extLst>
      <p:ext uri="{BB962C8B-B14F-4D97-AF65-F5344CB8AC3E}">
        <p14:creationId xmlns:p14="http://schemas.microsoft.com/office/powerpoint/2010/main" val="38272761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062F0441-DD31-4497-9357-9B4AA388DCE9}" type="datetimeFigureOut">
              <a:rPr lang="en-US" smtClean="0"/>
              <a:t>5/4/14</a:t>
            </a:fld>
            <a:endParaRPr lang="en-US"/>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C3A31A-9D0B-4C96-B4A1-885DA50A00C2}" type="slidenum">
              <a:rPr lang="en-US" smtClean="0"/>
              <a:t>‹#›</a:t>
            </a:fld>
            <a:endParaRPr lang="en-US"/>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en-US" smtClean="0"/>
              <a:t>Click to edit Master title style</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62F0441-DD31-4497-9357-9B4AA388DCE9}" type="datetimeFigureOut">
              <a:rPr lang="en-US" smtClean="0"/>
              <a:t>5/4/14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C3A31A-9D0B-4C96-B4A1-885DA50A00C2}"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62F0441-DD31-4497-9357-9B4AA388DCE9}" type="datetimeFigureOut">
              <a:rPr lang="en-US" smtClean="0"/>
              <a:t>5/4/14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C3A31A-9D0B-4C96-B4A1-885DA50A00C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62F0441-DD31-4497-9357-9B4AA388DCE9}" type="datetimeFigureOut">
              <a:rPr lang="en-US" smtClean="0"/>
              <a:t>5/4/14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C3A31A-9D0B-4C96-B4A1-885DA50A00C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062F0441-DD31-4497-9357-9B4AA388DCE9}" type="datetimeFigureOut">
              <a:rPr lang="en-US" smtClean="0"/>
              <a:t>5/4/14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C3A31A-9D0B-4C96-B4A1-885DA50A00C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62F0441-DD31-4497-9357-9B4AA388DCE9}" type="datetimeFigureOut">
              <a:rPr lang="en-US" smtClean="0"/>
              <a:t>5/4/14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C3A31A-9D0B-4C96-B4A1-885DA50A00C2}" type="slidenum">
              <a:rPr lang="en-US" smtClean="0"/>
              <a:t>‹#›</a:t>
            </a:fld>
            <a:endParaRPr lang="en-US"/>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5" name="Date Placeholder 4"/>
          <p:cNvSpPr>
            <a:spLocks noGrp="1"/>
          </p:cNvSpPr>
          <p:nvPr>
            <p:ph type="dt" sz="half" idx="10"/>
          </p:nvPr>
        </p:nvSpPr>
        <p:spPr/>
        <p:txBody>
          <a:bodyPr/>
          <a:lstStyle/>
          <a:p>
            <a:fld id="{062F0441-DD31-4497-9357-9B4AA388DCE9}" type="datetimeFigureOut">
              <a:rPr lang="en-US" smtClean="0"/>
              <a:t>5/4/14</a:t>
            </a:fld>
            <a:endParaRPr lang="en-US"/>
          </a:p>
        </p:txBody>
      </p:sp>
      <p:sp>
        <p:nvSpPr>
          <p:cNvPr id="7" name="Slide Number Placeholder 6"/>
          <p:cNvSpPr>
            <a:spLocks noGrp="1"/>
          </p:cNvSpPr>
          <p:nvPr>
            <p:ph type="sldNum" sz="quarter" idx="12"/>
          </p:nvPr>
        </p:nvSpPr>
        <p:spPr/>
        <p:txBody>
          <a:bodyPr/>
          <a:lstStyle/>
          <a:p>
            <a:fld id="{A7C3A31A-9D0B-4C96-B4A1-885DA50A00C2}" type="slidenum">
              <a:rPr lang="en-US" smtClean="0"/>
              <a:t>‹#›</a:t>
            </a:fld>
            <a:endParaRPr lang="en-US"/>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endParaRPr lang="en-US"/>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062F0441-DD31-4497-9357-9B4AA388DCE9}" type="datetimeFigureOut">
              <a:rPr lang="en-US" smtClean="0"/>
              <a:t>5/4/14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A7C3A31A-9D0B-4C96-B4A1-885DA50A00C2}" type="slidenum">
              <a:rPr lang="en-US" smtClean="0"/>
              <a:t>‹#›</a:t>
            </a:fld>
            <a:endParaRPr lang="en-US"/>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 id="2147483702" r:id="rId18"/>
    <p:sldLayoutId id="2147483703" r:id="rId19"/>
    <p:sldLayoutId id="2147483704" r:id="rId20"/>
  </p:sldLayoutIdLst>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gif"/><Relationship Id="rId4" Type="http://schemas.openxmlformats.org/officeDocument/2006/relationships/image" Target="../media/image6.jpeg"/><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image" Target="../media/image25.png"/><Relationship Id="rId1" Type="http://schemas.openxmlformats.org/officeDocument/2006/relationships/slideLayout" Target="../slideLayouts/slideLayout2.xml"/><Relationship Id="rId2" Type="http://schemas.openxmlformats.org/officeDocument/2006/relationships/hyperlink" Target="http://www.fiercedeveloper.com/story/distimo-mef-report-says-free-apps-app-purchases-generate-majority-revenue/2013-11-05"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5" Type="http://schemas.openxmlformats.org/officeDocument/2006/relationships/image" Target="../media/image9.jpeg"/><Relationship Id="rId6" Type="http://schemas.openxmlformats.org/officeDocument/2006/relationships/image" Target="../media/image10.png"/><Relationship Id="rId7" Type="http://schemas.openxmlformats.org/officeDocument/2006/relationships/image" Target="../media/image11.jpeg"/><Relationship Id="rId8" Type="http://schemas.openxmlformats.org/officeDocument/2006/relationships/image" Target="../media/image12.jpeg"/><Relationship Id="rId9" Type="http://schemas.openxmlformats.org/officeDocument/2006/relationships/image" Target="../media/image13.jpeg"/><Relationship Id="rId10" Type="http://schemas.openxmlformats.org/officeDocument/2006/relationships/image" Target="../media/image14.jpe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4" Type="http://schemas.openxmlformats.org/officeDocument/2006/relationships/hyperlink" Target="http://www.fiercedeveloper.com/story/distimo-mef-report-says-free-apps-app-purchases-generate-majority-revenue/2013-11-05" TargetMode="External"/><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4" Type="http://schemas.openxmlformats.org/officeDocument/2006/relationships/hyperlink" Target="http://www.fiercedeveloper.com/story/distimo-app-purchases-accounted-79-ios-revenue-january/2014-03-24" TargetMode="External"/><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hyperlink" Target="http://www.winbeta.org/news/fastest-growing-revenue-model-windows-store-app-purchases" TargetMode="External"/><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30.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32.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rlramos@gmail.com"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38.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moqups.com" TargetMode="External"/><Relationship Id="rId3" Type="http://schemas.openxmlformats.org/officeDocument/2006/relationships/hyperlink" Target="http://blog.mockupbuilder.com/12-best-wireframe-examples-for-android-app/"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42.xml.rels><?xml version="1.0" encoding="UTF-8" standalone="yes"?>
<Relationships xmlns="http://schemas.openxmlformats.org/package/2006/relationships"><Relationship Id="rId3" Type="http://schemas.openxmlformats.org/officeDocument/2006/relationships/hyperlink" Target="http://appery.io/" TargetMode="External"/><Relationship Id="rId4" Type="http://schemas.openxmlformats.org/officeDocument/2006/relationships/hyperlink" Target="https://mainstreet-apps.com/" TargetMode="External"/><Relationship Id="rId5" Type="http://schemas.openxmlformats.org/officeDocument/2006/relationships/hyperlink" Target="http://www.appsbar.com/" TargetMode="External"/><Relationship Id="rId1" Type="http://schemas.openxmlformats.org/officeDocument/2006/relationships/slideLayout" Target="../slideLayouts/slideLayout2.xml"/><Relationship Id="rId2" Type="http://schemas.openxmlformats.org/officeDocument/2006/relationships/hyperlink" Target="http://www.appypie.com"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9.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0.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1.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2.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3.png"/><Relationship Id="rId3" Type="http://schemas.openxmlformats.org/officeDocument/2006/relationships/image" Target="../media/image44.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45.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appinventor.mit.edu/explore/" TargetMode="External"/><Relationship Id="rId3" Type="http://schemas.openxmlformats.org/officeDocument/2006/relationships/hyperlink" Target="http://www.appinventor.org/" TargetMode="Externa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46.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47.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8.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9.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0.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2.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3.jpe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4.jpe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 Id="rId3" Type="http://schemas.openxmlformats.org/officeDocument/2006/relationships/image" Target="../media/image55.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3" Type="http://schemas.openxmlformats.org/officeDocument/2006/relationships/image" Target="../media/image56.png"/><Relationship Id="rId4" Type="http://schemas.openxmlformats.org/officeDocument/2006/relationships/image" Target="../media/image57.png"/><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58.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 Id="rId3" Type="http://schemas.openxmlformats.org/officeDocument/2006/relationships/image" Target="../media/image59.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60.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 Id="rId3" Type="http://schemas.openxmlformats.org/officeDocument/2006/relationships/image" Target="../media/image61.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9.xml"/><Relationship Id="rId3" Type="http://schemas.openxmlformats.org/officeDocument/2006/relationships/image" Target="../media/image62.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30.xml"/><Relationship Id="rId3" Type="http://schemas.openxmlformats.org/officeDocument/2006/relationships/image" Target="../media/image63.png"/></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4" Type="http://schemas.openxmlformats.org/officeDocument/2006/relationships/image" Target="../media/image17.png"/><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64.pn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5.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a:bodyPr>
          <a:lstStyle/>
          <a:p>
            <a:r>
              <a:rPr lang="en-US" dirty="0" smtClean="0"/>
              <a:t>Ronald </a:t>
            </a:r>
            <a:r>
              <a:rPr lang="en-US" dirty="0" smtClean="0"/>
              <a:t>L. Ramos</a:t>
            </a:r>
            <a:endParaRPr lang="en-US" dirty="0"/>
          </a:p>
        </p:txBody>
      </p:sp>
      <p:sp>
        <p:nvSpPr>
          <p:cNvPr id="2" name="Title 1"/>
          <p:cNvSpPr>
            <a:spLocks noGrp="1"/>
          </p:cNvSpPr>
          <p:nvPr>
            <p:ph type="ctrTitle"/>
          </p:nvPr>
        </p:nvSpPr>
        <p:spPr>
          <a:xfrm>
            <a:off x="604705" y="3352799"/>
            <a:ext cx="6253296" cy="1219201"/>
          </a:xfrm>
        </p:spPr>
        <p:txBody>
          <a:bodyPr/>
          <a:lstStyle/>
          <a:p>
            <a:pPr algn="l"/>
            <a:r>
              <a:rPr lang="en-US" sz="4800" dirty="0" smtClean="0"/>
              <a:t>Android </a:t>
            </a:r>
            <a:r>
              <a:rPr lang="en-US" sz="4800" dirty="0" err="1" smtClean="0"/>
              <a:t>Bootcamp</a:t>
            </a:r>
            <a:endParaRPr lang="en-US" sz="48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76800" y="3276600"/>
            <a:ext cx="1918341" cy="1139095"/>
          </a:xfrm>
          <a:prstGeom prst="rect">
            <a:avLst/>
          </a:prstGeom>
        </p:spPr>
      </p:pic>
      <p:pic>
        <p:nvPicPr>
          <p:cNvPr id="5" name="Picture 4" descr="logo-bpsu.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9400" y="609600"/>
            <a:ext cx="1371600" cy="1814164"/>
          </a:xfrm>
          <a:prstGeom prst="rect">
            <a:avLst/>
          </a:prstGeom>
        </p:spPr>
      </p:pic>
      <p:pic>
        <p:nvPicPr>
          <p:cNvPr id="6" name="Picture 5" descr="2011-smart-logo-BEP-launch.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19600" y="609600"/>
            <a:ext cx="1981200" cy="990600"/>
          </a:xfrm>
          <a:prstGeom prst="rect">
            <a:avLst/>
          </a:prstGeom>
        </p:spPr>
      </p:pic>
    </p:spTree>
    <p:extLst>
      <p:ext uri="{BB962C8B-B14F-4D97-AF65-F5344CB8AC3E}">
        <p14:creationId xmlns:p14="http://schemas.microsoft.com/office/powerpoint/2010/main" val="30624975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0" y="378912"/>
            <a:ext cx="4948238" cy="581437"/>
          </a:xfrm>
        </p:spPr>
        <p:txBody>
          <a:bodyPr>
            <a:normAutofit fontScale="90000"/>
          </a:bodyPr>
          <a:lstStyle/>
          <a:p>
            <a:r>
              <a:rPr lang="en-US" dirty="0" smtClean="0"/>
              <a:t>Facebook’s Turn Around</a:t>
            </a:r>
            <a:endParaRPr lang="en-US" dirty="0"/>
          </a:p>
        </p:txBody>
      </p:sp>
      <p:sp>
        <p:nvSpPr>
          <p:cNvPr id="3" name="Content Placeholder 2"/>
          <p:cNvSpPr>
            <a:spLocks noGrp="1"/>
          </p:cNvSpPr>
          <p:nvPr>
            <p:ph idx="1"/>
          </p:nvPr>
        </p:nvSpPr>
        <p:spPr>
          <a:xfrm>
            <a:off x="2400711" y="1285634"/>
            <a:ext cx="5974891" cy="4840530"/>
          </a:xfrm>
        </p:spPr>
        <p:txBody>
          <a:bodyPr>
            <a:normAutofit fontScale="77500" lnSpcReduction="20000"/>
          </a:bodyPr>
          <a:lstStyle/>
          <a:p>
            <a:r>
              <a:rPr lang="en-US" b="1" dirty="0" smtClean="0"/>
              <a:t>Then:</a:t>
            </a:r>
          </a:p>
          <a:p>
            <a:pPr lvl="1"/>
            <a:r>
              <a:rPr lang="en-US" b="1" dirty="0" smtClean="0"/>
              <a:t>Facebook </a:t>
            </a:r>
            <a:r>
              <a:rPr lang="en-US" b="1" dirty="0"/>
              <a:t>had fewer than 20 people on their core mobile team in early </a:t>
            </a:r>
            <a:r>
              <a:rPr lang="en-US" b="1" dirty="0" smtClean="0"/>
              <a:t>2012</a:t>
            </a:r>
          </a:p>
          <a:p>
            <a:pPr lvl="1"/>
            <a:r>
              <a:rPr lang="en-US" b="1" dirty="0" smtClean="0"/>
              <a:t>Changes </a:t>
            </a:r>
            <a:r>
              <a:rPr lang="en-US" b="1" dirty="0"/>
              <a:t>to the mobile app came every three to six months </a:t>
            </a:r>
            <a:r>
              <a:rPr lang="en-US" dirty="0"/>
              <a:t>— compared to the desktop version, which was updated twice per </a:t>
            </a:r>
            <a:r>
              <a:rPr lang="en-US" dirty="0" smtClean="0"/>
              <a:t>day </a:t>
            </a:r>
          </a:p>
          <a:p>
            <a:r>
              <a:rPr lang="en-US" b="1" dirty="0" smtClean="0"/>
              <a:t>Now:</a:t>
            </a:r>
          </a:p>
          <a:p>
            <a:pPr lvl="1"/>
            <a:r>
              <a:rPr lang="en-US" b="1" dirty="0" err="1" smtClean="0"/>
              <a:t>Zuckerberg</a:t>
            </a:r>
            <a:r>
              <a:rPr lang="en-US" b="1" dirty="0" smtClean="0"/>
              <a:t> refocused the company, giving each team mobile engineers and developers so that updates and new features could be built with the mobile experience in mind. </a:t>
            </a:r>
          </a:p>
          <a:p>
            <a:pPr lvl="1"/>
            <a:r>
              <a:rPr lang="en-US" b="1" dirty="0" smtClean="0"/>
              <a:t>“You </a:t>
            </a:r>
            <a:r>
              <a:rPr lang="en-US" b="1" dirty="0"/>
              <a:t>know, we need to think about maybe putting mobile first and being a mobile-first </a:t>
            </a:r>
            <a:r>
              <a:rPr lang="en-US" b="1" dirty="0" smtClean="0"/>
              <a:t>company” </a:t>
            </a:r>
          </a:p>
          <a:p>
            <a:pPr lvl="1"/>
            <a:r>
              <a:rPr lang="en-US" b="1" dirty="0" smtClean="0"/>
              <a:t>"</a:t>
            </a:r>
            <a:r>
              <a:rPr lang="en-US" b="1" dirty="0"/>
              <a:t>We realigned the company around, so everybody was responsible for mobile</a:t>
            </a:r>
            <a:r>
              <a:rPr lang="en-US" b="1" dirty="0" smtClean="0"/>
              <a:t>.” - </a:t>
            </a:r>
            <a:r>
              <a:rPr lang="en-US" dirty="0"/>
              <a:t>Facebook Vice President of Business and Marketing Partnerships David </a:t>
            </a:r>
            <a:r>
              <a:rPr lang="en-US" dirty="0" smtClean="0"/>
              <a:t>Fischer, </a:t>
            </a:r>
            <a:r>
              <a:rPr lang="en-US" dirty="0"/>
              <a:t>February (2013)</a:t>
            </a:r>
            <a:r>
              <a:rPr lang="en-US" b="1" dirty="0"/>
              <a:t>. </a:t>
            </a:r>
            <a:endParaRPr lang="en-US" b="1" dirty="0" smtClean="0"/>
          </a:p>
          <a:p>
            <a:pPr lvl="1"/>
            <a:r>
              <a:rPr lang="en-US" dirty="0"/>
              <a:t>Facebook has since put hundreds of engineers through week-long </a:t>
            </a:r>
            <a:r>
              <a:rPr lang="en-US" dirty="0" err="1"/>
              <a:t>iOS</a:t>
            </a:r>
            <a:r>
              <a:rPr lang="en-US" dirty="0"/>
              <a:t> and Android classes on campus</a:t>
            </a:r>
            <a:endParaRPr lang="en-US" b="1" dirty="0"/>
          </a:p>
          <a:p>
            <a:endParaRPr lang="en-US" dirty="0"/>
          </a:p>
        </p:txBody>
      </p:sp>
    </p:spTree>
    <p:extLst>
      <p:ext uri="{BB962C8B-B14F-4D97-AF65-F5344CB8AC3E}">
        <p14:creationId xmlns:p14="http://schemas.microsoft.com/office/powerpoint/2010/main" val="282871953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App Development Costs</a:t>
            </a:r>
            <a:endParaRPr lang="en-US" dirty="0"/>
          </a:p>
        </p:txBody>
      </p:sp>
      <p:sp>
        <p:nvSpPr>
          <p:cNvPr id="7" name="Content Placeholder 6"/>
          <p:cNvSpPr>
            <a:spLocks noGrp="1"/>
          </p:cNvSpPr>
          <p:nvPr>
            <p:ph idx="1"/>
          </p:nvPr>
        </p:nvSpPr>
        <p:spPr>
          <a:xfrm>
            <a:off x="2264833" y="2020888"/>
            <a:ext cx="6491769" cy="4105275"/>
          </a:xfrm>
        </p:spPr>
        <p:txBody>
          <a:bodyPr/>
          <a:lstStyle/>
          <a:p>
            <a:r>
              <a:rPr lang="en-US" dirty="0"/>
              <a:t>A study by backend-as-a-service (</a:t>
            </a:r>
            <a:r>
              <a:rPr lang="en-US" dirty="0" err="1"/>
              <a:t>BaaS</a:t>
            </a:r>
            <a:r>
              <a:rPr lang="en-US" dirty="0"/>
              <a:t>) platform provider </a:t>
            </a:r>
            <a:r>
              <a:rPr lang="en-US" dirty="0" err="1"/>
              <a:t>AnyPresence</a:t>
            </a:r>
            <a:r>
              <a:rPr lang="en-US" dirty="0"/>
              <a:t> revealed the majority of companies, 54 percent, are spending </a:t>
            </a:r>
            <a:r>
              <a:rPr lang="en-US" b="1" dirty="0"/>
              <a:t>between </a:t>
            </a:r>
            <a:r>
              <a:rPr lang="en-US" b="1" dirty="0">
                <a:solidFill>
                  <a:srgbClr val="FF0000"/>
                </a:solidFill>
              </a:rPr>
              <a:t>$25,000 </a:t>
            </a:r>
            <a:r>
              <a:rPr lang="en-US" b="1" dirty="0"/>
              <a:t>and </a:t>
            </a:r>
            <a:r>
              <a:rPr lang="en-US" b="1" dirty="0">
                <a:solidFill>
                  <a:srgbClr val="FF0000"/>
                </a:solidFill>
              </a:rPr>
              <a:t>$100,000 </a:t>
            </a:r>
            <a:r>
              <a:rPr lang="en-US" b="1" dirty="0"/>
              <a:t>on each mobile apps they develop, </a:t>
            </a:r>
            <a:r>
              <a:rPr lang="en-US" dirty="0"/>
              <a:t>whether it be for customer or employee use</a:t>
            </a:r>
            <a:r>
              <a:rPr lang="en-US" b="1" dirty="0"/>
              <a:t>. </a:t>
            </a:r>
            <a:endParaRPr lang="en-US" b="1" dirty="0" smtClean="0"/>
          </a:p>
          <a:p>
            <a:r>
              <a:rPr lang="en-US" b="1" dirty="0" smtClean="0"/>
              <a:t>Additionally</a:t>
            </a:r>
            <a:r>
              <a:rPr lang="en-US" b="1" dirty="0"/>
              <a:t>, another quarter are investing </a:t>
            </a:r>
            <a:r>
              <a:rPr lang="en-US" b="1" dirty="0">
                <a:solidFill>
                  <a:srgbClr val="FF0000"/>
                </a:solidFill>
              </a:rPr>
              <a:t>more than $100,000 </a:t>
            </a:r>
            <a:r>
              <a:rPr lang="en-US" b="1" dirty="0"/>
              <a:t>into each app.</a:t>
            </a:r>
          </a:p>
        </p:txBody>
      </p:sp>
    </p:spTree>
    <p:extLst>
      <p:ext uri="{BB962C8B-B14F-4D97-AF65-F5344CB8AC3E}">
        <p14:creationId xmlns:p14="http://schemas.microsoft.com/office/powerpoint/2010/main" val="150878833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8604" y="1173507"/>
            <a:ext cx="1579872" cy="514435"/>
          </a:xfrm>
        </p:spPr>
        <p:txBody>
          <a:bodyPr>
            <a:normAutofit fontScale="90000"/>
          </a:bodyPr>
          <a:lstStyle/>
          <a:p>
            <a:r>
              <a:rPr lang="en-US" dirty="0" smtClean="0"/>
              <a:t>In 2011</a:t>
            </a:r>
            <a:endParaRPr lang="en-US" dirty="0"/>
          </a:p>
        </p:txBody>
      </p:sp>
      <p:pic>
        <p:nvPicPr>
          <p:cNvPr id="4" name="Content Placeholder 3" descr="Screen Shot 2014-01-29 at 1.45.48 PM.png"/>
          <p:cNvPicPr>
            <a:picLocks noGrp="1" noChangeAspect="1"/>
          </p:cNvPicPr>
          <p:nvPr>
            <p:ph idx="1"/>
          </p:nvPr>
        </p:nvPicPr>
        <p:blipFill rotWithShape="1">
          <a:blip r:embed="rId2">
            <a:extLst>
              <a:ext uri="{28A0092B-C50C-407E-A947-70E740481C1C}">
                <a14:useLocalDpi xmlns:a14="http://schemas.microsoft.com/office/drawing/2010/main" val="0"/>
              </a:ext>
            </a:extLst>
          </a:blip>
          <a:srcRect t="7131" r="22772" b="7131"/>
          <a:stretch/>
        </p:blipFill>
        <p:spPr>
          <a:xfrm>
            <a:off x="2651303" y="243000"/>
            <a:ext cx="6041108" cy="6491933"/>
          </a:xfrm>
        </p:spPr>
      </p:pic>
    </p:spTree>
    <p:extLst>
      <p:ext uri="{BB962C8B-B14F-4D97-AF65-F5344CB8AC3E}">
        <p14:creationId xmlns:p14="http://schemas.microsoft.com/office/powerpoint/2010/main" val="217933669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What type of Apps are out there?</a:t>
            </a:r>
            <a:endParaRPr lang="en-US" dirty="0"/>
          </a:p>
        </p:txBody>
      </p:sp>
      <p:sp>
        <p:nvSpPr>
          <p:cNvPr id="5" name="Subtitle 4"/>
          <p:cNvSpPr>
            <a:spLocks noGrp="1"/>
          </p:cNvSpPr>
          <p:nvPr>
            <p:ph type="subTitle" idx="1"/>
          </p:nvPr>
        </p:nvSpPr>
        <p:spPr/>
        <p:txBody>
          <a:bodyPr/>
          <a:lstStyle/>
          <a:p>
            <a:r>
              <a:rPr lang="en-US" dirty="0"/>
              <a:t>Native Apps versus Hybrid/Web apps</a:t>
            </a:r>
          </a:p>
        </p:txBody>
      </p:sp>
      <p:pic>
        <p:nvPicPr>
          <p:cNvPr id="7" name="Content Placeholder 6" descr="html5_vs_native.png"/>
          <p:cNvPicPr>
            <a:picLocks noGrp="1" noChangeAspect="1"/>
          </p:cNvPicPr>
          <p:nvPr>
            <p:ph sz="half" idx="10"/>
          </p:nvPr>
        </p:nvPicPr>
        <p:blipFill>
          <a:blip r:embed="rId2">
            <a:extLst>
              <a:ext uri="{28A0092B-C50C-407E-A947-70E740481C1C}">
                <a14:useLocalDpi xmlns:a14="http://schemas.microsoft.com/office/drawing/2010/main" val="0"/>
              </a:ext>
            </a:extLst>
          </a:blip>
          <a:srcRect t="-30625" b="-30625"/>
          <a:stretch>
            <a:fillRect/>
          </a:stretch>
        </p:blipFill>
        <p:spPr/>
      </p:pic>
    </p:spTree>
    <p:extLst>
      <p:ext uri="{BB962C8B-B14F-4D97-AF65-F5344CB8AC3E}">
        <p14:creationId xmlns:p14="http://schemas.microsoft.com/office/powerpoint/2010/main" val="366676158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295400" y="139700"/>
            <a:ext cx="6096000" cy="685800"/>
          </a:xfrm>
        </p:spPr>
        <p:txBody>
          <a:bodyPr/>
          <a:lstStyle/>
          <a:p>
            <a:r>
              <a:rPr lang="en-US" dirty="0" smtClean="0"/>
              <a:t>What they are</a:t>
            </a:r>
            <a:endParaRPr lang="en-US" dirty="0"/>
          </a:p>
        </p:txBody>
      </p:sp>
      <p:sp>
        <p:nvSpPr>
          <p:cNvPr id="7" name="Text Placeholder 6"/>
          <p:cNvSpPr>
            <a:spLocks noGrp="1"/>
          </p:cNvSpPr>
          <p:nvPr>
            <p:ph type="body" idx="1"/>
          </p:nvPr>
        </p:nvSpPr>
        <p:spPr/>
        <p:txBody>
          <a:bodyPr>
            <a:normAutofit/>
          </a:bodyPr>
          <a:lstStyle/>
          <a:p>
            <a:r>
              <a:rPr lang="en-US" dirty="0" smtClean="0"/>
              <a:t>Native Apps</a:t>
            </a:r>
            <a:endParaRPr lang="en-US" dirty="0"/>
          </a:p>
        </p:txBody>
      </p:sp>
      <p:sp>
        <p:nvSpPr>
          <p:cNvPr id="8" name="Content Placeholder 7"/>
          <p:cNvSpPr>
            <a:spLocks noGrp="1"/>
          </p:cNvSpPr>
          <p:nvPr>
            <p:ph sz="half" idx="2"/>
          </p:nvPr>
        </p:nvSpPr>
        <p:spPr/>
        <p:txBody>
          <a:bodyPr>
            <a:normAutofit fontScale="77500" lnSpcReduction="20000"/>
          </a:bodyPr>
          <a:lstStyle/>
          <a:p>
            <a:r>
              <a:rPr lang="en-US" dirty="0"/>
              <a:t>an app developed essentially for one particular mobile device and is installed directly onto the device itself. </a:t>
            </a:r>
            <a:endParaRPr lang="en-US" dirty="0" smtClean="0"/>
          </a:p>
          <a:p>
            <a:r>
              <a:rPr lang="en-US" dirty="0" smtClean="0"/>
              <a:t>Users </a:t>
            </a:r>
            <a:r>
              <a:rPr lang="en-US" dirty="0"/>
              <a:t>of native apps usually download them via app stores online or the app marketplace, such as the Apple App Store, the Google Play store and so on. </a:t>
            </a:r>
            <a:endParaRPr lang="en-US" dirty="0" smtClean="0"/>
          </a:p>
          <a:p>
            <a:r>
              <a:rPr lang="en-US" dirty="0" smtClean="0"/>
              <a:t>An </a:t>
            </a:r>
            <a:r>
              <a:rPr lang="en-US" dirty="0"/>
              <a:t>example of a native app is the Camera+ app for Apple’s </a:t>
            </a:r>
            <a:r>
              <a:rPr lang="en-US" dirty="0" err="1"/>
              <a:t>iOS</a:t>
            </a:r>
            <a:r>
              <a:rPr lang="en-US" dirty="0"/>
              <a:t> devices.</a:t>
            </a:r>
          </a:p>
        </p:txBody>
      </p:sp>
      <p:sp>
        <p:nvSpPr>
          <p:cNvPr id="9" name="Text Placeholder 8"/>
          <p:cNvSpPr>
            <a:spLocks noGrp="1"/>
          </p:cNvSpPr>
          <p:nvPr>
            <p:ph type="body" sz="quarter" idx="3"/>
          </p:nvPr>
        </p:nvSpPr>
        <p:spPr/>
        <p:txBody>
          <a:bodyPr>
            <a:normAutofit/>
          </a:bodyPr>
          <a:lstStyle/>
          <a:p>
            <a:r>
              <a:rPr lang="en-US" dirty="0" smtClean="0"/>
              <a:t>Web Apps/Hybrid apps</a:t>
            </a:r>
            <a:endParaRPr lang="en-US" dirty="0"/>
          </a:p>
        </p:txBody>
      </p:sp>
      <p:sp>
        <p:nvSpPr>
          <p:cNvPr id="10" name="Content Placeholder 9"/>
          <p:cNvSpPr>
            <a:spLocks noGrp="1"/>
          </p:cNvSpPr>
          <p:nvPr>
            <p:ph sz="quarter" idx="4"/>
          </p:nvPr>
        </p:nvSpPr>
        <p:spPr/>
        <p:txBody>
          <a:bodyPr>
            <a:normAutofit fontScale="92500" lnSpcReduction="10000"/>
          </a:bodyPr>
          <a:lstStyle/>
          <a:p>
            <a:r>
              <a:rPr lang="en-US" dirty="0"/>
              <a:t>basically Internet-enabled apps that are accessible via the mobile device’s Web browser. </a:t>
            </a:r>
            <a:endParaRPr lang="en-US" dirty="0" smtClean="0"/>
          </a:p>
          <a:p>
            <a:r>
              <a:rPr lang="en-US" dirty="0" smtClean="0"/>
              <a:t>They </a:t>
            </a:r>
            <a:r>
              <a:rPr lang="en-US" dirty="0"/>
              <a:t>need not be downloaded </a:t>
            </a:r>
            <a:r>
              <a:rPr lang="en-US" dirty="0" smtClean="0"/>
              <a:t>to </a:t>
            </a:r>
            <a:r>
              <a:rPr lang="en-US" dirty="0"/>
              <a:t>the user’s mobile device in order to be accessed. </a:t>
            </a:r>
            <a:endParaRPr lang="en-US" dirty="0" smtClean="0"/>
          </a:p>
          <a:p>
            <a:r>
              <a:rPr lang="en-US" dirty="0" smtClean="0"/>
              <a:t>The </a:t>
            </a:r>
            <a:r>
              <a:rPr lang="en-US" dirty="0"/>
              <a:t>Safari browser is a good example of a mobile Web app.</a:t>
            </a:r>
          </a:p>
        </p:txBody>
      </p:sp>
    </p:spTree>
    <p:extLst>
      <p:ext uri="{BB962C8B-B14F-4D97-AF65-F5344CB8AC3E}">
        <p14:creationId xmlns:p14="http://schemas.microsoft.com/office/powerpoint/2010/main" val="340516030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295400" y="139700"/>
            <a:ext cx="6096000" cy="685800"/>
          </a:xfrm>
        </p:spPr>
        <p:txBody>
          <a:bodyPr>
            <a:normAutofit fontScale="90000"/>
          </a:bodyPr>
          <a:lstStyle/>
          <a:p>
            <a:r>
              <a:rPr lang="en-US" dirty="0" smtClean="0"/>
              <a:t>Native versus Hybrid/Web apps</a:t>
            </a:r>
            <a:endParaRPr lang="en-US" dirty="0"/>
          </a:p>
        </p:txBody>
      </p:sp>
      <p:pic>
        <p:nvPicPr>
          <p:cNvPr id="9" name="Content Placeholder 8" descr="Native_html5_hybrid.png"/>
          <p:cNvPicPr>
            <a:picLocks noGrp="1" noChangeAspect="1"/>
          </p:cNvPicPr>
          <p:nvPr>
            <p:ph idx="1"/>
          </p:nvPr>
        </p:nvPicPr>
        <p:blipFill>
          <a:blip r:embed="rId2">
            <a:extLst>
              <a:ext uri="{28A0092B-C50C-407E-A947-70E740481C1C}">
                <a14:useLocalDpi xmlns:a14="http://schemas.microsoft.com/office/drawing/2010/main" val="0"/>
              </a:ext>
            </a:extLst>
          </a:blip>
          <a:srcRect l="-10212" r="-10212"/>
          <a:stretch>
            <a:fillRect/>
          </a:stretch>
        </p:blipFill>
        <p:spPr/>
      </p:pic>
    </p:spTree>
    <p:extLst>
      <p:ext uri="{BB962C8B-B14F-4D97-AF65-F5344CB8AC3E}">
        <p14:creationId xmlns:p14="http://schemas.microsoft.com/office/powerpoint/2010/main" val="852382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ctrTitle"/>
          </p:nvPr>
        </p:nvSpPr>
        <p:spPr/>
        <p:txBody>
          <a:bodyPr>
            <a:normAutofit/>
          </a:bodyPr>
          <a:lstStyle/>
          <a:p>
            <a:pPr eaLnBrk="1" hangingPunct="1"/>
            <a:r>
              <a:rPr lang="en-US" dirty="0"/>
              <a:t>Monetizing Smart Apps</a:t>
            </a:r>
            <a:endParaRPr lang="en-US" dirty="0" smtClean="0"/>
          </a:p>
        </p:txBody>
      </p:sp>
      <p:sp>
        <p:nvSpPr>
          <p:cNvPr id="2" name="Subtitle 1"/>
          <p:cNvSpPr>
            <a:spLocks noGrp="1"/>
          </p:cNvSpPr>
          <p:nvPr>
            <p:ph type="subTitle" idx="1"/>
          </p:nvPr>
        </p:nvSpPr>
        <p:spPr/>
        <p:txBody>
          <a:bodyPr/>
          <a:lstStyle/>
          <a:p>
            <a:endParaRPr lang="en-US"/>
          </a:p>
        </p:txBody>
      </p:sp>
    </p:spTree>
    <p:extLst>
      <p:ext uri="{BB962C8B-B14F-4D97-AF65-F5344CB8AC3E}">
        <p14:creationId xmlns:p14="http://schemas.microsoft.com/office/powerpoint/2010/main" val="122527953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139700"/>
            <a:ext cx="6096000" cy="685800"/>
          </a:xfrm>
        </p:spPr>
        <p:txBody>
          <a:bodyPr/>
          <a:lstStyle/>
          <a:p>
            <a:r>
              <a:rPr lang="en-US" dirty="0" smtClean="0"/>
              <a:t>App Monetization</a:t>
            </a:r>
            <a:endParaRPr lang="en-US" dirty="0"/>
          </a:p>
        </p:txBody>
      </p:sp>
      <p:sp>
        <p:nvSpPr>
          <p:cNvPr id="3" name="Text Placeholder 2"/>
          <p:cNvSpPr>
            <a:spLocks noGrp="1"/>
          </p:cNvSpPr>
          <p:nvPr>
            <p:ph type="body" idx="1"/>
          </p:nvPr>
        </p:nvSpPr>
        <p:spPr/>
        <p:txBody>
          <a:bodyPr>
            <a:normAutofit/>
          </a:bodyPr>
          <a:lstStyle/>
          <a:p>
            <a:r>
              <a:rPr lang="en-US" dirty="0" smtClean="0"/>
              <a:t>Native Apps</a:t>
            </a:r>
            <a:endParaRPr lang="en-US" dirty="0"/>
          </a:p>
        </p:txBody>
      </p:sp>
      <p:sp>
        <p:nvSpPr>
          <p:cNvPr id="4" name="Content Placeholder 3"/>
          <p:cNvSpPr>
            <a:spLocks noGrp="1"/>
          </p:cNvSpPr>
          <p:nvPr>
            <p:ph sz="half" idx="2"/>
          </p:nvPr>
        </p:nvSpPr>
        <p:spPr/>
        <p:txBody>
          <a:bodyPr>
            <a:normAutofit fontScale="92500" lnSpcReduction="20000"/>
          </a:bodyPr>
          <a:lstStyle/>
          <a:p>
            <a:r>
              <a:rPr lang="en-US" dirty="0"/>
              <a:t>App monetization with native apps can be tricky, since certain mobile device manufacturers may lay restrictions on integrating services with certain mobile ad platforms and networks. </a:t>
            </a:r>
            <a:endParaRPr lang="en-US" dirty="0" smtClean="0"/>
          </a:p>
          <a:p>
            <a:r>
              <a:rPr lang="en-US" dirty="0" smtClean="0"/>
              <a:t>The </a:t>
            </a:r>
            <a:r>
              <a:rPr lang="en-US" dirty="0"/>
              <a:t>app store takes care of your revenue and </a:t>
            </a:r>
            <a:r>
              <a:rPr lang="en-US" dirty="0" smtClean="0"/>
              <a:t>commissions</a:t>
            </a:r>
            <a:endParaRPr lang="en-US" dirty="0"/>
          </a:p>
        </p:txBody>
      </p:sp>
      <p:sp>
        <p:nvSpPr>
          <p:cNvPr id="5" name="Text Placeholder 4"/>
          <p:cNvSpPr>
            <a:spLocks noGrp="1"/>
          </p:cNvSpPr>
          <p:nvPr>
            <p:ph type="body" sz="quarter" idx="3"/>
          </p:nvPr>
        </p:nvSpPr>
        <p:spPr/>
        <p:txBody>
          <a:bodyPr>
            <a:normAutofit/>
          </a:bodyPr>
          <a:lstStyle/>
          <a:p>
            <a:r>
              <a:rPr lang="en-US" dirty="0" smtClean="0"/>
              <a:t>Web Apps</a:t>
            </a:r>
            <a:endParaRPr lang="en-US" dirty="0"/>
          </a:p>
        </p:txBody>
      </p:sp>
      <p:sp>
        <p:nvSpPr>
          <p:cNvPr id="6" name="Content Placeholder 5"/>
          <p:cNvSpPr>
            <a:spLocks noGrp="1"/>
          </p:cNvSpPr>
          <p:nvPr>
            <p:ph sz="quarter" idx="4"/>
          </p:nvPr>
        </p:nvSpPr>
        <p:spPr/>
        <p:txBody>
          <a:bodyPr/>
          <a:lstStyle/>
          <a:p>
            <a:r>
              <a:rPr lang="en-US" dirty="0"/>
              <a:t>Web apps enable you to monetize apps by way of advertisements, charging membership fees and so </a:t>
            </a:r>
            <a:r>
              <a:rPr lang="en-US" dirty="0" smtClean="0"/>
              <a:t>on</a:t>
            </a:r>
            <a:endParaRPr lang="en-US" dirty="0"/>
          </a:p>
          <a:p>
            <a:r>
              <a:rPr lang="en-US" dirty="0" smtClean="0"/>
              <a:t>You need </a:t>
            </a:r>
            <a:r>
              <a:rPr lang="en-US" dirty="0"/>
              <a:t>to setup your own payment system in case of a Web app.</a:t>
            </a:r>
          </a:p>
        </p:txBody>
      </p:sp>
    </p:spTree>
    <p:extLst>
      <p:ext uri="{BB962C8B-B14F-4D97-AF65-F5344CB8AC3E}">
        <p14:creationId xmlns:p14="http://schemas.microsoft.com/office/powerpoint/2010/main" val="322978203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smtClean="0"/>
          </a:p>
          <a:p>
            <a:pPr marL="0" indent="0">
              <a:buNone/>
            </a:pPr>
            <a:endParaRPr lang="en-US" dirty="0" smtClean="0"/>
          </a:p>
        </p:txBody>
      </p:sp>
      <p:sp>
        <p:nvSpPr>
          <p:cNvPr id="5" name="Title 1"/>
          <p:cNvSpPr txBox="1">
            <a:spLocks/>
          </p:cNvSpPr>
          <p:nvPr/>
        </p:nvSpPr>
        <p:spPr bwMode="auto">
          <a:xfrm>
            <a:off x="1295400" y="274638"/>
            <a:ext cx="7391400" cy="6397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lvl1pPr algn="l" rtl="0" eaLnBrk="0" fontAlgn="base" hangingPunct="0">
              <a:spcBef>
                <a:spcPct val="0"/>
              </a:spcBef>
              <a:spcAft>
                <a:spcPct val="0"/>
              </a:spcAft>
              <a:defRPr sz="2800" b="1" kern="1200">
                <a:solidFill>
                  <a:schemeClr val="tx1">
                    <a:lumMod val="65000"/>
                    <a:lumOff val="35000"/>
                  </a:schemeClr>
                </a:solidFill>
                <a:latin typeface="+mj-lt"/>
                <a:ea typeface="+mj-ea"/>
                <a:cs typeface="+mj-cs"/>
              </a:defRPr>
            </a:lvl1pPr>
            <a:lvl2pPr algn="l" rtl="0" eaLnBrk="0" fontAlgn="base" hangingPunct="0">
              <a:spcBef>
                <a:spcPct val="0"/>
              </a:spcBef>
              <a:spcAft>
                <a:spcPct val="0"/>
              </a:spcAft>
              <a:defRPr sz="2800" b="1">
                <a:solidFill>
                  <a:schemeClr val="bg1"/>
                </a:solidFill>
                <a:latin typeface="Calibri" pitchFamily="34" charset="0"/>
              </a:defRPr>
            </a:lvl2pPr>
            <a:lvl3pPr algn="l" rtl="0" eaLnBrk="0" fontAlgn="base" hangingPunct="0">
              <a:spcBef>
                <a:spcPct val="0"/>
              </a:spcBef>
              <a:spcAft>
                <a:spcPct val="0"/>
              </a:spcAft>
              <a:defRPr sz="2800" b="1">
                <a:solidFill>
                  <a:schemeClr val="bg1"/>
                </a:solidFill>
                <a:latin typeface="Calibri" pitchFamily="34" charset="0"/>
              </a:defRPr>
            </a:lvl3pPr>
            <a:lvl4pPr algn="l" rtl="0" eaLnBrk="0" fontAlgn="base" hangingPunct="0">
              <a:spcBef>
                <a:spcPct val="0"/>
              </a:spcBef>
              <a:spcAft>
                <a:spcPct val="0"/>
              </a:spcAft>
              <a:defRPr sz="2800" b="1">
                <a:solidFill>
                  <a:schemeClr val="bg1"/>
                </a:solidFill>
                <a:latin typeface="Calibri" pitchFamily="34" charset="0"/>
              </a:defRPr>
            </a:lvl4pPr>
            <a:lvl5pPr algn="l" rtl="0" eaLnBrk="0" fontAlgn="base" hangingPunct="0">
              <a:spcBef>
                <a:spcPct val="0"/>
              </a:spcBef>
              <a:spcAft>
                <a:spcPct val="0"/>
              </a:spcAft>
              <a:defRPr sz="2800" b="1">
                <a:solidFill>
                  <a:schemeClr val="bg1"/>
                </a:solidFill>
                <a:latin typeface="Calibri" pitchFamily="34" charset="0"/>
              </a:defRPr>
            </a:lvl5pPr>
            <a:lvl6pPr marL="457200" algn="l" rtl="0" fontAlgn="base">
              <a:spcBef>
                <a:spcPct val="0"/>
              </a:spcBef>
              <a:spcAft>
                <a:spcPct val="0"/>
              </a:spcAft>
              <a:defRPr sz="2800" b="1">
                <a:solidFill>
                  <a:schemeClr val="bg1"/>
                </a:solidFill>
                <a:latin typeface="Calibri" pitchFamily="34" charset="0"/>
              </a:defRPr>
            </a:lvl6pPr>
            <a:lvl7pPr marL="914400" algn="l" rtl="0" fontAlgn="base">
              <a:spcBef>
                <a:spcPct val="0"/>
              </a:spcBef>
              <a:spcAft>
                <a:spcPct val="0"/>
              </a:spcAft>
              <a:defRPr sz="2800" b="1">
                <a:solidFill>
                  <a:schemeClr val="bg1"/>
                </a:solidFill>
                <a:latin typeface="Calibri" pitchFamily="34" charset="0"/>
              </a:defRPr>
            </a:lvl7pPr>
            <a:lvl8pPr marL="1371600" algn="l" rtl="0" fontAlgn="base">
              <a:spcBef>
                <a:spcPct val="0"/>
              </a:spcBef>
              <a:spcAft>
                <a:spcPct val="0"/>
              </a:spcAft>
              <a:defRPr sz="2800" b="1">
                <a:solidFill>
                  <a:schemeClr val="bg1"/>
                </a:solidFill>
                <a:latin typeface="Calibri" pitchFamily="34" charset="0"/>
              </a:defRPr>
            </a:lvl8pPr>
            <a:lvl9pPr marL="1828800" algn="l" rtl="0" fontAlgn="base">
              <a:spcBef>
                <a:spcPct val="0"/>
              </a:spcBef>
              <a:spcAft>
                <a:spcPct val="0"/>
              </a:spcAft>
              <a:defRPr sz="2800" b="1">
                <a:solidFill>
                  <a:schemeClr val="bg1"/>
                </a:solidFill>
                <a:latin typeface="Calibri" pitchFamily="34" charset="0"/>
              </a:defRPr>
            </a:lvl9pPr>
          </a:lstStyle>
          <a:p>
            <a:r>
              <a:rPr lang="en-US" sz="3200" dirty="0" smtClean="0"/>
              <a:t>How to monetize in Apps?</a:t>
            </a:r>
            <a:endParaRPr lang="en-US" sz="3200" dirty="0"/>
          </a:p>
        </p:txBody>
      </p:sp>
      <p:sp>
        <p:nvSpPr>
          <p:cNvPr id="6" name="Content Placeholder 2"/>
          <p:cNvSpPr txBox="1">
            <a:spLocks/>
          </p:cNvSpPr>
          <p:nvPr/>
        </p:nvSpPr>
        <p:spPr bwMode="auto">
          <a:xfrm>
            <a:off x="304800" y="2209800"/>
            <a:ext cx="8229600" cy="3459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2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1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1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smtClean="0"/>
              <a:t>Selling</a:t>
            </a:r>
          </a:p>
          <a:p>
            <a:r>
              <a:rPr lang="en-US" sz="2800" dirty="0" smtClean="0"/>
              <a:t>Advertisement</a:t>
            </a:r>
          </a:p>
          <a:p>
            <a:r>
              <a:rPr lang="en-US" sz="2800" dirty="0" smtClean="0"/>
              <a:t>Subscription fees</a:t>
            </a:r>
          </a:p>
          <a:p>
            <a:endParaRPr lang="en-US" sz="2800" dirty="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2590800"/>
            <a:ext cx="2401784" cy="2401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86894264"/>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smtClean="0"/>
          </a:p>
          <a:p>
            <a:pPr marL="0" indent="0">
              <a:buNone/>
            </a:pPr>
            <a:endParaRPr lang="en-US" dirty="0" smtClean="0"/>
          </a:p>
        </p:txBody>
      </p:sp>
      <p:sp>
        <p:nvSpPr>
          <p:cNvPr id="5" name="Title 1"/>
          <p:cNvSpPr txBox="1">
            <a:spLocks/>
          </p:cNvSpPr>
          <p:nvPr/>
        </p:nvSpPr>
        <p:spPr bwMode="auto">
          <a:xfrm>
            <a:off x="1219200" y="152400"/>
            <a:ext cx="6324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algn="l" rtl="0" eaLnBrk="0" fontAlgn="base" hangingPunct="0">
              <a:spcBef>
                <a:spcPct val="0"/>
              </a:spcBef>
              <a:spcAft>
                <a:spcPct val="0"/>
              </a:spcAft>
              <a:defRPr sz="2800" b="1" kern="1200">
                <a:solidFill>
                  <a:schemeClr val="tx1">
                    <a:lumMod val="65000"/>
                    <a:lumOff val="35000"/>
                  </a:schemeClr>
                </a:solidFill>
                <a:latin typeface="+mj-lt"/>
                <a:ea typeface="+mj-ea"/>
                <a:cs typeface="+mj-cs"/>
              </a:defRPr>
            </a:lvl1pPr>
            <a:lvl2pPr algn="l" rtl="0" eaLnBrk="0" fontAlgn="base" hangingPunct="0">
              <a:spcBef>
                <a:spcPct val="0"/>
              </a:spcBef>
              <a:spcAft>
                <a:spcPct val="0"/>
              </a:spcAft>
              <a:defRPr sz="2800" b="1">
                <a:solidFill>
                  <a:schemeClr val="bg1"/>
                </a:solidFill>
                <a:latin typeface="Calibri" pitchFamily="34" charset="0"/>
              </a:defRPr>
            </a:lvl2pPr>
            <a:lvl3pPr algn="l" rtl="0" eaLnBrk="0" fontAlgn="base" hangingPunct="0">
              <a:spcBef>
                <a:spcPct val="0"/>
              </a:spcBef>
              <a:spcAft>
                <a:spcPct val="0"/>
              </a:spcAft>
              <a:defRPr sz="2800" b="1">
                <a:solidFill>
                  <a:schemeClr val="bg1"/>
                </a:solidFill>
                <a:latin typeface="Calibri" pitchFamily="34" charset="0"/>
              </a:defRPr>
            </a:lvl3pPr>
            <a:lvl4pPr algn="l" rtl="0" eaLnBrk="0" fontAlgn="base" hangingPunct="0">
              <a:spcBef>
                <a:spcPct val="0"/>
              </a:spcBef>
              <a:spcAft>
                <a:spcPct val="0"/>
              </a:spcAft>
              <a:defRPr sz="2800" b="1">
                <a:solidFill>
                  <a:schemeClr val="bg1"/>
                </a:solidFill>
                <a:latin typeface="Calibri" pitchFamily="34" charset="0"/>
              </a:defRPr>
            </a:lvl4pPr>
            <a:lvl5pPr algn="l" rtl="0" eaLnBrk="0" fontAlgn="base" hangingPunct="0">
              <a:spcBef>
                <a:spcPct val="0"/>
              </a:spcBef>
              <a:spcAft>
                <a:spcPct val="0"/>
              </a:spcAft>
              <a:defRPr sz="2800" b="1">
                <a:solidFill>
                  <a:schemeClr val="bg1"/>
                </a:solidFill>
                <a:latin typeface="Calibri" pitchFamily="34" charset="0"/>
              </a:defRPr>
            </a:lvl5pPr>
            <a:lvl6pPr marL="457200" algn="l" rtl="0" fontAlgn="base">
              <a:spcBef>
                <a:spcPct val="0"/>
              </a:spcBef>
              <a:spcAft>
                <a:spcPct val="0"/>
              </a:spcAft>
              <a:defRPr sz="2800" b="1">
                <a:solidFill>
                  <a:schemeClr val="bg1"/>
                </a:solidFill>
                <a:latin typeface="Calibri" pitchFamily="34" charset="0"/>
              </a:defRPr>
            </a:lvl6pPr>
            <a:lvl7pPr marL="914400" algn="l" rtl="0" fontAlgn="base">
              <a:spcBef>
                <a:spcPct val="0"/>
              </a:spcBef>
              <a:spcAft>
                <a:spcPct val="0"/>
              </a:spcAft>
              <a:defRPr sz="2800" b="1">
                <a:solidFill>
                  <a:schemeClr val="bg1"/>
                </a:solidFill>
                <a:latin typeface="Calibri" pitchFamily="34" charset="0"/>
              </a:defRPr>
            </a:lvl7pPr>
            <a:lvl8pPr marL="1371600" algn="l" rtl="0" fontAlgn="base">
              <a:spcBef>
                <a:spcPct val="0"/>
              </a:spcBef>
              <a:spcAft>
                <a:spcPct val="0"/>
              </a:spcAft>
              <a:defRPr sz="2800" b="1">
                <a:solidFill>
                  <a:schemeClr val="bg1"/>
                </a:solidFill>
                <a:latin typeface="Calibri" pitchFamily="34" charset="0"/>
              </a:defRPr>
            </a:lvl8pPr>
            <a:lvl9pPr marL="1828800" algn="l" rtl="0" fontAlgn="base">
              <a:spcBef>
                <a:spcPct val="0"/>
              </a:spcBef>
              <a:spcAft>
                <a:spcPct val="0"/>
              </a:spcAft>
              <a:defRPr sz="2800" b="1">
                <a:solidFill>
                  <a:schemeClr val="bg1"/>
                </a:solidFill>
                <a:latin typeface="Calibri" pitchFamily="34" charset="0"/>
              </a:defRPr>
            </a:lvl9pPr>
          </a:lstStyle>
          <a:p>
            <a:r>
              <a:rPr lang="en-US" dirty="0" smtClean="0"/>
              <a:t>Free apps with in-app purchases generate </a:t>
            </a:r>
          </a:p>
          <a:p>
            <a:r>
              <a:rPr lang="en-US" dirty="0" smtClean="0"/>
              <a:t>'majority of revenue'</a:t>
            </a:r>
            <a:endParaRPr lang="en-US" dirty="0"/>
          </a:p>
        </p:txBody>
      </p:sp>
      <p:sp>
        <p:nvSpPr>
          <p:cNvPr id="6" name="Content Placeholder 2"/>
          <p:cNvSpPr txBox="1">
            <a:spLocks/>
          </p:cNvSpPr>
          <p:nvPr/>
        </p:nvSpPr>
        <p:spPr bwMode="auto">
          <a:xfrm>
            <a:off x="457200" y="4495800"/>
            <a:ext cx="8229600" cy="1630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fontScale="55000" lnSpcReduction="20000"/>
          </a:bodyPr>
          <a:lstStyle>
            <a:lvl1pPr marL="342900" indent="-342900" algn="l" rtl="0" eaLnBrk="0" fontAlgn="base" hangingPunct="0">
              <a:spcBef>
                <a:spcPct val="20000"/>
              </a:spcBef>
              <a:spcAft>
                <a:spcPct val="0"/>
              </a:spcAft>
              <a:buFont typeface="Arial" charset="0"/>
              <a:buChar char="•"/>
              <a:defRPr sz="2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1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1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2600" smtClean="0"/>
          </a:p>
          <a:p>
            <a:pPr marL="0" indent="0">
              <a:buFont typeface="Arial" charset="0"/>
              <a:buNone/>
            </a:pPr>
            <a:r>
              <a:rPr lang="en-US" sz="2600" smtClean="0"/>
              <a:t/>
            </a:r>
            <a:br>
              <a:rPr lang="en-US" sz="2600" smtClean="0"/>
            </a:br>
            <a:r>
              <a:rPr lang="en-US" sz="2600" smtClean="0"/>
              <a:t>source: </a:t>
            </a:r>
            <a:r>
              <a:rPr lang="en-US" sz="2600" smtClean="0">
                <a:hlinkClick r:id="rId2"/>
              </a:rPr>
              <a:t>Distimo, MEF report says free apps with in-app purchases generate 'majority of revenue' - FierceDeveloper</a:t>
            </a:r>
            <a:r>
              <a:rPr lang="en-US" sz="2600" smtClean="0"/>
              <a:t> </a:t>
            </a:r>
            <a:r>
              <a:rPr lang="en-US" sz="2600" smtClean="0">
                <a:hlinkClick r:id="rId2"/>
              </a:rPr>
              <a:t>http://www.fiercedeveloper.com/story/distimo-mef-report-says-free-apps-app-purchases-generate-majority-revenue/2013-11-05#ixzz2x8d1ergR</a:t>
            </a:r>
            <a:r>
              <a:rPr lang="en-US" sz="2600" smtClean="0"/>
              <a:t/>
            </a:r>
            <a:br>
              <a:rPr lang="en-US" sz="2600" smtClean="0"/>
            </a:br>
            <a:endParaRPr lang="en-US" sz="2600" smtClean="0"/>
          </a:p>
          <a:p>
            <a:endParaRPr lang="en-US" dirty="0"/>
          </a:p>
        </p:txBody>
      </p:sp>
      <p:pic>
        <p:nvPicPr>
          <p:cNvPr id="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1" y="2133601"/>
            <a:ext cx="2438400" cy="1913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0" y="1871303"/>
            <a:ext cx="1828800"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05488" y="2133601"/>
            <a:ext cx="2466975"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0745552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
          </p:nvPr>
        </p:nvPicPr>
        <p:blipFill>
          <a:blip r:embed="rId3" cstate="print">
            <a:extLst>
              <a:ext uri="{28A0092B-C50C-407E-A947-70E740481C1C}">
                <a14:useLocalDpi xmlns:a14="http://schemas.microsoft.com/office/drawing/2010/main" val="0"/>
              </a:ext>
            </a:extLst>
          </a:blip>
          <a:stretch>
            <a:fillRect/>
          </a:stretch>
        </p:blipFill>
        <p:spPr>
          <a:xfrm>
            <a:off x="2672049" y="2819400"/>
            <a:ext cx="3301688" cy="2201125"/>
          </a:xfr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24500" y="471579"/>
            <a:ext cx="3124200" cy="3124200"/>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66998" y="388046"/>
            <a:ext cx="3306737" cy="2469718"/>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2054" y="364855"/>
            <a:ext cx="2400546" cy="3230924"/>
          </a:xfrm>
          <a:prstGeom prst="rect">
            <a:avLst/>
          </a:prstGeom>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953000" y="5029200"/>
            <a:ext cx="3048000" cy="2286000"/>
          </a:xfrm>
          <a:prstGeom prst="rect">
            <a:avLst/>
          </a:prstGeom>
        </p:spPr>
      </p:pic>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633868" y="5012635"/>
            <a:ext cx="2893276" cy="1983514"/>
          </a:xfrm>
          <a:prstGeom prst="rect">
            <a:avLst/>
          </a:prstGeom>
        </p:spPr>
      </p:pic>
      <p:pic>
        <p:nvPicPr>
          <p:cNvPr id="10" name="Picture 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206851" y="2572608"/>
            <a:ext cx="2643021" cy="2643021"/>
          </a:xfrm>
          <a:prstGeom prst="rect">
            <a:avLst/>
          </a:prstGeom>
        </p:spPr>
      </p:pic>
      <p:pic>
        <p:nvPicPr>
          <p:cNvPr id="11" name="Picture 1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52400" y="3048000"/>
            <a:ext cx="2972600" cy="2229450"/>
          </a:xfrm>
          <a:prstGeom prst="rect">
            <a:avLst/>
          </a:prstGeom>
        </p:spPr>
      </p:pic>
      <p:sp>
        <p:nvSpPr>
          <p:cNvPr id="2" name="Title 1"/>
          <p:cNvSpPr>
            <a:spLocks noGrp="1"/>
          </p:cNvSpPr>
          <p:nvPr>
            <p:ph type="title"/>
          </p:nvPr>
        </p:nvSpPr>
        <p:spPr>
          <a:xfrm>
            <a:off x="130758" y="5707605"/>
            <a:ext cx="2307642" cy="929640"/>
          </a:xfrm>
        </p:spPr>
        <p:txBody>
          <a:bodyPr>
            <a:noAutofit/>
          </a:bodyPr>
          <a:lstStyle/>
          <a:p>
            <a:r>
              <a:rPr lang="en-US" sz="7200" dirty="0" smtClean="0">
                <a:solidFill>
                  <a:srgbClr val="FF0000"/>
                </a:solidFill>
              </a:rPr>
              <a:t>Me</a:t>
            </a:r>
            <a:endParaRPr lang="en-US" sz="7200" dirty="0">
              <a:solidFill>
                <a:srgbClr val="FF0000"/>
              </a:solidFill>
            </a:endParaRPr>
          </a:p>
        </p:txBody>
      </p:sp>
    </p:spTree>
    <p:extLst>
      <p:ext uri="{BB962C8B-B14F-4D97-AF65-F5344CB8AC3E}">
        <p14:creationId xmlns:p14="http://schemas.microsoft.com/office/powerpoint/2010/main" val="2703878638"/>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smtClean="0"/>
          </a:p>
          <a:p>
            <a:pPr marL="0" indent="0">
              <a:buNone/>
            </a:pPr>
            <a:endParaRPr lang="en-US" dirty="0" smtClean="0"/>
          </a:p>
        </p:txBody>
      </p:sp>
      <p:sp>
        <p:nvSpPr>
          <p:cNvPr id="4" name="Title 1"/>
          <p:cNvSpPr txBox="1">
            <a:spLocks/>
          </p:cNvSpPr>
          <p:nvPr/>
        </p:nvSpPr>
        <p:spPr bwMode="auto">
          <a:xfrm>
            <a:off x="1295400" y="274638"/>
            <a:ext cx="7391400" cy="7159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lvl1pPr algn="l" rtl="0" eaLnBrk="0" fontAlgn="base" hangingPunct="0">
              <a:spcBef>
                <a:spcPct val="0"/>
              </a:spcBef>
              <a:spcAft>
                <a:spcPct val="0"/>
              </a:spcAft>
              <a:defRPr sz="2800" b="1" kern="1200">
                <a:solidFill>
                  <a:schemeClr val="tx1">
                    <a:lumMod val="65000"/>
                    <a:lumOff val="35000"/>
                  </a:schemeClr>
                </a:solidFill>
                <a:latin typeface="+mj-lt"/>
                <a:ea typeface="+mj-ea"/>
                <a:cs typeface="+mj-cs"/>
              </a:defRPr>
            </a:lvl1pPr>
            <a:lvl2pPr algn="l" rtl="0" eaLnBrk="0" fontAlgn="base" hangingPunct="0">
              <a:spcBef>
                <a:spcPct val="0"/>
              </a:spcBef>
              <a:spcAft>
                <a:spcPct val="0"/>
              </a:spcAft>
              <a:defRPr sz="2800" b="1">
                <a:solidFill>
                  <a:schemeClr val="bg1"/>
                </a:solidFill>
                <a:latin typeface="Calibri" pitchFamily="34" charset="0"/>
              </a:defRPr>
            </a:lvl2pPr>
            <a:lvl3pPr algn="l" rtl="0" eaLnBrk="0" fontAlgn="base" hangingPunct="0">
              <a:spcBef>
                <a:spcPct val="0"/>
              </a:spcBef>
              <a:spcAft>
                <a:spcPct val="0"/>
              </a:spcAft>
              <a:defRPr sz="2800" b="1">
                <a:solidFill>
                  <a:schemeClr val="bg1"/>
                </a:solidFill>
                <a:latin typeface="Calibri" pitchFamily="34" charset="0"/>
              </a:defRPr>
            </a:lvl3pPr>
            <a:lvl4pPr algn="l" rtl="0" eaLnBrk="0" fontAlgn="base" hangingPunct="0">
              <a:spcBef>
                <a:spcPct val="0"/>
              </a:spcBef>
              <a:spcAft>
                <a:spcPct val="0"/>
              </a:spcAft>
              <a:defRPr sz="2800" b="1">
                <a:solidFill>
                  <a:schemeClr val="bg1"/>
                </a:solidFill>
                <a:latin typeface="Calibri" pitchFamily="34" charset="0"/>
              </a:defRPr>
            </a:lvl4pPr>
            <a:lvl5pPr algn="l" rtl="0" eaLnBrk="0" fontAlgn="base" hangingPunct="0">
              <a:spcBef>
                <a:spcPct val="0"/>
              </a:spcBef>
              <a:spcAft>
                <a:spcPct val="0"/>
              </a:spcAft>
              <a:defRPr sz="2800" b="1">
                <a:solidFill>
                  <a:schemeClr val="bg1"/>
                </a:solidFill>
                <a:latin typeface="Calibri" pitchFamily="34" charset="0"/>
              </a:defRPr>
            </a:lvl5pPr>
            <a:lvl6pPr marL="457200" algn="l" rtl="0" fontAlgn="base">
              <a:spcBef>
                <a:spcPct val="0"/>
              </a:spcBef>
              <a:spcAft>
                <a:spcPct val="0"/>
              </a:spcAft>
              <a:defRPr sz="2800" b="1">
                <a:solidFill>
                  <a:schemeClr val="bg1"/>
                </a:solidFill>
                <a:latin typeface="Calibri" pitchFamily="34" charset="0"/>
              </a:defRPr>
            </a:lvl6pPr>
            <a:lvl7pPr marL="914400" algn="l" rtl="0" fontAlgn="base">
              <a:spcBef>
                <a:spcPct val="0"/>
              </a:spcBef>
              <a:spcAft>
                <a:spcPct val="0"/>
              </a:spcAft>
              <a:defRPr sz="2800" b="1">
                <a:solidFill>
                  <a:schemeClr val="bg1"/>
                </a:solidFill>
                <a:latin typeface="Calibri" pitchFamily="34" charset="0"/>
              </a:defRPr>
            </a:lvl7pPr>
            <a:lvl8pPr marL="1371600" algn="l" rtl="0" fontAlgn="base">
              <a:spcBef>
                <a:spcPct val="0"/>
              </a:spcBef>
              <a:spcAft>
                <a:spcPct val="0"/>
              </a:spcAft>
              <a:defRPr sz="2800" b="1">
                <a:solidFill>
                  <a:schemeClr val="bg1"/>
                </a:solidFill>
                <a:latin typeface="Calibri" pitchFamily="34" charset="0"/>
              </a:defRPr>
            </a:lvl8pPr>
            <a:lvl9pPr marL="1828800" algn="l" rtl="0" fontAlgn="base">
              <a:spcBef>
                <a:spcPct val="0"/>
              </a:spcBef>
              <a:spcAft>
                <a:spcPct val="0"/>
              </a:spcAft>
              <a:defRPr sz="2800" b="1">
                <a:solidFill>
                  <a:schemeClr val="bg1"/>
                </a:solidFill>
                <a:latin typeface="Calibri" pitchFamily="34" charset="0"/>
              </a:defRPr>
            </a:lvl9pPr>
          </a:lstStyle>
          <a:p>
            <a:r>
              <a:rPr lang="en-US" dirty="0" smtClean="0"/>
              <a:t>Market Stats</a:t>
            </a:r>
            <a:endParaRPr lang="en-US" dirty="0"/>
          </a:p>
        </p:txBody>
      </p:sp>
      <p:pic>
        <p:nvPicPr>
          <p:cNvPr id="5" name="Picture 2" descr="http://assets.fiercemarkets.net/public/mdano/amis/fd-chart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990600"/>
            <a:ext cx="7315200" cy="492741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533400" y="5715000"/>
            <a:ext cx="8458200" cy="646331"/>
          </a:xfrm>
          <a:prstGeom prst="rect">
            <a:avLst/>
          </a:prstGeom>
        </p:spPr>
        <p:txBody>
          <a:bodyPr wrap="square">
            <a:spAutoFit/>
          </a:bodyPr>
          <a:lstStyle/>
          <a:p>
            <a:r>
              <a:rPr lang="en-US" dirty="0" smtClean="0">
                <a:hlinkClick r:id="rId4"/>
              </a:rPr>
              <a:t>http://www.fiercedeveloper.com/story/distimo-mef-report-says-free-apps-app-purchases-generate-majority-revenue/2013-11-05</a:t>
            </a:r>
            <a:r>
              <a:rPr lang="en-US" dirty="0" smtClean="0"/>
              <a:t>  as of Nov 5 2013</a:t>
            </a:r>
            <a:endParaRPr lang="en-US" dirty="0"/>
          </a:p>
        </p:txBody>
      </p:sp>
    </p:spTree>
    <p:extLst>
      <p:ext uri="{BB962C8B-B14F-4D97-AF65-F5344CB8AC3E}">
        <p14:creationId xmlns:p14="http://schemas.microsoft.com/office/powerpoint/2010/main" val="2717674771"/>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smtClean="0"/>
          </a:p>
          <a:p>
            <a:pPr marL="0" indent="0">
              <a:buNone/>
            </a:pPr>
            <a:endParaRPr lang="en-US" dirty="0" smtClean="0"/>
          </a:p>
        </p:txBody>
      </p:sp>
      <p:sp>
        <p:nvSpPr>
          <p:cNvPr id="7" name="Title 1"/>
          <p:cNvSpPr>
            <a:spLocks noGrp="1"/>
          </p:cNvSpPr>
          <p:nvPr>
            <p:ph type="title"/>
          </p:nvPr>
        </p:nvSpPr>
        <p:spPr>
          <a:xfrm>
            <a:off x="1219200" y="228600"/>
            <a:ext cx="6934200" cy="685800"/>
          </a:xfrm>
        </p:spPr>
        <p:txBody>
          <a:bodyPr/>
          <a:lstStyle/>
          <a:p>
            <a:r>
              <a:rPr lang="en-US" dirty="0" smtClean="0"/>
              <a:t>Market Stats</a:t>
            </a:r>
            <a:endParaRPr lang="en-US" dirty="0"/>
          </a:p>
        </p:txBody>
      </p:sp>
      <p:pic>
        <p:nvPicPr>
          <p:cNvPr id="8" name="Picture 2" descr="http://assets.fiercemarkets.net/public/malleven/revenue-share-distimo-char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356782"/>
            <a:ext cx="8153400" cy="4538215"/>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643467" y="5933160"/>
            <a:ext cx="7467600" cy="646331"/>
          </a:xfrm>
          <a:prstGeom prst="rect">
            <a:avLst/>
          </a:prstGeom>
        </p:spPr>
        <p:txBody>
          <a:bodyPr wrap="square">
            <a:spAutoFit/>
          </a:bodyPr>
          <a:lstStyle/>
          <a:p>
            <a:r>
              <a:rPr lang="en-US" dirty="0" smtClean="0">
                <a:hlinkClick r:id="rId4"/>
              </a:rPr>
              <a:t>http://www.fiercedeveloper.com/story/distimo-app-purchases-accounted-79-ios-revenue-january/2014-03-24</a:t>
            </a:r>
            <a:r>
              <a:rPr lang="en-US" dirty="0" smtClean="0"/>
              <a:t> </a:t>
            </a:r>
            <a:endParaRPr lang="en-US" dirty="0"/>
          </a:p>
        </p:txBody>
      </p:sp>
    </p:spTree>
    <p:extLst>
      <p:ext uri="{BB962C8B-B14F-4D97-AF65-F5344CB8AC3E}">
        <p14:creationId xmlns:p14="http://schemas.microsoft.com/office/powerpoint/2010/main" val="3060894996"/>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smtClean="0"/>
          </a:p>
          <a:p>
            <a:pPr marL="0" indent="0">
              <a:buNone/>
            </a:pPr>
            <a:endParaRPr lang="en-US" dirty="0" smtClean="0"/>
          </a:p>
        </p:txBody>
      </p:sp>
      <p:sp>
        <p:nvSpPr>
          <p:cNvPr id="4" name="Title 1"/>
          <p:cNvSpPr>
            <a:spLocks noGrp="1"/>
          </p:cNvSpPr>
          <p:nvPr>
            <p:ph type="title"/>
          </p:nvPr>
        </p:nvSpPr>
        <p:spPr>
          <a:xfrm>
            <a:off x="1371600" y="0"/>
            <a:ext cx="7334250" cy="1143000"/>
          </a:xfrm>
        </p:spPr>
        <p:txBody>
          <a:bodyPr/>
          <a:lstStyle/>
          <a:p>
            <a:r>
              <a:rPr lang="en-US" dirty="0" smtClean="0"/>
              <a:t>Market Stats</a:t>
            </a:r>
            <a:endParaRPr lang="en-US"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 y="868362"/>
            <a:ext cx="8953500" cy="534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323850" y="5888721"/>
            <a:ext cx="6553200" cy="646331"/>
          </a:xfrm>
          <a:prstGeom prst="rect">
            <a:avLst/>
          </a:prstGeom>
        </p:spPr>
        <p:txBody>
          <a:bodyPr wrap="square">
            <a:spAutoFit/>
          </a:bodyPr>
          <a:lstStyle/>
          <a:p>
            <a:r>
              <a:rPr lang="en-US" dirty="0" smtClean="0">
                <a:hlinkClick r:id="rId4"/>
              </a:rPr>
              <a:t>http://www.winbeta.org/news/fastest-growing-revenue-model-windows-store-app-purchases</a:t>
            </a:r>
            <a:r>
              <a:rPr lang="en-US" dirty="0" smtClean="0"/>
              <a:t>  as of Feb 27, 2014</a:t>
            </a:r>
            <a:endParaRPr lang="en-US" dirty="0"/>
          </a:p>
        </p:txBody>
      </p:sp>
    </p:spTree>
    <p:extLst>
      <p:ext uri="{BB962C8B-B14F-4D97-AF65-F5344CB8AC3E}">
        <p14:creationId xmlns:p14="http://schemas.microsoft.com/office/powerpoint/2010/main" val="4203265641"/>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smtClean="0"/>
          </a:p>
          <a:p>
            <a:pPr marL="0" indent="0">
              <a:buNone/>
            </a:pPr>
            <a:endParaRPr lang="en-US" dirty="0" smtClean="0"/>
          </a:p>
        </p:txBody>
      </p:sp>
      <p:graphicFrame>
        <p:nvGraphicFramePr>
          <p:cNvPr id="4" name="Table 3"/>
          <p:cNvGraphicFramePr>
            <a:graphicFrameLocks noGrp="1"/>
          </p:cNvGraphicFramePr>
          <p:nvPr>
            <p:extLst>
              <p:ext uri="{D42A27DB-BD31-4B8C-83A1-F6EECF244321}">
                <p14:modId xmlns:p14="http://schemas.microsoft.com/office/powerpoint/2010/main" val="4052820989"/>
              </p:ext>
            </p:extLst>
          </p:nvPr>
        </p:nvGraphicFramePr>
        <p:xfrm>
          <a:off x="659606" y="1295400"/>
          <a:ext cx="7824788" cy="4473387"/>
        </p:xfrm>
        <a:graphic>
          <a:graphicData uri="http://schemas.openxmlformats.org/drawingml/2006/table">
            <a:tbl>
              <a:tblPr firstRow="1" firstCol="1" bandRow="1">
                <a:tableStyleId>{5C22544A-7EE6-4342-B048-85BDC9FD1C3A}</a:tableStyleId>
              </a:tblPr>
              <a:tblGrid>
                <a:gridCol w="3750313"/>
                <a:gridCol w="1655723"/>
                <a:gridCol w="2418752"/>
              </a:tblGrid>
              <a:tr h="546249">
                <a:tc>
                  <a:txBody>
                    <a:bodyPr/>
                    <a:lstStyle/>
                    <a:p>
                      <a:pPr marL="0" marR="0">
                        <a:spcBef>
                          <a:spcPts val="0"/>
                        </a:spcBef>
                        <a:spcAft>
                          <a:spcPts val="0"/>
                        </a:spcAft>
                      </a:pPr>
                      <a:r>
                        <a:rPr lang="en-US" sz="3200" dirty="0" smtClean="0"/>
                        <a:t>Anime Otaku Stats (In-App Billing)</a:t>
                      </a:r>
                      <a:endParaRPr lang="en-US" sz="3200" dirty="0">
                        <a:effectLst/>
                        <a:latin typeface="Calibri"/>
                        <a:ea typeface="Calibri"/>
                        <a:cs typeface="Times New Roman"/>
                      </a:endParaRPr>
                    </a:p>
                  </a:txBody>
                  <a:tcPr marL="68580" marR="68580" marT="0" marB="0" anchor="b"/>
                </a:tc>
                <a:tc>
                  <a:txBody>
                    <a:bodyPr/>
                    <a:lstStyle/>
                    <a:p>
                      <a:pPr marL="0" marR="0" algn="r">
                        <a:spcBef>
                          <a:spcPts val="0"/>
                        </a:spcBef>
                        <a:spcAft>
                          <a:spcPts val="0"/>
                        </a:spcAft>
                      </a:pPr>
                      <a:endParaRPr lang="en-US" sz="2000" dirty="0">
                        <a:effectLst/>
                        <a:latin typeface="Calibri"/>
                        <a:ea typeface="Calibri"/>
                        <a:cs typeface="Times New Roman"/>
                      </a:endParaRPr>
                    </a:p>
                  </a:txBody>
                  <a:tcPr marL="68580" marR="68580" marT="0" marB="0" anchor="b"/>
                </a:tc>
                <a:tc>
                  <a:txBody>
                    <a:bodyPr/>
                    <a:lstStyle/>
                    <a:p>
                      <a:endParaRPr lang="en-US" sz="2000" dirty="0">
                        <a:effectLst/>
                        <a:latin typeface="Times New Roman"/>
                      </a:endParaRPr>
                    </a:p>
                  </a:txBody>
                  <a:tcPr marL="68580" marR="68580" marT="0" marB="0" anchor="b"/>
                </a:tc>
              </a:tr>
              <a:tr h="546249">
                <a:tc>
                  <a:txBody>
                    <a:bodyPr/>
                    <a:lstStyle/>
                    <a:p>
                      <a:pPr marL="0" marR="0">
                        <a:spcBef>
                          <a:spcPts val="0"/>
                        </a:spcBef>
                        <a:spcAft>
                          <a:spcPts val="0"/>
                        </a:spcAft>
                      </a:pPr>
                      <a:r>
                        <a:rPr lang="en-US" sz="2000" dirty="0">
                          <a:solidFill>
                            <a:schemeClr val="bg1"/>
                          </a:solidFill>
                          <a:effectLst/>
                          <a:latin typeface="Calibri"/>
                          <a:ea typeface="Calibri"/>
                          <a:cs typeface="Times New Roman"/>
                        </a:rPr>
                        <a:t>Active Users for 15 days</a:t>
                      </a:r>
                    </a:p>
                  </a:txBody>
                  <a:tcPr marL="68580" marR="68580" marT="0" marB="0" anchor="b"/>
                </a:tc>
                <a:tc>
                  <a:txBody>
                    <a:bodyPr/>
                    <a:lstStyle/>
                    <a:p>
                      <a:pPr marL="0" marR="0" algn="r">
                        <a:spcBef>
                          <a:spcPts val="0"/>
                        </a:spcBef>
                        <a:spcAft>
                          <a:spcPts val="0"/>
                        </a:spcAft>
                      </a:pPr>
                      <a:r>
                        <a:rPr lang="en-US" sz="2000" dirty="0">
                          <a:solidFill>
                            <a:srgbClr val="000000"/>
                          </a:solidFill>
                          <a:effectLst/>
                          <a:latin typeface="Calibri"/>
                          <a:ea typeface="Calibri"/>
                          <a:cs typeface="Times New Roman"/>
                        </a:rPr>
                        <a:t>2372</a:t>
                      </a:r>
                      <a:endParaRPr lang="en-US" sz="2000" dirty="0">
                        <a:effectLst/>
                        <a:latin typeface="Calibri"/>
                        <a:ea typeface="Calibri"/>
                        <a:cs typeface="Times New Roman"/>
                      </a:endParaRPr>
                    </a:p>
                  </a:txBody>
                  <a:tcPr marL="68580" marR="68580" marT="0" marB="0" anchor="b"/>
                </a:tc>
                <a:tc>
                  <a:txBody>
                    <a:bodyPr/>
                    <a:lstStyle/>
                    <a:p>
                      <a:endParaRPr lang="en-US" sz="1000">
                        <a:effectLst/>
                        <a:latin typeface="Times New Roman"/>
                      </a:endParaRPr>
                    </a:p>
                  </a:txBody>
                  <a:tcPr marL="68580" marR="68580" marT="0" marB="0" anchor="b"/>
                </a:tc>
              </a:tr>
              <a:tr h="470049">
                <a:tc>
                  <a:txBody>
                    <a:bodyPr/>
                    <a:lstStyle/>
                    <a:p>
                      <a:pPr marL="0" marR="0">
                        <a:spcBef>
                          <a:spcPts val="0"/>
                        </a:spcBef>
                        <a:spcAft>
                          <a:spcPts val="0"/>
                        </a:spcAft>
                      </a:pPr>
                      <a:r>
                        <a:rPr lang="en-US" sz="2000">
                          <a:solidFill>
                            <a:schemeClr val="bg1"/>
                          </a:solidFill>
                          <a:effectLst/>
                          <a:latin typeface="Calibri"/>
                          <a:ea typeface="Calibri"/>
                          <a:cs typeface="Times New Roman"/>
                        </a:rPr>
                        <a:t>In-App Purchases for 15 days</a:t>
                      </a:r>
                    </a:p>
                  </a:txBody>
                  <a:tcPr marL="68580" marR="68580" marT="0" marB="0" anchor="b"/>
                </a:tc>
                <a:tc>
                  <a:txBody>
                    <a:bodyPr/>
                    <a:lstStyle/>
                    <a:p>
                      <a:pPr marL="0" marR="0" algn="r">
                        <a:spcBef>
                          <a:spcPts val="0"/>
                        </a:spcBef>
                        <a:spcAft>
                          <a:spcPts val="0"/>
                        </a:spcAft>
                      </a:pPr>
                      <a:r>
                        <a:rPr lang="en-US" sz="2000" dirty="0" smtClean="0">
                          <a:solidFill>
                            <a:srgbClr val="000000"/>
                          </a:solidFill>
                          <a:effectLst/>
                          <a:latin typeface="Calibri"/>
                          <a:ea typeface="Calibri"/>
                          <a:cs typeface="Times New Roman"/>
                        </a:rPr>
                        <a:t>$ </a:t>
                      </a:r>
                      <a:r>
                        <a:rPr lang="en-US" sz="2000" dirty="0">
                          <a:solidFill>
                            <a:srgbClr val="000000"/>
                          </a:solidFill>
                          <a:effectLst/>
                          <a:latin typeface="Calibri"/>
                          <a:ea typeface="Calibri"/>
                          <a:cs typeface="Times New Roman"/>
                        </a:rPr>
                        <a:t>77.00 </a:t>
                      </a:r>
                      <a:endParaRPr lang="en-US" sz="2000" dirty="0">
                        <a:effectLst/>
                        <a:latin typeface="Calibri"/>
                        <a:ea typeface="Calibri"/>
                        <a:cs typeface="Times New Roman"/>
                      </a:endParaRPr>
                    </a:p>
                  </a:txBody>
                  <a:tcPr marL="68580" marR="68580" marT="0" marB="0" anchor="b"/>
                </a:tc>
                <a:tc>
                  <a:txBody>
                    <a:bodyPr/>
                    <a:lstStyle/>
                    <a:p>
                      <a:endParaRPr lang="en-US" sz="1000">
                        <a:effectLst/>
                        <a:latin typeface="Times New Roman"/>
                      </a:endParaRPr>
                    </a:p>
                  </a:txBody>
                  <a:tcPr marL="68580" marR="68580" marT="0" marB="0" anchor="b"/>
                </a:tc>
              </a:tr>
              <a:tr h="50502">
                <a:tc>
                  <a:txBody>
                    <a:bodyPr/>
                    <a:lstStyle/>
                    <a:p>
                      <a:pPr marL="0" marR="0">
                        <a:spcBef>
                          <a:spcPts val="0"/>
                        </a:spcBef>
                        <a:spcAft>
                          <a:spcPts val="0"/>
                        </a:spcAft>
                      </a:pPr>
                      <a:r>
                        <a:rPr lang="en-US" sz="2000">
                          <a:solidFill>
                            <a:schemeClr val="bg1"/>
                          </a:solidFill>
                          <a:effectLst/>
                          <a:latin typeface="Calibri"/>
                          <a:ea typeface="Calibri"/>
                          <a:cs typeface="Times New Roman"/>
                        </a:rPr>
                        <a:t>In-App Purchase per Active User</a:t>
                      </a:r>
                    </a:p>
                  </a:txBody>
                  <a:tcPr marL="68580" marR="68580" marT="0" marB="0" anchor="b"/>
                </a:tc>
                <a:tc>
                  <a:txBody>
                    <a:bodyPr/>
                    <a:lstStyle/>
                    <a:p>
                      <a:pPr marL="0" marR="0" algn="r">
                        <a:spcBef>
                          <a:spcPts val="0"/>
                        </a:spcBef>
                        <a:spcAft>
                          <a:spcPts val="0"/>
                        </a:spcAft>
                      </a:pPr>
                      <a:r>
                        <a:rPr lang="en-US" sz="2000" dirty="0">
                          <a:solidFill>
                            <a:srgbClr val="000000"/>
                          </a:solidFill>
                          <a:effectLst/>
                          <a:latin typeface="Calibri"/>
                          <a:ea typeface="Calibri"/>
                          <a:cs typeface="Times New Roman"/>
                        </a:rPr>
                        <a:t>$ </a:t>
                      </a:r>
                      <a:r>
                        <a:rPr lang="en-US" sz="2000" dirty="0" smtClean="0">
                          <a:solidFill>
                            <a:srgbClr val="000000"/>
                          </a:solidFill>
                          <a:effectLst/>
                          <a:latin typeface="Calibri"/>
                          <a:ea typeface="Calibri"/>
                          <a:cs typeface="Times New Roman"/>
                        </a:rPr>
                        <a:t>0.032462 </a:t>
                      </a:r>
                      <a:endParaRPr lang="en-US" sz="2000" dirty="0">
                        <a:effectLst/>
                        <a:latin typeface="Calibri"/>
                        <a:ea typeface="Calibri"/>
                        <a:cs typeface="Times New Roman"/>
                      </a:endParaRPr>
                    </a:p>
                  </a:txBody>
                  <a:tcPr marL="68580" marR="68580" marT="0" marB="0" anchor="b"/>
                </a:tc>
                <a:tc>
                  <a:txBody>
                    <a:bodyPr/>
                    <a:lstStyle/>
                    <a:p>
                      <a:endParaRPr lang="en-US" sz="1000">
                        <a:effectLst/>
                        <a:latin typeface="Times New Roman"/>
                      </a:endParaRPr>
                    </a:p>
                  </a:txBody>
                  <a:tcPr marL="68580" marR="68580" marT="0" marB="0" anchor="b"/>
                </a:tc>
              </a:tr>
              <a:tr h="470049">
                <a:tc gridSpan="3">
                  <a:txBody>
                    <a:bodyPr/>
                    <a:lstStyle/>
                    <a:p>
                      <a:endParaRPr lang="en-US" sz="2000" dirty="0">
                        <a:solidFill>
                          <a:schemeClr val="bg1"/>
                        </a:solidFill>
                        <a:effectLst/>
                        <a:latin typeface="Times New Roman"/>
                      </a:endParaRPr>
                    </a:p>
                  </a:txBody>
                  <a:tcPr marL="68580" marR="68580" marT="0" marB="0" anchor="b"/>
                </a:tc>
                <a:tc hMerge="1">
                  <a:txBody>
                    <a:bodyPr/>
                    <a:lstStyle/>
                    <a:p>
                      <a:endParaRPr lang="en-US"/>
                    </a:p>
                  </a:txBody>
                  <a:tcPr/>
                </a:tc>
                <a:tc hMerge="1">
                  <a:txBody>
                    <a:bodyPr/>
                    <a:lstStyle/>
                    <a:p>
                      <a:endParaRPr lang="en-US"/>
                    </a:p>
                  </a:txBody>
                  <a:tcPr/>
                </a:tc>
              </a:tr>
              <a:tr h="470049">
                <a:tc>
                  <a:txBody>
                    <a:bodyPr/>
                    <a:lstStyle/>
                    <a:p>
                      <a:pPr marL="0" marR="0">
                        <a:spcBef>
                          <a:spcPts val="0"/>
                        </a:spcBef>
                        <a:spcAft>
                          <a:spcPts val="0"/>
                        </a:spcAft>
                      </a:pPr>
                      <a:r>
                        <a:rPr lang="en-US" sz="2000" dirty="0">
                          <a:solidFill>
                            <a:schemeClr val="bg1"/>
                          </a:solidFill>
                          <a:effectLst/>
                          <a:latin typeface="Calibri"/>
                          <a:ea typeface="Calibri"/>
                          <a:cs typeface="Times New Roman"/>
                        </a:rPr>
                        <a:t>10M Users (1 month extrapolated)</a:t>
                      </a:r>
                    </a:p>
                  </a:txBody>
                  <a:tcPr marL="68580" marR="68580" marT="0" marB="0" anchor="b"/>
                </a:tc>
                <a:tc>
                  <a:txBody>
                    <a:bodyPr/>
                    <a:lstStyle/>
                    <a:p>
                      <a:pPr marL="0" marR="0" algn="r">
                        <a:spcBef>
                          <a:spcPts val="0"/>
                        </a:spcBef>
                        <a:spcAft>
                          <a:spcPts val="0"/>
                        </a:spcAft>
                      </a:pPr>
                      <a:r>
                        <a:rPr lang="en-US" sz="2000" dirty="0">
                          <a:solidFill>
                            <a:srgbClr val="000000"/>
                          </a:solidFill>
                          <a:effectLst/>
                          <a:latin typeface="Calibri"/>
                          <a:ea typeface="Calibri"/>
                          <a:cs typeface="Times New Roman"/>
                        </a:rPr>
                        <a:t>$324,620.57 </a:t>
                      </a:r>
                      <a:endParaRPr lang="en-US" sz="2000" dirty="0">
                        <a:effectLst/>
                        <a:latin typeface="Calibri"/>
                        <a:ea typeface="Calibri"/>
                        <a:cs typeface="Times New Roman"/>
                      </a:endParaRPr>
                    </a:p>
                  </a:txBody>
                  <a:tcPr marL="68580" marR="68580" marT="0" marB="0" anchor="b"/>
                </a:tc>
                <a:tc>
                  <a:txBody>
                    <a:bodyPr/>
                    <a:lstStyle/>
                    <a:p>
                      <a:pPr marL="0" marR="0">
                        <a:spcBef>
                          <a:spcPts val="0"/>
                        </a:spcBef>
                        <a:spcAft>
                          <a:spcPts val="0"/>
                        </a:spcAft>
                      </a:pPr>
                      <a:r>
                        <a:rPr lang="en-US" sz="2000">
                          <a:solidFill>
                            <a:srgbClr val="000000"/>
                          </a:solidFill>
                          <a:effectLst/>
                          <a:latin typeface="Calibri"/>
                          <a:ea typeface="Calibri"/>
                          <a:cs typeface="Times New Roman"/>
                        </a:rPr>
                        <a:t>   Php 14,283,305.23 </a:t>
                      </a:r>
                      <a:endParaRPr lang="en-US" sz="2000">
                        <a:effectLst/>
                        <a:latin typeface="Calibri"/>
                        <a:ea typeface="Calibri"/>
                        <a:cs typeface="Times New Roman"/>
                      </a:endParaRPr>
                    </a:p>
                  </a:txBody>
                  <a:tcPr marL="68580" marR="68580" marT="0" marB="0" anchor="b"/>
                </a:tc>
              </a:tr>
              <a:tr h="470049">
                <a:tc>
                  <a:txBody>
                    <a:bodyPr/>
                    <a:lstStyle/>
                    <a:p>
                      <a:pPr marL="0" marR="0">
                        <a:spcBef>
                          <a:spcPts val="0"/>
                        </a:spcBef>
                        <a:spcAft>
                          <a:spcPts val="0"/>
                        </a:spcAft>
                      </a:pPr>
                      <a:r>
                        <a:rPr lang="en-US" sz="2000" dirty="0">
                          <a:solidFill>
                            <a:schemeClr val="bg1"/>
                          </a:solidFill>
                          <a:effectLst/>
                          <a:latin typeface="Calibri"/>
                          <a:ea typeface="Calibri"/>
                          <a:cs typeface="Times New Roman"/>
                        </a:rPr>
                        <a:t>25M Users (1 month  extrapolated)</a:t>
                      </a:r>
                    </a:p>
                  </a:txBody>
                  <a:tcPr marL="68580" marR="68580" marT="0" marB="0" anchor="b"/>
                </a:tc>
                <a:tc>
                  <a:txBody>
                    <a:bodyPr/>
                    <a:lstStyle/>
                    <a:p>
                      <a:pPr marL="0" marR="0" algn="r">
                        <a:spcBef>
                          <a:spcPts val="0"/>
                        </a:spcBef>
                        <a:spcAft>
                          <a:spcPts val="0"/>
                        </a:spcAft>
                      </a:pPr>
                      <a:r>
                        <a:rPr lang="en-US" sz="2000" dirty="0">
                          <a:solidFill>
                            <a:srgbClr val="000000"/>
                          </a:solidFill>
                          <a:effectLst/>
                          <a:latin typeface="Calibri"/>
                          <a:ea typeface="Calibri"/>
                          <a:cs typeface="Times New Roman"/>
                        </a:rPr>
                        <a:t>$811,551.43 </a:t>
                      </a:r>
                      <a:endParaRPr lang="en-US" sz="2000" dirty="0">
                        <a:effectLst/>
                        <a:latin typeface="Calibri"/>
                        <a:ea typeface="Calibri"/>
                        <a:cs typeface="Times New Roman"/>
                      </a:endParaRPr>
                    </a:p>
                  </a:txBody>
                  <a:tcPr marL="68580" marR="68580" marT="0" marB="0" anchor="b"/>
                </a:tc>
                <a:tc>
                  <a:txBody>
                    <a:bodyPr/>
                    <a:lstStyle/>
                    <a:p>
                      <a:pPr marL="0" marR="0">
                        <a:spcBef>
                          <a:spcPts val="0"/>
                        </a:spcBef>
                        <a:spcAft>
                          <a:spcPts val="0"/>
                        </a:spcAft>
                      </a:pPr>
                      <a:r>
                        <a:rPr lang="en-US" sz="2000" dirty="0">
                          <a:solidFill>
                            <a:srgbClr val="000000"/>
                          </a:solidFill>
                          <a:effectLst/>
                          <a:latin typeface="Calibri"/>
                          <a:ea typeface="Calibri"/>
                          <a:cs typeface="Times New Roman"/>
                        </a:rPr>
                        <a:t>   </a:t>
                      </a:r>
                      <a:r>
                        <a:rPr lang="en-US" sz="2000" dirty="0" err="1">
                          <a:solidFill>
                            <a:srgbClr val="000000"/>
                          </a:solidFill>
                          <a:effectLst/>
                          <a:latin typeface="Calibri"/>
                          <a:ea typeface="Calibri"/>
                          <a:cs typeface="Times New Roman"/>
                        </a:rPr>
                        <a:t>Php</a:t>
                      </a:r>
                      <a:r>
                        <a:rPr lang="en-US" sz="2000" dirty="0">
                          <a:solidFill>
                            <a:srgbClr val="000000"/>
                          </a:solidFill>
                          <a:effectLst/>
                          <a:latin typeface="Calibri"/>
                          <a:ea typeface="Calibri"/>
                          <a:cs typeface="Times New Roman"/>
                        </a:rPr>
                        <a:t> 35,708,263.07 </a:t>
                      </a:r>
                      <a:endParaRPr lang="en-US" sz="2000" dirty="0">
                        <a:effectLst/>
                        <a:latin typeface="Calibri"/>
                        <a:ea typeface="Calibri"/>
                        <a:cs typeface="Times New Roman"/>
                      </a:endParaRPr>
                    </a:p>
                  </a:txBody>
                  <a:tcPr marL="68580" marR="68580" marT="0" marB="0" anchor="b"/>
                </a:tc>
              </a:tr>
            </a:tbl>
          </a:graphicData>
        </a:graphic>
      </p:graphicFrame>
    </p:spTree>
    <p:extLst>
      <p:ext uri="{BB962C8B-B14F-4D97-AF65-F5344CB8AC3E}">
        <p14:creationId xmlns:p14="http://schemas.microsoft.com/office/powerpoint/2010/main" val="1299865807"/>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39700"/>
            <a:ext cx="6019800" cy="685800"/>
          </a:xfrm>
        </p:spPr>
        <p:txBody>
          <a:bodyPr>
            <a:normAutofit fontScale="90000"/>
          </a:bodyPr>
          <a:lstStyle/>
          <a:p>
            <a:r>
              <a:rPr lang="en-US" dirty="0" smtClean="0"/>
              <a:t>Mobile Ads Integration</a:t>
            </a:r>
            <a:endParaRPr lang="en-US" dirty="0"/>
          </a:p>
        </p:txBody>
      </p:sp>
      <p:sp>
        <p:nvSpPr>
          <p:cNvPr id="3" name="Content Placeholder 2"/>
          <p:cNvSpPr>
            <a:spLocks noGrp="1"/>
          </p:cNvSpPr>
          <p:nvPr>
            <p:ph idx="1"/>
          </p:nvPr>
        </p:nvSpPr>
        <p:spPr/>
        <p:txBody>
          <a:bodyPr/>
          <a:lstStyle/>
          <a:p>
            <a:r>
              <a:rPr lang="en-US" dirty="0" err="1" smtClean="0"/>
              <a:t>AdMob</a:t>
            </a:r>
            <a:r>
              <a:rPr lang="en-US" dirty="0" smtClean="0"/>
              <a:t> for Android (and/or </a:t>
            </a:r>
            <a:r>
              <a:rPr lang="en-US" dirty="0" err="1" smtClean="0"/>
              <a:t>iOS</a:t>
            </a:r>
            <a:r>
              <a:rPr lang="en-US" dirty="0" smtClean="0"/>
              <a:t>)</a:t>
            </a:r>
          </a:p>
          <a:p>
            <a:pPr lvl="1"/>
            <a:r>
              <a:rPr lang="en-US" dirty="0" smtClean="0"/>
              <a:t>If </a:t>
            </a:r>
            <a:r>
              <a:rPr lang="en-US" dirty="0" err="1" smtClean="0"/>
              <a:t>Dev</a:t>
            </a:r>
            <a:r>
              <a:rPr lang="en-US" dirty="0" smtClean="0"/>
              <a:t> account to be associated to the </a:t>
            </a:r>
            <a:r>
              <a:rPr lang="en-US" dirty="0" err="1" smtClean="0"/>
              <a:t>AdMob</a:t>
            </a:r>
            <a:r>
              <a:rPr lang="en-US" dirty="0" smtClean="0"/>
              <a:t> account will apply as a company, bank account where the ad revenue will be credited should be under the company’s name.</a:t>
            </a:r>
          </a:p>
          <a:p>
            <a:pPr lvl="1"/>
            <a:r>
              <a:rPr lang="en-US" dirty="0" smtClean="0"/>
              <a:t>In-house ads can also be used for cross-selling company’s products and services</a:t>
            </a:r>
          </a:p>
          <a:p>
            <a:pPr lvl="1"/>
            <a:r>
              <a:rPr lang="en-US" dirty="0" smtClean="0"/>
              <a:t>Unwanted ads from competitors can also be blocked</a:t>
            </a:r>
          </a:p>
          <a:p>
            <a:r>
              <a:rPr lang="en-US" dirty="0" err="1" smtClean="0"/>
              <a:t>iAd</a:t>
            </a:r>
            <a:r>
              <a:rPr lang="en-US" dirty="0" smtClean="0"/>
              <a:t> for </a:t>
            </a:r>
            <a:r>
              <a:rPr lang="en-US" dirty="0" err="1" smtClean="0"/>
              <a:t>iOS</a:t>
            </a:r>
            <a:endParaRPr lang="en-US" dirty="0" smtClean="0"/>
          </a:p>
          <a:p>
            <a:pPr lvl="1"/>
            <a:r>
              <a:rPr lang="en-US" dirty="0" smtClean="0"/>
              <a:t>Earn 70% of ad revenue generated</a:t>
            </a:r>
          </a:p>
          <a:p>
            <a:pPr lvl="1"/>
            <a:r>
              <a:rPr lang="en-US" dirty="0" smtClean="0"/>
              <a:t>Can run only  on </a:t>
            </a:r>
            <a:r>
              <a:rPr lang="en-US" dirty="0" err="1" smtClean="0"/>
              <a:t>iOS</a:t>
            </a:r>
            <a:r>
              <a:rPr lang="en-US" dirty="0" smtClean="0"/>
              <a:t> apps compatible for iOS4 or later</a:t>
            </a:r>
          </a:p>
          <a:p>
            <a:pPr lvl="1"/>
            <a:r>
              <a:rPr lang="en-US" dirty="0" smtClean="0"/>
              <a:t>Optimized for rich user experience when using Apple devices. Highly recommended for </a:t>
            </a:r>
            <a:r>
              <a:rPr lang="en-US" dirty="0" err="1" smtClean="0"/>
              <a:t>iOS</a:t>
            </a:r>
            <a:r>
              <a:rPr lang="en-US" dirty="0" smtClean="0"/>
              <a:t> apps</a:t>
            </a:r>
          </a:p>
          <a:p>
            <a:pPr lvl="1"/>
            <a:endParaRPr lang="en-US" dirty="0" smtClean="0"/>
          </a:p>
          <a:p>
            <a:endParaRPr lang="en-US" dirty="0"/>
          </a:p>
        </p:txBody>
      </p:sp>
    </p:spTree>
    <p:extLst>
      <p:ext uri="{BB962C8B-B14F-4D97-AF65-F5344CB8AC3E}">
        <p14:creationId xmlns:p14="http://schemas.microsoft.com/office/powerpoint/2010/main" val="1949210674"/>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smtClean="0"/>
          </a:p>
          <a:p>
            <a:pPr marL="0" indent="0">
              <a:buNone/>
            </a:pPr>
            <a:endParaRPr lang="en-US" dirty="0" smtClean="0"/>
          </a:p>
        </p:txBody>
      </p:sp>
      <p:graphicFrame>
        <p:nvGraphicFramePr>
          <p:cNvPr id="4" name="Table 3"/>
          <p:cNvGraphicFramePr>
            <a:graphicFrameLocks noGrp="1"/>
          </p:cNvGraphicFramePr>
          <p:nvPr>
            <p:extLst>
              <p:ext uri="{D42A27DB-BD31-4B8C-83A1-F6EECF244321}">
                <p14:modId xmlns:p14="http://schemas.microsoft.com/office/powerpoint/2010/main" val="1918344479"/>
              </p:ext>
            </p:extLst>
          </p:nvPr>
        </p:nvGraphicFramePr>
        <p:xfrm>
          <a:off x="659606" y="1295400"/>
          <a:ext cx="7824788" cy="4473387"/>
        </p:xfrm>
        <a:graphic>
          <a:graphicData uri="http://schemas.openxmlformats.org/drawingml/2006/table">
            <a:tbl>
              <a:tblPr firstRow="1" firstCol="1" bandRow="1">
                <a:tableStyleId>{5C22544A-7EE6-4342-B048-85BDC9FD1C3A}</a:tableStyleId>
              </a:tblPr>
              <a:tblGrid>
                <a:gridCol w="3750313"/>
                <a:gridCol w="1655723"/>
                <a:gridCol w="2418752"/>
              </a:tblGrid>
              <a:tr h="546249">
                <a:tc>
                  <a:txBody>
                    <a:bodyPr/>
                    <a:lstStyle/>
                    <a:p>
                      <a:pPr marL="0" marR="0">
                        <a:spcBef>
                          <a:spcPts val="0"/>
                        </a:spcBef>
                        <a:spcAft>
                          <a:spcPts val="0"/>
                        </a:spcAft>
                      </a:pPr>
                      <a:r>
                        <a:rPr lang="en-US" sz="3200" dirty="0" smtClean="0"/>
                        <a:t>Anime Otaku Stats (Ad Revenue)</a:t>
                      </a:r>
                      <a:endParaRPr lang="en-US" sz="3200" dirty="0">
                        <a:effectLst/>
                        <a:latin typeface="Calibri"/>
                        <a:ea typeface="Calibri"/>
                        <a:cs typeface="Times New Roman"/>
                      </a:endParaRPr>
                    </a:p>
                  </a:txBody>
                  <a:tcPr marL="68580" marR="68580" marT="0" marB="0" anchor="b"/>
                </a:tc>
                <a:tc>
                  <a:txBody>
                    <a:bodyPr/>
                    <a:lstStyle/>
                    <a:p>
                      <a:pPr marL="0" marR="0" algn="r">
                        <a:spcBef>
                          <a:spcPts val="0"/>
                        </a:spcBef>
                        <a:spcAft>
                          <a:spcPts val="0"/>
                        </a:spcAft>
                      </a:pPr>
                      <a:endParaRPr lang="en-US" sz="2000" dirty="0">
                        <a:effectLst/>
                        <a:latin typeface="Calibri"/>
                        <a:ea typeface="Calibri"/>
                        <a:cs typeface="Times New Roman"/>
                      </a:endParaRPr>
                    </a:p>
                  </a:txBody>
                  <a:tcPr marL="68580" marR="68580" marT="0" marB="0" anchor="b"/>
                </a:tc>
                <a:tc>
                  <a:txBody>
                    <a:bodyPr/>
                    <a:lstStyle/>
                    <a:p>
                      <a:endParaRPr lang="en-US" sz="2000" dirty="0">
                        <a:effectLst/>
                        <a:latin typeface="Times New Roman"/>
                      </a:endParaRPr>
                    </a:p>
                  </a:txBody>
                  <a:tcPr marL="68580" marR="68580" marT="0" marB="0" anchor="b"/>
                </a:tc>
              </a:tr>
              <a:tr h="546249">
                <a:tc>
                  <a:txBody>
                    <a:bodyPr/>
                    <a:lstStyle/>
                    <a:p>
                      <a:pPr marL="0" marR="0">
                        <a:spcBef>
                          <a:spcPts val="0"/>
                        </a:spcBef>
                        <a:spcAft>
                          <a:spcPts val="0"/>
                        </a:spcAft>
                      </a:pPr>
                      <a:r>
                        <a:rPr lang="en-US" sz="2000" dirty="0">
                          <a:effectLst/>
                        </a:rPr>
                        <a:t>Active Users for the Month</a:t>
                      </a:r>
                      <a:endParaRPr lang="en-US" sz="2000" dirty="0">
                        <a:effectLst/>
                        <a:latin typeface="Calibri"/>
                        <a:ea typeface="Calibri"/>
                        <a:cs typeface="Times New Roman"/>
                      </a:endParaRPr>
                    </a:p>
                  </a:txBody>
                  <a:tcPr marL="68580" marR="68580" marT="0" marB="0" anchor="b"/>
                </a:tc>
                <a:tc>
                  <a:txBody>
                    <a:bodyPr/>
                    <a:lstStyle/>
                    <a:p>
                      <a:pPr marL="0" marR="0" algn="r">
                        <a:spcBef>
                          <a:spcPts val="0"/>
                        </a:spcBef>
                        <a:spcAft>
                          <a:spcPts val="0"/>
                        </a:spcAft>
                      </a:pPr>
                      <a:r>
                        <a:rPr lang="en-US" sz="2000" dirty="0" smtClean="0">
                          <a:effectLst/>
                        </a:rPr>
                        <a:t>11,860</a:t>
                      </a:r>
                      <a:endParaRPr lang="en-US" sz="2000" dirty="0">
                        <a:effectLst/>
                        <a:latin typeface="Calibri"/>
                        <a:ea typeface="Calibri"/>
                        <a:cs typeface="Times New Roman"/>
                      </a:endParaRPr>
                    </a:p>
                  </a:txBody>
                  <a:tcPr marL="68580" marR="68580" marT="0" marB="0" anchor="b"/>
                </a:tc>
                <a:tc>
                  <a:txBody>
                    <a:bodyPr/>
                    <a:lstStyle/>
                    <a:p>
                      <a:endParaRPr lang="en-US" sz="2000" dirty="0">
                        <a:effectLst/>
                        <a:latin typeface="Times New Roman"/>
                      </a:endParaRPr>
                    </a:p>
                  </a:txBody>
                  <a:tcPr marL="68580" marR="68580" marT="0" marB="0" anchor="b"/>
                </a:tc>
              </a:tr>
              <a:tr h="470049">
                <a:tc>
                  <a:txBody>
                    <a:bodyPr/>
                    <a:lstStyle/>
                    <a:p>
                      <a:pPr marL="0" marR="0">
                        <a:spcBef>
                          <a:spcPts val="0"/>
                        </a:spcBef>
                        <a:spcAft>
                          <a:spcPts val="0"/>
                        </a:spcAft>
                      </a:pPr>
                      <a:r>
                        <a:rPr lang="en-US" sz="2000" dirty="0">
                          <a:effectLst/>
                        </a:rPr>
                        <a:t>Ad Revenue for the Month</a:t>
                      </a:r>
                      <a:endParaRPr lang="en-US" sz="2000" dirty="0">
                        <a:effectLst/>
                        <a:latin typeface="Calibri"/>
                        <a:ea typeface="Calibri"/>
                        <a:cs typeface="Times New Roman"/>
                      </a:endParaRPr>
                    </a:p>
                  </a:txBody>
                  <a:tcPr marL="68580" marR="68580" marT="0" marB="0" anchor="b"/>
                </a:tc>
                <a:tc>
                  <a:txBody>
                    <a:bodyPr/>
                    <a:lstStyle/>
                    <a:p>
                      <a:pPr marL="0" marR="0" algn="r">
                        <a:spcBef>
                          <a:spcPts val="0"/>
                        </a:spcBef>
                        <a:spcAft>
                          <a:spcPts val="0"/>
                        </a:spcAft>
                      </a:pPr>
                      <a:r>
                        <a:rPr lang="en-US" sz="2000" dirty="0">
                          <a:effectLst/>
                        </a:rPr>
                        <a:t>$435.17 </a:t>
                      </a:r>
                      <a:endParaRPr lang="en-US" sz="2000" dirty="0">
                        <a:effectLst/>
                        <a:latin typeface="Calibri"/>
                        <a:ea typeface="Calibri"/>
                        <a:cs typeface="Times New Roman"/>
                      </a:endParaRPr>
                    </a:p>
                  </a:txBody>
                  <a:tcPr marL="68580" marR="68580" marT="0" marB="0" anchor="b"/>
                </a:tc>
                <a:tc>
                  <a:txBody>
                    <a:bodyPr/>
                    <a:lstStyle/>
                    <a:p>
                      <a:endParaRPr lang="en-US" sz="2000" dirty="0">
                        <a:effectLst/>
                        <a:latin typeface="Times New Roman"/>
                      </a:endParaRPr>
                    </a:p>
                  </a:txBody>
                  <a:tcPr marL="68580" marR="68580" marT="0" marB="0" anchor="b"/>
                </a:tc>
              </a:tr>
              <a:tr h="50502">
                <a:tc>
                  <a:txBody>
                    <a:bodyPr/>
                    <a:lstStyle/>
                    <a:p>
                      <a:pPr marL="0" marR="0">
                        <a:spcBef>
                          <a:spcPts val="0"/>
                        </a:spcBef>
                        <a:spcAft>
                          <a:spcPts val="0"/>
                        </a:spcAft>
                      </a:pPr>
                      <a:r>
                        <a:rPr lang="en-US" sz="2000" dirty="0">
                          <a:effectLst/>
                        </a:rPr>
                        <a:t>Ad Revenue per Active User</a:t>
                      </a:r>
                      <a:endParaRPr lang="en-US" sz="2000" dirty="0">
                        <a:effectLst/>
                        <a:latin typeface="Calibri"/>
                        <a:ea typeface="Calibri"/>
                        <a:cs typeface="Times New Roman"/>
                      </a:endParaRPr>
                    </a:p>
                  </a:txBody>
                  <a:tcPr marL="68580" marR="68580" marT="0" marB="0" anchor="b"/>
                </a:tc>
                <a:tc>
                  <a:txBody>
                    <a:bodyPr/>
                    <a:lstStyle/>
                    <a:p>
                      <a:pPr marL="0" marR="0" algn="r">
                        <a:spcBef>
                          <a:spcPts val="0"/>
                        </a:spcBef>
                        <a:spcAft>
                          <a:spcPts val="0"/>
                        </a:spcAft>
                      </a:pPr>
                      <a:r>
                        <a:rPr lang="en-US" sz="2000" dirty="0">
                          <a:effectLst/>
                        </a:rPr>
                        <a:t>$0.036692 </a:t>
                      </a:r>
                      <a:endParaRPr lang="en-US" sz="2000" dirty="0">
                        <a:effectLst/>
                        <a:latin typeface="Calibri"/>
                        <a:ea typeface="Calibri"/>
                        <a:cs typeface="Times New Roman"/>
                      </a:endParaRPr>
                    </a:p>
                  </a:txBody>
                  <a:tcPr marL="68580" marR="68580" marT="0" marB="0" anchor="b"/>
                </a:tc>
                <a:tc>
                  <a:txBody>
                    <a:bodyPr/>
                    <a:lstStyle/>
                    <a:p>
                      <a:endParaRPr lang="en-US" sz="2000" dirty="0">
                        <a:effectLst/>
                        <a:latin typeface="Times New Roman"/>
                      </a:endParaRPr>
                    </a:p>
                  </a:txBody>
                  <a:tcPr marL="68580" marR="68580" marT="0" marB="0" anchor="b"/>
                </a:tc>
              </a:tr>
              <a:tr h="470049">
                <a:tc>
                  <a:txBody>
                    <a:bodyPr/>
                    <a:lstStyle/>
                    <a:p>
                      <a:endParaRPr lang="en-US" sz="2000" dirty="0">
                        <a:effectLst/>
                        <a:latin typeface="Times New Roman"/>
                      </a:endParaRPr>
                    </a:p>
                  </a:txBody>
                  <a:tcPr marL="68580" marR="68580" marT="0" marB="0" anchor="b"/>
                </a:tc>
                <a:tc>
                  <a:txBody>
                    <a:bodyPr/>
                    <a:lstStyle/>
                    <a:p>
                      <a:endParaRPr lang="en-US" sz="2000">
                        <a:effectLst/>
                        <a:latin typeface="Times New Roman"/>
                      </a:endParaRPr>
                    </a:p>
                  </a:txBody>
                  <a:tcPr marL="68580" marR="68580" marT="0" marB="0" anchor="b"/>
                </a:tc>
                <a:tc>
                  <a:txBody>
                    <a:bodyPr/>
                    <a:lstStyle/>
                    <a:p>
                      <a:endParaRPr lang="en-US" sz="2000" dirty="0">
                        <a:effectLst/>
                        <a:latin typeface="Times New Roman"/>
                      </a:endParaRPr>
                    </a:p>
                  </a:txBody>
                  <a:tcPr marL="68580" marR="68580" marT="0" marB="0" anchor="b"/>
                </a:tc>
              </a:tr>
              <a:tr h="470049">
                <a:tc>
                  <a:txBody>
                    <a:bodyPr/>
                    <a:lstStyle/>
                    <a:p>
                      <a:pPr marL="0" marR="0">
                        <a:spcBef>
                          <a:spcPts val="0"/>
                        </a:spcBef>
                        <a:spcAft>
                          <a:spcPts val="0"/>
                        </a:spcAft>
                      </a:pPr>
                      <a:r>
                        <a:rPr lang="en-US" sz="2000" dirty="0">
                          <a:effectLst/>
                        </a:rPr>
                        <a:t>10M Users</a:t>
                      </a:r>
                      <a:endParaRPr lang="en-US" sz="2000" dirty="0">
                        <a:effectLst/>
                        <a:latin typeface="Calibri"/>
                        <a:ea typeface="Calibri"/>
                        <a:cs typeface="Times New Roman"/>
                      </a:endParaRPr>
                    </a:p>
                  </a:txBody>
                  <a:tcPr marL="68580" marR="68580" marT="0" marB="0" anchor="b"/>
                </a:tc>
                <a:tc>
                  <a:txBody>
                    <a:bodyPr/>
                    <a:lstStyle/>
                    <a:p>
                      <a:pPr marL="0" marR="0" algn="r">
                        <a:spcBef>
                          <a:spcPts val="0"/>
                        </a:spcBef>
                        <a:spcAft>
                          <a:spcPts val="0"/>
                        </a:spcAft>
                      </a:pPr>
                      <a:r>
                        <a:rPr lang="en-US" sz="2000" dirty="0">
                          <a:effectLst/>
                        </a:rPr>
                        <a:t>$366,922.43 </a:t>
                      </a:r>
                      <a:endParaRPr lang="en-US" sz="2000" dirty="0">
                        <a:effectLst/>
                        <a:latin typeface="Calibri"/>
                        <a:ea typeface="Calibri"/>
                        <a:cs typeface="Times New Roman"/>
                      </a:endParaRPr>
                    </a:p>
                  </a:txBody>
                  <a:tcPr marL="68580" marR="68580" marT="0" marB="0" anchor="b"/>
                </a:tc>
                <a:tc>
                  <a:txBody>
                    <a:bodyPr/>
                    <a:lstStyle/>
                    <a:p>
                      <a:pPr marL="0" marR="0">
                        <a:spcBef>
                          <a:spcPts val="0"/>
                        </a:spcBef>
                        <a:spcAft>
                          <a:spcPts val="0"/>
                        </a:spcAft>
                      </a:pPr>
                      <a:r>
                        <a:rPr lang="en-US" sz="2000" dirty="0">
                          <a:effectLst/>
                        </a:rPr>
                        <a:t>    </a:t>
                      </a:r>
                      <a:r>
                        <a:rPr lang="en-US" sz="2000" dirty="0" err="1">
                          <a:effectLst/>
                        </a:rPr>
                        <a:t>Php</a:t>
                      </a:r>
                      <a:r>
                        <a:rPr lang="en-US" sz="2000" dirty="0">
                          <a:effectLst/>
                        </a:rPr>
                        <a:t> 16,144,586.85 </a:t>
                      </a:r>
                      <a:endParaRPr lang="en-US" sz="2000" dirty="0">
                        <a:effectLst/>
                        <a:latin typeface="Calibri"/>
                        <a:ea typeface="Calibri"/>
                        <a:cs typeface="Times New Roman"/>
                      </a:endParaRPr>
                    </a:p>
                  </a:txBody>
                  <a:tcPr marL="68580" marR="68580" marT="0" marB="0" anchor="b"/>
                </a:tc>
              </a:tr>
              <a:tr h="470049">
                <a:tc>
                  <a:txBody>
                    <a:bodyPr/>
                    <a:lstStyle/>
                    <a:p>
                      <a:pPr marL="0" marR="0">
                        <a:spcBef>
                          <a:spcPts val="0"/>
                        </a:spcBef>
                        <a:spcAft>
                          <a:spcPts val="0"/>
                        </a:spcAft>
                      </a:pPr>
                      <a:r>
                        <a:rPr lang="en-US" sz="2000" dirty="0">
                          <a:effectLst/>
                        </a:rPr>
                        <a:t>25M Users</a:t>
                      </a:r>
                      <a:endParaRPr lang="en-US" sz="2000" dirty="0">
                        <a:effectLst/>
                        <a:latin typeface="Calibri"/>
                        <a:ea typeface="Calibri"/>
                        <a:cs typeface="Times New Roman"/>
                      </a:endParaRPr>
                    </a:p>
                  </a:txBody>
                  <a:tcPr marL="68580" marR="68580" marT="0" marB="0" anchor="b"/>
                </a:tc>
                <a:tc>
                  <a:txBody>
                    <a:bodyPr/>
                    <a:lstStyle/>
                    <a:p>
                      <a:pPr marL="0" marR="0" algn="r">
                        <a:spcBef>
                          <a:spcPts val="0"/>
                        </a:spcBef>
                        <a:spcAft>
                          <a:spcPts val="0"/>
                        </a:spcAft>
                      </a:pPr>
                      <a:r>
                        <a:rPr lang="en-US" sz="2000">
                          <a:effectLst/>
                        </a:rPr>
                        <a:t>$917,306.07 </a:t>
                      </a:r>
                      <a:endParaRPr lang="en-US" sz="2000">
                        <a:effectLst/>
                        <a:latin typeface="Calibri"/>
                        <a:ea typeface="Calibri"/>
                        <a:cs typeface="Times New Roman"/>
                      </a:endParaRPr>
                    </a:p>
                  </a:txBody>
                  <a:tcPr marL="68580" marR="68580" marT="0" marB="0" anchor="b"/>
                </a:tc>
                <a:tc>
                  <a:txBody>
                    <a:bodyPr/>
                    <a:lstStyle/>
                    <a:p>
                      <a:pPr marL="0" marR="0">
                        <a:spcBef>
                          <a:spcPts val="0"/>
                        </a:spcBef>
                        <a:spcAft>
                          <a:spcPts val="0"/>
                        </a:spcAft>
                      </a:pPr>
                      <a:r>
                        <a:rPr lang="en-US" sz="2000" dirty="0">
                          <a:effectLst/>
                        </a:rPr>
                        <a:t>    </a:t>
                      </a:r>
                      <a:r>
                        <a:rPr lang="en-US" sz="2000" dirty="0" err="1">
                          <a:effectLst/>
                        </a:rPr>
                        <a:t>Php</a:t>
                      </a:r>
                      <a:r>
                        <a:rPr lang="en-US" sz="2000" dirty="0">
                          <a:effectLst/>
                        </a:rPr>
                        <a:t> 40,361,467.12 </a:t>
                      </a:r>
                      <a:endParaRPr lang="en-US" sz="2000" dirty="0">
                        <a:effectLst/>
                        <a:latin typeface="Calibri"/>
                        <a:ea typeface="Calibri"/>
                        <a:cs typeface="Times New Roman"/>
                      </a:endParaRPr>
                    </a:p>
                  </a:txBody>
                  <a:tcPr marL="68580" marR="68580" marT="0" marB="0" anchor="b"/>
                </a:tc>
              </a:tr>
            </a:tbl>
          </a:graphicData>
        </a:graphic>
      </p:graphicFrame>
    </p:spTree>
    <p:extLst>
      <p:ext uri="{BB962C8B-B14F-4D97-AF65-F5344CB8AC3E}">
        <p14:creationId xmlns:p14="http://schemas.microsoft.com/office/powerpoint/2010/main" val="370553296"/>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smtClean="0"/>
          </a:p>
          <a:p>
            <a:pPr marL="0" indent="0">
              <a:buNone/>
            </a:pPr>
            <a:endParaRPr lang="en-US" dirty="0" smtClean="0"/>
          </a:p>
        </p:txBody>
      </p:sp>
      <p:sp>
        <p:nvSpPr>
          <p:cNvPr id="8" name="Title 1"/>
          <p:cNvSpPr>
            <a:spLocks noGrp="1"/>
          </p:cNvSpPr>
          <p:nvPr>
            <p:ph type="title"/>
          </p:nvPr>
        </p:nvSpPr>
        <p:spPr>
          <a:xfrm>
            <a:off x="1295401" y="152400"/>
            <a:ext cx="6096000" cy="1143000"/>
          </a:xfrm>
        </p:spPr>
        <p:txBody>
          <a:bodyPr>
            <a:normAutofit fontScale="90000"/>
          </a:bodyPr>
          <a:lstStyle/>
          <a:p>
            <a:r>
              <a:rPr lang="en-US" dirty="0" smtClean="0"/>
              <a:t>Create an “In-app purchase” ready game</a:t>
            </a:r>
            <a:endParaRPr lang="en-US" dirty="0"/>
          </a:p>
        </p:txBody>
      </p:sp>
      <p:sp>
        <p:nvSpPr>
          <p:cNvPr id="9" name="Content Placeholder 2"/>
          <p:cNvSpPr txBox="1">
            <a:spLocks/>
          </p:cNvSpPr>
          <p:nvPr/>
        </p:nvSpPr>
        <p:spPr bwMode="auto">
          <a:xfrm>
            <a:off x="609600" y="17526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2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1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1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mtClean="0"/>
              <a:t>Game Concept</a:t>
            </a:r>
          </a:p>
          <a:p>
            <a:r>
              <a:rPr lang="en-US" smtClean="0"/>
              <a:t>Mechanics</a:t>
            </a:r>
          </a:p>
          <a:p>
            <a:r>
              <a:rPr lang="en-US" smtClean="0"/>
              <a:t>In-app purchase elements</a:t>
            </a:r>
            <a:endParaRPr lang="en-US" dirty="0"/>
          </a:p>
        </p:txBody>
      </p:sp>
    </p:spTree>
    <p:extLst>
      <p:ext uri="{BB962C8B-B14F-4D97-AF65-F5344CB8AC3E}">
        <p14:creationId xmlns:p14="http://schemas.microsoft.com/office/powerpoint/2010/main" val="629904750"/>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smtClean="0"/>
          </a:p>
          <a:p>
            <a:pPr marL="0" indent="0">
              <a:buNone/>
            </a:pPr>
            <a:endParaRPr lang="en-US" dirty="0" smtClean="0"/>
          </a:p>
        </p:txBody>
      </p:sp>
      <p:sp>
        <p:nvSpPr>
          <p:cNvPr id="6" name="Title 1"/>
          <p:cNvSpPr txBox="1">
            <a:spLocks/>
          </p:cNvSpPr>
          <p:nvPr/>
        </p:nvSpPr>
        <p:spPr bwMode="auto">
          <a:xfrm>
            <a:off x="1219200" y="274638"/>
            <a:ext cx="7467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lvl1pPr algn="l" rtl="0" eaLnBrk="0" fontAlgn="base" hangingPunct="0">
              <a:spcBef>
                <a:spcPct val="0"/>
              </a:spcBef>
              <a:spcAft>
                <a:spcPct val="0"/>
              </a:spcAft>
              <a:defRPr sz="2800" b="1" kern="1200">
                <a:solidFill>
                  <a:schemeClr val="tx1">
                    <a:lumMod val="65000"/>
                    <a:lumOff val="35000"/>
                  </a:schemeClr>
                </a:solidFill>
                <a:latin typeface="+mj-lt"/>
                <a:ea typeface="+mj-ea"/>
                <a:cs typeface="+mj-cs"/>
              </a:defRPr>
            </a:lvl1pPr>
            <a:lvl2pPr algn="l" rtl="0" eaLnBrk="0" fontAlgn="base" hangingPunct="0">
              <a:spcBef>
                <a:spcPct val="0"/>
              </a:spcBef>
              <a:spcAft>
                <a:spcPct val="0"/>
              </a:spcAft>
              <a:defRPr sz="2800" b="1">
                <a:solidFill>
                  <a:schemeClr val="bg1"/>
                </a:solidFill>
                <a:latin typeface="Calibri" pitchFamily="34" charset="0"/>
              </a:defRPr>
            </a:lvl2pPr>
            <a:lvl3pPr algn="l" rtl="0" eaLnBrk="0" fontAlgn="base" hangingPunct="0">
              <a:spcBef>
                <a:spcPct val="0"/>
              </a:spcBef>
              <a:spcAft>
                <a:spcPct val="0"/>
              </a:spcAft>
              <a:defRPr sz="2800" b="1">
                <a:solidFill>
                  <a:schemeClr val="bg1"/>
                </a:solidFill>
                <a:latin typeface="Calibri" pitchFamily="34" charset="0"/>
              </a:defRPr>
            </a:lvl3pPr>
            <a:lvl4pPr algn="l" rtl="0" eaLnBrk="0" fontAlgn="base" hangingPunct="0">
              <a:spcBef>
                <a:spcPct val="0"/>
              </a:spcBef>
              <a:spcAft>
                <a:spcPct val="0"/>
              </a:spcAft>
              <a:defRPr sz="2800" b="1">
                <a:solidFill>
                  <a:schemeClr val="bg1"/>
                </a:solidFill>
                <a:latin typeface="Calibri" pitchFamily="34" charset="0"/>
              </a:defRPr>
            </a:lvl4pPr>
            <a:lvl5pPr algn="l" rtl="0" eaLnBrk="0" fontAlgn="base" hangingPunct="0">
              <a:spcBef>
                <a:spcPct val="0"/>
              </a:spcBef>
              <a:spcAft>
                <a:spcPct val="0"/>
              </a:spcAft>
              <a:defRPr sz="2800" b="1">
                <a:solidFill>
                  <a:schemeClr val="bg1"/>
                </a:solidFill>
                <a:latin typeface="Calibri" pitchFamily="34" charset="0"/>
              </a:defRPr>
            </a:lvl5pPr>
            <a:lvl6pPr marL="457200" algn="l" rtl="0" fontAlgn="base">
              <a:spcBef>
                <a:spcPct val="0"/>
              </a:spcBef>
              <a:spcAft>
                <a:spcPct val="0"/>
              </a:spcAft>
              <a:defRPr sz="2800" b="1">
                <a:solidFill>
                  <a:schemeClr val="bg1"/>
                </a:solidFill>
                <a:latin typeface="Calibri" pitchFamily="34" charset="0"/>
              </a:defRPr>
            </a:lvl6pPr>
            <a:lvl7pPr marL="914400" algn="l" rtl="0" fontAlgn="base">
              <a:spcBef>
                <a:spcPct val="0"/>
              </a:spcBef>
              <a:spcAft>
                <a:spcPct val="0"/>
              </a:spcAft>
              <a:defRPr sz="2800" b="1">
                <a:solidFill>
                  <a:schemeClr val="bg1"/>
                </a:solidFill>
                <a:latin typeface="Calibri" pitchFamily="34" charset="0"/>
              </a:defRPr>
            </a:lvl7pPr>
            <a:lvl8pPr marL="1371600" algn="l" rtl="0" fontAlgn="base">
              <a:spcBef>
                <a:spcPct val="0"/>
              </a:spcBef>
              <a:spcAft>
                <a:spcPct val="0"/>
              </a:spcAft>
              <a:defRPr sz="2800" b="1">
                <a:solidFill>
                  <a:schemeClr val="bg1"/>
                </a:solidFill>
                <a:latin typeface="Calibri" pitchFamily="34" charset="0"/>
              </a:defRPr>
            </a:lvl8pPr>
            <a:lvl9pPr marL="1828800" algn="l" rtl="0" fontAlgn="base">
              <a:spcBef>
                <a:spcPct val="0"/>
              </a:spcBef>
              <a:spcAft>
                <a:spcPct val="0"/>
              </a:spcAft>
              <a:defRPr sz="2800" b="1">
                <a:solidFill>
                  <a:schemeClr val="bg1"/>
                </a:solidFill>
                <a:latin typeface="Calibri" pitchFamily="34" charset="0"/>
              </a:defRPr>
            </a:lvl9pPr>
          </a:lstStyle>
          <a:p>
            <a:r>
              <a:rPr lang="en-US" dirty="0" smtClean="0"/>
              <a:t>Game Concept: Food Chaser</a:t>
            </a:r>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799" y="3562851"/>
            <a:ext cx="4990543" cy="2018966"/>
          </a:xfrm>
          <a:prstGeom prst="rect">
            <a:avLst/>
          </a:prstGeom>
        </p:spPr>
      </p:pic>
      <p:sp>
        <p:nvSpPr>
          <p:cNvPr id="10" name="Content Placeholder 2"/>
          <p:cNvSpPr txBox="1">
            <a:spLocks/>
          </p:cNvSpPr>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2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1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1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mtClean="0"/>
              <a:t>It is about Cylol chasing the bad guy who robbed a food shop. </a:t>
            </a:r>
          </a:p>
          <a:p>
            <a:r>
              <a:rPr lang="en-US" smtClean="0"/>
              <a:t>Cylol must catch the bad guy and other members of the gang in order to retrieve what was stolen.</a:t>
            </a:r>
          </a:p>
          <a:p>
            <a:endParaRPr lang="en-US" dirty="0"/>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87570" y="3448384"/>
            <a:ext cx="5556429" cy="2247900"/>
          </a:xfrm>
          <a:prstGeom prst="rect">
            <a:avLst/>
          </a:prstGeom>
        </p:spPr>
      </p:pic>
    </p:spTree>
    <p:extLst>
      <p:ext uri="{BB962C8B-B14F-4D97-AF65-F5344CB8AC3E}">
        <p14:creationId xmlns:p14="http://schemas.microsoft.com/office/powerpoint/2010/main" val="1985689302"/>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smtClean="0"/>
          </a:p>
          <a:p>
            <a:pPr marL="0" indent="0">
              <a:buNone/>
            </a:pPr>
            <a:endParaRPr lang="en-US" dirty="0" smtClean="0"/>
          </a:p>
        </p:txBody>
      </p:sp>
      <p:sp>
        <p:nvSpPr>
          <p:cNvPr id="4" name="Title 1"/>
          <p:cNvSpPr>
            <a:spLocks noGrp="1"/>
          </p:cNvSpPr>
          <p:nvPr>
            <p:ph type="title"/>
          </p:nvPr>
        </p:nvSpPr>
        <p:spPr>
          <a:xfrm>
            <a:off x="1219200" y="274638"/>
            <a:ext cx="7467600" cy="1143000"/>
          </a:xfrm>
        </p:spPr>
        <p:txBody>
          <a:bodyPr/>
          <a:lstStyle/>
          <a:p>
            <a:r>
              <a:rPr lang="en-US" dirty="0" smtClean="0"/>
              <a:t>Mechanics</a:t>
            </a:r>
            <a:endParaRPr lang="en-US" dirty="0"/>
          </a:p>
        </p:txBody>
      </p:sp>
      <p:sp>
        <p:nvSpPr>
          <p:cNvPr id="5" name="Content Placeholder 2"/>
          <p:cNvSpPr txBox="1">
            <a:spLocks/>
          </p:cNvSpPr>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2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1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1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mtClean="0"/>
              <a:t>Player(Cylol) must collect the food dropped during the chase</a:t>
            </a:r>
          </a:p>
          <a:p>
            <a:r>
              <a:rPr lang="en-US" smtClean="0"/>
              <a:t>Evade things(anything that could hurt Cylol ex. Bomb, Bricks, etc.) that is thrown by the bad guy.</a:t>
            </a:r>
          </a:p>
          <a:p>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6800" y="3505200"/>
            <a:ext cx="4152342" cy="1888066"/>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1359" y="3505200"/>
            <a:ext cx="4426841" cy="1888066"/>
          </a:xfrm>
          <a:prstGeom prst="rect">
            <a:avLst/>
          </a:prstGeom>
        </p:spPr>
      </p:pic>
    </p:spTree>
    <p:extLst>
      <p:ext uri="{BB962C8B-B14F-4D97-AF65-F5344CB8AC3E}">
        <p14:creationId xmlns:p14="http://schemas.microsoft.com/office/powerpoint/2010/main" val="2142502533"/>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smtClean="0"/>
          </a:p>
          <a:p>
            <a:pPr marL="0" indent="0">
              <a:buNone/>
            </a:pPr>
            <a:endParaRPr lang="en-US" dirty="0" smtClean="0"/>
          </a:p>
        </p:txBody>
      </p:sp>
      <p:sp>
        <p:nvSpPr>
          <p:cNvPr id="4" name="Title 1"/>
          <p:cNvSpPr>
            <a:spLocks noGrp="1"/>
          </p:cNvSpPr>
          <p:nvPr>
            <p:ph type="title"/>
          </p:nvPr>
        </p:nvSpPr>
        <p:spPr>
          <a:xfrm>
            <a:off x="1219200" y="274638"/>
            <a:ext cx="7467600" cy="1143000"/>
          </a:xfrm>
        </p:spPr>
        <p:txBody>
          <a:bodyPr/>
          <a:lstStyle/>
          <a:p>
            <a:r>
              <a:rPr lang="en-US" dirty="0" smtClean="0"/>
              <a:t>Possible In-app Purchases</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5600" y="3657600"/>
            <a:ext cx="5430862" cy="2197100"/>
          </a:xfrm>
          <a:prstGeom prst="rect">
            <a:avLst/>
          </a:prstGeom>
        </p:spPr>
      </p:pic>
      <p:pic>
        <p:nvPicPr>
          <p:cNvPr id="6" name="Picture 2" descr="C:\Users\jrdomingo\AppData\Local\Microsoft\Windows\Temporary Internet Files\Content.Outlook\RTQ2CYG7\ups_heart.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86400" y="1371600"/>
            <a:ext cx="1066800" cy="1066800"/>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p:cNvSpPr txBox="1">
            <a:spLocks/>
          </p:cNvSpPr>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2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1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1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mtClean="0"/>
              <a:t>Life packs</a:t>
            </a:r>
          </a:p>
          <a:p>
            <a:r>
              <a:rPr lang="en-US" smtClean="0"/>
              <a:t>Power Ups upgrade</a:t>
            </a:r>
          </a:p>
          <a:p>
            <a:r>
              <a:rPr lang="en-US" smtClean="0"/>
              <a:t>Consumable Power Up</a:t>
            </a:r>
          </a:p>
          <a:p>
            <a:endParaRPr lang="en-US" dirty="0"/>
          </a:p>
        </p:txBody>
      </p:sp>
      <p:pic>
        <p:nvPicPr>
          <p:cNvPr id="8" name="Picture 2" descr="C:\Users\jrdomingo\AppData\Local\Microsoft\Windows\Temporary Internet Files\Content.Outlook\RTQ2CYG7\ups_banana2 (2).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61203" y="2480936"/>
            <a:ext cx="1117194" cy="11171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31122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 information</a:t>
            </a:r>
            <a:endParaRPr lang="en-US" dirty="0"/>
          </a:p>
        </p:txBody>
      </p:sp>
      <p:sp>
        <p:nvSpPr>
          <p:cNvPr id="3" name="Content Placeholder 2"/>
          <p:cNvSpPr>
            <a:spLocks noGrp="1"/>
          </p:cNvSpPr>
          <p:nvPr>
            <p:ph idx="1"/>
          </p:nvPr>
        </p:nvSpPr>
        <p:spPr/>
        <p:txBody>
          <a:bodyPr/>
          <a:lstStyle/>
          <a:p>
            <a:r>
              <a:rPr lang="en-US" dirty="0" smtClean="0"/>
              <a:t>Mobile: 09298874076</a:t>
            </a:r>
          </a:p>
          <a:p>
            <a:r>
              <a:rPr lang="en-US" dirty="0" smtClean="0"/>
              <a:t>Email: </a:t>
            </a:r>
            <a:r>
              <a:rPr lang="en-US" dirty="0" smtClean="0">
                <a:hlinkClick r:id="rId2"/>
              </a:rPr>
              <a:t>rlramos@gmail.com</a:t>
            </a:r>
            <a:endParaRPr lang="en-US" dirty="0" smtClean="0"/>
          </a:p>
          <a:p>
            <a:r>
              <a:rPr lang="en-US" dirty="0" smtClean="0"/>
              <a:t>Facebook: </a:t>
            </a:r>
            <a:r>
              <a:rPr lang="en-US" dirty="0" smtClean="0">
                <a:hlinkClick r:id="rId2"/>
              </a:rPr>
              <a:t>rlramos@gmail.com</a:t>
            </a:r>
            <a:endParaRPr lang="en-US" dirty="0" smtClean="0"/>
          </a:p>
          <a:p>
            <a:r>
              <a:rPr lang="en-US" dirty="0" smtClean="0"/>
              <a:t>Twitter: </a:t>
            </a:r>
            <a:r>
              <a:rPr lang="en-US" dirty="0" err="1" smtClean="0"/>
              <a:t>Taleweaver</a:t>
            </a:r>
            <a:endParaRPr lang="en-US" dirty="0" smtClean="0"/>
          </a:p>
          <a:p>
            <a:r>
              <a:rPr lang="en-US" dirty="0" smtClean="0"/>
              <a:t>My Lego Blog: brickstories.blogspot.com</a:t>
            </a:r>
          </a:p>
          <a:p>
            <a:endParaRPr lang="en-US" dirty="0" smtClean="0"/>
          </a:p>
        </p:txBody>
      </p:sp>
    </p:spTree>
    <p:extLst>
      <p:ext uri="{BB962C8B-B14F-4D97-AF65-F5344CB8AC3E}">
        <p14:creationId xmlns:p14="http://schemas.microsoft.com/office/powerpoint/2010/main" val="34635829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smtClean="0"/>
          </a:p>
          <a:p>
            <a:pPr marL="0" indent="0">
              <a:buNone/>
            </a:pPr>
            <a:endParaRPr lang="en-US" dirty="0" smtClean="0"/>
          </a:p>
        </p:txBody>
      </p:sp>
      <p:sp>
        <p:nvSpPr>
          <p:cNvPr id="4" name="Rectangle 3"/>
          <p:cNvSpPr/>
          <p:nvPr/>
        </p:nvSpPr>
        <p:spPr>
          <a:xfrm>
            <a:off x="1143000" y="1981200"/>
            <a:ext cx="6553200" cy="1569660"/>
          </a:xfrm>
          <a:prstGeom prst="rect">
            <a:avLst/>
          </a:prstGeom>
        </p:spPr>
        <p:txBody>
          <a:bodyPr wrap="square">
            <a:spAutoFit/>
          </a:bodyPr>
          <a:lstStyle/>
          <a:p>
            <a:r>
              <a:rPr lang="en-US" sz="3200" i="1" dirty="0" smtClean="0"/>
              <a:t>“Putting something to Play Store or to the </a:t>
            </a:r>
            <a:r>
              <a:rPr lang="en-US" sz="3200" i="1" dirty="0" err="1" smtClean="0"/>
              <a:t>AppStore</a:t>
            </a:r>
            <a:r>
              <a:rPr lang="en-US" sz="3200" i="1" dirty="0" smtClean="0"/>
              <a:t> means selling something to the whole world”</a:t>
            </a:r>
            <a:endParaRPr lang="en-US" sz="3200" i="1" dirty="0"/>
          </a:p>
        </p:txBody>
      </p:sp>
      <p:sp>
        <p:nvSpPr>
          <p:cNvPr id="5" name="Rectangle 4"/>
          <p:cNvSpPr/>
          <p:nvPr/>
        </p:nvSpPr>
        <p:spPr>
          <a:xfrm>
            <a:off x="6934200" y="4191000"/>
            <a:ext cx="1066800" cy="584775"/>
          </a:xfrm>
          <a:prstGeom prst="rect">
            <a:avLst/>
          </a:prstGeom>
        </p:spPr>
        <p:txBody>
          <a:bodyPr wrap="square">
            <a:spAutoFit/>
          </a:bodyPr>
          <a:lstStyle/>
          <a:p>
            <a:r>
              <a:rPr lang="en-US" sz="3200" b="1" i="1" dirty="0" smtClean="0"/>
              <a:t>END</a:t>
            </a:r>
            <a:endParaRPr lang="en-US" sz="3200" b="1" i="1" dirty="0"/>
          </a:p>
        </p:txBody>
      </p:sp>
    </p:spTree>
    <p:extLst>
      <p:ext uri="{BB962C8B-B14F-4D97-AF65-F5344CB8AC3E}">
        <p14:creationId xmlns:p14="http://schemas.microsoft.com/office/powerpoint/2010/main" val="1780030285"/>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App Development</a:t>
            </a:r>
            <a:endParaRPr lang="en-US" dirty="0"/>
          </a:p>
        </p:txBody>
      </p:sp>
      <p:sp>
        <p:nvSpPr>
          <p:cNvPr id="5" name="Subtitle 4"/>
          <p:cNvSpPr>
            <a:spLocks noGrp="1"/>
          </p:cNvSpPr>
          <p:nvPr>
            <p:ph type="subTitle" idx="1"/>
          </p:nvPr>
        </p:nvSpPr>
        <p:spPr/>
        <p:txBody>
          <a:bodyPr/>
          <a:lstStyle/>
          <a:p>
            <a:endParaRPr lang="en-US"/>
          </a:p>
        </p:txBody>
      </p:sp>
      <p:sp>
        <p:nvSpPr>
          <p:cNvPr id="6" name="Content Placeholder 5"/>
          <p:cNvSpPr>
            <a:spLocks noGrp="1"/>
          </p:cNvSpPr>
          <p:nvPr>
            <p:ph sz="half" idx="10"/>
          </p:nvPr>
        </p:nvSpPr>
        <p:spPr/>
        <p:txBody>
          <a:bodyPr/>
          <a:lstStyle/>
          <a:p>
            <a:endParaRPr lang="en-US"/>
          </a:p>
        </p:txBody>
      </p:sp>
    </p:spTree>
    <p:extLst>
      <p:ext uri="{BB962C8B-B14F-4D97-AF65-F5344CB8AC3E}">
        <p14:creationId xmlns:p14="http://schemas.microsoft.com/office/powerpoint/2010/main" val="19348378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139700"/>
            <a:ext cx="6172200" cy="685800"/>
          </a:xfrm>
        </p:spPr>
        <p:txBody>
          <a:bodyPr/>
          <a:lstStyle/>
          <a:p>
            <a:r>
              <a:rPr lang="en-US" dirty="0" smtClean="0"/>
              <a:t>Development</a:t>
            </a:r>
            <a:endParaRPr lang="en-US" dirty="0"/>
          </a:p>
        </p:txBody>
      </p:sp>
      <p:sp>
        <p:nvSpPr>
          <p:cNvPr id="3" name="Text Placeholder 2"/>
          <p:cNvSpPr>
            <a:spLocks noGrp="1"/>
          </p:cNvSpPr>
          <p:nvPr>
            <p:ph type="body" idx="1"/>
          </p:nvPr>
        </p:nvSpPr>
        <p:spPr/>
        <p:txBody>
          <a:bodyPr>
            <a:normAutofit/>
          </a:bodyPr>
          <a:lstStyle/>
          <a:p>
            <a:r>
              <a:rPr lang="en-US" dirty="0" smtClean="0"/>
              <a:t>Native Apps</a:t>
            </a:r>
            <a:endParaRPr lang="en-US" dirty="0"/>
          </a:p>
        </p:txBody>
      </p:sp>
      <p:sp>
        <p:nvSpPr>
          <p:cNvPr id="4" name="Content Placeholder 3"/>
          <p:cNvSpPr>
            <a:spLocks noGrp="1"/>
          </p:cNvSpPr>
          <p:nvPr>
            <p:ph sz="half" idx="2"/>
          </p:nvPr>
        </p:nvSpPr>
        <p:spPr>
          <a:xfrm>
            <a:off x="426128" y="2438400"/>
            <a:ext cx="4040188" cy="3962400"/>
          </a:xfrm>
        </p:spPr>
        <p:txBody>
          <a:bodyPr>
            <a:normAutofit fontScale="85000" lnSpcReduction="20000"/>
          </a:bodyPr>
          <a:lstStyle/>
          <a:p>
            <a:r>
              <a:rPr lang="en-US" dirty="0" smtClean="0"/>
              <a:t>Every </a:t>
            </a:r>
            <a:r>
              <a:rPr lang="en-US" dirty="0"/>
              <a:t>mobile platform uses a different native programming language. While </a:t>
            </a:r>
            <a:r>
              <a:rPr lang="en-US" dirty="0" err="1"/>
              <a:t>iOS</a:t>
            </a:r>
            <a:r>
              <a:rPr lang="en-US" dirty="0"/>
              <a:t> uses Objective-C, Android uses Java, Windows Mobile uses </a:t>
            </a:r>
            <a:r>
              <a:rPr lang="en-US" dirty="0" smtClean="0"/>
              <a:t>C# and </a:t>
            </a:r>
            <a:r>
              <a:rPr lang="en-US" dirty="0"/>
              <a:t>so on. </a:t>
            </a:r>
            <a:endParaRPr lang="en-US" dirty="0" smtClean="0"/>
          </a:p>
          <a:p>
            <a:r>
              <a:rPr lang="en-US" dirty="0"/>
              <a:t>Each mobile platform offers the developer its own standardized SDK, development tools and other user interface elements, which they can use to develop their native app with relative ease.</a:t>
            </a:r>
          </a:p>
          <a:p>
            <a:endParaRPr lang="en-US" dirty="0" smtClean="0"/>
          </a:p>
        </p:txBody>
      </p:sp>
      <p:sp>
        <p:nvSpPr>
          <p:cNvPr id="5" name="Text Placeholder 4"/>
          <p:cNvSpPr>
            <a:spLocks noGrp="1"/>
          </p:cNvSpPr>
          <p:nvPr>
            <p:ph type="body" sz="quarter" idx="3"/>
          </p:nvPr>
        </p:nvSpPr>
        <p:spPr/>
        <p:txBody>
          <a:bodyPr>
            <a:normAutofit/>
          </a:bodyPr>
          <a:lstStyle/>
          <a:p>
            <a:r>
              <a:rPr lang="en-US" dirty="0" smtClean="0"/>
              <a:t>Web Apps</a:t>
            </a:r>
            <a:endParaRPr lang="en-US" dirty="0"/>
          </a:p>
        </p:txBody>
      </p:sp>
      <p:sp>
        <p:nvSpPr>
          <p:cNvPr id="6" name="Content Placeholder 5"/>
          <p:cNvSpPr>
            <a:spLocks noGrp="1"/>
          </p:cNvSpPr>
          <p:nvPr>
            <p:ph sz="quarter" idx="4"/>
          </p:nvPr>
        </p:nvSpPr>
        <p:spPr/>
        <p:txBody>
          <a:bodyPr/>
          <a:lstStyle/>
          <a:p>
            <a:r>
              <a:rPr lang="en-US" dirty="0" smtClean="0"/>
              <a:t>There are no standard tools or </a:t>
            </a:r>
            <a:r>
              <a:rPr lang="en-US" dirty="0" err="1" smtClean="0"/>
              <a:t>sdks</a:t>
            </a:r>
            <a:r>
              <a:rPr lang="en-US" dirty="0" smtClean="0"/>
              <a:t>. </a:t>
            </a:r>
          </a:p>
          <a:p>
            <a:r>
              <a:rPr lang="en-US" dirty="0"/>
              <a:t>Web </a:t>
            </a:r>
            <a:r>
              <a:rPr lang="en-US" dirty="0" smtClean="0"/>
              <a:t>apps use </a:t>
            </a:r>
            <a:r>
              <a:rPr lang="en-US" dirty="0"/>
              <a:t>languages such as JavaScript, HTML 5, CSS3 or other Web application frameworks as per the developer’s preferences.</a:t>
            </a:r>
          </a:p>
        </p:txBody>
      </p:sp>
    </p:spTree>
    <p:extLst>
      <p:ext uri="{BB962C8B-B14F-4D97-AF65-F5344CB8AC3E}">
        <p14:creationId xmlns:p14="http://schemas.microsoft.com/office/powerpoint/2010/main" val="2185001823"/>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39700"/>
            <a:ext cx="8458200" cy="1536700"/>
          </a:xfrm>
        </p:spPr>
        <p:txBody>
          <a:bodyPr>
            <a:normAutofit/>
          </a:bodyPr>
          <a:lstStyle/>
          <a:p>
            <a:r>
              <a:rPr lang="en-US" dirty="0" smtClean="0"/>
              <a:t>Platforms and associated development tools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Android</a:t>
            </a:r>
          </a:p>
          <a:p>
            <a:pPr lvl="1"/>
            <a:r>
              <a:rPr lang="en-US" dirty="0" smtClean="0"/>
              <a:t>Android SDK</a:t>
            </a:r>
          </a:p>
          <a:p>
            <a:pPr lvl="1"/>
            <a:r>
              <a:rPr lang="en-US" dirty="0" smtClean="0"/>
              <a:t>Java</a:t>
            </a:r>
          </a:p>
          <a:p>
            <a:pPr lvl="1"/>
            <a:r>
              <a:rPr lang="en-US" dirty="0" smtClean="0"/>
              <a:t>Android Development Tools</a:t>
            </a:r>
          </a:p>
          <a:p>
            <a:pPr lvl="1"/>
            <a:endParaRPr lang="en-US" dirty="0"/>
          </a:p>
          <a:p>
            <a:r>
              <a:rPr lang="en-US" dirty="0" err="1" smtClean="0"/>
              <a:t>iOS</a:t>
            </a:r>
            <a:endParaRPr lang="en-US" dirty="0" smtClean="0"/>
          </a:p>
          <a:p>
            <a:pPr lvl="1"/>
            <a:r>
              <a:rPr lang="en-US" dirty="0" err="1" smtClean="0"/>
              <a:t>iOS</a:t>
            </a:r>
            <a:r>
              <a:rPr lang="en-US" dirty="0" smtClean="0"/>
              <a:t> SDK</a:t>
            </a:r>
          </a:p>
          <a:p>
            <a:pPr lvl="1"/>
            <a:r>
              <a:rPr lang="en-US" dirty="0" smtClean="0"/>
              <a:t>Objective-C</a:t>
            </a:r>
          </a:p>
          <a:p>
            <a:pPr lvl="1"/>
            <a:r>
              <a:rPr lang="en-US" dirty="0" err="1" smtClean="0"/>
              <a:t>xCode</a:t>
            </a:r>
            <a:r>
              <a:rPr lang="en-US" dirty="0" smtClean="0"/>
              <a:t> Development Tool</a:t>
            </a:r>
          </a:p>
          <a:p>
            <a:pPr lvl="1"/>
            <a:endParaRPr lang="en-US" dirty="0"/>
          </a:p>
          <a:p>
            <a:r>
              <a:rPr lang="en-US" dirty="0" smtClean="0"/>
              <a:t>Windows Phone</a:t>
            </a:r>
          </a:p>
          <a:p>
            <a:pPr lvl="1"/>
            <a:r>
              <a:rPr lang="en-US" dirty="0" smtClean="0"/>
              <a:t>Windows Phone SDK</a:t>
            </a:r>
          </a:p>
          <a:p>
            <a:pPr lvl="1"/>
            <a:r>
              <a:rPr lang="en-US" dirty="0" smtClean="0"/>
              <a:t>C++/C#</a:t>
            </a:r>
            <a:endParaRPr lang="en-US" dirty="0"/>
          </a:p>
        </p:txBody>
      </p:sp>
    </p:spTree>
    <p:extLst>
      <p:ext uri="{BB962C8B-B14F-4D97-AF65-F5344CB8AC3E}">
        <p14:creationId xmlns:p14="http://schemas.microsoft.com/office/powerpoint/2010/main" val="16391710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39700"/>
            <a:ext cx="6324600" cy="685800"/>
          </a:xfrm>
        </p:spPr>
        <p:txBody>
          <a:bodyPr>
            <a:normAutofit fontScale="90000"/>
          </a:bodyPr>
          <a:lstStyle/>
          <a:p>
            <a:r>
              <a:rPr lang="en-US" dirty="0" smtClean="0"/>
              <a:t>Android versus Apple costs </a:t>
            </a:r>
            <a:endParaRPr lang="en-US" dirty="0"/>
          </a:p>
        </p:txBody>
      </p:sp>
      <p:sp>
        <p:nvSpPr>
          <p:cNvPr id="6" name="Text Placeholder 5"/>
          <p:cNvSpPr>
            <a:spLocks noGrp="1"/>
          </p:cNvSpPr>
          <p:nvPr>
            <p:ph type="body" idx="1"/>
          </p:nvPr>
        </p:nvSpPr>
        <p:spPr/>
        <p:txBody>
          <a:bodyPr>
            <a:normAutofit/>
          </a:bodyPr>
          <a:lstStyle/>
          <a:p>
            <a:r>
              <a:rPr lang="en-US" dirty="0" smtClean="0"/>
              <a:t>Android</a:t>
            </a:r>
            <a:endParaRPr lang="en-US" dirty="0"/>
          </a:p>
        </p:txBody>
      </p:sp>
      <p:sp>
        <p:nvSpPr>
          <p:cNvPr id="7" name="Content Placeholder 6"/>
          <p:cNvSpPr>
            <a:spLocks noGrp="1"/>
          </p:cNvSpPr>
          <p:nvPr>
            <p:ph sz="half" idx="2"/>
          </p:nvPr>
        </p:nvSpPr>
        <p:spPr/>
        <p:txBody>
          <a:bodyPr>
            <a:normAutofit fontScale="92500" lnSpcReduction="20000"/>
          </a:bodyPr>
          <a:lstStyle/>
          <a:p>
            <a:r>
              <a:rPr lang="en-US" dirty="0" smtClean="0"/>
              <a:t>USD$ 25 lifetime to register as a developer</a:t>
            </a:r>
          </a:p>
          <a:p>
            <a:r>
              <a:rPr lang="en-US" dirty="0" smtClean="0"/>
              <a:t>Free software development kit (SDK) </a:t>
            </a:r>
          </a:p>
          <a:p>
            <a:r>
              <a:rPr lang="en-US" dirty="0" smtClean="0"/>
              <a:t>Free development tools:</a:t>
            </a:r>
          </a:p>
          <a:p>
            <a:pPr lvl="1"/>
            <a:r>
              <a:rPr lang="en-US" dirty="0" smtClean="0"/>
              <a:t>Eclipse</a:t>
            </a:r>
          </a:p>
          <a:p>
            <a:pPr lvl="1"/>
            <a:r>
              <a:rPr lang="en-US" dirty="0" err="1" smtClean="0"/>
              <a:t>IntelliJ</a:t>
            </a:r>
            <a:endParaRPr lang="en-US" dirty="0" smtClean="0"/>
          </a:p>
          <a:p>
            <a:r>
              <a:rPr lang="en-US" dirty="0" smtClean="0"/>
              <a:t>Free testing on any android device</a:t>
            </a:r>
          </a:p>
          <a:p>
            <a:r>
              <a:rPr lang="en-US" dirty="0" smtClean="0"/>
              <a:t>Use any PC and OS (Windows, Mac, Unix/Linux)</a:t>
            </a:r>
            <a:endParaRPr lang="en-US" dirty="0"/>
          </a:p>
        </p:txBody>
      </p:sp>
      <p:sp>
        <p:nvSpPr>
          <p:cNvPr id="8" name="Text Placeholder 7"/>
          <p:cNvSpPr>
            <a:spLocks noGrp="1"/>
          </p:cNvSpPr>
          <p:nvPr>
            <p:ph type="body" sz="quarter" idx="3"/>
          </p:nvPr>
        </p:nvSpPr>
        <p:spPr/>
        <p:txBody>
          <a:bodyPr>
            <a:normAutofit/>
          </a:bodyPr>
          <a:lstStyle/>
          <a:p>
            <a:r>
              <a:rPr lang="en-US" dirty="0" smtClean="0"/>
              <a:t>Apple</a:t>
            </a:r>
            <a:endParaRPr lang="en-US" dirty="0"/>
          </a:p>
        </p:txBody>
      </p:sp>
      <p:sp>
        <p:nvSpPr>
          <p:cNvPr id="9" name="Content Placeholder 8"/>
          <p:cNvSpPr>
            <a:spLocks noGrp="1"/>
          </p:cNvSpPr>
          <p:nvPr>
            <p:ph sz="quarter" idx="4"/>
          </p:nvPr>
        </p:nvSpPr>
        <p:spPr/>
        <p:txBody>
          <a:bodyPr>
            <a:normAutofit fontScale="92500" lnSpcReduction="10000"/>
          </a:bodyPr>
          <a:lstStyle/>
          <a:p>
            <a:r>
              <a:rPr lang="en-US" dirty="0" smtClean="0"/>
              <a:t>USD$ 99 a year to register as a developer</a:t>
            </a:r>
          </a:p>
          <a:p>
            <a:r>
              <a:rPr lang="en-US" dirty="0" smtClean="0"/>
              <a:t>Free software development kit and development tool:</a:t>
            </a:r>
          </a:p>
          <a:p>
            <a:pPr lvl="1"/>
            <a:r>
              <a:rPr lang="en-US" dirty="0" err="1" smtClean="0"/>
              <a:t>Xcode</a:t>
            </a:r>
            <a:endParaRPr lang="en-US" dirty="0" smtClean="0"/>
          </a:p>
          <a:p>
            <a:r>
              <a:rPr lang="en-US" dirty="0" smtClean="0"/>
              <a:t>Testing </a:t>
            </a:r>
            <a:r>
              <a:rPr lang="en-US" b="1" dirty="0" smtClean="0"/>
              <a:t>cannot be done </a:t>
            </a:r>
            <a:r>
              <a:rPr lang="en-US" dirty="0" smtClean="0"/>
              <a:t>on an actual device until you are a registered developer</a:t>
            </a:r>
          </a:p>
          <a:p>
            <a:r>
              <a:rPr lang="en-US" b="1" dirty="0" smtClean="0"/>
              <a:t>Needs a Mac computer</a:t>
            </a:r>
            <a:endParaRPr lang="en-US" b="1" dirty="0"/>
          </a:p>
        </p:txBody>
      </p:sp>
    </p:spTree>
    <p:extLst>
      <p:ext uri="{BB962C8B-B14F-4D97-AF65-F5344CB8AC3E}">
        <p14:creationId xmlns:p14="http://schemas.microsoft.com/office/powerpoint/2010/main" val="38882420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Mock-Ups</a:t>
            </a:r>
            <a:endParaRPr lang="en-US" dirty="0"/>
          </a:p>
        </p:txBody>
      </p:sp>
      <p:sp>
        <p:nvSpPr>
          <p:cNvPr id="5" name="Text Placeholder 4"/>
          <p:cNvSpPr>
            <a:spLocks noGrp="1"/>
          </p:cNvSpPr>
          <p:nvPr>
            <p:ph type="subTitle" idx="1"/>
          </p:nvPr>
        </p:nvSpPr>
        <p:spPr/>
        <p:txBody>
          <a:bodyPr/>
          <a:lstStyle/>
          <a:p>
            <a:r>
              <a:rPr lang="en-US" dirty="0" smtClean="0"/>
              <a:t>I have an idea but I can’t put it into words</a:t>
            </a:r>
            <a:endParaRPr lang="en-US" dirty="0"/>
          </a:p>
        </p:txBody>
      </p:sp>
      <p:sp>
        <p:nvSpPr>
          <p:cNvPr id="2" name="Content Placeholder 1"/>
          <p:cNvSpPr>
            <a:spLocks noGrp="1"/>
          </p:cNvSpPr>
          <p:nvPr>
            <p:ph sz="half" idx="10"/>
          </p:nvPr>
        </p:nvSpPr>
        <p:spPr/>
        <p:txBody>
          <a:bodyPr/>
          <a:lstStyle/>
          <a:p>
            <a:endParaRPr lang="en-US"/>
          </a:p>
        </p:txBody>
      </p:sp>
    </p:spTree>
    <p:extLst>
      <p:ext uri="{BB962C8B-B14F-4D97-AF65-F5344CB8AC3E}">
        <p14:creationId xmlns:p14="http://schemas.microsoft.com/office/powerpoint/2010/main" val="2697968708"/>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139700"/>
            <a:ext cx="6096000" cy="1384300"/>
          </a:xfrm>
        </p:spPr>
        <p:txBody>
          <a:bodyPr>
            <a:normAutofit/>
          </a:bodyPr>
          <a:lstStyle/>
          <a:p>
            <a:r>
              <a:rPr lang="en-US" dirty="0" smtClean="0"/>
              <a:t>Sample Wireframe/Mock-up</a:t>
            </a:r>
            <a:endParaRPr lang="en-US" dirty="0"/>
          </a:p>
        </p:txBody>
      </p:sp>
      <p:pic>
        <p:nvPicPr>
          <p:cNvPr id="4" name="Content Placeholder 3" descr="wireframe2.jpeg"/>
          <p:cNvPicPr>
            <a:picLocks noGrp="1" noChangeAspect="1"/>
          </p:cNvPicPr>
          <p:nvPr>
            <p:ph idx="1"/>
          </p:nvPr>
        </p:nvPicPr>
        <p:blipFill>
          <a:blip r:embed="rId2">
            <a:extLst>
              <a:ext uri="{28A0092B-C50C-407E-A947-70E740481C1C}">
                <a14:useLocalDpi xmlns:a14="http://schemas.microsoft.com/office/drawing/2010/main" val="0"/>
              </a:ext>
            </a:extLst>
          </a:blip>
          <a:srcRect l="-16047" r="-16047"/>
          <a:stretch>
            <a:fillRect/>
          </a:stretch>
        </p:blipFill>
        <p:spPr/>
      </p:pic>
    </p:spTree>
    <p:extLst>
      <p:ext uri="{BB962C8B-B14F-4D97-AF65-F5344CB8AC3E}">
        <p14:creationId xmlns:p14="http://schemas.microsoft.com/office/powerpoint/2010/main" val="21853765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15900"/>
            <a:ext cx="6172200" cy="1384300"/>
          </a:xfrm>
        </p:spPr>
        <p:txBody>
          <a:bodyPr>
            <a:normAutofit/>
          </a:bodyPr>
          <a:lstStyle/>
          <a:p>
            <a:r>
              <a:rPr lang="en-US" dirty="0"/>
              <a:t>Sample Wireframe/Mock-up</a:t>
            </a:r>
          </a:p>
        </p:txBody>
      </p:sp>
      <p:pic>
        <p:nvPicPr>
          <p:cNvPr id="4" name="Content Placeholder 3" descr="wireframe_1.png"/>
          <p:cNvPicPr>
            <a:picLocks noGrp="1" noChangeAspect="1"/>
          </p:cNvPicPr>
          <p:nvPr>
            <p:ph idx="1"/>
          </p:nvPr>
        </p:nvPicPr>
        <p:blipFill>
          <a:blip r:embed="rId2">
            <a:extLst>
              <a:ext uri="{28A0092B-C50C-407E-A947-70E740481C1C}">
                <a14:useLocalDpi xmlns:a14="http://schemas.microsoft.com/office/drawing/2010/main" val="0"/>
              </a:ext>
            </a:extLst>
          </a:blip>
          <a:srcRect l="-14501" r="-14501"/>
          <a:stretch>
            <a:fillRect/>
          </a:stretch>
        </p:blipFill>
        <p:spPr/>
      </p:pic>
    </p:spTree>
    <p:extLst>
      <p:ext uri="{BB962C8B-B14F-4D97-AF65-F5344CB8AC3E}">
        <p14:creationId xmlns:p14="http://schemas.microsoft.com/office/powerpoint/2010/main" val="14442923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43000" y="139700"/>
            <a:ext cx="6248400" cy="1231900"/>
          </a:xfrm>
        </p:spPr>
        <p:txBody>
          <a:bodyPr/>
          <a:lstStyle/>
          <a:p>
            <a:r>
              <a:rPr lang="en-US" dirty="0" err="1" smtClean="0"/>
              <a:t>Wireframing</a:t>
            </a:r>
            <a:endParaRPr lang="en-US" dirty="0"/>
          </a:p>
        </p:txBody>
      </p:sp>
      <p:pic>
        <p:nvPicPr>
          <p:cNvPr id="6" name="Content Placeholder 5"/>
          <p:cNvPicPr>
            <a:picLocks noGrp="1" noChangeAspect="1"/>
          </p:cNvPicPr>
          <p:nvPr>
            <p:ph sz="half" idx="1"/>
          </p:nvPr>
        </p:nvPicPr>
        <p:blipFill>
          <a:blip r:embed="rId3">
            <a:extLst>
              <a:ext uri="{28A0092B-C50C-407E-A947-70E740481C1C}">
                <a14:useLocalDpi xmlns:a14="http://schemas.microsoft.com/office/drawing/2010/main" val="0"/>
              </a:ext>
            </a:extLst>
          </a:blip>
          <a:srcRect l="4916" r="4916"/>
          <a:stretch>
            <a:fillRect/>
          </a:stretch>
        </p:blipFill>
        <p:spPr/>
      </p:pic>
      <p:sp>
        <p:nvSpPr>
          <p:cNvPr id="2" name="Content Placeholder 1"/>
          <p:cNvSpPr>
            <a:spLocks noGrp="1"/>
          </p:cNvSpPr>
          <p:nvPr>
            <p:ph sz="half" idx="2"/>
          </p:nvPr>
        </p:nvSpPr>
        <p:spPr/>
        <p:txBody>
          <a:bodyPr>
            <a:normAutofit fontScale="70000" lnSpcReduction="20000"/>
          </a:bodyPr>
          <a:lstStyle/>
          <a:p>
            <a:r>
              <a:rPr lang="en-US" dirty="0" err="1" smtClean="0"/>
              <a:t>Wireframing</a:t>
            </a:r>
            <a:r>
              <a:rPr lang="en-US" dirty="0" smtClean="0"/>
              <a:t> is a technique that enables people to express their app ideas in a visual manner.</a:t>
            </a:r>
          </a:p>
          <a:p>
            <a:r>
              <a:rPr lang="en-US" dirty="0" smtClean="0"/>
              <a:t>For a screen </a:t>
            </a:r>
            <a:r>
              <a:rPr lang="en-US" dirty="0"/>
              <a:t>design, you can't start building pixel layers in </a:t>
            </a:r>
            <a:r>
              <a:rPr lang="en-US" dirty="0" err="1"/>
              <a:t>photoshop</a:t>
            </a:r>
            <a:r>
              <a:rPr lang="en-US" dirty="0"/>
              <a:t>, or writing blocks of code, without knowing where the information is going to </a:t>
            </a:r>
            <a:r>
              <a:rPr lang="en-US" dirty="0" smtClean="0"/>
              <a:t>go.</a:t>
            </a:r>
          </a:p>
          <a:p>
            <a:r>
              <a:rPr lang="en-US" dirty="0" smtClean="0"/>
              <a:t>At </a:t>
            </a:r>
            <a:r>
              <a:rPr lang="en-US" dirty="0"/>
              <a:t>a deeper level, a wireframe is also very useful in determining how the user interacts with the interface. </a:t>
            </a:r>
          </a:p>
        </p:txBody>
      </p:sp>
    </p:spTree>
    <p:extLst>
      <p:ext uri="{BB962C8B-B14F-4D97-AF65-F5344CB8AC3E}">
        <p14:creationId xmlns:p14="http://schemas.microsoft.com/office/powerpoint/2010/main" val="1027945427"/>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143000" y="139700"/>
            <a:ext cx="6248400" cy="1231900"/>
          </a:xfrm>
        </p:spPr>
        <p:txBody>
          <a:bodyPr/>
          <a:lstStyle/>
          <a:p>
            <a:r>
              <a:rPr lang="en-US" dirty="0" smtClean="0"/>
              <a:t>Demo: Wireframes</a:t>
            </a:r>
            <a:endParaRPr lang="en-US" dirty="0"/>
          </a:p>
        </p:txBody>
      </p:sp>
      <p:sp>
        <p:nvSpPr>
          <p:cNvPr id="6" name="Content Placeholder 5"/>
          <p:cNvSpPr>
            <a:spLocks noGrp="1"/>
          </p:cNvSpPr>
          <p:nvPr>
            <p:ph idx="1"/>
          </p:nvPr>
        </p:nvSpPr>
        <p:spPr>
          <a:xfrm>
            <a:off x="2272770" y="2020888"/>
            <a:ext cx="6102832" cy="4196438"/>
          </a:xfrm>
        </p:spPr>
        <p:txBody>
          <a:bodyPr>
            <a:normAutofit/>
          </a:bodyPr>
          <a:lstStyle/>
          <a:p>
            <a:r>
              <a:rPr lang="en-US" sz="2400" dirty="0" smtClean="0"/>
              <a:t>Make your own:</a:t>
            </a:r>
            <a:endParaRPr lang="en-US" sz="2400" dirty="0"/>
          </a:p>
          <a:p>
            <a:pPr lvl="1"/>
            <a:r>
              <a:rPr lang="en-US" sz="2400" dirty="0" smtClean="0">
                <a:hlinkClick r:id="rId2"/>
              </a:rPr>
              <a:t>http://</a:t>
            </a:r>
            <a:r>
              <a:rPr lang="en-US" sz="2400" b="1" dirty="0" smtClean="0">
                <a:hlinkClick r:id="rId2"/>
              </a:rPr>
              <a:t>moqups.com</a:t>
            </a:r>
            <a:r>
              <a:rPr lang="en-US" sz="2400" b="1" dirty="0" smtClean="0"/>
              <a:t>	</a:t>
            </a:r>
          </a:p>
          <a:p>
            <a:pPr lvl="1"/>
            <a:endParaRPr lang="en-US" sz="2400" b="1" dirty="0"/>
          </a:p>
          <a:p>
            <a:r>
              <a:rPr lang="en-US" sz="2800" dirty="0" smtClean="0"/>
              <a:t>Look at sample Wireframes/Mock-ups:</a:t>
            </a:r>
          </a:p>
          <a:p>
            <a:pPr lvl="1"/>
            <a:r>
              <a:rPr lang="en-US" sz="2400" dirty="0">
                <a:hlinkClick r:id="rId3"/>
              </a:rPr>
              <a:t>http://blog.mockupbuilder.com/12-best-wireframe-examples-for-android-app</a:t>
            </a:r>
            <a:r>
              <a:rPr lang="en-US" sz="2400" dirty="0" smtClean="0">
                <a:hlinkClick r:id="rId3"/>
              </a:rPr>
              <a:t>/</a:t>
            </a:r>
            <a:endParaRPr lang="en-US" sz="2400" dirty="0" smtClean="0"/>
          </a:p>
          <a:p>
            <a:pPr lvl="1"/>
            <a:endParaRPr lang="en-US" sz="2400" dirty="0" smtClean="0"/>
          </a:p>
          <a:p>
            <a:endParaRPr lang="en-US" sz="2400" b="1" dirty="0"/>
          </a:p>
        </p:txBody>
      </p:sp>
    </p:spTree>
    <p:extLst>
      <p:ext uri="{BB962C8B-B14F-4D97-AF65-F5344CB8AC3E}">
        <p14:creationId xmlns:p14="http://schemas.microsoft.com/office/powerpoint/2010/main" val="74174701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US" dirty="0"/>
          </a:p>
        </p:txBody>
      </p:sp>
      <p:sp>
        <p:nvSpPr>
          <p:cNvPr id="8" name="Content Placeholder 7"/>
          <p:cNvSpPr>
            <a:spLocks noGrp="1"/>
          </p:cNvSpPr>
          <p:nvPr>
            <p:ph idx="1"/>
          </p:nvPr>
        </p:nvSpPr>
        <p:spPr>
          <a:xfrm>
            <a:off x="2010833" y="2020888"/>
            <a:ext cx="6921500" cy="4105275"/>
          </a:xfrm>
        </p:spPr>
        <p:txBody>
          <a:bodyPr/>
          <a:lstStyle/>
          <a:p>
            <a:pPr marL="0" indent="0">
              <a:buNone/>
            </a:pPr>
            <a:r>
              <a:rPr lang="en-US" sz="2000" b="1" dirty="0" smtClean="0"/>
              <a:t>A copy of this presentation can be found at:</a:t>
            </a:r>
          </a:p>
          <a:p>
            <a:pPr marL="0" indent="0">
              <a:buNone/>
            </a:pPr>
            <a:r>
              <a:rPr lang="en-US" sz="2000" b="1" dirty="0"/>
              <a:t>http://</a:t>
            </a:r>
            <a:r>
              <a:rPr lang="en-US" sz="2000" b="1" dirty="0" err="1"/>
              <a:t>mobiledev.ronaldramos.info</a:t>
            </a:r>
            <a:r>
              <a:rPr lang="en-US" sz="2000" b="1" dirty="0" smtClean="0"/>
              <a:t>/</a:t>
            </a:r>
            <a:r>
              <a:rPr lang="en-US" sz="2000" b="1" dirty="0" err="1" smtClean="0"/>
              <a:t>bpsu</a:t>
            </a:r>
            <a:r>
              <a:rPr lang="en-US" sz="2000" b="1" dirty="0" smtClean="0"/>
              <a:t>/</a:t>
            </a:r>
            <a:endParaRPr lang="en-US" dirty="0"/>
          </a:p>
        </p:txBody>
      </p:sp>
      <p:pic>
        <p:nvPicPr>
          <p:cNvPr id="2" name="Picture 1" descr="1- mobile apps - 1.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94306" y="3048826"/>
            <a:ext cx="4049694" cy="4049694"/>
          </a:xfrm>
          <a:prstGeom prst="rect">
            <a:avLst/>
          </a:prstGeom>
        </p:spPr>
      </p:pic>
    </p:spTree>
    <p:extLst>
      <p:ext uri="{BB962C8B-B14F-4D97-AF65-F5344CB8AC3E}">
        <p14:creationId xmlns:p14="http://schemas.microsoft.com/office/powerpoint/2010/main" val="358782892"/>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Mobile App Generators</a:t>
            </a:r>
            <a:endParaRPr lang="en-US" dirty="0"/>
          </a:p>
        </p:txBody>
      </p:sp>
      <p:sp>
        <p:nvSpPr>
          <p:cNvPr id="5" name="Text Placeholder 4"/>
          <p:cNvSpPr>
            <a:spLocks noGrp="1"/>
          </p:cNvSpPr>
          <p:nvPr>
            <p:ph type="subTitle" idx="1"/>
          </p:nvPr>
        </p:nvSpPr>
        <p:spPr/>
        <p:txBody>
          <a:bodyPr/>
          <a:lstStyle/>
          <a:p>
            <a:r>
              <a:rPr lang="en-US" dirty="0" smtClean="0"/>
              <a:t>I want to make my own app but I have no developers!?!?!</a:t>
            </a:r>
            <a:endParaRPr lang="en-US" dirty="0"/>
          </a:p>
        </p:txBody>
      </p:sp>
      <p:sp>
        <p:nvSpPr>
          <p:cNvPr id="2" name="Content Placeholder 1"/>
          <p:cNvSpPr>
            <a:spLocks noGrp="1"/>
          </p:cNvSpPr>
          <p:nvPr>
            <p:ph sz="half" idx="10"/>
          </p:nvPr>
        </p:nvSpPr>
        <p:spPr/>
        <p:txBody>
          <a:bodyPr/>
          <a:lstStyle/>
          <a:p>
            <a:endParaRPr lang="en-US"/>
          </a:p>
        </p:txBody>
      </p:sp>
    </p:spTree>
    <p:extLst>
      <p:ext uri="{BB962C8B-B14F-4D97-AF65-F5344CB8AC3E}">
        <p14:creationId xmlns:p14="http://schemas.microsoft.com/office/powerpoint/2010/main" val="2581975106"/>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Want to build an app? </a:t>
            </a:r>
          </a:p>
        </p:txBody>
      </p:sp>
      <p:sp>
        <p:nvSpPr>
          <p:cNvPr id="5" name="Content Placeholder 4"/>
          <p:cNvSpPr>
            <a:spLocks noGrp="1"/>
          </p:cNvSpPr>
          <p:nvPr>
            <p:ph idx="1"/>
          </p:nvPr>
        </p:nvSpPr>
        <p:spPr/>
        <p:txBody>
          <a:bodyPr>
            <a:normAutofit/>
          </a:bodyPr>
          <a:lstStyle/>
          <a:p>
            <a:r>
              <a:rPr lang="en-US" dirty="0" smtClean="0"/>
              <a:t>Do</a:t>
            </a:r>
            <a:r>
              <a:rPr lang="en-US" dirty="0"/>
              <a:t>-it-yourself (DIY) app builders let businesses craft their own apps with no technical skills required. </a:t>
            </a:r>
          </a:p>
          <a:p>
            <a:r>
              <a:rPr lang="en-US" dirty="0" smtClean="0"/>
              <a:t>Technologies:</a:t>
            </a:r>
          </a:p>
          <a:p>
            <a:pPr lvl="1"/>
            <a:r>
              <a:rPr lang="en-US" dirty="0" smtClean="0"/>
              <a:t>HTML5</a:t>
            </a:r>
          </a:p>
          <a:p>
            <a:pPr lvl="1"/>
            <a:r>
              <a:rPr lang="en-US" dirty="0" smtClean="0"/>
              <a:t>CSS3</a:t>
            </a:r>
          </a:p>
          <a:p>
            <a:pPr lvl="1"/>
            <a:r>
              <a:rPr lang="en-US" dirty="0" err="1" smtClean="0"/>
              <a:t>Javascript</a:t>
            </a:r>
            <a:endParaRPr lang="en-US" dirty="0"/>
          </a:p>
        </p:txBody>
      </p:sp>
    </p:spTree>
    <p:extLst>
      <p:ext uri="{BB962C8B-B14F-4D97-AF65-F5344CB8AC3E}">
        <p14:creationId xmlns:p14="http://schemas.microsoft.com/office/powerpoint/2010/main" val="3159153971"/>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app generators</a:t>
            </a:r>
            <a:endParaRPr lang="en-US" dirty="0"/>
          </a:p>
        </p:txBody>
      </p:sp>
      <p:sp>
        <p:nvSpPr>
          <p:cNvPr id="3" name="Content Placeholder 2"/>
          <p:cNvSpPr>
            <a:spLocks noGrp="1"/>
          </p:cNvSpPr>
          <p:nvPr>
            <p:ph idx="1"/>
          </p:nvPr>
        </p:nvSpPr>
        <p:spPr/>
        <p:txBody>
          <a:bodyPr/>
          <a:lstStyle/>
          <a:p>
            <a:r>
              <a:rPr lang="en-US" dirty="0" smtClean="0">
                <a:hlinkClick r:id=""/>
              </a:rPr>
              <a:t>http://appsgeyser.com</a:t>
            </a:r>
          </a:p>
          <a:p>
            <a:r>
              <a:rPr lang="en-US" dirty="0" smtClean="0">
                <a:hlinkClick r:id=""/>
              </a:rPr>
              <a:t>http</a:t>
            </a:r>
            <a:r>
              <a:rPr lang="en-US" dirty="0">
                <a:hlinkClick r:id="rId2"/>
              </a:rPr>
              <a:t>://www.infinitemonkeys.mobi/</a:t>
            </a:r>
          </a:p>
          <a:p>
            <a:r>
              <a:rPr lang="en-US" dirty="0" smtClean="0">
                <a:hlinkClick r:id="rId2"/>
              </a:rPr>
              <a:t>http://appypie.com</a:t>
            </a:r>
            <a:endParaRPr lang="en-US" dirty="0" smtClean="0"/>
          </a:p>
          <a:p>
            <a:r>
              <a:rPr lang="en-US" dirty="0">
                <a:hlinkClick r:id="rId3"/>
              </a:rPr>
              <a:t>http://appery.io</a:t>
            </a:r>
            <a:r>
              <a:rPr lang="en-US" dirty="0" smtClean="0">
                <a:hlinkClick r:id="rId3"/>
              </a:rPr>
              <a:t>/</a:t>
            </a:r>
            <a:endParaRPr lang="en-US" dirty="0" smtClean="0"/>
          </a:p>
          <a:p>
            <a:r>
              <a:rPr lang="en-US" dirty="0">
                <a:hlinkClick r:id="rId4"/>
              </a:rPr>
              <a:t>https://mainstreet-apps.com</a:t>
            </a:r>
            <a:r>
              <a:rPr lang="en-US" dirty="0" smtClean="0">
                <a:hlinkClick r:id="rId4"/>
              </a:rPr>
              <a:t>/</a:t>
            </a:r>
            <a:endParaRPr lang="en-US" dirty="0" smtClean="0"/>
          </a:p>
          <a:p>
            <a:r>
              <a:rPr lang="en-US" dirty="0">
                <a:hlinkClick r:id="rId5"/>
              </a:rPr>
              <a:t>http://www.appsbar.com</a:t>
            </a:r>
            <a:r>
              <a:rPr lang="en-US" dirty="0" smtClean="0">
                <a:hlinkClick r:id="rId5"/>
              </a:rPr>
              <a:t>/</a:t>
            </a:r>
            <a:endParaRPr lang="en-US" dirty="0" smtClean="0"/>
          </a:p>
          <a:p>
            <a:endParaRPr lang="en-US" dirty="0" smtClean="0"/>
          </a:p>
          <a:p>
            <a:endParaRPr lang="en-US" dirty="0"/>
          </a:p>
          <a:p>
            <a:endParaRPr lang="en-US" dirty="0"/>
          </a:p>
        </p:txBody>
      </p:sp>
    </p:spTree>
    <p:extLst>
      <p:ext uri="{BB962C8B-B14F-4D97-AF65-F5344CB8AC3E}">
        <p14:creationId xmlns:p14="http://schemas.microsoft.com/office/powerpoint/2010/main" val="1255037313"/>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139700"/>
            <a:ext cx="6172200" cy="685800"/>
          </a:xfrm>
        </p:spPr>
        <p:txBody>
          <a:bodyPr>
            <a:normAutofit fontScale="90000"/>
          </a:bodyPr>
          <a:lstStyle/>
          <a:p>
            <a:r>
              <a:rPr lang="en-US" dirty="0" smtClean="0"/>
              <a:t>Make your own app now!</a:t>
            </a:r>
            <a:endParaRPr lang="en-US" dirty="0"/>
          </a:p>
        </p:txBody>
      </p:sp>
      <p:pic>
        <p:nvPicPr>
          <p:cNvPr id="4" name="Content Placeholder 3"/>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17006" y="1315698"/>
            <a:ext cx="7968193" cy="4417632"/>
          </a:xfrm>
        </p:spPr>
      </p:pic>
      <p:sp>
        <p:nvSpPr>
          <p:cNvPr id="3" name="Content Placeholder 2"/>
          <p:cNvSpPr>
            <a:spLocks noGrp="1"/>
          </p:cNvSpPr>
          <p:nvPr>
            <p:ph sz="half" idx="2"/>
          </p:nvPr>
        </p:nvSpPr>
        <p:spPr>
          <a:xfrm>
            <a:off x="2082801" y="5969000"/>
            <a:ext cx="5791100" cy="567267"/>
          </a:xfrm>
        </p:spPr>
        <p:txBody>
          <a:bodyPr>
            <a:normAutofit/>
          </a:bodyPr>
          <a:lstStyle/>
          <a:p>
            <a:pPr marL="0" indent="0">
              <a:buNone/>
            </a:pPr>
            <a:r>
              <a:rPr lang="en-US" sz="2400" dirty="0"/>
              <a:t>http:/</a:t>
            </a:r>
            <a:r>
              <a:rPr lang="en-US" sz="2400" dirty="0" smtClean="0"/>
              <a:t>/</a:t>
            </a:r>
            <a:r>
              <a:rPr lang="en-US" sz="2400" dirty="0" err="1" smtClean="0"/>
              <a:t>appsgeyser.com</a:t>
            </a:r>
            <a:r>
              <a:rPr lang="en-US" sz="2400" dirty="0" smtClean="0"/>
              <a:t>/</a:t>
            </a:r>
            <a:endParaRPr lang="en-US" sz="2400" dirty="0"/>
          </a:p>
        </p:txBody>
      </p:sp>
    </p:spTree>
    <p:extLst>
      <p:ext uri="{BB962C8B-B14F-4D97-AF65-F5344CB8AC3E}">
        <p14:creationId xmlns:p14="http://schemas.microsoft.com/office/powerpoint/2010/main" val="78012402"/>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371600" y="304800"/>
            <a:ext cx="4948238" cy="567545"/>
          </a:xfrm>
        </p:spPr>
        <p:txBody>
          <a:bodyPr>
            <a:normAutofit fontScale="90000"/>
          </a:bodyPr>
          <a:lstStyle/>
          <a:p>
            <a:r>
              <a:rPr lang="en-US" dirty="0" smtClean="0"/>
              <a:t>Pick a template!</a:t>
            </a:r>
            <a:endParaRPr lang="en-US" dirty="0"/>
          </a:p>
        </p:txBody>
      </p:sp>
      <p:pic>
        <p:nvPicPr>
          <p:cNvPr id="7" name="Content Placeholder 6" descr="Screen Shot 2014-04-01 at 12.19.28 PM.png"/>
          <p:cNvPicPr>
            <a:picLocks noGrp="1" noChangeAspect="1"/>
          </p:cNvPicPr>
          <p:nvPr>
            <p:ph idx="1"/>
          </p:nvPr>
        </p:nvPicPr>
        <p:blipFill>
          <a:blip r:embed="rId2">
            <a:extLst>
              <a:ext uri="{28A0092B-C50C-407E-A947-70E740481C1C}">
                <a14:useLocalDpi xmlns:a14="http://schemas.microsoft.com/office/drawing/2010/main" val="0"/>
              </a:ext>
            </a:extLst>
          </a:blip>
          <a:srcRect t="4198" b="4198"/>
          <a:stretch>
            <a:fillRect/>
          </a:stretch>
        </p:blipFill>
        <p:spPr>
          <a:xfrm>
            <a:off x="2116514" y="1572768"/>
            <a:ext cx="6259088" cy="4553395"/>
          </a:xfrm>
        </p:spPr>
      </p:pic>
    </p:spTree>
    <p:extLst>
      <p:ext uri="{BB962C8B-B14F-4D97-AF65-F5344CB8AC3E}">
        <p14:creationId xmlns:p14="http://schemas.microsoft.com/office/powerpoint/2010/main" val="389084580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139700"/>
            <a:ext cx="6172200" cy="685800"/>
          </a:xfrm>
        </p:spPr>
        <p:txBody>
          <a:bodyPr/>
          <a:lstStyle/>
          <a:p>
            <a:r>
              <a:rPr lang="en-US" dirty="0" smtClean="0"/>
              <a:t>Fill in the details!</a:t>
            </a:r>
            <a:endParaRPr lang="en-US" dirty="0"/>
          </a:p>
        </p:txBody>
      </p:sp>
      <p:pic>
        <p:nvPicPr>
          <p:cNvPr id="4" name="Content Placeholder 3" descr="Screen Shot 2014-04-01 at 12.20.48 PM.png"/>
          <p:cNvPicPr>
            <a:picLocks noGrp="1" noChangeAspect="1"/>
          </p:cNvPicPr>
          <p:nvPr>
            <p:ph idx="1"/>
          </p:nvPr>
        </p:nvPicPr>
        <p:blipFill>
          <a:blip r:embed="rId2">
            <a:extLst>
              <a:ext uri="{28A0092B-C50C-407E-A947-70E740481C1C}">
                <a14:useLocalDpi xmlns:a14="http://schemas.microsoft.com/office/drawing/2010/main" val="0"/>
              </a:ext>
            </a:extLst>
          </a:blip>
          <a:srcRect l="3956" r="3956"/>
          <a:stretch>
            <a:fillRect/>
          </a:stretch>
        </p:blipFill>
        <p:spPr/>
      </p:pic>
    </p:spTree>
    <p:extLst>
      <p:ext uri="{BB962C8B-B14F-4D97-AF65-F5344CB8AC3E}">
        <p14:creationId xmlns:p14="http://schemas.microsoft.com/office/powerpoint/2010/main" val="394517268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39700"/>
            <a:ext cx="6248400" cy="685800"/>
          </a:xfrm>
        </p:spPr>
        <p:txBody>
          <a:bodyPr/>
          <a:lstStyle/>
          <a:p>
            <a:r>
              <a:rPr lang="en-US" dirty="0" smtClean="0"/>
              <a:t>Click on create app!</a:t>
            </a:r>
            <a:endParaRPr lang="en-US" dirty="0"/>
          </a:p>
        </p:txBody>
      </p:sp>
      <p:pic>
        <p:nvPicPr>
          <p:cNvPr id="4" name="Content Placeholder 3" descr="Screen Shot 2014-04-01 at 12.21.11 PM.png"/>
          <p:cNvPicPr>
            <a:picLocks noGrp="1" noChangeAspect="1"/>
          </p:cNvPicPr>
          <p:nvPr>
            <p:ph idx="1"/>
          </p:nvPr>
        </p:nvPicPr>
        <p:blipFill>
          <a:blip r:embed="rId2">
            <a:extLst>
              <a:ext uri="{28A0092B-C50C-407E-A947-70E740481C1C}">
                <a14:useLocalDpi xmlns:a14="http://schemas.microsoft.com/office/drawing/2010/main" val="0"/>
              </a:ext>
            </a:extLst>
          </a:blip>
          <a:srcRect l="23362" r="23362"/>
          <a:stretch>
            <a:fillRect/>
          </a:stretch>
        </p:blipFill>
        <p:spPr/>
      </p:pic>
    </p:spTree>
    <p:extLst>
      <p:ext uri="{BB962C8B-B14F-4D97-AF65-F5344CB8AC3E}">
        <p14:creationId xmlns:p14="http://schemas.microsoft.com/office/powerpoint/2010/main" val="413123995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139700"/>
            <a:ext cx="6096000" cy="685800"/>
          </a:xfrm>
        </p:spPr>
        <p:txBody>
          <a:bodyPr/>
          <a:lstStyle/>
          <a:p>
            <a:r>
              <a:rPr lang="en-US" dirty="0" smtClean="0"/>
              <a:t>Preview your app!</a:t>
            </a:r>
            <a:endParaRPr lang="en-US" dirty="0"/>
          </a:p>
        </p:txBody>
      </p:sp>
      <p:pic>
        <p:nvPicPr>
          <p:cNvPr id="5" name="Content Placeholder 4" descr="Screen Shot 2014-04-02 at 10.42.25 PM.png"/>
          <p:cNvPicPr>
            <a:picLocks noGrp="1" noChangeAspect="1"/>
          </p:cNvPicPr>
          <p:nvPr>
            <p:ph sz="half" idx="1"/>
          </p:nvPr>
        </p:nvPicPr>
        <p:blipFill>
          <a:blip r:embed="rId2">
            <a:extLst>
              <a:ext uri="{28A0092B-C50C-407E-A947-70E740481C1C}">
                <a14:useLocalDpi xmlns:a14="http://schemas.microsoft.com/office/drawing/2010/main" val="0"/>
              </a:ext>
            </a:extLst>
          </a:blip>
          <a:srcRect t="-16207" b="-16207"/>
          <a:stretch>
            <a:fillRect/>
          </a:stretch>
        </p:blipFill>
        <p:spPr/>
      </p:pic>
      <p:pic>
        <p:nvPicPr>
          <p:cNvPr id="6" name="Content Placeholder 5" descr="Screen Shot 2014-04-02 at 10.42.51 PM.png"/>
          <p:cNvPicPr>
            <a:picLocks noGrp="1" noChangeAspect="1"/>
          </p:cNvPicPr>
          <p:nvPr>
            <p:ph sz="half" idx="2"/>
          </p:nvPr>
        </p:nvPicPr>
        <p:blipFill>
          <a:blip r:embed="rId3">
            <a:extLst>
              <a:ext uri="{28A0092B-C50C-407E-A947-70E740481C1C}">
                <a14:useLocalDpi xmlns:a14="http://schemas.microsoft.com/office/drawing/2010/main" val="0"/>
              </a:ext>
            </a:extLst>
          </a:blip>
          <a:srcRect t="-16958" b="-16958"/>
          <a:stretch>
            <a:fillRect/>
          </a:stretch>
        </p:blipFill>
        <p:spPr>
          <a:xfrm>
            <a:off x="4660900" y="1600200"/>
            <a:ext cx="3703638" cy="4525963"/>
          </a:xfrm>
        </p:spPr>
      </p:pic>
    </p:spTree>
    <p:extLst>
      <p:ext uri="{BB962C8B-B14F-4D97-AF65-F5344CB8AC3E}">
        <p14:creationId xmlns:p14="http://schemas.microsoft.com/office/powerpoint/2010/main" val="265542273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219200" y="139700"/>
            <a:ext cx="6172200" cy="685800"/>
          </a:xfrm>
        </p:spPr>
        <p:txBody>
          <a:bodyPr>
            <a:normAutofit fontScale="90000"/>
          </a:bodyPr>
          <a:lstStyle/>
          <a:p>
            <a:r>
              <a:rPr lang="en-US" dirty="0" smtClean="0"/>
              <a:t>Install your app to your device!</a:t>
            </a:r>
            <a:endParaRPr lang="en-US" dirty="0"/>
          </a:p>
        </p:txBody>
      </p:sp>
      <p:pic>
        <p:nvPicPr>
          <p:cNvPr id="7" name="Content Placeholder 6" descr="Screen Shot 2014-04-02 at 10.43.45 PM.png"/>
          <p:cNvPicPr>
            <a:picLocks noGrp="1" noChangeAspect="1"/>
          </p:cNvPicPr>
          <p:nvPr>
            <p:ph idx="1"/>
          </p:nvPr>
        </p:nvPicPr>
        <p:blipFill>
          <a:blip r:embed="rId3">
            <a:extLst>
              <a:ext uri="{28A0092B-C50C-407E-A947-70E740481C1C}">
                <a14:useLocalDpi xmlns:a14="http://schemas.microsoft.com/office/drawing/2010/main" val="0"/>
              </a:ext>
            </a:extLst>
          </a:blip>
          <a:srcRect t="8366" b="8366"/>
          <a:stretch>
            <a:fillRect/>
          </a:stretch>
        </p:blipFill>
        <p:spPr/>
      </p:pic>
    </p:spTree>
    <p:extLst>
      <p:ext uri="{BB962C8B-B14F-4D97-AF65-F5344CB8AC3E}">
        <p14:creationId xmlns:p14="http://schemas.microsoft.com/office/powerpoint/2010/main" val="422961315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24000" y="139700"/>
            <a:ext cx="5867400" cy="685800"/>
          </a:xfrm>
        </p:spPr>
        <p:txBody>
          <a:bodyPr/>
          <a:lstStyle/>
          <a:p>
            <a:r>
              <a:rPr lang="en-US" dirty="0" smtClean="0"/>
              <a:t>Remember</a:t>
            </a:r>
            <a:endParaRPr lang="en-US" dirty="0"/>
          </a:p>
        </p:txBody>
      </p:sp>
      <p:sp>
        <p:nvSpPr>
          <p:cNvPr id="6" name="Content Placeholder 5"/>
          <p:cNvSpPr>
            <a:spLocks noGrp="1"/>
          </p:cNvSpPr>
          <p:nvPr>
            <p:ph idx="1"/>
          </p:nvPr>
        </p:nvSpPr>
        <p:spPr/>
        <p:txBody>
          <a:bodyPr/>
          <a:lstStyle/>
          <a:p>
            <a:r>
              <a:rPr lang="en-US" dirty="0" smtClean="0"/>
              <a:t>Most DIY app generators create limited functionality  like content generator/link summary apps.</a:t>
            </a:r>
          </a:p>
          <a:p>
            <a:endParaRPr lang="en-US" dirty="0"/>
          </a:p>
          <a:p>
            <a:endParaRPr lang="en-US" dirty="0"/>
          </a:p>
        </p:txBody>
      </p:sp>
    </p:spTree>
    <p:extLst>
      <p:ext uri="{BB962C8B-B14F-4D97-AF65-F5344CB8AC3E}">
        <p14:creationId xmlns:p14="http://schemas.microsoft.com/office/powerpoint/2010/main" val="397814126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Intro</a:t>
            </a:r>
            <a:endParaRPr lang="en-US" dirty="0"/>
          </a:p>
        </p:txBody>
      </p:sp>
      <p:sp>
        <p:nvSpPr>
          <p:cNvPr id="3" name="Content Placeholder 2"/>
          <p:cNvSpPr>
            <a:spLocks noGrp="1"/>
          </p:cNvSpPr>
          <p:nvPr>
            <p:ph idx="1"/>
          </p:nvPr>
        </p:nvSpPr>
        <p:spPr/>
        <p:txBody>
          <a:bodyPr/>
          <a:lstStyle/>
          <a:p>
            <a:r>
              <a:rPr lang="en-US" dirty="0" smtClean="0"/>
              <a:t>Name/</a:t>
            </a:r>
            <a:r>
              <a:rPr lang="en-US" dirty="0" smtClean="0"/>
              <a:t>Nickname</a:t>
            </a:r>
          </a:p>
          <a:p>
            <a:r>
              <a:rPr lang="en-US" dirty="0" smtClean="0"/>
              <a:t>What do you do?</a:t>
            </a:r>
            <a:endParaRPr lang="en-US" dirty="0" smtClean="0"/>
          </a:p>
          <a:p>
            <a:r>
              <a:rPr lang="en-US" dirty="0" smtClean="0"/>
              <a:t>Why </a:t>
            </a:r>
            <a:r>
              <a:rPr lang="en-US" dirty="0" smtClean="0"/>
              <a:t>are you here</a:t>
            </a:r>
            <a:r>
              <a:rPr lang="en-US" dirty="0" smtClean="0"/>
              <a:t>?</a:t>
            </a:r>
          </a:p>
          <a:p>
            <a:r>
              <a:rPr lang="en-US" dirty="0" smtClean="0"/>
              <a:t>Previous programming experience?</a:t>
            </a:r>
            <a:endParaRPr lang="en-US" dirty="0" smtClean="0"/>
          </a:p>
          <a:p>
            <a:r>
              <a:rPr lang="en-US" dirty="0" smtClean="0"/>
              <a:t>What are your expectations?</a:t>
            </a:r>
          </a:p>
          <a:p>
            <a:r>
              <a:rPr lang="en-US" dirty="0" smtClean="0"/>
              <a:t>Favorite pastime? Why?</a:t>
            </a:r>
            <a:endParaRPr lang="en-US" dirty="0"/>
          </a:p>
        </p:txBody>
      </p:sp>
    </p:spTree>
    <p:extLst>
      <p:ext uri="{BB962C8B-B14F-4D97-AF65-F5344CB8AC3E}">
        <p14:creationId xmlns:p14="http://schemas.microsoft.com/office/powerpoint/2010/main" val="4213071883"/>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n-US" dirty="0" smtClean="0"/>
              <a:t>But I want to make more complicated apps!</a:t>
            </a:r>
            <a:endParaRPr lang="en-US" dirty="0"/>
          </a:p>
        </p:txBody>
      </p:sp>
      <p:sp>
        <p:nvSpPr>
          <p:cNvPr id="5" name="Text Placeholder 4"/>
          <p:cNvSpPr>
            <a:spLocks noGrp="1"/>
          </p:cNvSpPr>
          <p:nvPr>
            <p:ph type="subTitle" idx="1"/>
          </p:nvPr>
        </p:nvSpPr>
        <p:spPr/>
        <p:txBody>
          <a:bodyPr/>
          <a:lstStyle/>
          <a:p>
            <a:r>
              <a:rPr lang="en-US" dirty="0" smtClean="0"/>
              <a:t>MIT’s App Inventor</a:t>
            </a:r>
            <a:endParaRPr lang="en-US" dirty="0"/>
          </a:p>
        </p:txBody>
      </p:sp>
      <p:sp>
        <p:nvSpPr>
          <p:cNvPr id="2" name="Content Placeholder 1"/>
          <p:cNvSpPr>
            <a:spLocks noGrp="1"/>
          </p:cNvSpPr>
          <p:nvPr>
            <p:ph sz="half" idx="10"/>
          </p:nvPr>
        </p:nvSpPr>
        <p:spPr/>
        <p:txBody>
          <a:bodyPr/>
          <a:lstStyle/>
          <a:p>
            <a:endParaRPr lang="en-US"/>
          </a:p>
        </p:txBody>
      </p:sp>
    </p:spTree>
    <p:extLst>
      <p:ext uri="{BB962C8B-B14F-4D97-AF65-F5344CB8AC3E}">
        <p14:creationId xmlns:p14="http://schemas.microsoft.com/office/powerpoint/2010/main" val="4143257175"/>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0" y="139700"/>
            <a:ext cx="5867400" cy="685800"/>
          </a:xfrm>
        </p:spPr>
        <p:txBody>
          <a:bodyPr/>
          <a:lstStyle/>
          <a:p>
            <a:r>
              <a:rPr lang="en-US" dirty="0" smtClean="0"/>
              <a:t>Something in between</a:t>
            </a:r>
            <a:endParaRPr lang="en-US" dirty="0"/>
          </a:p>
        </p:txBody>
      </p:sp>
      <p:sp>
        <p:nvSpPr>
          <p:cNvPr id="5" name="Content Placeholder 4"/>
          <p:cNvSpPr>
            <a:spLocks noGrp="1"/>
          </p:cNvSpPr>
          <p:nvPr>
            <p:ph idx="1"/>
          </p:nvPr>
        </p:nvSpPr>
        <p:spPr/>
        <p:txBody>
          <a:bodyPr/>
          <a:lstStyle/>
          <a:p>
            <a:r>
              <a:rPr lang="en-US" dirty="0"/>
              <a:t>MIT App Inventor provides the fastest way to build apps for Android phones and tablets. Even with no prior experience, you can learn to build apps within hours</a:t>
            </a:r>
            <a:r>
              <a:rPr lang="en-US" dirty="0" smtClean="0"/>
              <a:t>.</a:t>
            </a:r>
          </a:p>
          <a:p>
            <a:endParaRPr lang="en-US" dirty="0"/>
          </a:p>
          <a:p>
            <a:r>
              <a:rPr lang="en-US" dirty="0" smtClean="0"/>
              <a:t>The MIT site:</a:t>
            </a:r>
          </a:p>
          <a:p>
            <a:pPr lvl="1"/>
            <a:r>
              <a:rPr lang="en-US" dirty="0">
                <a:hlinkClick r:id="rId2"/>
              </a:rPr>
              <a:t>http://appinventor.mit.edu/explore</a:t>
            </a:r>
            <a:r>
              <a:rPr lang="en-US" dirty="0" smtClean="0">
                <a:hlinkClick r:id="rId2"/>
              </a:rPr>
              <a:t>/</a:t>
            </a:r>
            <a:endParaRPr lang="en-US" dirty="0" smtClean="0"/>
          </a:p>
          <a:p>
            <a:pPr lvl="1"/>
            <a:endParaRPr lang="en-US" dirty="0"/>
          </a:p>
          <a:p>
            <a:r>
              <a:rPr lang="en-US" dirty="0" smtClean="0"/>
              <a:t>Learning materials/Tutorials:</a:t>
            </a:r>
          </a:p>
          <a:p>
            <a:pPr lvl="1"/>
            <a:r>
              <a:rPr lang="en-US" dirty="0">
                <a:hlinkClick r:id="rId3"/>
              </a:rPr>
              <a:t>http://www.appinventor.org</a:t>
            </a:r>
            <a:r>
              <a:rPr lang="en-US" dirty="0" smtClean="0">
                <a:hlinkClick r:id="rId3"/>
              </a:rPr>
              <a:t>/</a:t>
            </a:r>
            <a:endParaRPr lang="en-US" dirty="0" smtClean="0"/>
          </a:p>
          <a:p>
            <a:pPr lvl="1"/>
            <a:endParaRPr lang="en-US" dirty="0"/>
          </a:p>
        </p:txBody>
      </p:sp>
    </p:spTree>
    <p:extLst>
      <p:ext uri="{BB962C8B-B14F-4D97-AF65-F5344CB8AC3E}">
        <p14:creationId xmlns:p14="http://schemas.microsoft.com/office/powerpoint/2010/main" val="3716598576"/>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39700"/>
            <a:ext cx="6019800" cy="685800"/>
          </a:xfrm>
        </p:spPr>
        <p:txBody>
          <a:bodyPr/>
          <a:lstStyle/>
          <a:p>
            <a:r>
              <a:rPr lang="en-US" dirty="0" smtClean="0"/>
              <a:t>What is it?</a:t>
            </a:r>
            <a:endParaRPr lang="en-US" dirty="0"/>
          </a:p>
        </p:txBody>
      </p:sp>
      <p:sp>
        <p:nvSpPr>
          <p:cNvPr id="3" name="Content Placeholder 2"/>
          <p:cNvSpPr>
            <a:spLocks noGrp="1"/>
          </p:cNvSpPr>
          <p:nvPr>
            <p:ph idx="1"/>
          </p:nvPr>
        </p:nvSpPr>
        <p:spPr/>
        <p:txBody>
          <a:bodyPr>
            <a:normAutofit/>
          </a:bodyPr>
          <a:lstStyle/>
          <a:p>
            <a:r>
              <a:rPr lang="en-US" dirty="0"/>
              <a:t>App Inventor is a </a:t>
            </a:r>
            <a:r>
              <a:rPr lang="en-US" b="1" dirty="0"/>
              <a:t>visual programming language</a:t>
            </a:r>
            <a:r>
              <a:rPr lang="en-US" dirty="0"/>
              <a:t> de</a:t>
            </a:r>
            <a:r>
              <a:rPr lang="en-US" b="1" dirty="0"/>
              <a:t>signed specifically for beginners</a:t>
            </a:r>
            <a:r>
              <a:rPr lang="en-US" dirty="0"/>
              <a:t>. </a:t>
            </a:r>
            <a:endParaRPr lang="en-US" dirty="0" smtClean="0"/>
          </a:p>
          <a:p>
            <a:r>
              <a:rPr lang="en-US" dirty="0" smtClean="0"/>
              <a:t>Students </a:t>
            </a:r>
            <a:r>
              <a:rPr lang="en-US" dirty="0"/>
              <a:t>are highly motivated to learn because they can create mobile apps for phones and tablets, and because the visual blocks language allows them to build interesting things right from the start. </a:t>
            </a:r>
            <a:endParaRPr lang="en-US" dirty="0" smtClean="0"/>
          </a:p>
          <a:p>
            <a:r>
              <a:rPr lang="en-US" dirty="0" smtClean="0"/>
              <a:t>Because </a:t>
            </a:r>
            <a:r>
              <a:rPr lang="en-US" dirty="0"/>
              <a:t>they are not bogged down in syntax and error messages, students are able to work on real world problems, explore logic and problem-solving, and develop a passion for computing.</a:t>
            </a:r>
          </a:p>
        </p:txBody>
      </p:sp>
    </p:spTree>
    <p:extLst>
      <p:ext uri="{BB962C8B-B14F-4D97-AF65-F5344CB8AC3E}">
        <p14:creationId xmlns:p14="http://schemas.microsoft.com/office/powerpoint/2010/main" val="382745852"/>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19200" y="139700"/>
            <a:ext cx="6172200" cy="685800"/>
          </a:xfrm>
        </p:spPr>
        <p:txBody>
          <a:bodyPr>
            <a:normAutofit fontScale="90000"/>
          </a:bodyPr>
          <a:lstStyle/>
          <a:p>
            <a:r>
              <a:rPr lang="en-US" dirty="0" smtClean="0"/>
              <a:t>Can you tell what’s supposed to happen?</a:t>
            </a:r>
            <a:endParaRPr lang="en-US"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rcRect l="-2769" r="-2769"/>
          <a:stretch>
            <a:fillRect/>
          </a:stretch>
        </p:blipFill>
        <p:spPr>
          <a:xfrm>
            <a:off x="1249610" y="1447801"/>
            <a:ext cx="6243390" cy="4348342"/>
          </a:xfrm>
        </p:spPr>
      </p:pic>
    </p:spTree>
    <p:extLst>
      <p:ext uri="{BB962C8B-B14F-4D97-AF65-F5344CB8AC3E}">
        <p14:creationId xmlns:p14="http://schemas.microsoft.com/office/powerpoint/2010/main" val="906130807"/>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19200" y="139700"/>
            <a:ext cx="6172200" cy="685800"/>
          </a:xfrm>
        </p:spPr>
        <p:txBody>
          <a:bodyPr>
            <a:normAutofit fontScale="90000"/>
          </a:bodyPr>
          <a:lstStyle/>
          <a:p>
            <a:r>
              <a:rPr lang="en-US" dirty="0" smtClean="0"/>
              <a:t>Can you tell what’s supposed to happen?</a:t>
            </a:r>
            <a:endParaRPr lang="en-US" dirty="0"/>
          </a:p>
        </p:txBody>
      </p:sp>
      <p:pic>
        <p:nvPicPr>
          <p:cNvPr id="6" name="Content Placeholder 5" descr="appinventor.png"/>
          <p:cNvPicPr>
            <a:picLocks noGrp="1" noChangeAspect="1"/>
          </p:cNvPicPr>
          <p:nvPr>
            <p:ph idx="1"/>
          </p:nvPr>
        </p:nvPicPr>
        <p:blipFill>
          <a:blip r:embed="rId3"/>
          <a:stretch>
            <a:fillRect/>
          </a:stretch>
        </p:blipFill>
        <p:spPr>
          <a:xfrm>
            <a:off x="457200" y="1930221"/>
            <a:ext cx="8229600" cy="3865921"/>
          </a:xfrm>
        </p:spPr>
      </p:pic>
    </p:spTree>
    <p:extLst>
      <p:ext uri="{BB962C8B-B14F-4D97-AF65-F5344CB8AC3E}">
        <p14:creationId xmlns:p14="http://schemas.microsoft.com/office/powerpoint/2010/main" val="598459315"/>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43000" y="139700"/>
            <a:ext cx="6248400" cy="685800"/>
          </a:xfrm>
        </p:spPr>
        <p:txBody>
          <a:bodyPr>
            <a:normAutofit fontScale="90000"/>
          </a:bodyPr>
          <a:lstStyle/>
          <a:p>
            <a:r>
              <a:rPr lang="en-US" dirty="0" smtClean="0"/>
              <a:t>An app inventor success story</a:t>
            </a:r>
            <a:endParaRPr lang="en-US" dirty="0"/>
          </a:p>
        </p:txBody>
      </p:sp>
      <p:pic>
        <p:nvPicPr>
          <p:cNvPr id="6" name="Content Placeholder 5" descr="appinventor2.png"/>
          <p:cNvPicPr>
            <a:picLocks noGrp="1" noChangeAspect="1"/>
          </p:cNvPicPr>
          <p:nvPr>
            <p:ph idx="1"/>
          </p:nvPr>
        </p:nvPicPr>
        <p:blipFill>
          <a:blip r:embed="rId2"/>
          <a:stretch>
            <a:fillRect/>
          </a:stretch>
        </p:blipFill>
        <p:spPr>
          <a:xfrm>
            <a:off x="897813" y="1600200"/>
            <a:ext cx="7348374" cy="4525963"/>
          </a:xfrm>
        </p:spPr>
      </p:pic>
    </p:spTree>
    <p:extLst>
      <p:ext uri="{BB962C8B-B14F-4D97-AF65-F5344CB8AC3E}">
        <p14:creationId xmlns:p14="http://schemas.microsoft.com/office/powerpoint/2010/main" val="1769354311"/>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139700"/>
            <a:ext cx="6172200" cy="685800"/>
          </a:xfrm>
        </p:spPr>
        <p:txBody>
          <a:bodyPr/>
          <a:lstStyle/>
          <a:p>
            <a:r>
              <a:rPr lang="en-US" dirty="0" smtClean="0"/>
              <a:t>What’s possible!</a:t>
            </a:r>
            <a:endParaRPr lang="en-US" dirty="0"/>
          </a:p>
        </p:txBody>
      </p:sp>
      <p:pic>
        <p:nvPicPr>
          <p:cNvPr id="4" name="Content Placeholder 3" descr="appinventor3.png"/>
          <p:cNvPicPr>
            <a:picLocks noGrp="1" noChangeAspect="1"/>
          </p:cNvPicPr>
          <p:nvPr>
            <p:ph idx="1"/>
          </p:nvPr>
        </p:nvPicPr>
        <p:blipFill>
          <a:blip r:embed="rId2"/>
          <a:stretch>
            <a:fillRect/>
          </a:stretch>
        </p:blipFill>
        <p:spPr>
          <a:xfrm>
            <a:off x="653367" y="1600200"/>
            <a:ext cx="7837266" cy="4525963"/>
          </a:xfrm>
        </p:spPr>
      </p:pic>
    </p:spTree>
    <p:extLst>
      <p:ext uri="{BB962C8B-B14F-4D97-AF65-F5344CB8AC3E}">
        <p14:creationId xmlns:p14="http://schemas.microsoft.com/office/powerpoint/2010/main" val="838684074"/>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139700"/>
            <a:ext cx="5943600" cy="685800"/>
          </a:xfrm>
        </p:spPr>
        <p:txBody>
          <a:bodyPr>
            <a:normAutofit fontScale="90000"/>
          </a:bodyPr>
          <a:lstStyle/>
          <a:p>
            <a:r>
              <a:rPr lang="en-US" dirty="0" smtClean="0"/>
              <a:t>Demo! MIT’s App Inventor</a:t>
            </a:r>
            <a:endParaRPr lang="en-US" dirty="0"/>
          </a:p>
        </p:txBody>
      </p:sp>
      <p:pic>
        <p:nvPicPr>
          <p:cNvPr id="4" name="Content Placeholder 3" descr="Screen Shot 2014-02-17 at 10.33.46 AM.png"/>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t="-17772" b="-17772"/>
          <a:stretch/>
        </p:blipFill>
        <p:spPr>
          <a:xfrm>
            <a:off x="1514473" y="1071562"/>
            <a:ext cx="5868459" cy="4525963"/>
          </a:xfrm>
        </p:spPr>
      </p:pic>
      <p:sp>
        <p:nvSpPr>
          <p:cNvPr id="3" name="Content Placeholder 2"/>
          <p:cNvSpPr>
            <a:spLocks noGrp="1"/>
          </p:cNvSpPr>
          <p:nvPr>
            <p:ph sz="half" idx="2"/>
          </p:nvPr>
        </p:nvSpPr>
        <p:spPr>
          <a:xfrm>
            <a:off x="931334" y="5127096"/>
            <a:ext cx="7416800" cy="470429"/>
          </a:xfrm>
        </p:spPr>
        <p:txBody>
          <a:bodyPr>
            <a:noAutofit/>
          </a:bodyPr>
          <a:lstStyle/>
          <a:p>
            <a:r>
              <a:rPr lang="en-US" sz="3600" dirty="0"/>
              <a:t>http://ai2.appinventor.mit.edu/</a:t>
            </a:r>
          </a:p>
        </p:txBody>
      </p:sp>
    </p:spTree>
    <p:extLst>
      <p:ext uri="{BB962C8B-B14F-4D97-AF65-F5344CB8AC3E}">
        <p14:creationId xmlns:p14="http://schemas.microsoft.com/office/powerpoint/2010/main" val="2749499741"/>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Making more complicated apps</a:t>
            </a:r>
            <a:endParaRPr lang="en-US" dirty="0"/>
          </a:p>
        </p:txBody>
      </p:sp>
      <p:sp>
        <p:nvSpPr>
          <p:cNvPr id="5" name="Text Placeholder 4"/>
          <p:cNvSpPr>
            <a:spLocks noGrp="1"/>
          </p:cNvSpPr>
          <p:nvPr>
            <p:ph type="subTitle" idx="1"/>
          </p:nvPr>
        </p:nvSpPr>
        <p:spPr/>
        <p:txBody>
          <a:bodyPr/>
          <a:lstStyle/>
          <a:p>
            <a:endParaRPr lang="en-US" dirty="0"/>
          </a:p>
        </p:txBody>
      </p:sp>
      <p:sp>
        <p:nvSpPr>
          <p:cNvPr id="2" name="Content Placeholder 1"/>
          <p:cNvSpPr>
            <a:spLocks noGrp="1"/>
          </p:cNvSpPr>
          <p:nvPr>
            <p:ph sz="half" idx="10"/>
          </p:nvPr>
        </p:nvSpPr>
        <p:spPr/>
        <p:txBody>
          <a:bodyPr/>
          <a:lstStyle/>
          <a:p>
            <a:endParaRPr lang="en-US"/>
          </a:p>
        </p:txBody>
      </p:sp>
    </p:spTree>
    <p:extLst>
      <p:ext uri="{BB962C8B-B14F-4D97-AF65-F5344CB8AC3E}">
        <p14:creationId xmlns:p14="http://schemas.microsoft.com/office/powerpoint/2010/main" val="2586251887"/>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139700"/>
            <a:ext cx="6096000" cy="1308100"/>
          </a:xfrm>
        </p:spPr>
        <p:txBody>
          <a:bodyPr>
            <a:normAutofit fontScale="90000"/>
          </a:bodyPr>
          <a:lstStyle/>
          <a:p>
            <a:r>
              <a:rPr lang="en-US" dirty="0" smtClean="0"/>
              <a:t>Eclipse environment for Android development</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83842" y="1600200"/>
            <a:ext cx="6576315" cy="4525963"/>
          </a:xfrm>
        </p:spPr>
      </p:pic>
    </p:spTree>
    <p:extLst>
      <p:ext uri="{BB962C8B-B14F-4D97-AF65-F5344CB8AC3E}">
        <p14:creationId xmlns:p14="http://schemas.microsoft.com/office/powerpoint/2010/main" val="2471382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The World of Apps</a:t>
            </a:r>
          </a:p>
          <a:p>
            <a:pPr marL="514350" indent="-514350">
              <a:buFont typeface="+mj-lt"/>
              <a:buAutoNum type="arabicPeriod"/>
            </a:pPr>
            <a:r>
              <a:rPr lang="en-US" dirty="0" smtClean="0"/>
              <a:t>Mock-Ups </a:t>
            </a:r>
          </a:p>
          <a:p>
            <a:pPr marL="514350" indent="-514350">
              <a:buFont typeface="+mj-lt"/>
              <a:buAutoNum type="arabicPeriod"/>
            </a:pPr>
            <a:r>
              <a:rPr lang="en-US" dirty="0" smtClean="0"/>
              <a:t>App Generators</a:t>
            </a:r>
          </a:p>
          <a:p>
            <a:pPr marL="514350" indent="-514350">
              <a:buFont typeface="+mj-lt"/>
              <a:buAutoNum type="arabicPeriod"/>
            </a:pPr>
            <a:r>
              <a:rPr lang="en-US" dirty="0" smtClean="0"/>
              <a:t>Building more complex apps</a:t>
            </a:r>
          </a:p>
        </p:txBody>
      </p:sp>
    </p:spTree>
    <p:extLst>
      <p:ext uri="{BB962C8B-B14F-4D97-AF65-F5344CB8AC3E}">
        <p14:creationId xmlns:p14="http://schemas.microsoft.com/office/powerpoint/2010/main" val="3417553268"/>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39700"/>
            <a:ext cx="6019800" cy="1384300"/>
          </a:xfrm>
        </p:spPr>
        <p:txBody>
          <a:bodyPr>
            <a:normAutofit/>
          </a:bodyPr>
          <a:lstStyle/>
          <a:p>
            <a:r>
              <a:rPr lang="en-US" dirty="0" err="1" smtClean="0"/>
              <a:t>Xcode</a:t>
            </a:r>
            <a:r>
              <a:rPr lang="en-US" dirty="0" smtClean="0"/>
              <a:t> environment for </a:t>
            </a:r>
            <a:r>
              <a:rPr lang="en-US" dirty="0" err="1" smtClean="0"/>
              <a:t>iOS</a:t>
            </a:r>
            <a:r>
              <a:rPr lang="en-US" dirty="0" smtClean="0"/>
              <a:t> development</a:t>
            </a:r>
            <a:endParaRPr lang="en-US" dirty="0"/>
          </a:p>
        </p:txBody>
      </p:sp>
      <p:pic>
        <p:nvPicPr>
          <p:cNvPr id="4" name="Content Placeholder 3" descr="Screen Shot 2014-04-04 at 12.27.00 PM.png"/>
          <p:cNvPicPr>
            <a:picLocks noGrp="1" noChangeAspect="1"/>
          </p:cNvPicPr>
          <p:nvPr>
            <p:ph idx="1"/>
          </p:nvPr>
        </p:nvPicPr>
        <p:blipFill>
          <a:blip r:embed="rId2">
            <a:extLst>
              <a:ext uri="{28A0092B-C50C-407E-A947-70E740481C1C}">
                <a14:useLocalDpi xmlns:a14="http://schemas.microsoft.com/office/drawing/2010/main" val="0"/>
              </a:ext>
            </a:extLst>
          </a:blip>
          <a:srcRect l="-13623" r="-13623"/>
          <a:stretch>
            <a:fillRect/>
          </a:stretch>
        </p:blipFill>
        <p:spPr/>
      </p:pic>
    </p:spTree>
    <p:extLst>
      <p:ext uri="{BB962C8B-B14F-4D97-AF65-F5344CB8AC3E}">
        <p14:creationId xmlns:p14="http://schemas.microsoft.com/office/powerpoint/2010/main" val="195966453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Setting up the Android Development Environment</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385151322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14400" y="381000"/>
            <a:ext cx="7315200" cy="1154097"/>
          </a:xfrm>
        </p:spPr>
        <p:txBody>
          <a:bodyPr/>
          <a:lstStyle/>
          <a:p>
            <a:r>
              <a:rPr lang="en-US" dirty="0" smtClean="0"/>
              <a:t>What you’ll need</a:t>
            </a:r>
            <a:endParaRPr lang="en-US" dirty="0"/>
          </a:p>
        </p:txBody>
      </p:sp>
      <p:sp>
        <p:nvSpPr>
          <p:cNvPr id="2" name="Content Placeholder 1"/>
          <p:cNvSpPr>
            <a:spLocks noGrp="1"/>
          </p:cNvSpPr>
          <p:nvPr>
            <p:ph idx="1"/>
          </p:nvPr>
        </p:nvSpPr>
        <p:spPr/>
        <p:txBody>
          <a:bodyPr/>
          <a:lstStyle/>
          <a:p>
            <a:endParaRPr lang="en-US"/>
          </a:p>
        </p:txBody>
      </p:sp>
      <p:graphicFrame>
        <p:nvGraphicFramePr>
          <p:cNvPr id="4" name="Diagram 3"/>
          <p:cNvGraphicFramePr/>
          <p:nvPr>
            <p:extLst>
              <p:ext uri="{D42A27DB-BD31-4B8C-83A1-F6EECF244321}">
                <p14:modId xmlns:p14="http://schemas.microsoft.com/office/powerpoint/2010/main" val="2787227133"/>
              </p:ext>
            </p:extLst>
          </p:nvPr>
        </p:nvGraphicFramePr>
        <p:xfrm>
          <a:off x="827584" y="1916832"/>
          <a:ext cx="6415608" cy="441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539552" y="6237312"/>
            <a:ext cx="7416824" cy="369332"/>
          </a:xfrm>
          <a:prstGeom prst="rect">
            <a:avLst/>
          </a:prstGeom>
          <a:noFill/>
        </p:spPr>
        <p:txBody>
          <a:bodyPr wrap="square" rtlCol="0">
            <a:spAutoFit/>
          </a:bodyPr>
          <a:lstStyle/>
          <a:p>
            <a:r>
              <a:rPr lang="en-US" dirty="0" smtClean="0"/>
              <a:t>The Bundle is found on developer.android.com</a:t>
            </a:r>
            <a:endParaRPr lang="en-SG" dirty="0"/>
          </a:p>
        </p:txBody>
      </p:sp>
    </p:spTree>
    <p:extLst>
      <p:ext uri="{BB962C8B-B14F-4D97-AF65-F5344CB8AC3E}">
        <p14:creationId xmlns:p14="http://schemas.microsoft.com/office/powerpoint/2010/main" val="1262949389"/>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PH" dirty="0" smtClean="0"/>
              <a:t>Testing the Environment</a:t>
            </a:r>
            <a:endParaRPr lang="en-PH" dirty="0"/>
          </a:p>
        </p:txBody>
      </p:sp>
      <p:sp>
        <p:nvSpPr>
          <p:cNvPr id="5" name="Text Placeholder 4"/>
          <p:cNvSpPr>
            <a:spLocks noGrp="1"/>
          </p:cNvSpPr>
          <p:nvPr>
            <p:ph type="body" idx="1"/>
          </p:nvPr>
        </p:nvSpPr>
        <p:spPr/>
        <p:txBody>
          <a:bodyPr/>
          <a:lstStyle/>
          <a:p>
            <a:endParaRPr lang="en-PH"/>
          </a:p>
        </p:txBody>
      </p:sp>
    </p:spTree>
    <p:extLst>
      <p:ext uri="{BB962C8B-B14F-4D97-AF65-F5344CB8AC3E}">
        <p14:creationId xmlns:p14="http://schemas.microsoft.com/office/powerpoint/2010/main" val="18602130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PH" dirty="0" smtClean="0"/>
              <a:t>Testing the </a:t>
            </a:r>
            <a:r>
              <a:rPr lang="en-PH" dirty="0" err="1" smtClean="0"/>
              <a:t>Plugin</a:t>
            </a:r>
            <a:endParaRPr lang="en-PH" dirty="0"/>
          </a:p>
        </p:txBody>
      </p:sp>
      <p:pic>
        <p:nvPicPr>
          <p:cNvPr id="4" name="Content Placeholder 3" descr="installadtplugin_test.jpg"/>
          <p:cNvPicPr>
            <a:picLocks noGrp="1" noChangeAspect="1"/>
          </p:cNvPicPr>
          <p:nvPr>
            <p:ph sz="half" idx="4294967295"/>
          </p:nvPr>
        </p:nvPicPr>
        <p:blipFill>
          <a:blip r:embed="rId2" cstate="print"/>
          <a:stretch>
            <a:fillRect/>
          </a:stretch>
        </p:blipFill>
        <p:spPr>
          <a:xfrm>
            <a:off x="1219200" y="2819400"/>
            <a:ext cx="3528219" cy="3528219"/>
          </a:xfrm>
          <a:prstGeom prst="rect">
            <a:avLst/>
          </a:prstGeom>
        </p:spPr>
      </p:pic>
      <p:sp>
        <p:nvSpPr>
          <p:cNvPr id="6" name="Content Placeholder 5"/>
          <p:cNvSpPr>
            <a:spLocks noGrp="1"/>
          </p:cNvSpPr>
          <p:nvPr>
            <p:ph sz="half" idx="4294967295"/>
          </p:nvPr>
        </p:nvSpPr>
        <p:spPr>
          <a:xfrm>
            <a:off x="5105400" y="3048000"/>
            <a:ext cx="3581400" cy="3124200"/>
          </a:xfrm>
          <a:prstGeom prst="rect">
            <a:avLst/>
          </a:prstGeom>
        </p:spPr>
        <p:txBody>
          <a:bodyPr/>
          <a:lstStyle/>
          <a:p>
            <a:r>
              <a:rPr lang="en-PH" dirty="0" smtClean="0"/>
              <a:t>Click on window &gt; Android Virtual Device Manager</a:t>
            </a:r>
            <a:endParaRPr lang="en-PH" dirty="0"/>
          </a:p>
        </p:txBody>
      </p:sp>
      <p:sp>
        <p:nvSpPr>
          <p:cNvPr id="5" name="Rectangle 4"/>
          <p:cNvSpPr/>
          <p:nvPr/>
        </p:nvSpPr>
        <p:spPr>
          <a:xfrm>
            <a:off x="1219200" y="4343400"/>
            <a:ext cx="3124200" cy="9144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Tree>
    <p:extLst>
      <p:ext uri="{BB962C8B-B14F-4D97-AF65-F5344CB8AC3E}">
        <p14:creationId xmlns:p14="http://schemas.microsoft.com/office/powerpoint/2010/main" val="345441555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PH" dirty="0" smtClean="0"/>
              <a:t>Testing the </a:t>
            </a:r>
            <a:r>
              <a:rPr lang="en-PH" dirty="0" err="1" smtClean="0"/>
              <a:t>Plugin</a:t>
            </a:r>
            <a:endParaRPr lang="en-PH" dirty="0"/>
          </a:p>
        </p:txBody>
      </p:sp>
      <p:pic>
        <p:nvPicPr>
          <p:cNvPr id="4" name="Content Placeholder 3" descr="installadtplugin_test2.jpg"/>
          <p:cNvPicPr>
            <a:picLocks noGrp="1" noChangeAspect="1"/>
          </p:cNvPicPr>
          <p:nvPr>
            <p:ph sz="quarter" idx="4294967295"/>
          </p:nvPr>
        </p:nvPicPr>
        <p:blipFill>
          <a:blip r:embed="rId2" cstate="print"/>
          <a:stretch>
            <a:fillRect/>
          </a:stretch>
        </p:blipFill>
        <p:spPr>
          <a:xfrm>
            <a:off x="287973" y="2819400"/>
            <a:ext cx="4373881" cy="3429000"/>
          </a:xfrm>
          <a:prstGeom prst="rect">
            <a:avLst/>
          </a:prstGeom>
        </p:spPr>
      </p:pic>
      <p:sp>
        <p:nvSpPr>
          <p:cNvPr id="5" name="Content Placeholder 4"/>
          <p:cNvSpPr>
            <a:spLocks noGrp="1"/>
          </p:cNvSpPr>
          <p:nvPr>
            <p:ph sz="quarter" idx="4294967295"/>
          </p:nvPr>
        </p:nvSpPr>
        <p:spPr>
          <a:xfrm>
            <a:off x="4681728" y="2743200"/>
            <a:ext cx="3566160" cy="3595687"/>
          </a:xfrm>
          <a:prstGeom prst="rect">
            <a:avLst/>
          </a:prstGeom>
        </p:spPr>
        <p:txBody>
          <a:bodyPr/>
          <a:lstStyle/>
          <a:p>
            <a:r>
              <a:rPr lang="en-PH" dirty="0" smtClean="0"/>
              <a:t>Create a new emulator by clicking New</a:t>
            </a:r>
            <a:endParaRPr lang="en-PH" dirty="0"/>
          </a:p>
        </p:txBody>
      </p:sp>
    </p:spTree>
    <p:extLst>
      <p:ext uri="{BB962C8B-B14F-4D97-AF65-F5344CB8AC3E}">
        <p14:creationId xmlns:p14="http://schemas.microsoft.com/office/powerpoint/2010/main" val="421546536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Hello World</a:t>
            </a:r>
            <a:endParaRPr lang="en-US" dirty="0"/>
          </a:p>
        </p:txBody>
      </p:sp>
      <p:sp>
        <p:nvSpPr>
          <p:cNvPr id="6" name="Text Placeholder 5"/>
          <p:cNvSpPr>
            <a:spLocks noGrp="1"/>
          </p:cNvSpPr>
          <p:nvPr>
            <p:ph type="body" idx="1"/>
          </p:nvPr>
        </p:nvSpPr>
        <p:spPr/>
        <p:txBody>
          <a:bodyPr/>
          <a:lstStyle/>
          <a:p>
            <a:r>
              <a:rPr lang="en-US" dirty="0" smtClean="0"/>
              <a:t>Creating your first project</a:t>
            </a:r>
            <a:endParaRPr lang="en-US" dirty="0"/>
          </a:p>
        </p:txBody>
      </p:sp>
    </p:spTree>
    <p:extLst>
      <p:ext uri="{BB962C8B-B14F-4D97-AF65-F5344CB8AC3E}">
        <p14:creationId xmlns:p14="http://schemas.microsoft.com/office/powerpoint/2010/main" val="272107128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Creating a New Android Project</a:t>
            </a:r>
          </a:p>
        </p:txBody>
      </p:sp>
      <p:sp>
        <p:nvSpPr>
          <p:cNvPr id="5" name="Content Placeholder 4"/>
          <p:cNvSpPr>
            <a:spLocks noGrp="1"/>
          </p:cNvSpPr>
          <p:nvPr>
            <p:ph idx="1"/>
          </p:nvPr>
        </p:nvSpPr>
        <p:spPr/>
        <p:txBody>
          <a:bodyPr/>
          <a:lstStyle/>
          <a:p>
            <a:r>
              <a:rPr lang="en-US" dirty="0" smtClean="0"/>
              <a:t>Open Eclipse</a:t>
            </a:r>
          </a:p>
          <a:p>
            <a:r>
              <a:rPr lang="en-US" dirty="0"/>
              <a:t>Eclipse’s New Project Wizard can create a new Android application for you, generating files and code that are ready to run right out of the box. It’s a quick way to see something working, and a good starting point from which to develop your own applications:</a:t>
            </a:r>
          </a:p>
          <a:p>
            <a:pPr lvl="1"/>
            <a:r>
              <a:rPr lang="en-US" dirty="0"/>
              <a:t>Choose File-&gt;New-&gt;Project…</a:t>
            </a:r>
          </a:p>
          <a:p>
            <a:pPr lvl="1"/>
            <a:r>
              <a:rPr lang="en-US" dirty="0"/>
              <a:t>Choose Android Project</a:t>
            </a:r>
          </a:p>
        </p:txBody>
      </p:sp>
    </p:spTree>
    <p:extLst>
      <p:ext uri="{BB962C8B-B14F-4D97-AF65-F5344CB8AC3E}">
        <p14:creationId xmlns:p14="http://schemas.microsoft.com/office/powerpoint/2010/main" val="183870540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PH" dirty="0" smtClean="0"/>
              <a:t>Your first Android App</a:t>
            </a:r>
            <a:endParaRPr lang="en-PH" dirty="0"/>
          </a:p>
        </p:txBody>
      </p:sp>
      <p:sp>
        <p:nvSpPr>
          <p:cNvPr id="5" name="Text Placeholder 4"/>
          <p:cNvSpPr>
            <a:spLocks noGrp="1"/>
          </p:cNvSpPr>
          <p:nvPr>
            <p:ph type="body" idx="1"/>
          </p:nvPr>
        </p:nvSpPr>
        <p:spPr/>
        <p:txBody>
          <a:bodyPr/>
          <a:lstStyle/>
          <a:p>
            <a:endParaRPr lang="en-PH"/>
          </a:p>
        </p:txBody>
      </p:sp>
    </p:spTree>
    <p:extLst>
      <p:ext uri="{BB962C8B-B14F-4D97-AF65-F5344CB8AC3E}">
        <p14:creationId xmlns:p14="http://schemas.microsoft.com/office/powerpoint/2010/main" val="410075895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PH" dirty="0" smtClean="0"/>
              <a:t>Create a New Android Project</a:t>
            </a:r>
            <a:endParaRPr lang="en-PH" dirty="0"/>
          </a:p>
        </p:txBody>
      </p:sp>
      <p:sp>
        <p:nvSpPr>
          <p:cNvPr id="5" name="Content Placeholder 4"/>
          <p:cNvSpPr>
            <a:spLocks noGrp="1"/>
          </p:cNvSpPr>
          <p:nvPr>
            <p:ph idx="1"/>
          </p:nvPr>
        </p:nvSpPr>
        <p:spPr/>
        <p:txBody>
          <a:bodyPr/>
          <a:lstStyle/>
          <a:p>
            <a:r>
              <a:rPr lang="en-PH" dirty="0" smtClean="0"/>
              <a:t>Click on File &gt; New &gt; Project</a:t>
            </a:r>
          </a:p>
          <a:p>
            <a:r>
              <a:rPr lang="en-PH" dirty="0" smtClean="0"/>
              <a:t>Select Android Application</a:t>
            </a:r>
            <a:endParaRPr lang="en-PH" dirty="0"/>
          </a:p>
        </p:txBody>
      </p:sp>
    </p:spTree>
    <p:extLst>
      <p:ext uri="{BB962C8B-B14F-4D97-AF65-F5344CB8AC3E}">
        <p14:creationId xmlns:p14="http://schemas.microsoft.com/office/powerpoint/2010/main" val="36177110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It’s a world of mobile apps!</a:t>
            </a:r>
            <a:endParaRPr lang="en-US" dirty="0"/>
          </a:p>
        </p:txBody>
      </p:sp>
      <p:sp>
        <p:nvSpPr>
          <p:cNvPr id="2" name="Subtitle 1"/>
          <p:cNvSpPr>
            <a:spLocks noGrp="1"/>
          </p:cNvSpPr>
          <p:nvPr>
            <p:ph type="subTitle" idx="1"/>
          </p:nvPr>
        </p:nvSpPr>
        <p:spPr/>
        <p:txBody>
          <a:bodyPr/>
          <a:lstStyle/>
          <a:p>
            <a:endParaRPr lang="en-US"/>
          </a:p>
        </p:txBody>
      </p:sp>
      <p:sp>
        <p:nvSpPr>
          <p:cNvPr id="3" name="Content Placeholder 2"/>
          <p:cNvSpPr>
            <a:spLocks noGrp="1"/>
          </p:cNvSpPr>
          <p:nvPr>
            <p:ph sz="half" idx="10"/>
          </p:nvPr>
        </p:nvSpPr>
        <p:spPr/>
        <p:txBody>
          <a:bodyPr/>
          <a:lstStyle/>
          <a:p>
            <a:endParaRPr lang="en-US"/>
          </a:p>
        </p:txBody>
      </p:sp>
    </p:spTree>
    <p:extLst>
      <p:ext uri="{BB962C8B-B14F-4D97-AF65-F5344CB8AC3E}">
        <p14:creationId xmlns:p14="http://schemas.microsoft.com/office/powerpoint/2010/main" val="3731255623"/>
      </p:ext>
    </p:extLst>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
          <p:cNvSpPr>
            <a:spLocks noGrp="1" noChangeArrowheads="1"/>
          </p:cNvSpPr>
          <p:nvPr>
            <p:ph type="title"/>
          </p:nvPr>
        </p:nvSpPr>
        <p:spPr>
          <a:xfrm>
            <a:off x="424122" y="161285"/>
            <a:ext cx="8228554" cy="1144121"/>
          </a:xfrm>
        </p:spPr>
        <p:txBody>
          <a:bodyPr tIns="14363"/>
          <a:lstStyle/>
          <a:p>
            <a:pPr eaLnBrk="1" hangingPunct="1">
              <a:lnSpc>
                <a:spcPct val="98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i-FI" smtClean="0"/>
              <a:t>Create a new Android Project</a:t>
            </a:r>
          </a:p>
        </p:txBody>
      </p:sp>
      <p:sp>
        <p:nvSpPr>
          <p:cNvPr id="11267" name="Rectangle 3"/>
          <p:cNvSpPr>
            <a:spLocks noGrp="1" noChangeArrowheads="1"/>
          </p:cNvSpPr>
          <p:nvPr>
            <p:ph sz="quarter" idx="4294967295"/>
          </p:nvPr>
        </p:nvSpPr>
        <p:spPr>
          <a:xfrm>
            <a:off x="3894750" y="1604457"/>
            <a:ext cx="4793768" cy="5542513"/>
          </a:xfrm>
          <a:prstGeom prst="rect">
            <a:avLst/>
          </a:prstGeom>
        </p:spPr>
        <p:txBody>
          <a:bodyPr/>
          <a:lstStyle/>
          <a:p>
            <a:pPr marL="801688" indent="-600075" eaLnBrk="1" hangingPunct="1">
              <a:buClr>
                <a:srgbClr val="8AE234"/>
              </a:buClr>
              <a:buSzPct val="45000"/>
              <a:buFont typeface="Wingdings" charset="2"/>
              <a:buChar char=""/>
              <a:tabLst>
                <a:tab pos="723900" algn="l"/>
                <a:tab pos="1447800" algn="l"/>
                <a:tab pos="2171700" algn="l"/>
                <a:tab pos="2895600" algn="l"/>
                <a:tab pos="3619500" algn="l"/>
                <a:tab pos="4343400" algn="l"/>
                <a:tab pos="5067300" algn="l"/>
              </a:tabLst>
            </a:pPr>
            <a:r>
              <a:rPr lang="fi-FI" sz="2700" dirty="0" smtClean="0"/>
              <a:t>Project Name:</a:t>
            </a:r>
          </a:p>
          <a:p>
            <a:pPr marL="1603375" lvl="1" indent="-531813" eaLnBrk="1" hangingPunct="1">
              <a:buClr>
                <a:srgbClr val="8AE234"/>
              </a:buClr>
              <a:buSzPct val="45000"/>
              <a:buFont typeface="Wingdings" charset="2"/>
              <a:buChar char=""/>
              <a:tabLst>
                <a:tab pos="723900" algn="l"/>
                <a:tab pos="1447800" algn="l"/>
                <a:tab pos="2171700" algn="l"/>
                <a:tab pos="2895600" algn="l"/>
                <a:tab pos="3619500" algn="l"/>
                <a:tab pos="4343400" algn="l"/>
                <a:tab pos="5067300" algn="l"/>
              </a:tabLst>
            </a:pPr>
            <a:r>
              <a:rPr lang="fi-FI" dirty="0" smtClean="0"/>
              <a:t>MyFirstForm</a:t>
            </a:r>
          </a:p>
          <a:p>
            <a:pPr marL="801688" indent="-600075" eaLnBrk="1" hangingPunct="1">
              <a:buClr>
                <a:srgbClr val="8AE234"/>
              </a:buClr>
              <a:buSzPct val="45000"/>
              <a:buFont typeface="Wingdings" charset="2"/>
              <a:buChar char=""/>
              <a:tabLst>
                <a:tab pos="723900" algn="l"/>
                <a:tab pos="1447800" algn="l"/>
                <a:tab pos="2171700" algn="l"/>
                <a:tab pos="2895600" algn="l"/>
                <a:tab pos="3619500" algn="l"/>
                <a:tab pos="4343400" algn="l"/>
                <a:tab pos="5067300" algn="l"/>
              </a:tabLst>
            </a:pPr>
            <a:r>
              <a:rPr lang="fi-FI" sz="2700" dirty="0" smtClean="0"/>
              <a:t>SDK Target: Android 4.0</a:t>
            </a:r>
          </a:p>
          <a:p>
            <a:pPr marL="801688" indent="-600075" eaLnBrk="1" hangingPunct="1">
              <a:buClr>
                <a:srgbClr val="8AE234"/>
              </a:buClr>
              <a:buSzPct val="45000"/>
              <a:buFont typeface="Wingdings" charset="2"/>
              <a:buChar char=""/>
              <a:tabLst>
                <a:tab pos="723900" algn="l"/>
                <a:tab pos="1447800" algn="l"/>
                <a:tab pos="2171700" algn="l"/>
                <a:tab pos="2895600" algn="l"/>
                <a:tab pos="3619500" algn="l"/>
                <a:tab pos="4343400" algn="l"/>
                <a:tab pos="5067300" algn="l"/>
              </a:tabLst>
            </a:pPr>
            <a:r>
              <a:rPr lang="fi-FI" sz="2700" dirty="0" smtClean="0"/>
              <a:t>Application Name: </a:t>
            </a:r>
          </a:p>
          <a:p>
            <a:pPr marL="1603375" lvl="1" indent="-531813" eaLnBrk="1" hangingPunct="1">
              <a:buClr>
                <a:srgbClr val="8AE234"/>
              </a:buClr>
              <a:buSzPct val="45000"/>
              <a:buFont typeface="Wingdings" charset="2"/>
              <a:buChar char=""/>
              <a:tabLst>
                <a:tab pos="723900" algn="l"/>
                <a:tab pos="1447800" algn="l"/>
                <a:tab pos="2171700" algn="l"/>
                <a:tab pos="2895600" algn="l"/>
                <a:tab pos="3619500" algn="l"/>
                <a:tab pos="4343400" algn="l"/>
                <a:tab pos="5067300" algn="l"/>
              </a:tabLst>
            </a:pPr>
            <a:r>
              <a:rPr lang="fi-FI" dirty="0" smtClean="0"/>
              <a:t>My First Form</a:t>
            </a:r>
          </a:p>
          <a:p>
            <a:pPr marL="801688" indent="-600075" eaLnBrk="1" hangingPunct="1">
              <a:buClr>
                <a:srgbClr val="8AE234"/>
              </a:buClr>
              <a:buSzPct val="45000"/>
              <a:buFont typeface="Wingdings" charset="2"/>
              <a:buChar char=""/>
              <a:tabLst>
                <a:tab pos="723900" algn="l"/>
                <a:tab pos="1447800" algn="l"/>
                <a:tab pos="2171700" algn="l"/>
                <a:tab pos="2895600" algn="l"/>
                <a:tab pos="3619500" algn="l"/>
                <a:tab pos="4343400" algn="l"/>
                <a:tab pos="5067300" algn="l"/>
              </a:tabLst>
            </a:pPr>
            <a:r>
              <a:rPr lang="fi-FI" sz="2700" dirty="0" smtClean="0"/>
              <a:t>Package Name</a:t>
            </a:r>
          </a:p>
          <a:p>
            <a:pPr marL="1603375" lvl="1" indent="-531813" eaLnBrk="1" hangingPunct="1">
              <a:buClr>
                <a:srgbClr val="8AE234"/>
              </a:buClr>
              <a:buSzPct val="45000"/>
              <a:buFont typeface="Wingdings" charset="2"/>
              <a:buChar char=""/>
              <a:tabLst>
                <a:tab pos="723900" algn="l"/>
                <a:tab pos="1447800" algn="l"/>
                <a:tab pos="2171700" algn="l"/>
                <a:tab pos="2895600" algn="l"/>
                <a:tab pos="3619500" algn="l"/>
                <a:tab pos="4343400" algn="l"/>
                <a:tab pos="5067300" algn="l"/>
              </a:tabLst>
            </a:pPr>
            <a:r>
              <a:rPr lang="fi-FI" dirty="0" smtClean="0"/>
              <a:t>com.yourname.myfirstproject</a:t>
            </a:r>
          </a:p>
          <a:p>
            <a:pPr marL="801688" indent="-600075" eaLnBrk="1" hangingPunct="1">
              <a:buClr>
                <a:srgbClr val="8AE234"/>
              </a:buClr>
              <a:buSzPct val="45000"/>
              <a:buFont typeface="Wingdings" charset="2"/>
              <a:buChar char=""/>
              <a:tabLst>
                <a:tab pos="723900" algn="l"/>
                <a:tab pos="1447800" algn="l"/>
                <a:tab pos="2171700" algn="l"/>
                <a:tab pos="2895600" algn="l"/>
                <a:tab pos="3619500" algn="l"/>
                <a:tab pos="4343400" algn="l"/>
                <a:tab pos="5067300" algn="l"/>
              </a:tabLst>
            </a:pPr>
            <a:r>
              <a:rPr lang="fi-FI" sz="2700" dirty="0" smtClean="0"/>
              <a:t>Activity Name:</a:t>
            </a:r>
          </a:p>
          <a:p>
            <a:pPr marL="1603375" lvl="1" indent="-531813" eaLnBrk="1" hangingPunct="1">
              <a:buClr>
                <a:srgbClr val="8AE234"/>
              </a:buClr>
              <a:buSzPct val="45000"/>
              <a:buFont typeface="Wingdings" charset="2"/>
              <a:buChar char=""/>
              <a:tabLst>
                <a:tab pos="723900" algn="l"/>
                <a:tab pos="1447800" algn="l"/>
                <a:tab pos="2171700" algn="l"/>
                <a:tab pos="2895600" algn="l"/>
                <a:tab pos="3619500" algn="l"/>
                <a:tab pos="4343400" algn="l"/>
                <a:tab pos="5067300" algn="l"/>
              </a:tabLst>
            </a:pPr>
            <a:r>
              <a:rPr lang="fi-FI" dirty="0" smtClean="0"/>
              <a:t>MyFirstActivity</a:t>
            </a:r>
          </a:p>
        </p:txBody>
      </p:sp>
      <p:pic>
        <p:nvPicPr>
          <p:cNvPr id="11268" name="Picture 2"/>
          <p:cNvPicPr>
            <a:picLocks noChangeAspect="1" noChangeArrowheads="1"/>
          </p:cNvPicPr>
          <p:nvPr/>
        </p:nvPicPr>
        <p:blipFill>
          <a:blip r:embed="rId3" cstate="print"/>
          <a:srcRect l="31587" t="6639" r="26314"/>
          <a:stretch>
            <a:fillRect/>
          </a:stretch>
        </p:blipFill>
        <p:spPr bwMode="auto">
          <a:xfrm>
            <a:off x="355426" y="1523814"/>
            <a:ext cx="3437773" cy="4381593"/>
          </a:xfrm>
          <a:prstGeom prst="rect">
            <a:avLst/>
          </a:prstGeom>
          <a:noFill/>
          <a:ln w="9525">
            <a:noFill/>
            <a:round/>
            <a:headEnd/>
            <a:tailEnd/>
          </a:ln>
        </p:spPr>
      </p:pic>
    </p:spTree>
    <p:extLst>
      <p:ext uri="{BB962C8B-B14F-4D97-AF65-F5344CB8AC3E}">
        <p14:creationId xmlns:p14="http://schemas.microsoft.com/office/powerpoint/2010/main" val="877911434"/>
      </p:ext>
    </p:extLst>
  </p:cSld>
  <p:clrMapOvr>
    <a:masterClrMapping/>
  </p:clrMapOvr>
  <p:transition xmlns:p14="http://schemas.microsoft.com/office/powerpoint/2010/main" spd="med">
    <p:random/>
  </p:transition>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PH" dirty="0" smtClean="0"/>
              <a:t>Create a New Android Project</a:t>
            </a:r>
            <a:endParaRPr lang="en-PH" dirty="0"/>
          </a:p>
        </p:txBody>
      </p:sp>
      <p:sp>
        <p:nvSpPr>
          <p:cNvPr id="5" name="Content Placeholder 4"/>
          <p:cNvSpPr>
            <a:spLocks noGrp="1"/>
          </p:cNvSpPr>
          <p:nvPr>
            <p:ph idx="1"/>
          </p:nvPr>
        </p:nvSpPr>
        <p:spPr/>
        <p:txBody>
          <a:bodyPr/>
          <a:lstStyle/>
          <a:p>
            <a:r>
              <a:rPr lang="en-PH" dirty="0" smtClean="0"/>
              <a:t>Click on Finish</a:t>
            </a:r>
          </a:p>
          <a:p>
            <a:r>
              <a:rPr lang="en-PH" dirty="0" smtClean="0"/>
              <a:t>Once the project appears in project explorer you have just completed your first android app</a:t>
            </a:r>
          </a:p>
          <a:p>
            <a:r>
              <a:rPr lang="en-PH" dirty="0" smtClean="0"/>
              <a:t>Try it by clicking run</a:t>
            </a:r>
            <a:endParaRPr lang="en-PH" dirty="0"/>
          </a:p>
        </p:txBody>
      </p:sp>
    </p:spTree>
    <p:extLst>
      <p:ext uri="{BB962C8B-B14F-4D97-AF65-F5344CB8AC3E}">
        <p14:creationId xmlns:p14="http://schemas.microsoft.com/office/powerpoint/2010/main" val="203110288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PH" dirty="0" smtClean="0"/>
              <a:t>Modifying Your Project</a:t>
            </a:r>
            <a:endParaRPr lang="en-PH" dirty="0"/>
          </a:p>
        </p:txBody>
      </p:sp>
      <p:sp>
        <p:nvSpPr>
          <p:cNvPr id="6" name="Text Placeholder 5"/>
          <p:cNvSpPr>
            <a:spLocks noGrp="1"/>
          </p:cNvSpPr>
          <p:nvPr>
            <p:ph type="body" idx="1"/>
          </p:nvPr>
        </p:nvSpPr>
        <p:spPr/>
        <p:txBody>
          <a:bodyPr/>
          <a:lstStyle/>
          <a:p>
            <a:endParaRPr lang="en-PH"/>
          </a:p>
        </p:txBody>
      </p:sp>
    </p:spTree>
    <p:extLst>
      <p:ext uri="{BB962C8B-B14F-4D97-AF65-F5344CB8AC3E}">
        <p14:creationId xmlns:p14="http://schemas.microsoft.com/office/powerpoint/2010/main" val="314904474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Grp="1" noChangeArrowheads="1"/>
          </p:cNvSpPr>
          <p:nvPr>
            <p:ph type="title"/>
          </p:nvPr>
        </p:nvSpPr>
        <p:spPr>
          <a:xfrm>
            <a:off x="424122" y="161285"/>
            <a:ext cx="8228554" cy="1144121"/>
          </a:xfrm>
        </p:spPr>
        <p:txBody>
          <a:bodyPr tIns="14363"/>
          <a:lstStyle/>
          <a:p>
            <a:pPr eaLnBrk="1" hangingPunct="1">
              <a:lnSpc>
                <a:spcPct val="98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i-FI" smtClean="0"/>
              <a:t>Modify main.xml in res\layout</a:t>
            </a:r>
          </a:p>
        </p:txBody>
      </p:sp>
      <p:pic>
        <p:nvPicPr>
          <p:cNvPr id="12291" name="Picture 2"/>
          <p:cNvPicPr>
            <a:picLocks noChangeAspect="1" noChangeArrowheads="1"/>
          </p:cNvPicPr>
          <p:nvPr/>
        </p:nvPicPr>
        <p:blipFill>
          <a:blip r:embed="rId3" cstate="print"/>
          <a:srcRect l="18433" t="10846" r="18425" b="21799"/>
          <a:stretch>
            <a:fillRect/>
          </a:stretch>
        </p:blipFill>
        <p:spPr bwMode="auto">
          <a:xfrm>
            <a:off x="237449" y="1587656"/>
            <a:ext cx="6772503" cy="5080498"/>
          </a:xfrm>
          <a:prstGeom prst="rect">
            <a:avLst/>
          </a:prstGeom>
          <a:noFill/>
          <a:ln w="9525">
            <a:noFill/>
            <a:round/>
            <a:headEnd/>
            <a:tailEnd/>
          </a:ln>
        </p:spPr>
      </p:pic>
      <p:pic>
        <p:nvPicPr>
          <p:cNvPr id="12292" name="Picture 3"/>
          <p:cNvPicPr>
            <a:picLocks noChangeAspect="1" noChangeArrowheads="1"/>
          </p:cNvPicPr>
          <p:nvPr/>
        </p:nvPicPr>
        <p:blipFill>
          <a:blip r:embed="rId4" cstate="print"/>
          <a:srcRect l="20073" t="2271" r="42883"/>
          <a:stretch>
            <a:fillRect/>
          </a:stretch>
        </p:blipFill>
        <p:spPr bwMode="auto">
          <a:xfrm>
            <a:off x="6130349" y="1219723"/>
            <a:ext cx="2540248" cy="4712565"/>
          </a:xfrm>
          <a:prstGeom prst="rect">
            <a:avLst/>
          </a:prstGeom>
          <a:noFill/>
          <a:ln w="9525">
            <a:noFill/>
            <a:round/>
            <a:headEnd/>
            <a:tailEnd/>
          </a:ln>
        </p:spPr>
      </p:pic>
    </p:spTree>
    <p:extLst>
      <p:ext uri="{BB962C8B-B14F-4D97-AF65-F5344CB8AC3E}">
        <p14:creationId xmlns:p14="http://schemas.microsoft.com/office/powerpoint/2010/main" val="2846014909"/>
      </p:ext>
    </p:extLst>
  </p:cSld>
  <p:clrMapOvr>
    <a:masterClrMapping/>
  </p:clrMapOvr>
  <p:transition xmlns:p14="http://schemas.microsoft.com/office/powerpoint/2010/main" spd="med">
    <p:random/>
  </p:transition>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
          <p:cNvSpPr>
            <a:spLocks noGrp="1" noChangeArrowheads="1"/>
          </p:cNvSpPr>
          <p:nvPr>
            <p:ph type="title"/>
          </p:nvPr>
        </p:nvSpPr>
        <p:spPr>
          <a:xfrm>
            <a:off x="424122" y="161285"/>
            <a:ext cx="8228554" cy="1144121"/>
          </a:xfrm>
        </p:spPr>
        <p:txBody>
          <a:bodyPr tIns="14363"/>
          <a:lstStyle/>
          <a:p>
            <a:pPr eaLnBrk="1" hangingPunct="1">
              <a:lnSpc>
                <a:spcPct val="98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i-FI" smtClean="0"/>
              <a:t>Modify the Activity</a:t>
            </a:r>
          </a:p>
        </p:txBody>
      </p:sp>
      <p:pic>
        <p:nvPicPr>
          <p:cNvPr id="13315" name="Picture 2"/>
          <p:cNvPicPr>
            <a:picLocks noChangeAspect="1" noChangeArrowheads="1"/>
          </p:cNvPicPr>
          <p:nvPr/>
        </p:nvPicPr>
        <p:blipFill>
          <a:blip r:embed="rId3" cstate="print"/>
          <a:srcRect r="44730" b="17590"/>
          <a:stretch>
            <a:fillRect/>
          </a:stretch>
        </p:blipFill>
        <p:spPr bwMode="auto">
          <a:xfrm>
            <a:off x="1285806" y="1476772"/>
            <a:ext cx="5080498" cy="5327466"/>
          </a:xfrm>
          <a:prstGeom prst="rect">
            <a:avLst/>
          </a:prstGeom>
          <a:noFill/>
          <a:ln w="9525">
            <a:noFill/>
            <a:round/>
            <a:headEnd/>
            <a:tailEnd/>
          </a:ln>
        </p:spPr>
      </p:pic>
    </p:spTree>
    <p:extLst>
      <p:ext uri="{BB962C8B-B14F-4D97-AF65-F5344CB8AC3E}">
        <p14:creationId xmlns:p14="http://schemas.microsoft.com/office/powerpoint/2010/main" val="3503362727"/>
      </p:ext>
    </p:extLst>
  </p:cSld>
  <p:clrMapOvr>
    <a:masterClrMapping/>
  </p:clrMapOvr>
  <p:transition xmlns:p14="http://schemas.microsoft.com/office/powerpoint/2010/main" spd="med">
    <p:random/>
  </p:transition>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
          <p:cNvSpPr>
            <a:spLocks noGrp="1" noChangeArrowheads="1"/>
          </p:cNvSpPr>
          <p:nvPr>
            <p:ph type="title"/>
          </p:nvPr>
        </p:nvSpPr>
        <p:spPr>
          <a:xfrm>
            <a:off x="424122" y="161285"/>
            <a:ext cx="8228554" cy="1144121"/>
          </a:xfrm>
        </p:spPr>
        <p:txBody>
          <a:bodyPr tIns="14363"/>
          <a:lstStyle/>
          <a:p>
            <a:pPr eaLnBrk="1" hangingPunct="1">
              <a:lnSpc>
                <a:spcPct val="98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i-FI" smtClean="0"/>
              <a:t>Run the Activity</a:t>
            </a:r>
          </a:p>
        </p:txBody>
      </p:sp>
      <p:sp>
        <p:nvSpPr>
          <p:cNvPr id="14339" name="Rectangle 3"/>
          <p:cNvSpPr>
            <a:spLocks noGrp="1" noChangeArrowheads="1"/>
          </p:cNvSpPr>
          <p:nvPr>
            <p:ph sz="quarter" idx="4294967295"/>
          </p:nvPr>
        </p:nvSpPr>
        <p:spPr>
          <a:xfrm>
            <a:off x="4672804" y="1604457"/>
            <a:ext cx="4015713" cy="4526078"/>
          </a:xfrm>
          <a:prstGeom prst="rect">
            <a:avLst/>
          </a:prstGeom>
        </p:spPr>
        <p:txBody>
          <a:bodyPr/>
          <a:lstStyle/>
          <a:p>
            <a:pPr marL="801688" indent="-600075" eaLnBrk="1" hangingPunct="1">
              <a:buClr>
                <a:srgbClr val="8AE234"/>
              </a:buClr>
              <a:buSzPct val="45000"/>
              <a:buFont typeface="Wingdings" charset="2"/>
              <a:buChar char=""/>
              <a:tabLst>
                <a:tab pos="723900" algn="l"/>
                <a:tab pos="1447800" algn="l"/>
                <a:tab pos="2171700" algn="l"/>
                <a:tab pos="2895600" algn="l"/>
                <a:tab pos="3619500" algn="l"/>
              </a:tabLst>
            </a:pPr>
            <a:r>
              <a:rPr lang="fi-FI" sz="2700" smtClean="0"/>
              <a:t>Make sure you have the LogCat screen</a:t>
            </a:r>
          </a:p>
        </p:txBody>
      </p:sp>
      <p:pic>
        <p:nvPicPr>
          <p:cNvPr id="14340" name="Picture 2"/>
          <p:cNvPicPr>
            <a:picLocks noChangeAspect="1" noChangeArrowheads="1"/>
          </p:cNvPicPr>
          <p:nvPr/>
        </p:nvPicPr>
        <p:blipFill>
          <a:blip r:embed="rId3" cstate="print"/>
          <a:srcRect r="49989" b="42842"/>
          <a:stretch>
            <a:fillRect/>
          </a:stretch>
        </p:blipFill>
        <p:spPr bwMode="auto">
          <a:xfrm>
            <a:off x="168754" y="1523814"/>
            <a:ext cx="4302443" cy="4952813"/>
          </a:xfrm>
          <a:prstGeom prst="rect">
            <a:avLst/>
          </a:prstGeom>
          <a:noFill/>
          <a:ln w="9525">
            <a:noFill/>
            <a:round/>
            <a:headEnd/>
            <a:tailEnd/>
          </a:ln>
        </p:spPr>
      </p:pic>
    </p:spTree>
    <p:extLst>
      <p:ext uri="{BB962C8B-B14F-4D97-AF65-F5344CB8AC3E}">
        <p14:creationId xmlns:p14="http://schemas.microsoft.com/office/powerpoint/2010/main" val="935626721"/>
      </p:ext>
    </p:extLst>
  </p:cSld>
  <p:clrMapOvr>
    <a:masterClrMapping/>
  </p:clrMapOvr>
  <p:transition xmlns:p14="http://schemas.microsoft.com/office/powerpoint/2010/main" spd="med">
    <p:random/>
  </p:transition>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
          <p:cNvSpPr>
            <a:spLocks noGrp="1" noChangeArrowheads="1"/>
          </p:cNvSpPr>
          <p:nvPr>
            <p:ph type="title"/>
          </p:nvPr>
        </p:nvSpPr>
        <p:spPr>
          <a:xfrm>
            <a:off x="424122" y="161285"/>
            <a:ext cx="8228554" cy="1144121"/>
          </a:xfrm>
        </p:spPr>
        <p:txBody>
          <a:bodyPr tIns="14363"/>
          <a:lstStyle/>
          <a:p>
            <a:pPr eaLnBrk="1" hangingPunct="1">
              <a:lnSpc>
                <a:spcPct val="98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i-FI" smtClean="0"/>
              <a:t>Modify the Activity again</a:t>
            </a:r>
          </a:p>
        </p:txBody>
      </p:sp>
      <p:pic>
        <p:nvPicPr>
          <p:cNvPr id="15363" name="Picture 2"/>
          <p:cNvPicPr>
            <a:picLocks noChangeAspect="1" noChangeArrowheads="1"/>
          </p:cNvPicPr>
          <p:nvPr/>
        </p:nvPicPr>
        <p:blipFill>
          <a:blip r:embed="rId3" cstate="print"/>
          <a:srcRect t="15054" r="36836"/>
          <a:stretch>
            <a:fillRect/>
          </a:stretch>
        </p:blipFill>
        <p:spPr bwMode="auto">
          <a:xfrm>
            <a:off x="949793" y="1523815"/>
            <a:ext cx="5314960" cy="5142659"/>
          </a:xfrm>
          <a:prstGeom prst="rect">
            <a:avLst/>
          </a:prstGeom>
          <a:noFill/>
          <a:ln w="9525">
            <a:noFill/>
            <a:round/>
            <a:headEnd/>
            <a:tailEnd/>
          </a:ln>
        </p:spPr>
      </p:pic>
    </p:spTree>
    <p:extLst>
      <p:ext uri="{BB962C8B-B14F-4D97-AF65-F5344CB8AC3E}">
        <p14:creationId xmlns:p14="http://schemas.microsoft.com/office/powerpoint/2010/main" val="299147769"/>
      </p:ext>
    </p:extLst>
  </p:cSld>
  <p:clrMapOvr>
    <a:masterClrMapping/>
  </p:clrMapOvr>
  <p:transition xmlns:p14="http://schemas.microsoft.com/office/powerpoint/2010/main" spd="med">
    <p:random/>
  </p:transition>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
          <p:cNvPicPr>
            <a:picLocks noChangeAspect="1" noChangeArrowheads="1"/>
          </p:cNvPicPr>
          <p:nvPr/>
        </p:nvPicPr>
        <p:blipFill>
          <a:blip r:embed="rId3" cstate="print"/>
          <a:srcRect l="18433" r="13162"/>
          <a:stretch>
            <a:fillRect/>
          </a:stretch>
        </p:blipFill>
        <p:spPr bwMode="auto">
          <a:xfrm>
            <a:off x="557034" y="1523814"/>
            <a:ext cx="4015713" cy="4762966"/>
          </a:xfrm>
          <a:prstGeom prst="rect">
            <a:avLst/>
          </a:prstGeom>
          <a:noFill/>
          <a:ln w="9525">
            <a:noFill/>
            <a:round/>
            <a:headEnd/>
            <a:tailEnd/>
          </a:ln>
        </p:spPr>
      </p:pic>
      <p:sp>
        <p:nvSpPr>
          <p:cNvPr id="16387" name="Rectangle 2"/>
          <p:cNvSpPr>
            <a:spLocks noGrp="1" noChangeArrowheads="1"/>
          </p:cNvSpPr>
          <p:nvPr>
            <p:ph type="title"/>
          </p:nvPr>
        </p:nvSpPr>
        <p:spPr>
          <a:xfrm>
            <a:off x="424122" y="161285"/>
            <a:ext cx="8228554" cy="1144121"/>
          </a:xfrm>
        </p:spPr>
        <p:txBody>
          <a:bodyPr tIns="14363"/>
          <a:lstStyle/>
          <a:p>
            <a:pPr eaLnBrk="1" hangingPunct="1">
              <a:lnSpc>
                <a:spcPct val="98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i-FI" smtClean="0"/>
              <a:t>2nd run of application</a:t>
            </a:r>
          </a:p>
        </p:txBody>
      </p:sp>
      <p:sp>
        <p:nvSpPr>
          <p:cNvPr id="16388" name="Rectangle 3"/>
          <p:cNvSpPr>
            <a:spLocks noGrp="1" noChangeArrowheads="1"/>
          </p:cNvSpPr>
          <p:nvPr>
            <p:ph sz="quarter" idx="4294967295"/>
          </p:nvPr>
        </p:nvSpPr>
        <p:spPr>
          <a:xfrm>
            <a:off x="4672804" y="1604457"/>
            <a:ext cx="4015713" cy="4526078"/>
          </a:xfrm>
          <a:prstGeom prst="rect">
            <a:avLst/>
          </a:prstGeom>
        </p:spPr>
        <p:txBody>
          <a:bodyPr/>
          <a:lstStyle/>
          <a:p>
            <a:pPr marL="801688" indent="-600075" eaLnBrk="1" hangingPunct="1">
              <a:buClr>
                <a:srgbClr val="8AE234"/>
              </a:buClr>
              <a:buSzPct val="45000"/>
              <a:buFont typeface="Wingdings" charset="2"/>
              <a:buChar char=""/>
              <a:tabLst>
                <a:tab pos="723900" algn="l"/>
                <a:tab pos="1447800" algn="l"/>
                <a:tab pos="2171700" algn="l"/>
                <a:tab pos="2895600" algn="l"/>
                <a:tab pos="3619500" algn="l"/>
              </a:tabLst>
            </a:pPr>
            <a:r>
              <a:rPr lang="fi-FI" sz="2700" smtClean="0"/>
              <a:t>Toast message appears on the screen reflecting value in EditText control</a:t>
            </a:r>
          </a:p>
        </p:txBody>
      </p:sp>
      <p:sp>
        <p:nvSpPr>
          <p:cNvPr id="16389" name="Line 4"/>
          <p:cNvSpPr>
            <a:spLocks noChangeShapeType="1"/>
          </p:cNvSpPr>
          <p:nvPr/>
        </p:nvSpPr>
        <p:spPr bwMode="auto">
          <a:xfrm flipV="1">
            <a:off x="1693500" y="1903507"/>
            <a:ext cx="3216752" cy="3432360"/>
          </a:xfrm>
          <a:prstGeom prst="line">
            <a:avLst/>
          </a:prstGeom>
          <a:noFill/>
          <a:ln w="9525">
            <a:solidFill>
              <a:srgbClr val="FF0000"/>
            </a:solidFill>
            <a:round/>
            <a:headEnd type="triangle" w="med" len="med"/>
            <a:tailEnd/>
          </a:ln>
        </p:spPr>
        <p:txBody>
          <a:bodyPr/>
          <a:lstStyle/>
          <a:p>
            <a:endParaRPr lang="en-PH"/>
          </a:p>
        </p:txBody>
      </p:sp>
    </p:spTree>
    <p:extLst>
      <p:ext uri="{BB962C8B-B14F-4D97-AF65-F5344CB8AC3E}">
        <p14:creationId xmlns:p14="http://schemas.microsoft.com/office/powerpoint/2010/main" val="742258923"/>
      </p:ext>
    </p:extLst>
  </p:cSld>
  <p:clrMapOvr>
    <a:masterClrMapping/>
  </p:clrMapOvr>
  <p:transition xmlns:p14="http://schemas.microsoft.com/office/powerpoint/2010/main" spd="med">
    <p:random/>
  </p:transition>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
          <p:cNvSpPr>
            <a:spLocks noGrp="1" noChangeArrowheads="1"/>
          </p:cNvSpPr>
          <p:nvPr>
            <p:ph type="title"/>
          </p:nvPr>
        </p:nvSpPr>
        <p:spPr>
          <a:xfrm>
            <a:off x="424122" y="161285"/>
            <a:ext cx="8228554" cy="1144121"/>
          </a:xfrm>
        </p:spPr>
        <p:txBody>
          <a:bodyPr tIns="14363"/>
          <a:lstStyle/>
          <a:p>
            <a:pPr eaLnBrk="1" hangingPunct="1">
              <a:lnSpc>
                <a:spcPct val="98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i-FI" smtClean="0"/>
              <a:t>Example:</a:t>
            </a:r>
          </a:p>
        </p:txBody>
      </p:sp>
      <p:sp>
        <p:nvSpPr>
          <p:cNvPr id="9220" name="Rectangle 3"/>
          <p:cNvSpPr>
            <a:spLocks noGrp="1" noChangeArrowheads="1"/>
          </p:cNvSpPr>
          <p:nvPr>
            <p:ph sz="quarter" idx="4294967295"/>
          </p:nvPr>
        </p:nvSpPr>
        <p:spPr>
          <a:xfrm>
            <a:off x="4672804" y="1604457"/>
            <a:ext cx="4015713" cy="4526078"/>
          </a:xfrm>
          <a:prstGeom prst="rect">
            <a:avLst/>
          </a:prstGeom>
        </p:spPr>
        <p:txBody>
          <a:bodyPr>
            <a:normAutofit/>
          </a:bodyPr>
          <a:lstStyle/>
          <a:p>
            <a:pPr marL="801688" indent="-600075" eaLnBrk="1" fontAlgn="auto" hangingPunct="1">
              <a:spcAft>
                <a:spcPts val="0"/>
              </a:spcAft>
              <a:buClr>
                <a:srgbClr val="8AE234"/>
              </a:buClr>
              <a:buSzPct val="45000"/>
              <a:buFont typeface="Wingdings" charset="2"/>
              <a:buChar char=""/>
              <a:tabLst>
                <a:tab pos="723900" algn="l"/>
                <a:tab pos="1447800" algn="l"/>
                <a:tab pos="2171700" algn="l"/>
                <a:tab pos="2895600" algn="l"/>
                <a:tab pos="3619500" algn="l"/>
              </a:tabLst>
              <a:defRPr/>
            </a:pPr>
            <a:r>
              <a:rPr lang="fi-FI" sz="2700" smtClean="0"/>
              <a:t>Create the following form</a:t>
            </a:r>
          </a:p>
          <a:p>
            <a:pPr marL="1603375" lvl="1" indent="-531813" eaLnBrk="1" fontAlgn="auto" hangingPunct="1">
              <a:spcAft>
                <a:spcPts val="0"/>
              </a:spcAft>
              <a:buClr>
                <a:srgbClr val="8AE234"/>
              </a:buClr>
              <a:buSzPct val="45000"/>
              <a:buFont typeface="Wingdings" charset="2"/>
              <a:buChar char=""/>
              <a:tabLst>
                <a:tab pos="723900" algn="l"/>
                <a:tab pos="1447800" algn="l"/>
                <a:tab pos="2171700" algn="l"/>
                <a:tab pos="2895600" algn="l"/>
                <a:tab pos="3619500" algn="l"/>
              </a:tabLst>
              <a:defRPr/>
            </a:pPr>
            <a:r>
              <a:rPr lang="fi-FI" smtClean="0"/>
              <a:t>It contains an EditText, Button and TextView</a:t>
            </a:r>
          </a:p>
          <a:p>
            <a:pPr marL="801688" indent="-600075" eaLnBrk="1" fontAlgn="auto" hangingPunct="1">
              <a:spcAft>
                <a:spcPts val="0"/>
              </a:spcAft>
              <a:buClr>
                <a:srgbClr val="8AE234"/>
              </a:buClr>
              <a:buSzPct val="45000"/>
              <a:buFont typeface="Wingdings" charset="2"/>
              <a:buChar char=""/>
              <a:tabLst>
                <a:tab pos="723900" algn="l"/>
                <a:tab pos="1447800" algn="l"/>
                <a:tab pos="2171700" algn="l"/>
                <a:tab pos="2895600" algn="l"/>
                <a:tab pos="3619500" algn="l"/>
              </a:tabLst>
              <a:defRPr/>
            </a:pPr>
            <a:r>
              <a:rPr lang="fi-FI" sz="2700" smtClean="0"/>
              <a:t>Whenever you click the button it will display ”Hello ” + the content of the EditText in the TextView</a:t>
            </a:r>
          </a:p>
        </p:txBody>
      </p:sp>
      <p:pic>
        <p:nvPicPr>
          <p:cNvPr id="17412" name="Picture 2"/>
          <p:cNvPicPr>
            <a:picLocks noChangeAspect="1" noChangeArrowheads="1"/>
          </p:cNvPicPr>
          <p:nvPr/>
        </p:nvPicPr>
        <p:blipFill>
          <a:blip r:embed="rId3" cstate="print"/>
          <a:srcRect l="18138" r="43900"/>
          <a:stretch>
            <a:fillRect/>
          </a:stretch>
        </p:blipFill>
        <p:spPr bwMode="auto">
          <a:xfrm>
            <a:off x="1015502" y="1770782"/>
            <a:ext cx="2540249" cy="4705845"/>
          </a:xfrm>
          <a:prstGeom prst="rect">
            <a:avLst/>
          </a:prstGeom>
          <a:noFill/>
          <a:ln w="9525">
            <a:noFill/>
            <a:round/>
            <a:headEnd/>
            <a:tailEnd/>
          </a:ln>
        </p:spPr>
      </p:pic>
    </p:spTree>
    <p:extLst>
      <p:ext uri="{BB962C8B-B14F-4D97-AF65-F5344CB8AC3E}">
        <p14:creationId xmlns:p14="http://schemas.microsoft.com/office/powerpoint/2010/main" val="1666290428"/>
      </p:ext>
    </p:extLst>
  </p:cSld>
  <p:clrMapOvr>
    <a:masterClrMapping/>
  </p:clrMapOvr>
  <p:transition xmlns:p14="http://schemas.microsoft.com/office/powerpoint/2010/main" spd="med">
    <p:random/>
  </p:transition>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
          <p:cNvSpPr>
            <a:spLocks noGrp="1" noChangeArrowheads="1"/>
          </p:cNvSpPr>
          <p:nvPr>
            <p:ph type="title"/>
          </p:nvPr>
        </p:nvSpPr>
        <p:spPr>
          <a:xfrm>
            <a:off x="424122" y="161285"/>
            <a:ext cx="8228554" cy="1144121"/>
          </a:xfrm>
        </p:spPr>
        <p:txBody>
          <a:bodyPr tIns="14363"/>
          <a:lstStyle/>
          <a:p>
            <a:pPr eaLnBrk="1" hangingPunct="1">
              <a:lnSpc>
                <a:spcPct val="98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i-FI" smtClean="0"/>
              <a:t>Main.xml</a:t>
            </a:r>
          </a:p>
        </p:txBody>
      </p:sp>
      <p:pic>
        <p:nvPicPr>
          <p:cNvPr id="18435" name="Picture 2"/>
          <p:cNvPicPr>
            <a:picLocks noChangeAspect="1" noChangeArrowheads="1"/>
          </p:cNvPicPr>
          <p:nvPr/>
        </p:nvPicPr>
        <p:blipFill>
          <a:blip r:embed="rId3" cstate="print"/>
          <a:srcRect r="40445" b="52039"/>
          <a:stretch>
            <a:fillRect/>
          </a:stretch>
        </p:blipFill>
        <p:spPr bwMode="auto">
          <a:xfrm>
            <a:off x="338999" y="1562454"/>
            <a:ext cx="7502769" cy="4571441"/>
          </a:xfrm>
          <a:prstGeom prst="rect">
            <a:avLst/>
          </a:prstGeom>
          <a:noFill/>
          <a:ln w="9525">
            <a:noFill/>
            <a:round/>
            <a:headEnd/>
            <a:tailEnd/>
          </a:ln>
        </p:spPr>
      </p:pic>
    </p:spTree>
    <p:extLst>
      <p:ext uri="{BB962C8B-B14F-4D97-AF65-F5344CB8AC3E}">
        <p14:creationId xmlns:p14="http://schemas.microsoft.com/office/powerpoint/2010/main" val="2654611916"/>
      </p:ext>
    </p:extLst>
  </p:cSld>
  <p:clrMapOvr>
    <a:masterClrMapping/>
  </p:clrMapOvr>
  <p:transition xmlns:p14="http://schemas.microsoft.com/office/powerpoint/2010/main" spd="med">
    <p:random/>
  </p:transition>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19200" y="139700"/>
            <a:ext cx="6172200" cy="685800"/>
          </a:xfrm>
        </p:spPr>
        <p:txBody>
          <a:bodyPr>
            <a:normAutofit fontScale="90000"/>
          </a:bodyPr>
          <a:lstStyle/>
          <a:p>
            <a:r>
              <a:rPr lang="en-US" dirty="0" smtClean="0"/>
              <a:t>Mark </a:t>
            </a:r>
            <a:r>
              <a:rPr lang="en-US" dirty="0" err="1" smtClean="0"/>
              <a:t>Zuckerberg</a:t>
            </a:r>
            <a:r>
              <a:rPr lang="en-US" dirty="0" smtClean="0"/>
              <a:t>, Founder, Facebook</a:t>
            </a:r>
            <a:endParaRPr lang="en-US" dirty="0"/>
          </a:p>
        </p:txBody>
      </p:sp>
      <p:pic>
        <p:nvPicPr>
          <p:cNvPr id="8" name="Content Placeholder 7" descr="Mark-Zuckerberg-Pictures-640x378.jpg"/>
          <p:cNvPicPr>
            <a:picLocks noGrp="1" noChangeAspect="1"/>
          </p:cNvPicPr>
          <p:nvPr>
            <p:ph sz="half" idx="1"/>
          </p:nvPr>
        </p:nvPicPr>
        <p:blipFill>
          <a:blip r:embed="rId3">
            <a:extLst>
              <a:ext uri="{28A0092B-C50C-407E-A947-70E740481C1C}">
                <a14:useLocalDpi xmlns:a14="http://schemas.microsoft.com/office/drawing/2010/main" val="0"/>
              </a:ext>
            </a:extLst>
          </a:blip>
          <a:srcRect t="-53461" b="-53461"/>
          <a:stretch>
            <a:fillRect/>
          </a:stretch>
        </p:blipFill>
        <p:spPr/>
      </p:pic>
      <p:pic>
        <p:nvPicPr>
          <p:cNvPr id="7" name="Content Placeholder 6" descr="Screen Shot 2014-01-30 at 10.47.46 AM.png"/>
          <p:cNvPicPr>
            <a:picLocks noGrp="1" noChangeAspect="1"/>
          </p:cNvPicPr>
          <p:nvPr>
            <p:ph sz="half" idx="2"/>
          </p:nvPr>
        </p:nvPicPr>
        <p:blipFill>
          <a:blip r:embed="rId4">
            <a:extLst>
              <a:ext uri="{28A0092B-C50C-407E-A947-70E740481C1C}">
                <a14:useLocalDpi xmlns:a14="http://schemas.microsoft.com/office/drawing/2010/main" val="0"/>
              </a:ext>
            </a:extLst>
          </a:blip>
          <a:srcRect t="-21920" b="-21920"/>
          <a:stretch>
            <a:fillRect/>
          </a:stretch>
        </p:blipFill>
        <p:spPr/>
      </p:pic>
    </p:spTree>
    <p:extLst>
      <p:ext uri="{BB962C8B-B14F-4D97-AF65-F5344CB8AC3E}">
        <p14:creationId xmlns:p14="http://schemas.microsoft.com/office/powerpoint/2010/main" val="1448620847"/>
      </p:ext>
    </p:extLst>
  </p:cSld>
  <p:clrMapOvr>
    <a:masterClrMapping/>
  </p:clrMapOvr>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1"/>
          <p:cNvPicPr>
            <a:picLocks noChangeAspect="1" noChangeArrowheads="1"/>
          </p:cNvPicPr>
          <p:nvPr/>
        </p:nvPicPr>
        <p:blipFill>
          <a:blip r:embed="rId3" cstate="print"/>
          <a:srcRect l="2650" t="27681" r="42099"/>
          <a:stretch>
            <a:fillRect/>
          </a:stretch>
        </p:blipFill>
        <p:spPr bwMode="auto">
          <a:xfrm>
            <a:off x="1523253" y="1523814"/>
            <a:ext cx="5927248" cy="4606721"/>
          </a:xfrm>
          <a:prstGeom prst="rect">
            <a:avLst/>
          </a:prstGeom>
          <a:noFill/>
          <a:ln w="9525">
            <a:noFill/>
            <a:round/>
            <a:headEnd/>
            <a:tailEnd/>
          </a:ln>
        </p:spPr>
      </p:pic>
      <p:sp>
        <p:nvSpPr>
          <p:cNvPr id="19459" name="Rectangle 2"/>
          <p:cNvSpPr>
            <a:spLocks noGrp="1" noChangeArrowheads="1"/>
          </p:cNvSpPr>
          <p:nvPr>
            <p:ph type="title"/>
          </p:nvPr>
        </p:nvSpPr>
        <p:spPr>
          <a:xfrm>
            <a:off x="424122" y="161285"/>
            <a:ext cx="8228554" cy="1144121"/>
          </a:xfrm>
        </p:spPr>
        <p:txBody>
          <a:bodyPr tIns="14363"/>
          <a:lstStyle/>
          <a:p>
            <a:pPr eaLnBrk="1" hangingPunct="1">
              <a:lnSpc>
                <a:spcPct val="98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i-FI" smtClean="0"/>
              <a:t>Activity code</a:t>
            </a:r>
          </a:p>
        </p:txBody>
      </p:sp>
    </p:spTree>
    <p:extLst>
      <p:ext uri="{BB962C8B-B14F-4D97-AF65-F5344CB8AC3E}">
        <p14:creationId xmlns:p14="http://schemas.microsoft.com/office/powerpoint/2010/main" val="3944206328"/>
      </p:ext>
    </p:extLst>
  </p:cSld>
  <p:clrMapOvr>
    <a:masterClrMapping/>
  </p:clrMapOvr>
  <p:transition xmlns:p14="http://schemas.microsoft.com/office/powerpoint/2010/main" spd="med">
    <p:random/>
  </p:transition>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 of Presentation</a:t>
            </a:r>
            <a:endParaRPr lang="en-US" dirty="0"/>
          </a:p>
        </p:txBody>
      </p:sp>
      <p:sp>
        <p:nvSpPr>
          <p:cNvPr id="3" name="Content Placeholder 2"/>
          <p:cNvSpPr>
            <a:spLocks noGrp="1"/>
          </p:cNvSpPr>
          <p:nvPr>
            <p:ph idx="1"/>
          </p:nvPr>
        </p:nvSpPr>
        <p:spPr/>
        <p:txBody>
          <a:bodyPr/>
          <a:lstStyle/>
          <a:p>
            <a:endParaRPr lang="en-US"/>
          </a:p>
        </p:txBody>
      </p:sp>
      <p:pic>
        <p:nvPicPr>
          <p:cNvPr id="1026" name="Picture 2" descr="http://thewritepractice.com/wp-content/uploads/2013/05/the-en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158" y="228600"/>
            <a:ext cx="8651242" cy="65230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46835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371600" y="139700"/>
            <a:ext cx="6019800" cy="685800"/>
          </a:xfrm>
        </p:spPr>
        <p:txBody>
          <a:bodyPr>
            <a:normAutofit fontScale="90000"/>
          </a:bodyPr>
          <a:lstStyle/>
          <a:p>
            <a:r>
              <a:rPr lang="en-US" dirty="0" smtClean="0"/>
              <a:t>Monthly Active Users - FB</a:t>
            </a:r>
            <a:endParaRPr lang="en-US" dirty="0"/>
          </a:p>
        </p:txBody>
      </p:sp>
      <p:pic>
        <p:nvPicPr>
          <p:cNvPr id="5" name="Content Placeholder 4" descr="MAU FB.png"/>
          <p:cNvPicPr>
            <a:picLocks noGrp="1" noChangeAspect="1"/>
          </p:cNvPicPr>
          <p:nvPr>
            <p:ph idx="1"/>
          </p:nvPr>
        </p:nvPicPr>
        <p:blipFill>
          <a:blip r:embed="rId3">
            <a:extLst>
              <a:ext uri="{28A0092B-C50C-407E-A947-70E740481C1C}">
                <a14:useLocalDpi xmlns:a14="http://schemas.microsoft.com/office/drawing/2010/main" val="0"/>
              </a:ext>
            </a:extLst>
          </a:blip>
          <a:srcRect t="-14617" b="-14617"/>
          <a:stretch>
            <a:fillRect/>
          </a:stretch>
        </p:blipFill>
        <p:spPr>
          <a:xfrm>
            <a:off x="1741227" y="1079198"/>
            <a:ext cx="6634375" cy="5505989"/>
          </a:xfrm>
        </p:spPr>
      </p:pic>
    </p:spTree>
    <p:extLst>
      <p:ext uri="{BB962C8B-B14F-4D97-AF65-F5344CB8AC3E}">
        <p14:creationId xmlns:p14="http://schemas.microsoft.com/office/powerpoint/2010/main" val="3766764164"/>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othecary">
  <a:themeElements>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Apothecary">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Apothecary</Template>
  <TotalTime>273</TotalTime>
  <Words>3693</Words>
  <Application>Microsoft Macintosh PowerPoint</Application>
  <PresentationFormat>On-screen Show (4:3)</PresentationFormat>
  <Paragraphs>407</Paragraphs>
  <Slides>81</Slides>
  <Notes>31</Notes>
  <HiddenSlides>0</HiddenSlides>
  <MMClips>0</MMClips>
  <ScaleCrop>false</ScaleCrop>
  <HeadingPairs>
    <vt:vector size="4" baseType="variant">
      <vt:variant>
        <vt:lpstr>Theme</vt:lpstr>
      </vt:variant>
      <vt:variant>
        <vt:i4>1</vt:i4>
      </vt:variant>
      <vt:variant>
        <vt:lpstr>Slide Titles</vt:lpstr>
      </vt:variant>
      <vt:variant>
        <vt:i4>81</vt:i4>
      </vt:variant>
    </vt:vector>
  </HeadingPairs>
  <TitlesOfParts>
    <vt:vector size="82" baseType="lpstr">
      <vt:lpstr>Apothecary</vt:lpstr>
      <vt:lpstr>Android Bootcamp</vt:lpstr>
      <vt:lpstr>Me</vt:lpstr>
      <vt:lpstr>Contact information</vt:lpstr>
      <vt:lpstr>PowerPoint Presentation</vt:lpstr>
      <vt:lpstr>Your Intro</vt:lpstr>
      <vt:lpstr>Today</vt:lpstr>
      <vt:lpstr>It’s a world of mobile apps!</vt:lpstr>
      <vt:lpstr>Mark Zuckerberg, Founder, Facebook</vt:lpstr>
      <vt:lpstr>Monthly Active Users - FB</vt:lpstr>
      <vt:lpstr>Facebook’s Turn Around</vt:lpstr>
      <vt:lpstr>App Development Costs</vt:lpstr>
      <vt:lpstr>In 2011</vt:lpstr>
      <vt:lpstr>What type of Apps are out there?</vt:lpstr>
      <vt:lpstr>What they are</vt:lpstr>
      <vt:lpstr>Native versus Hybrid/Web apps</vt:lpstr>
      <vt:lpstr>Monetizing Smart Apps</vt:lpstr>
      <vt:lpstr>App Monetization</vt:lpstr>
      <vt:lpstr>PowerPoint Presentation</vt:lpstr>
      <vt:lpstr>PowerPoint Presentation</vt:lpstr>
      <vt:lpstr>PowerPoint Presentation</vt:lpstr>
      <vt:lpstr>Market Stats</vt:lpstr>
      <vt:lpstr>Market Stats</vt:lpstr>
      <vt:lpstr>PowerPoint Presentation</vt:lpstr>
      <vt:lpstr>Mobile Ads Integration</vt:lpstr>
      <vt:lpstr>PowerPoint Presentation</vt:lpstr>
      <vt:lpstr>Create an “In-app purchase” ready game</vt:lpstr>
      <vt:lpstr>PowerPoint Presentation</vt:lpstr>
      <vt:lpstr>Mechanics</vt:lpstr>
      <vt:lpstr>Possible In-app Purchases</vt:lpstr>
      <vt:lpstr>PowerPoint Presentation</vt:lpstr>
      <vt:lpstr>App Development</vt:lpstr>
      <vt:lpstr>Development</vt:lpstr>
      <vt:lpstr>Platforms and associated development tools</vt:lpstr>
      <vt:lpstr>Android versus Apple costs </vt:lpstr>
      <vt:lpstr>Mock-Ups</vt:lpstr>
      <vt:lpstr>Sample Wireframe/Mock-up</vt:lpstr>
      <vt:lpstr>Sample Wireframe/Mock-up</vt:lpstr>
      <vt:lpstr>Wireframing</vt:lpstr>
      <vt:lpstr>Demo: Wireframes</vt:lpstr>
      <vt:lpstr>Mobile App Generators</vt:lpstr>
      <vt:lpstr>Want to build an app? </vt:lpstr>
      <vt:lpstr>Some app generators</vt:lpstr>
      <vt:lpstr>Make your own app now!</vt:lpstr>
      <vt:lpstr>Pick a template!</vt:lpstr>
      <vt:lpstr>Fill in the details!</vt:lpstr>
      <vt:lpstr>Click on create app!</vt:lpstr>
      <vt:lpstr>Preview your app!</vt:lpstr>
      <vt:lpstr>Install your app to your device!</vt:lpstr>
      <vt:lpstr>Remember</vt:lpstr>
      <vt:lpstr>But I want to make more complicated apps!</vt:lpstr>
      <vt:lpstr>Something in between</vt:lpstr>
      <vt:lpstr>What is it?</vt:lpstr>
      <vt:lpstr>Can you tell what’s supposed to happen?</vt:lpstr>
      <vt:lpstr>Can you tell what’s supposed to happen?</vt:lpstr>
      <vt:lpstr>An app inventor success story</vt:lpstr>
      <vt:lpstr>What’s possible!</vt:lpstr>
      <vt:lpstr>Demo! MIT’s App Inventor</vt:lpstr>
      <vt:lpstr>Making more complicated apps</vt:lpstr>
      <vt:lpstr>Eclipse environment for Android development</vt:lpstr>
      <vt:lpstr>Xcode environment for iOS development</vt:lpstr>
      <vt:lpstr>Setting up the Android Development Environment</vt:lpstr>
      <vt:lpstr>What you’ll need</vt:lpstr>
      <vt:lpstr>Testing the Environment</vt:lpstr>
      <vt:lpstr>Testing the Plugin</vt:lpstr>
      <vt:lpstr>Testing the Plugin</vt:lpstr>
      <vt:lpstr>Hello World</vt:lpstr>
      <vt:lpstr>Creating a New Android Project</vt:lpstr>
      <vt:lpstr>Your first Android App</vt:lpstr>
      <vt:lpstr>Create a New Android Project</vt:lpstr>
      <vt:lpstr>Create a new Android Project</vt:lpstr>
      <vt:lpstr>Create a New Android Project</vt:lpstr>
      <vt:lpstr>Modifying Your Project</vt:lpstr>
      <vt:lpstr>Modify main.xml in res\layout</vt:lpstr>
      <vt:lpstr>Modify the Activity</vt:lpstr>
      <vt:lpstr>Run the Activity</vt:lpstr>
      <vt:lpstr>Modify the Activity again</vt:lpstr>
      <vt:lpstr>2nd run of application</vt:lpstr>
      <vt:lpstr>Example:</vt:lpstr>
      <vt:lpstr>Main.xml</vt:lpstr>
      <vt:lpstr>Activity code</vt:lpstr>
      <vt:lpstr>End of Presentation</vt:lpstr>
    </vt:vector>
  </TitlesOfParts>
  <Company>Smart Communications,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Overview of Programming Languages</dc:title>
  <dc:creator>RAMOS, Ronald L.</dc:creator>
  <cp:lastModifiedBy>Ronald Ramos</cp:lastModifiedBy>
  <cp:revision>25</cp:revision>
  <dcterms:created xsi:type="dcterms:W3CDTF">2012-05-22T05:19:14Z</dcterms:created>
  <dcterms:modified xsi:type="dcterms:W3CDTF">2014-05-04T13:29:10Z</dcterms:modified>
</cp:coreProperties>
</file>