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sldIdLst>
    <p:sldId id="285" r:id="rId2"/>
    <p:sldId id="256" r:id="rId3"/>
    <p:sldId id="264" r:id="rId4"/>
    <p:sldId id="263" r:id="rId5"/>
    <p:sldId id="258" r:id="rId6"/>
    <p:sldId id="265" r:id="rId7"/>
    <p:sldId id="266" r:id="rId8"/>
    <p:sldId id="348" r:id="rId9"/>
    <p:sldId id="349" r:id="rId10"/>
    <p:sldId id="350" r:id="rId11"/>
    <p:sldId id="351" r:id="rId12"/>
    <p:sldId id="355" r:id="rId13"/>
    <p:sldId id="352" r:id="rId14"/>
    <p:sldId id="353" r:id="rId15"/>
    <p:sldId id="354"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292" r:id="rId41"/>
    <p:sldId id="293" r:id="rId42"/>
    <p:sldId id="294" r:id="rId43"/>
    <p:sldId id="295" r:id="rId44"/>
    <p:sldId id="297" r:id="rId45"/>
    <p:sldId id="298" r:id="rId46"/>
    <p:sldId id="299" r:id="rId47"/>
    <p:sldId id="300" r:id="rId48"/>
    <p:sldId id="304" r:id="rId49"/>
    <p:sldId id="305"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63910" autoAdjust="0"/>
  </p:normalViewPr>
  <p:slideViewPr>
    <p:cSldViewPr>
      <p:cViewPr>
        <p:scale>
          <a:sx n="61" d="100"/>
          <a:sy n="61" d="100"/>
        </p:scale>
        <p:origin x="-2440" y="-9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7692-DA82-41BF-9782-633B72B4382F}" type="datetimeFigureOut">
              <a:rPr lang="en-PH" smtClean="0"/>
              <a:t>5/18/16</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59420-39F0-4532-B02B-369314BA23C8}" type="slidenum">
              <a:rPr lang="en-PH" smtClean="0"/>
              <a:t>‹#›</a:t>
            </a:fld>
            <a:endParaRPr lang="en-PH"/>
          </a:p>
        </p:txBody>
      </p:sp>
    </p:spTree>
    <p:extLst>
      <p:ext uri="{BB962C8B-B14F-4D97-AF65-F5344CB8AC3E}">
        <p14:creationId xmlns:p14="http://schemas.microsoft.com/office/powerpoint/2010/main" val="124455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CODE </a:t>
            </a:r>
          </a:p>
          <a:p>
            <a:endParaRPr lang="en-PH" dirty="0" smtClean="0"/>
          </a:p>
          <a:p>
            <a:r>
              <a:rPr lang="en-PH" dirty="0" smtClean="0"/>
              <a:t>package </a:t>
            </a:r>
            <a:r>
              <a:rPr lang="en-PH" dirty="0" err="1" smtClean="0"/>
              <a:t>com.example.asimplecircle</a:t>
            </a:r>
            <a:r>
              <a:rPr lang="en-PH" dirty="0" smtClean="0"/>
              <a:t>;</a:t>
            </a:r>
          </a:p>
          <a:p>
            <a:endParaRPr lang="en-PH" dirty="0" smtClean="0"/>
          </a:p>
          <a:p>
            <a:r>
              <a:rPr lang="en-PH" dirty="0" smtClean="0"/>
              <a:t>import </a:t>
            </a:r>
            <a:r>
              <a:rPr lang="en-PH" dirty="0" err="1" smtClean="0"/>
              <a:t>android.os.Bundle</a:t>
            </a:r>
            <a:r>
              <a:rPr lang="en-PH" dirty="0" smtClean="0"/>
              <a:t>;</a:t>
            </a:r>
          </a:p>
          <a:p>
            <a:r>
              <a:rPr lang="en-PH" dirty="0" smtClean="0"/>
              <a:t>import </a:t>
            </a:r>
            <a:r>
              <a:rPr lang="en-PH" dirty="0" err="1" smtClean="0"/>
              <a:t>android.app.Activity</a:t>
            </a:r>
            <a:r>
              <a:rPr lang="en-PH" dirty="0" smtClean="0"/>
              <a:t>;</a:t>
            </a:r>
          </a:p>
          <a:p>
            <a:r>
              <a:rPr lang="en-PH" dirty="0" smtClean="0"/>
              <a:t>import </a:t>
            </a:r>
            <a:r>
              <a:rPr lang="en-PH" dirty="0" err="1" smtClean="0"/>
              <a:t>android.view.Menu</a:t>
            </a:r>
            <a:r>
              <a:rPr lang="en-PH" dirty="0" smtClean="0"/>
              <a:t>;</a:t>
            </a:r>
          </a:p>
          <a:p>
            <a:r>
              <a:rPr lang="en-PH" dirty="0" smtClean="0"/>
              <a:t>import </a:t>
            </a:r>
            <a:r>
              <a:rPr lang="en-PH" dirty="0" err="1" smtClean="0"/>
              <a:t>android.widget.TextView</a:t>
            </a:r>
            <a:r>
              <a:rPr lang="en-PH" dirty="0" smtClean="0"/>
              <a:t>;</a:t>
            </a:r>
          </a:p>
          <a:p>
            <a:endParaRPr lang="en-PH" dirty="0" smtClean="0"/>
          </a:p>
          <a:p>
            <a:r>
              <a:rPr lang="en-PH" dirty="0" smtClean="0"/>
              <a:t>public class </a:t>
            </a:r>
            <a:r>
              <a:rPr lang="en-PH" dirty="0" err="1" smtClean="0"/>
              <a:t>CircleActivity</a:t>
            </a:r>
            <a:r>
              <a:rPr lang="en-PH" dirty="0" smtClean="0"/>
              <a:t> extends Activity {</a:t>
            </a:r>
          </a:p>
          <a:p>
            <a:r>
              <a:rPr lang="en-PH" dirty="0" smtClean="0"/>
              <a:t>	</a:t>
            </a:r>
            <a:r>
              <a:rPr lang="en-PH" dirty="0" err="1" smtClean="0"/>
              <a:t>TextView</a:t>
            </a:r>
            <a:r>
              <a:rPr lang="en-PH" dirty="0" smtClean="0"/>
              <a:t> </a:t>
            </a:r>
            <a:r>
              <a:rPr lang="en-PH" dirty="0" err="1" smtClean="0"/>
              <a:t>tv</a:t>
            </a:r>
            <a:r>
              <a:rPr lang="en-PH" dirty="0" smtClean="0"/>
              <a:t>;</a:t>
            </a:r>
          </a:p>
          <a:p>
            <a:endParaRPr lang="en-PH" dirty="0" smtClean="0"/>
          </a:p>
          <a:p>
            <a:r>
              <a:rPr lang="en-PH" dirty="0" smtClean="0"/>
              <a:t>	@Override</a:t>
            </a:r>
          </a:p>
          <a:p>
            <a:r>
              <a:rPr lang="en-PH" dirty="0" smtClean="0"/>
              <a:t>	protected void </a:t>
            </a:r>
            <a:r>
              <a:rPr lang="en-PH" dirty="0" err="1" smtClean="0"/>
              <a:t>onCreate</a:t>
            </a:r>
            <a:r>
              <a:rPr lang="en-PH" dirty="0" smtClean="0"/>
              <a:t>(Bundle </a:t>
            </a:r>
            <a:r>
              <a:rPr lang="en-PH" dirty="0" err="1" smtClean="0"/>
              <a:t>savedInstanceState</a:t>
            </a:r>
            <a:r>
              <a:rPr lang="en-PH" dirty="0" smtClean="0"/>
              <a:t>) {</a:t>
            </a:r>
          </a:p>
          <a:p>
            <a:r>
              <a:rPr lang="en-PH" dirty="0" smtClean="0"/>
              <a:t>		</a:t>
            </a:r>
            <a:r>
              <a:rPr lang="en-PH" dirty="0" err="1" smtClean="0"/>
              <a:t>super.onCreate</a:t>
            </a:r>
            <a:r>
              <a:rPr lang="en-PH" dirty="0" smtClean="0"/>
              <a:t>(</a:t>
            </a:r>
            <a:r>
              <a:rPr lang="en-PH" dirty="0" err="1" smtClean="0"/>
              <a:t>savedInstanceState</a:t>
            </a:r>
            <a:r>
              <a:rPr lang="en-PH" dirty="0" smtClean="0"/>
              <a:t>);</a:t>
            </a:r>
          </a:p>
          <a:p>
            <a:r>
              <a:rPr lang="en-PH" dirty="0" smtClean="0"/>
              <a:t>		</a:t>
            </a:r>
            <a:r>
              <a:rPr lang="en-PH" dirty="0" err="1" smtClean="0"/>
              <a:t>setContentView</a:t>
            </a:r>
            <a:r>
              <a:rPr lang="en-PH" dirty="0" smtClean="0"/>
              <a:t>(</a:t>
            </a:r>
            <a:r>
              <a:rPr lang="en-PH" dirty="0" err="1" smtClean="0"/>
              <a:t>R.layout.mainscreen</a:t>
            </a:r>
            <a:r>
              <a:rPr lang="en-PH" dirty="0" smtClean="0"/>
              <a:t>);</a:t>
            </a:r>
          </a:p>
          <a:p>
            <a:r>
              <a:rPr lang="en-PH" dirty="0" smtClean="0"/>
              <a:t>		</a:t>
            </a:r>
          </a:p>
          <a:p>
            <a:r>
              <a:rPr lang="en-PH" dirty="0" smtClean="0"/>
              <a:t>		</a:t>
            </a:r>
            <a:r>
              <a:rPr lang="en-PH" dirty="0" err="1" smtClean="0"/>
              <a:t>tv</a:t>
            </a:r>
            <a:r>
              <a:rPr lang="en-PH" dirty="0" smtClean="0"/>
              <a:t> = new </a:t>
            </a:r>
            <a:r>
              <a:rPr lang="en-PH" dirty="0" err="1" smtClean="0"/>
              <a:t>TextView</a:t>
            </a:r>
            <a:r>
              <a:rPr lang="en-PH" dirty="0" smtClean="0"/>
              <a:t>(this);</a:t>
            </a:r>
          </a:p>
          <a:p>
            <a:r>
              <a:rPr lang="en-PH" dirty="0" smtClean="0"/>
              <a:t>		</a:t>
            </a:r>
            <a:r>
              <a:rPr lang="en-PH" dirty="0" err="1" smtClean="0"/>
              <a:t>setContentView</a:t>
            </a:r>
            <a:r>
              <a:rPr lang="en-PH" dirty="0" smtClean="0"/>
              <a:t>(</a:t>
            </a:r>
            <a:r>
              <a:rPr lang="en-PH" dirty="0" err="1" smtClean="0"/>
              <a:t>tv</a:t>
            </a:r>
            <a:r>
              <a:rPr lang="en-PH" dirty="0" smtClean="0"/>
              <a:t>);</a:t>
            </a:r>
          </a:p>
          <a:p>
            <a:r>
              <a:rPr lang="en-PH" dirty="0" smtClean="0"/>
              <a:t>		</a:t>
            </a:r>
            <a:r>
              <a:rPr lang="en-PH" dirty="0" err="1" smtClean="0"/>
              <a:t>this.setTitle</a:t>
            </a:r>
            <a:r>
              <a:rPr lang="en-PH" dirty="0" smtClean="0"/>
              <a:t>("Create Canvas Demo");</a:t>
            </a:r>
          </a:p>
          <a:p>
            <a:r>
              <a:rPr lang="en-PH" dirty="0" smtClean="0"/>
              <a:t>		</a:t>
            </a:r>
            <a:r>
              <a:rPr lang="en-PH" dirty="0" err="1" smtClean="0"/>
              <a:t>tv.setText</a:t>
            </a:r>
            <a:r>
              <a:rPr lang="en-PH" dirty="0" smtClean="0"/>
              <a:t>("now in </a:t>
            </a:r>
            <a:r>
              <a:rPr lang="en-PH" dirty="0" err="1" smtClean="0"/>
              <a:t>onCreate</a:t>
            </a:r>
            <a:r>
              <a:rPr lang="en-PH" dirty="0" smtClean="0"/>
              <a:t> event \n");</a:t>
            </a:r>
          </a:p>
          <a:p>
            <a:r>
              <a:rPr lang="en-PH" dirty="0" smtClean="0"/>
              <a:t>	}	</a:t>
            </a:r>
          </a:p>
          <a:p>
            <a:r>
              <a:rPr lang="en-PH" dirty="0" smtClean="0"/>
              <a:t>	</a:t>
            </a:r>
          </a:p>
          <a:p>
            <a:endParaRPr lang="en-PH" dirty="0" smtClean="0"/>
          </a:p>
          <a:p>
            <a:r>
              <a:rPr lang="en-PH" dirty="0" smtClean="0"/>
              <a:t>	@Override</a:t>
            </a:r>
          </a:p>
          <a:p>
            <a:r>
              <a:rPr lang="en-PH" dirty="0" smtClean="0"/>
              <a:t>	protected void </a:t>
            </a:r>
            <a:r>
              <a:rPr lang="en-PH" dirty="0" err="1" smtClean="0"/>
              <a:t>onDestroy</a:t>
            </a:r>
            <a:r>
              <a:rPr lang="en-PH" dirty="0" smtClean="0"/>
              <a:t>() {</a:t>
            </a:r>
          </a:p>
          <a:p>
            <a:r>
              <a:rPr lang="en-PH" dirty="0" smtClean="0"/>
              <a:t>		// TODO Auto-generated method stub</a:t>
            </a:r>
          </a:p>
          <a:p>
            <a:r>
              <a:rPr lang="en-PH" dirty="0" smtClean="0"/>
              <a:t>		</a:t>
            </a:r>
            <a:r>
              <a:rPr lang="en-PH" dirty="0" err="1" smtClean="0"/>
              <a:t>super.onDestroy</a:t>
            </a:r>
            <a:r>
              <a:rPr lang="en-PH" dirty="0" smtClean="0"/>
              <a:t>();</a:t>
            </a:r>
          </a:p>
          <a:p>
            <a:r>
              <a:rPr lang="en-PH" dirty="0" smtClean="0"/>
              <a:t>		</a:t>
            </a:r>
            <a:r>
              <a:rPr lang="en-PH" dirty="0" err="1" smtClean="0"/>
              <a:t>tv.append</a:t>
            </a:r>
            <a:r>
              <a:rPr lang="en-PH" dirty="0" smtClean="0"/>
              <a:t>("Now in </a:t>
            </a:r>
            <a:r>
              <a:rPr lang="en-PH" dirty="0" err="1" smtClean="0"/>
              <a:t>onDestroy</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onPause</a:t>
            </a:r>
            <a:r>
              <a:rPr lang="en-PH" dirty="0" smtClean="0"/>
              <a:t>() {</a:t>
            </a:r>
          </a:p>
          <a:p>
            <a:r>
              <a:rPr lang="en-PH" dirty="0" smtClean="0"/>
              <a:t>		// TODO Auto-generated method stub</a:t>
            </a:r>
          </a:p>
          <a:p>
            <a:r>
              <a:rPr lang="en-PH" dirty="0" smtClean="0"/>
              <a:t>		</a:t>
            </a:r>
            <a:r>
              <a:rPr lang="en-PH" dirty="0" err="1" smtClean="0"/>
              <a:t>super.onPause</a:t>
            </a:r>
            <a:r>
              <a:rPr lang="en-PH" dirty="0" smtClean="0"/>
              <a:t>();</a:t>
            </a:r>
          </a:p>
          <a:p>
            <a:r>
              <a:rPr lang="en-PH" dirty="0" smtClean="0"/>
              <a:t>		</a:t>
            </a:r>
            <a:r>
              <a:rPr lang="en-PH" dirty="0" err="1" smtClean="0"/>
              <a:t>tv.append</a:t>
            </a:r>
            <a:r>
              <a:rPr lang="en-PH" dirty="0" smtClean="0"/>
              <a:t>("Now in </a:t>
            </a:r>
            <a:r>
              <a:rPr lang="en-PH" dirty="0" err="1" smtClean="0"/>
              <a:t>onPause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onRestart</a:t>
            </a:r>
            <a:r>
              <a:rPr lang="en-PH" dirty="0" smtClean="0"/>
              <a:t>() {</a:t>
            </a:r>
          </a:p>
          <a:p>
            <a:r>
              <a:rPr lang="en-PH" dirty="0" smtClean="0"/>
              <a:t>		// TODO Auto-generated method stub</a:t>
            </a:r>
          </a:p>
          <a:p>
            <a:r>
              <a:rPr lang="en-PH" dirty="0" smtClean="0"/>
              <a:t>		</a:t>
            </a:r>
            <a:r>
              <a:rPr lang="en-PH" dirty="0" err="1" smtClean="0"/>
              <a:t>super.onRestart</a:t>
            </a:r>
            <a:r>
              <a:rPr lang="en-PH" dirty="0" smtClean="0"/>
              <a:t>();</a:t>
            </a:r>
          </a:p>
          <a:p>
            <a:r>
              <a:rPr lang="en-PH" dirty="0" smtClean="0"/>
              <a:t>		</a:t>
            </a:r>
            <a:r>
              <a:rPr lang="en-PH" dirty="0" err="1" smtClean="0"/>
              <a:t>tv.append</a:t>
            </a:r>
            <a:r>
              <a:rPr lang="en-PH" dirty="0" smtClean="0"/>
              <a:t>("Now in </a:t>
            </a:r>
            <a:r>
              <a:rPr lang="en-PH" dirty="0" err="1" smtClean="0"/>
              <a:t>onRestart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onResume</a:t>
            </a:r>
            <a:r>
              <a:rPr lang="en-PH" dirty="0" smtClean="0"/>
              <a:t>() {</a:t>
            </a:r>
          </a:p>
          <a:p>
            <a:r>
              <a:rPr lang="en-PH" dirty="0" smtClean="0"/>
              <a:t>		// TODO Auto-generated method stub</a:t>
            </a:r>
          </a:p>
          <a:p>
            <a:r>
              <a:rPr lang="en-PH" dirty="0" smtClean="0"/>
              <a:t>		</a:t>
            </a:r>
            <a:r>
              <a:rPr lang="en-PH" dirty="0" err="1" smtClean="0"/>
              <a:t>super.onResume</a:t>
            </a:r>
            <a:r>
              <a:rPr lang="en-PH" dirty="0" smtClean="0"/>
              <a:t>();</a:t>
            </a:r>
          </a:p>
          <a:p>
            <a:r>
              <a:rPr lang="en-PH" dirty="0" smtClean="0"/>
              <a:t>		</a:t>
            </a:r>
            <a:r>
              <a:rPr lang="en-PH" dirty="0" err="1" smtClean="0"/>
              <a:t>tv.append</a:t>
            </a:r>
            <a:r>
              <a:rPr lang="en-PH" dirty="0" smtClean="0"/>
              <a:t>("Now in </a:t>
            </a:r>
            <a:r>
              <a:rPr lang="en-PH" dirty="0" err="1" smtClean="0"/>
              <a:t>onResume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onStart</a:t>
            </a:r>
            <a:r>
              <a:rPr lang="en-PH" dirty="0" smtClean="0"/>
              <a:t>() {</a:t>
            </a:r>
          </a:p>
          <a:p>
            <a:r>
              <a:rPr lang="en-PH" dirty="0" smtClean="0"/>
              <a:t>		// TODO Auto-generated method stub</a:t>
            </a:r>
          </a:p>
          <a:p>
            <a:r>
              <a:rPr lang="en-PH" dirty="0" smtClean="0"/>
              <a:t>		</a:t>
            </a:r>
            <a:r>
              <a:rPr lang="en-PH" dirty="0" err="1" smtClean="0"/>
              <a:t>super.onStart</a:t>
            </a:r>
            <a:r>
              <a:rPr lang="en-PH" dirty="0" smtClean="0"/>
              <a:t>();</a:t>
            </a:r>
          </a:p>
          <a:p>
            <a:r>
              <a:rPr lang="en-PH" dirty="0" smtClean="0"/>
              <a:t>		</a:t>
            </a:r>
            <a:r>
              <a:rPr lang="en-PH" dirty="0" err="1" smtClean="0"/>
              <a:t>tv.append</a:t>
            </a:r>
            <a:r>
              <a:rPr lang="en-PH" dirty="0" smtClean="0"/>
              <a:t>("Now in </a:t>
            </a:r>
            <a:r>
              <a:rPr lang="en-PH" dirty="0" err="1" smtClean="0"/>
              <a:t>onStart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onStop</a:t>
            </a:r>
            <a:r>
              <a:rPr lang="en-PH" dirty="0" smtClean="0"/>
              <a:t>() {</a:t>
            </a:r>
          </a:p>
          <a:p>
            <a:r>
              <a:rPr lang="en-PH" dirty="0" smtClean="0"/>
              <a:t>		// TODO Auto-generated method stub</a:t>
            </a:r>
          </a:p>
          <a:p>
            <a:r>
              <a:rPr lang="en-PH" dirty="0" smtClean="0"/>
              <a:t>		</a:t>
            </a:r>
            <a:r>
              <a:rPr lang="en-PH" dirty="0" err="1" smtClean="0"/>
              <a:t>super.onStop</a:t>
            </a:r>
            <a:r>
              <a:rPr lang="en-PH" dirty="0" smtClean="0"/>
              <a:t>();</a:t>
            </a:r>
          </a:p>
          <a:p>
            <a:r>
              <a:rPr lang="en-PH" dirty="0" smtClean="0"/>
              <a:t>		</a:t>
            </a:r>
            <a:r>
              <a:rPr lang="en-PH" dirty="0" err="1" smtClean="0"/>
              <a:t>tv.append</a:t>
            </a:r>
            <a:r>
              <a:rPr lang="en-PH" dirty="0" smtClean="0"/>
              <a:t>("Now in </a:t>
            </a:r>
            <a:r>
              <a:rPr lang="en-PH" dirty="0" err="1" smtClean="0"/>
              <a:t>onStop</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public </a:t>
            </a:r>
            <a:r>
              <a:rPr lang="en-PH" dirty="0" err="1" smtClean="0"/>
              <a:t>boolean</a:t>
            </a:r>
            <a:r>
              <a:rPr lang="en-PH" dirty="0" smtClean="0"/>
              <a:t> </a:t>
            </a:r>
            <a:r>
              <a:rPr lang="en-PH" dirty="0" err="1" smtClean="0"/>
              <a:t>onCreateOptionsMenu</a:t>
            </a:r>
            <a:r>
              <a:rPr lang="en-PH" dirty="0" smtClean="0"/>
              <a:t>(Menu </a:t>
            </a:r>
            <a:r>
              <a:rPr lang="en-PH" dirty="0" err="1" smtClean="0"/>
              <a:t>menu</a:t>
            </a:r>
            <a:r>
              <a:rPr lang="en-PH" dirty="0" smtClean="0"/>
              <a:t>) {</a:t>
            </a:r>
          </a:p>
          <a:p>
            <a:r>
              <a:rPr lang="en-PH" dirty="0" smtClean="0"/>
              <a:t>		// Inflate the menu; this adds items to the action bar if it is present.</a:t>
            </a:r>
          </a:p>
          <a:p>
            <a:r>
              <a:rPr lang="en-PH" dirty="0" smtClean="0"/>
              <a:t>		</a:t>
            </a:r>
            <a:r>
              <a:rPr lang="en-PH" dirty="0" err="1" smtClean="0"/>
              <a:t>getMenuInflater</a:t>
            </a:r>
            <a:r>
              <a:rPr lang="en-PH" dirty="0" smtClean="0"/>
              <a:t>().inflate(</a:t>
            </a:r>
            <a:r>
              <a:rPr lang="en-PH" dirty="0" err="1" smtClean="0"/>
              <a:t>R.menu.mainscreen</a:t>
            </a:r>
            <a:r>
              <a:rPr lang="en-PH" dirty="0" smtClean="0"/>
              <a:t>, menu);</a:t>
            </a:r>
          </a:p>
          <a:p>
            <a:r>
              <a:rPr lang="en-PH" dirty="0" smtClean="0"/>
              <a:t>		return true;</a:t>
            </a:r>
          </a:p>
          <a:p>
            <a:r>
              <a:rPr lang="en-PH" dirty="0" smtClean="0"/>
              <a:t>	}</a:t>
            </a:r>
          </a:p>
          <a:p>
            <a:endParaRPr lang="en-PH" dirty="0" smtClean="0"/>
          </a:p>
          <a:p>
            <a:r>
              <a:rPr lang="en-PH" dirty="0" smtClean="0"/>
              <a:t>}</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DBAdapter</a:t>
            </a:r>
            <a:r>
              <a:rPr lang="en-US" dirty="0" smtClean="0"/>
              <a:t> </a:t>
            </a:r>
          </a:p>
          <a:p>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24</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25</a:t>
            </a:fld>
            <a:endParaRPr lang="en-US"/>
          </a:p>
        </p:txBody>
      </p:sp>
    </p:spTree>
    <p:extLst>
      <p:ext uri="{BB962C8B-B14F-4D97-AF65-F5344CB8AC3E}">
        <p14:creationId xmlns:p14="http://schemas.microsoft.com/office/powerpoint/2010/main" val="350055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onCreate</a:t>
            </a:r>
            <a:r>
              <a:rPr lang="en-US" dirty="0" smtClean="0"/>
              <a:t>() method creates a new database if the required database is not present. The </a:t>
            </a:r>
            <a:r>
              <a:rPr lang="en-US" dirty="0" err="1" smtClean="0"/>
              <a:t>onUpgrade</a:t>
            </a:r>
            <a:r>
              <a:rPr lang="en-US" dirty="0" smtClean="0"/>
              <a:t>() method is called when the database needs to be upgraded. This is achieved by checking the value defined in the DATABASE_VERSION constant. For this implementation of the </a:t>
            </a:r>
            <a:r>
              <a:rPr lang="en-US" dirty="0" err="1" smtClean="0"/>
              <a:t>onUpgrade</a:t>
            </a:r>
            <a:r>
              <a:rPr lang="en-US" dirty="0" smtClean="0"/>
              <a:t>() method, you will simply drop the table and create the table again. </a:t>
            </a:r>
          </a:p>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Helper DBH;</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(Context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this.context</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DBH = </a:t>
            </a:r>
            <a:r>
              <a:rPr lang="en-US" sz="1200" b="1" kern="1200" dirty="0" smtClean="0">
                <a:solidFill>
                  <a:schemeClr val="tx1"/>
                </a:solidFill>
                <a:latin typeface="+mn-lt"/>
                <a:ea typeface="+mn-ea"/>
                <a:cs typeface="+mn-cs"/>
              </a:rPr>
              <a:t>new Helper(context);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static class Helper extends </a:t>
            </a:r>
            <a:r>
              <a:rPr lang="en-US" sz="1200" b="1" kern="1200" dirty="0" err="1" smtClean="0">
                <a:solidFill>
                  <a:schemeClr val="tx1"/>
                </a:solidFill>
                <a:latin typeface="+mn-lt"/>
                <a:ea typeface="+mn-ea"/>
                <a:cs typeface="+mn-cs"/>
              </a:rPr>
              <a:t>SQLiteOpenHelper</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Helper(Context context)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super(context, </a:t>
            </a:r>
            <a:r>
              <a:rPr lang="en-US" sz="1200" b="1" i="1" kern="1200" dirty="0" smtClean="0">
                <a:solidFill>
                  <a:schemeClr val="tx1"/>
                </a:solidFill>
                <a:latin typeface="+mn-lt"/>
                <a:ea typeface="+mn-ea"/>
                <a:cs typeface="+mn-cs"/>
              </a:rPr>
              <a:t>DATABASE_NAME, null, DATABASE_VERSION);</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DATABASE_CREATE);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onUpgrade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oldVersion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newVersion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Log.</a:t>
            </a:r>
            <a:r>
              <a:rPr lang="en-US" sz="1200" i="1" kern="1200" dirty="0" err="1" smtClean="0">
                <a:solidFill>
                  <a:schemeClr val="tx1"/>
                </a:solidFill>
                <a:latin typeface="+mn-lt"/>
                <a:ea typeface="+mn-ea"/>
                <a:cs typeface="+mn-cs"/>
              </a:rPr>
              <a:t>w</a:t>
            </a:r>
            <a:r>
              <a:rPr lang="en-US" sz="1200" i="1" kern="1200" dirty="0" smtClean="0">
                <a:solidFill>
                  <a:schemeClr val="tx1"/>
                </a:solidFill>
                <a:latin typeface="+mn-lt"/>
                <a:ea typeface="+mn-ea"/>
                <a:cs typeface="+mn-cs"/>
              </a:rPr>
              <a:t>(TAG, "Upgrading database from version " + </a:t>
            </a:r>
            <a:r>
              <a:rPr lang="en-US" sz="1200" i="1" kern="1200" dirty="0" err="1" smtClean="0">
                <a:solidFill>
                  <a:schemeClr val="tx1"/>
                </a:solidFill>
                <a:latin typeface="+mn-lt"/>
                <a:ea typeface="+mn-ea"/>
                <a:cs typeface="+mn-cs"/>
              </a:rPr>
              <a:t>oldVersion</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 to "</a:t>
            </a: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newVersion</a:t>
            </a:r>
            <a:r>
              <a:rPr lang="en-US" sz="1200" kern="1200" dirty="0" smtClean="0">
                <a:solidFill>
                  <a:schemeClr val="tx1"/>
                </a:solidFill>
                <a:latin typeface="+mn-lt"/>
                <a:ea typeface="+mn-ea"/>
                <a:cs typeface="+mn-cs"/>
              </a:rPr>
              <a:t> + ", which will destroy all old data");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("DROP TABLE IF EXISTS titles");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db</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t>
            </a:r>
            <a:r>
              <a:rPr lang="en-US" dirty="0" smtClean="0"/>
              <a:t>    </a:t>
            </a:r>
          </a:p>
          <a:p>
            <a:r>
              <a:rPr lang="en-US" dirty="0" smtClean="0"/>
              <a:t>	</a:t>
            </a:r>
          </a:p>
          <a:p>
            <a:r>
              <a:rPr lang="en-US" dirty="0" smtClean="0"/>
              <a:t>    </a:t>
            </a:r>
          </a:p>
          <a:p>
            <a:r>
              <a:rPr lang="en-US" dirty="0" smtClean="0"/>
              <a:t>    </a:t>
            </a:r>
          </a:p>
          <a:p>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26</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 define the various methods for opening and closing the database, as well as the methods for adding/editing/deleting rows in the table</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27</a:t>
            </a:fld>
            <a:endParaRPr lang="en-US"/>
          </a:p>
        </p:txBody>
      </p:sp>
    </p:spTree>
    <p:extLst>
      <p:ext uri="{BB962C8B-B14F-4D97-AF65-F5344CB8AC3E}">
        <p14:creationId xmlns:p14="http://schemas.microsoft.com/office/powerpoint/2010/main" val="192343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Android uses the Cursor class as a return value for queries. Think of the Cursor as a pointer to the result set from a database query. Using Cursor allows Android to more efficiently manage rows and columns as and when needed. You use a </a:t>
            </a:r>
            <a:r>
              <a:rPr lang="en-US" dirty="0" err="1" smtClean="0"/>
              <a:t>ContentValues</a:t>
            </a:r>
            <a:r>
              <a:rPr lang="en-US" dirty="0" smtClean="0"/>
              <a:t> object to store key/value pairs. Its put() method allows you to insert keys with values of different data types.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31</a:t>
            </a:fld>
            <a:endParaRPr lang="en-US"/>
          </a:p>
        </p:txBody>
      </p:sp>
    </p:spTree>
    <p:extLst>
      <p:ext uri="{BB962C8B-B14F-4D97-AF65-F5344CB8AC3E}">
        <p14:creationId xmlns:p14="http://schemas.microsoft.com/office/powerpoint/2010/main" val="397356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 </a:t>
            </a:r>
            <a:r>
              <a:rPr lang="en-US" dirty="0" err="1" smtClean="0"/>
              <a:t>com.ronramos.samples.mysimpledb</a:t>
            </a:r>
            <a:r>
              <a:rPr lang="en-US" dirty="0" smtClean="0"/>
              <a:t>;</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dirty="0" smtClean="0"/>
              <a:t>    private Helper DBH;</a:t>
            </a:r>
          </a:p>
          <a:p>
            <a:r>
              <a:rPr lang="en-US" dirty="0" smtClean="0"/>
              <a:t>    private </a:t>
            </a:r>
            <a:r>
              <a:rPr lang="en-US" dirty="0" err="1" smtClean="0"/>
              <a:t>SQLiteDatabase</a:t>
            </a:r>
            <a:r>
              <a:rPr lang="en-US" dirty="0" smtClean="0"/>
              <a:t> </a:t>
            </a:r>
            <a:r>
              <a:rPr lang="en-US" dirty="0" err="1" smtClean="0"/>
              <a:t>db</a:t>
            </a:r>
            <a:r>
              <a:rPr lang="en-US" dirty="0" smtClean="0"/>
              <a:t>;</a:t>
            </a:r>
          </a:p>
          <a:p>
            <a:r>
              <a:rPr lang="en-US" dirty="0" smtClean="0"/>
              <a:t>    public </a:t>
            </a:r>
            <a:r>
              <a:rPr lang="en-US" dirty="0" err="1" smtClean="0"/>
              <a:t>DBHelper</a:t>
            </a:r>
            <a:r>
              <a:rPr lang="en-US" dirty="0" smtClean="0"/>
              <a:t>(Context </a:t>
            </a:r>
            <a:r>
              <a:rPr lang="en-US" dirty="0" err="1" smtClean="0"/>
              <a:t>ctx</a:t>
            </a:r>
            <a:r>
              <a:rPr lang="en-US" dirty="0" smtClean="0"/>
              <a:t>) </a:t>
            </a:r>
          </a:p>
          <a:p>
            <a:r>
              <a:rPr lang="en-US" dirty="0" smtClean="0"/>
              <a:t>    {</a:t>
            </a:r>
          </a:p>
          <a:p>
            <a:r>
              <a:rPr lang="en-US" dirty="0" smtClean="0"/>
              <a:t>        </a:t>
            </a:r>
            <a:r>
              <a:rPr lang="en-US" dirty="0" err="1" smtClean="0"/>
              <a:t>this.context</a:t>
            </a:r>
            <a:r>
              <a:rPr lang="en-US" dirty="0" smtClean="0"/>
              <a:t> = </a:t>
            </a:r>
            <a:r>
              <a:rPr lang="en-US" dirty="0" err="1" smtClean="0"/>
              <a:t>ctx</a:t>
            </a:r>
            <a:r>
              <a:rPr lang="en-US" dirty="0" smtClean="0"/>
              <a:t>;</a:t>
            </a:r>
          </a:p>
          <a:p>
            <a:r>
              <a:rPr lang="en-US" dirty="0" smtClean="0"/>
              <a:t>        DBH = new Helper(context);</a:t>
            </a:r>
          </a:p>
          <a:p>
            <a:r>
              <a:rPr lang="en-US" dirty="0" smtClean="0"/>
              <a:t>    }</a:t>
            </a:r>
          </a:p>
          <a:p>
            <a:r>
              <a:rPr lang="en-US" dirty="0" smtClean="0"/>
              <a:t>    private static class Helper extends </a:t>
            </a:r>
            <a:r>
              <a:rPr lang="en-US" dirty="0" err="1" smtClean="0"/>
              <a:t>SQLiteOpenHelper</a:t>
            </a:r>
            <a:r>
              <a:rPr lang="en-US" dirty="0" smtClean="0"/>
              <a:t> </a:t>
            </a:r>
          </a:p>
          <a:p>
            <a:r>
              <a:rPr lang="en-US" dirty="0" smtClean="0"/>
              <a:t>    {</a:t>
            </a:r>
          </a:p>
          <a:p>
            <a:r>
              <a:rPr lang="en-US" dirty="0" smtClean="0"/>
              <a:t>        Helper(Context context) </a:t>
            </a:r>
          </a:p>
          <a:p>
            <a:r>
              <a:rPr lang="en-US" dirty="0" smtClean="0"/>
              <a:t>        {</a:t>
            </a:r>
          </a:p>
          <a:p>
            <a:r>
              <a:rPr lang="en-US" dirty="0" smtClean="0"/>
              <a:t>            super(context, DATABASE_NAME, null, DATABASE_VERSION);</a:t>
            </a:r>
          </a:p>
          <a:p>
            <a:r>
              <a:rPr lang="en-US" dirty="0" smtClean="0"/>
              <a:t>        }</a:t>
            </a:r>
          </a:p>
          <a:p>
            <a:endParaRPr lang="en-US" dirty="0" smtClean="0"/>
          </a:p>
          <a:p>
            <a:r>
              <a:rPr lang="en-US" dirty="0" smtClean="0"/>
              <a:t>        @Override</a:t>
            </a:r>
          </a:p>
          <a:p>
            <a:r>
              <a:rPr lang="en-US" dirty="0" smtClean="0"/>
              <a:t>        public void </a:t>
            </a:r>
            <a:r>
              <a:rPr lang="en-US" dirty="0" err="1" smtClean="0"/>
              <a:t>onCreate</a:t>
            </a:r>
            <a:r>
              <a:rPr lang="en-US" dirty="0" smtClean="0"/>
              <a:t>(</a:t>
            </a:r>
            <a:r>
              <a:rPr lang="en-US" dirty="0" err="1" smtClean="0"/>
              <a:t>SQLiteDatabase</a:t>
            </a:r>
            <a:r>
              <a:rPr lang="en-US" dirty="0" smtClean="0"/>
              <a:t> </a:t>
            </a:r>
            <a:r>
              <a:rPr lang="en-US" dirty="0" err="1" smtClean="0"/>
              <a:t>db</a:t>
            </a:r>
            <a:r>
              <a:rPr lang="en-US" dirty="0" smtClean="0"/>
              <a:t>) </a:t>
            </a:r>
          </a:p>
          <a:p>
            <a:r>
              <a:rPr lang="en-US" dirty="0" smtClean="0"/>
              <a:t>        {</a:t>
            </a:r>
          </a:p>
          <a:p>
            <a:r>
              <a:rPr lang="en-US" dirty="0" smtClean="0"/>
              <a:t>            </a:t>
            </a:r>
            <a:r>
              <a:rPr lang="en-US" dirty="0" err="1" smtClean="0"/>
              <a:t>db.execSQL</a:t>
            </a:r>
            <a:r>
              <a:rPr lang="en-US" dirty="0" smtClean="0"/>
              <a:t>(DATABASE_CREATE);</a:t>
            </a:r>
          </a:p>
          <a:p>
            <a:r>
              <a:rPr lang="en-US" dirty="0" smtClean="0"/>
              <a:t>        }</a:t>
            </a:r>
          </a:p>
          <a:p>
            <a:r>
              <a:rPr lang="en-US" dirty="0" smtClean="0"/>
              <a:t>        @Override</a:t>
            </a:r>
          </a:p>
          <a:p>
            <a:r>
              <a:rPr lang="en-US" dirty="0" smtClean="0"/>
              <a:t>        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dirty="0" err="1" smtClean="0"/>
              <a:t>int</a:t>
            </a:r>
            <a:r>
              <a:rPr lang="en-US" dirty="0" smtClean="0"/>
              <a:t> </a:t>
            </a:r>
            <a:r>
              <a:rPr lang="en-US" dirty="0" err="1" smtClean="0"/>
              <a:t>oldVersion</a:t>
            </a:r>
            <a:r>
              <a:rPr lang="en-US" dirty="0" smtClean="0"/>
              <a:t>, </a:t>
            </a:r>
          </a:p>
          <a:p>
            <a:r>
              <a:rPr lang="en-US" dirty="0" smtClean="0"/>
              <a:t>                              </a:t>
            </a:r>
            <a:r>
              <a:rPr lang="en-US" dirty="0" err="1" smtClean="0"/>
              <a:t>int</a:t>
            </a:r>
            <a:r>
              <a:rPr lang="en-US" dirty="0" smtClean="0"/>
              <a:t> </a:t>
            </a:r>
            <a:r>
              <a:rPr lang="en-US" dirty="0" err="1" smtClean="0"/>
              <a:t>newVersion</a:t>
            </a:r>
            <a:r>
              <a:rPr lang="en-US" dirty="0" smtClean="0"/>
              <a:t>) </a:t>
            </a:r>
          </a:p>
          <a:p>
            <a:r>
              <a:rPr lang="en-US" dirty="0" smtClean="0"/>
              <a:t>        {</a:t>
            </a:r>
          </a:p>
          <a:p>
            <a:r>
              <a:rPr lang="en-US" dirty="0" smtClean="0"/>
              <a:t>            </a:t>
            </a:r>
            <a:r>
              <a:rPr lang="en-US" dirty="0" err="1" smtClean="0"/>
              <a:t>Log.w</a:t>
            </a:r>
            <a:r>
              <a:rPr lang="en-US" dirty="0" smtClean="0"/>
              <a:t>(TAG, "Upgrading database from version " + </a:t>
            </a:r>
            <a:r>
              <a:rPr lang="en-US" dirty="0" err="1" smtClean="0"/>
              <a:t>oldVersion</a:t>
            </a:r>
            <a:r>
              <a:rPr lang="en-US" dirty="0" smtClean="0"/>
              <a:t> </a:t>
            </a:r>
          </a:p>
          <a:p>
            <a:r>
              <a:rPr lang="en-US" dirty="0" smtClean="0"/>
              <a:t>                  + " to "</a:t>
            </a:r>
          </a:p>
          <a:p>
            <a:r>
              <a:rPr lang="en-US" dirty="0" smtClean="0"/>
              <a:t>                  + </a:t>
            </a:r>
            <a:r>
              <a:rPr lang="en-US" dirty="0" err="1" smtClean="0"/>
              <a:t>newVersion</a:t>
            </a:r>
            <a:r>
              <a:rPr lang="en-US" dirty="0" smtClean="0"/>
              <a:t> + ", which will destroy all old data");</a:t>
            </a:r>
          </a:p>
          <a:p>
            <a:r>
              <a:rPr lang="en-US" dirty="0" smtClean="0"/>
              <a:t>            </a:t>
            </a:r>
            <a:r>
              <a:rPr lang="en-US" dirty="0" err="1" smtClean="0"/>
              <a:t>db.execSQL</a:t>
            </a:r>
            <a:r>
              <a:rPr lang="en-US" dirty="0" smtClean="0"/>
              <a:t>("DROP TABLE IF EXISTS titles");</a:t>
            </a:r>
          </a:p>
          <a:p>
            <a:r>
              <a:rPr lang="en-US" dirty="0" smtClean="0"/>
              <a:t>            </a:t>
            </a:r>
            <a:r>
              <a:rPr lang="en-US" dirty="0" err="1" smtClean="0"/>
              <a:t>onCreate</a:t>
            </a:r>
            <a:r>
              <a:rPr lang="en-US" dirty="0" smtClean="0"/>
              <a:t>(</a:t>
            </a:r>
            <a:r>
              <a:rPr lang="en-US" dirty="0" err="1" smtClean="0"/>
              <a:t>db</a:t>
            </a:r>
            <a:r>
              <a:rPr lang="en-US" dirty="0" smtClean="0"/>
              <a:t>);</a:t>
            </a:r>
          </a:p>
          <a:p>
            <a:r>
              <a:rPr lang="en-US" dirty="0" smtClean="0"/>
              <a:t>        }</a:t>
            </a:r>
          </a:p>
          <a:p>
            <a:r>
              <a:rPr lang="en-US" dirty="0" smtClean="0"/>
              <a:t>    }    </a:t>
            </a:r>
          </a:p>
          <a:p>
            <a:r>
              <a:rPr lang="en-US" dirty="0" smtClean="0"/>
              <a:t>    </a:t>
            </a:r>
          </a:p>
          <a:p>
            <a:r>
              <a:rPr lang="en-US" dirty="0" smtClean="0"/>
              <a:t>    //---opens the database---</a:t>
            </a:r>
          </a:p>
          <a:p>
            <a:r>
              <a:rPr lang="en-US" dirty="0" smtClean="0"/>
              <a:t>    public </a:t>
            </a:r>
            <a:r>
              <a:rPr lang="en-US" dirty="0" err="1" smtClean="0"/>
              <a:t>DBHelper</a:t>
            </a:r>
            <a:r>
              <a:rPr lang="en-US" dirty="0" smtClean="0"/>
              <a:t> open() throws </a:t>
            </a:r>
            <a:r>
              <a:rPr lang="en-US" dirty="0" err="1" smtClean="0"/>
              <a:t>SQLException</a:t>
            </a:r>
            <a:r>
              <a:rPr lang="en-US" dirty="0" smtClean="0"/>
              <a:t> </a:t>
            </a:r>
          </a:p>
          <a:p>
            <a:r>
              <a:rPr lang="en-US" dirty="0" smtClean="0"/>
              <a:t>    {</a:t>
            </a:r>
          </a:p>
          <a:p>
            <a:r>
              <a:rPr lang="en-US" dirty="0" smtClean="0"/>
              <a:t>        </a:t>
            </a:r>
            <a:r>
              <a:rPr lang="en-US" dirty="0" err="1" smtClean="0"/>
              <a:t>db</a:t>
            </a:r>
            <a:r>
              <a:rPr lang="en-US" dirty="0" smtClean="0"/>
              <a:t> = </a:t>
            </a:r>
            <a:r>
              <a:rPr lang="en-US" dirty="0" err="1" smtClean="0"/>
              <a:t>DBH.getWritableDatabase</a:t>
            </a:r>
            <a:r>
              <a:rPr lang="en-US" dirty="0" smtClean="0"/>
              <a:t>();</a:t>
            </a:r>
          </a:p>
          <a:p>
            <a:r>
              <a:rPr lang="en-US" dirty="0" smtClean="0"/>
              <a:t>        return this;</a:t>
            </a:r>
          </a:p>
          <a:p>
            <a:r>
              <a:rPr lang="en-US" dirty="0" smtClean="0"/>
              <a:t>    }</a:t>
            </a:r>
          </a:p>
          <a:p>
            <a:endParaRPr lang="en-US" dirty="0" smtClean="0"/>
          </a:p>
          <a:p>
            <a:r>
              <a:rPr lang="en-US" dirty="0" smtClean="0"/>
              <a:t>    //---closes the database---    </a:t>
            </a:r>
          </a:p>
          <a:p>
            <a:r>
              <a:rPr lang="en-US" dirty="0" smtClean="0"/>
              <a:t>    public void close() </a:t>
            </a:r>
          </a:p>
          <a:p>
            <a:r>
              <a:rPr lang="en-US" dirty="0" smtClean="0"/>
              <a:t>    {</a:t>
            </a:r>
          </a:p>
          <a:p>
            <a:r>
              <a:rPr lang="en-US" dirty="0" smtClean="0"/>
              <a:t>        </a:t>
            </a:r>
            <a:r>
              <a:rPr lang="en-US" dirty="0" err="1" smtClean="0"/>
              <a:t>DBH.close</a:t>
            </a:r>
            <a:r>
              <a:rPr lang="en-US" dirty="0" smtClean="0"/>
              <a:t>();</a:t>
            </a:r>
          </a:p>
          <a:p>
            <a:r>
              <a:rPr lang="en-US" dirty="0" smtClean="0"/>
              <a:t>    }</a:t>
            </a:r>
          </a:p>
          <a:p>
            <a:r>
              <a:rPr lang="en-US" dirty="0" smtClean="0"/>
              <a:t>    </a:t>
            </a:r>
          </a:p>
          <a:p>
            <a:r>
              <a:rPr lang="en-US" dirty="0" smtClean="0"/>
              <a:t>    //---insert a quote into the database---</a:t>
            </a:r>
          </a:p>
          <a:p>
            <a:r>
              <a:rPr lang="en-US" dirty="0" smtClean="0"/>
              <a:t>    public long </a:t>
            </a:r>
            <a:r>
              <a:rPr lang="en-US" dirty="0" err="1" smtClean="0"/>
              <a:t>insertQuote</a:t>
            </a:r>
            <a:r>
              <a:rPr lang="en-US" dirty="0" smtClean="0"/>
              <a:t>(String quote) </a:t>
            </a:r>
          </a:p>
          <a:p>
            <a:r>
              <a:rPr lang="en-US" dirty="0" smtClean="0"/>
              <a:t>    {</a:t>
            </a:r>
          </a:p>
          <a:p>
            <a:r>
              <a:rPr lang="en-US" dirty="0" smtClean="0"/>
              <a:t>        </a:t>
            </a:r>
            <a:r>
              <a:rPr lang="en-US" dirty="0" err="1" smtClean="0"/>
              <a:t>ContentValues</a:t>
            </a:r>
            <a:r>
              <a:rPr lang="en-US" dirty="0" smtClean="0"/>
              <a:t> </a:t>
            </a:r>
            <a:r>
              <a:rPr lang="en-US" dirty="0" err="1" smtClean="0"/>
              <a:t>initialValues</a:t>
            </a:r>
            <a:r>
              <a:rPr lang="en-US" dirty="0" smtClean="0"/>
              <a:t> = new </a:t>
            </a:r>
            <a:r>
              <a:rPr lang="en-US" dirty="0" err="1" smtClean="0"/>
              <a:t>ContentValues</a:t>
            </a:r>
            <a:r>
              <a:rPr lang="en-US" dirty="0" smtClean="0"/>
              <a:t>();</a:t>
            </a:r>
          </a:p>
          <a:p>
            <a:r>
              <a:rPr lang="en-US" dirty="0" smtClean="0"/>
              <a:t>        </a:t>
            </a:r>
            <a:r>
              <a:rPr lang="en-US" dirty="0" err="1" smtClean="0"/>
              <a:t>initialValues.put</a:t>
            </a:r>
            <a:r>
              <a:rPr lang="en-US" dirty="0" smtClean="0"/>
              <a:t>(KEY_QUOTE, quote);</a:t>
            </a:r>
          </a:p>
          <a:p>
            <a:r>
              <a:rPr lang="en-US" dirty="0" smtClean="0"/>
              <a:t>        return </a:t>
            </a:r>
            <a:r>
              <a:rPr lang="en-US" dirty="0" err="1" smtClean="0"/>
              <a:t>db.insert</a:t>
            </a:r>
            <a:r>
              <a:rPr lang="en-US" dirty="0" smtClean="0"/>
              <a:t>(DATABASE_TABLE, null, </a:t>
            </a:r>
            <a:r>
              <a:rPr lang="en-US" dirty="0" err="1" smtClean="0"/>
              <a:t>initialValues</a:t>
            </a:r>
            <a:r>
              <a:rPr lang="en-US" dirty="0" smtClean="0"/>
              <a:t>);</a:t>
            </a:r>
          </a:p>
          <a:p>
            <a:r>
              <a:rPr lang="en-US" dirty="0" smtClean="0"/>
              <a:t>    }</a:t>
            </a:r>
          </a:p>
          <a:p>
            <a:r>
              <a:rPr lang="en-US" dirty="0" smtClean="0"/>
              <a:t>    </a:t>
            </a:r>
          </a:p>
          <a:p>
            <a:r>
              <a:rPr lang="en-US" dirty="0" smtClean="0"/>
              <a:t>    //---deletes a particular quotes---</a:t>
            </a:r>
          </a:p>
          <a:p>
            <a:r>
              <a:rPr lang="en-US" dirty="0" smtClean="0"/>
              <a:t>    public </a:t>
            </a:r>
            <a:r>
              <a:rPr lang="en-US" dirty="0" err="1" smtClean="0"/>
              <a:t>boolean</a:t>
            </a:r>
            <a:r>
              <a:rPr lang="en-US" dirty="0" smtClean="0"/>
              <a:t> </a:t>
            </a:r>
            <a:r>
              <a:rPr lang="en-US" dirty="0" err="1" smtClean="0"/>
              <a:t>deleteQuote</a:t>
            </a:r>
            <a:r>
              <a:rPr lang="en-US" dirty="0" smtClean="0"/>
              <a:t>(long </a:t>
            </a:r>
            <a:r>
              <a:rPr lang="en-US" dirty="0" err="1" smtClean="0"/>
              <a:t>rowId</a:t>
            </a:r>
            <a:r>
              <a:rPr lang="en-US" dirty="0" smtClean="0"/>
              <a:t>) </a:t>
            </a:r>
          </a:p>
          <a:p>
            <a:r>
              <a:rPr lang="en-US" dirty="0" smtClean="0"/>
              <a:t>    {</a:t>
            </a:r>
          </a:p>
          <a:p>
            <a:r>
              <a:rPr lang="en-US" dirty="0" smtClean="0"/>
              <a:t>        return </a:t>
            </a:r>
            <a:r>
              <a:rPr lang="en-US" dirty="0" err="1" smtClean="0"/>
              <a:t>db.delete</a:t>
            </a:r>
            <a:r>
              <a:rPr lang="en-US" dirty="0" smtClean="0"/>
              <a:t>(DATABASE_TABLE, KEY_ID + "=" + </a:t>
            </a:r>
            <a:r>
              <a:rPr lang="en-US" dirty="0" err="1" smtClean="0"/>
              <a:t>rowId</a:t>
            </a:r>
            <a:r>
              <a:rPr lang="en-US" dirty="0" smtClean="0"/>
              <a:t>, null) &gt; 0;</a:t>
            </a:r>
          </a:p>
          <a:p>
            <a:r>
              <a:rPr lang="en-US" dirty="0" smtClean="0"/>
              <a:t>    }</a:t>
            </a:r>
          </a:p>
          <a:p>
            <a:r>
              <a:rPr lang="en-US" dirty="0" smtClean="0"/>
              <a:t>    </a:t>
            </a:r>
          </a:p>
          <a:p>
            <a:r>
              <a:rPr lang="en-US" dirty="0" smtClean="0"/>
              <a:t>    //---retrieves all the quotes---</a:t>
            </a:r>
          </a:p>
          <a:p>
            <a:r>
              <a:rPr lang="en-US" dirty="0" smtClean="0"/>
              <a:t>    public Cursor </a:t>
            </a:r>
            <a:r>
              <a:rPr lang="en-US" dirty="0" err="1" smtClean="0"/>
              <a:t>getAllQuotes</a:t>
            </a:r>
            <a:r>
              <a:rPr lang="en-US" dirty="0" smtClean="0"/>
              <a:t>() </a:t>
            </a:r>
          </a:p>
          <a:p>
            <a:r>
              <a:rPr lang="en-US" dirty="0" smtClean="0"/>
              <a:t>    {</a:t>
            </a:r>
          </a:p>
          <a:p>
            <a:r>
              <a:rPr lang="en-US" dirty="0" smtClean="0"/>
              <a:t>        return </a:t>
            </a:r>
            <a:r>
              <a:rPr lang="en-US" dirty="0" err="1" smtClean="0"/>
              <a:t>db.query</a:t>
            </a:r>
            <a:r>
              <a:rPr lang="en-US" dirty="0" smtClean="0"/>
              <a:t>(DATABASE_TABLE, new String[] {</a:t>
            </a:r>
          </a:p>
          <a:p>
            <a:r>
              <a:rPr lang="en-US" dirty="0" smtClean="0"/>
              <a:t>        		KEY_ID, </a:t>
            </a:r>
          </a:p>
          <a:p>
            <a:r>
              <a:rPr lang="en-US" dirty="0" smtClean="0"/>
              <a:t>        		KEY_QUOTE}, </a:t>
            </a:r>
          </a:p>
          <a:p>
            <a:r>
              <a:rPr lang="en-US" dirty="0" smtClean="0"/>
              <a:t>                null, </a:t>
            </a:r>
          </a:p>
          <a:p>
            <a:r>
              <a:rPr lang="en-US" dirty="0" smtClean="0"/>
              <a:t>                null, </a:t>
            </a:r>
          </a:p>
          <a:p>
            <a:r>
              <a:rPr lang="en-US" dirty="0" smtClean="0"/>
              <a:t>                null, </a:t>
            </a:r>
          </a:p>
          <a:p>
            <a:r>
              <a:rPr lang="en-US" dirty="0" smtClean="0"/>
              <a:t>                null, </a:t>
            </a:r>
          </a:p>
          <a:p>
            <a:r>
              <a:rPr lang="en-US" dirty="0" smtClean="0"/>
              <a:t>                null);</a:t>
            </a:r>
          </a:p>
          <a:p>
            <a:r>
              <a:rPr lang="en-US" dirty="0" smtClean="0"/>
              <a:t>    }</a:t>
            </a:r>
          </a:p>
          <a:p>
            <a:r>
              <a:rPr lang="en-US" dirty="0" smtClean="0"/>
              <a:t>    </a:t>
            </a:r>
          </a:p>
          <a:p>
            <a:r>
              <a:rPr lang="en-US" dirty="0" smtClean="0"/>
              <a:t>    //---retrieves a particular quote---</a:t>
            </a:r>
          </a:p>
          <a:p>
            <a:r>
              <a:rPr lang="en-US" dirty="0" smtClean="0"/>
              <a:t>    public Cursor </a:t>
            </a:r>
            <a:r>
              <a:rPr lang="en-US" dirty="0" err="1" smtClean="0"/>
              <a:t>getQuote</a:t>
            </a:r>
            <a:r>
              <a:rPr lang="en-US" dirty="0" smtClean="0"/>
              <a:t>(long </a:t>
            </a:r>
            <a:r>
              <a:rPr lang="en-US" dirty="0" err="1" smtClean="0"/>
              <a:t>rowId</a:t>
            </a:r>
            <a:r>
              <a:rPr lang="en-US" dirty="0" smtClean="0"/>
              <a:t>) throws </a:t>
            </a:r>
            <a:r>
              <a:rPr lang="en-US" dirty="0" err="1" smtClean="0"/>
              <a:t>SQLException</a:t>
            </a:r>
            <a:r>
              <a:rPr lang="en-US" dirty="0" smtClean="0"/>
              <a:t> </a:t>
            </a:r>
          </a:p>
          <a:p>
            <a:r>
              <a:rPr lang="en-US" dirty="0" smtClean="0"/>
              <a:t>    {</a:t>
            </a:r>
          </a:p>
          <a:p>
            <a:r>
              <a:rPr lang="en-US" dirty="0" smtClean="0"/>
              <a:t>        Cursor </a:t>
            </a:r>
            <a:r>
              <a:rPr lang="en-US" dirty="0" err="1" smtClean="0"/>
              <a:t>mCursor</a:t>
            </a:r>
            <a:r>
              <a:rPr lang="en-US" dirty="0" smtClean="0"/>
              <a:t> =</a:t>
            </a:r>
          </a:p>
          <a:p>
            <a:r>
              <a:rPr lang="en-US" dirty="0" smtClean="0"/>
              <a:t>                </a:t>
            </a:r>
            <a:r>
              <a:rPr lang="en-US" dirty="0" err="1" smtClean="0"/>
              <a:t>db.query</a:t>
            </a:r>
            <a:r>
              <a:rPr lang="en-US" dirty="0" smtClean="0"/>
              <a:t>(true, DATABASE_TABLE, new String[] {</a:t>
            </a:r>
          </a:p>
          <a:p>
            <a:r>
              <a:rPr lang="en-US" dirty="0" smtClean="0"/>
              <a:t>                		KEY_ID,</a:t>
            </a:r>
          </a:p>
          <a:p>
            <a:r>
              <a:rPr lang="en-US" dirty="0" smtClean="0"/>
              <a:t>                		KEY_QUOTE</a:t>
            </a:r>
          </a:p>
          <a:p>
            <a:r>
              <a:rPr lang="en-US" dirty="0" smtClean="0"/>
              <a:t>                		}, </a:t>
            </a:r>
          </a:p>
          <a:p>
            <a:r>
              <a:rPr lang="en-US" dirty="0" smtClean="0"/>
              <a:t>                		KEY_ID + "=" + </a:t>
            </a:r>
            <a:r>
              <a:rPr lang="en-US" dirty="0" err="1" smtClean="0"/>
              <a:t>rowId</a:t>
            </a:r>
            <a:r>
              <a:rPr lang="en-US" dirty="0" smtClean="0"/>
              <a:t>, </a:t>
            </a:r>
          </a:p>
          <a:p>
            <a:r>
              <a:rPr lang="en-US" dirty="0" smtClean="0"/>
              <a:t>                		null,</a:t>
            </a:r>
          </a:p>
          <a:p>
            <a:r>
              <a:rPr lang="en-US" dirty="0" smtClean="0"/>
              <a:t>                		null, </a:t>
            </a:r>
          </a:p>
          <a:p>
            <a:r>
              <a:rPr lang="en-US" dirty="0" smtClean="0"/>
              <a:t>                		null, </a:t>
            </a:r>
          </a:p>
          <a:p>
            <a:r>
              <a:rPr lang="en-US" dirty="0" smtClean="0"/>
              <a:t>                		null, </a:t>
            </a:r>
          </a:p>
          <a:p>
            <a:r>
              <a:rPr lang="en-US" dirty="0" smtClean="0"/>
              <a:t>                		null);</a:t>
            </a:r>
          </a:p>
          <a:p>
            <a:r>
              <a:rPr lang="en-US" dirty="0" smtClean="0"/>
              <a:t>        if (</a:t>
            </a:r>
            <a:r>
              <a:rPr lang="en-US" dirty="0" err="1" smtClean="0"/>
              <a:t>mCursor</a:t>
            </a:r>
            <a:r>
              <a:rPr lang="en-US" dirty="0" smtClean="0"/>
              <a:t> != null) {</a:t>
            </a:r>
          </a:p>
          <a:p>
            <a:r>
              <a:rPr lang="en-US" dirty="0" smtClean="0"/>
              <a:t>            </a:t>
            </a:r>
            <a:r>
              <a:rPr lang="en-US" dirty="0" err="1" smtClean="0"/>
              <a:t>mCursor.moveToFirst</a:t>
            </a:r>
            <a:r>
              <a:rPr lang="en-US" dirty="0" smtClean="0"/>
              <a:t>();</a:t>
            </a:r>
          </a:p>
          <a:p>
            <a:r>
              <a:rPr lang="en-US" dirty="0" smtClean="0"/>
              <a:t>        }</a:t>
            </a:r>
          </a:p>
          <a:p>
            <a:r>
              <a:rPr lang="en-US" dirty="0" smtClean="0"/>
              <a:t>        return </a:t>
            </a:r>
            <a:r>
              <a:rPr lang="en-US" dirty="0" err="1" smtClean="0"/>
              <a:t>mCursor</a:t>
            </a:r>
            <a:r>
              <a:rPr lang="en-US" dirty="0" smtClean="0"/>
              <a:t>;</a:t>
            </a:r>
          </a:p>
          <a:p>
            <a:r>
              <a:rPr lang="en-US" dirty="0" smtClean="0"/>
              <a:t>    }</a:t>
            </a:r>
          </a:p>
          <a:p>
            <a:r>
              <a:rPr lang="en-US" dirty="0" smtClean="0"/>
              <a:t>    </a:t>
            </a:r>
          </a:p>
          <a:p>
            <a:r>
              <a:rPr lang="en-US" dirty="0" smtClean="0"/>
              <a:t>    //---updates an quote---</a:t>
            </a:r>
          </a:p>
          <a:p>
            <a:r>
              <a:rPr lang="en-US" dirty="0" smtClean="0"/>
              <a:t>    public </a:t>
            </a:r>
            <a:r>
              <a:rPr lang="en-US" dirty="0" err="1" smtClean="0"/>
              <a:t>boolean</a:t>
            </a:r>
            <a:r>
              <a:rPr lang="en-US" dirty="0" smtClean="0"/>
              <a:t> </a:t>
            </a:r>
            <a:r>
              <a:rPr lang="en-US" dirty="0" err="1" smtClean="0"/>
              <a:t>updateQuote</a:t>
            </a:r>
            <a:r>
              <a:rPr lang="en-US" dirty="0" smtClean="0"/>
              <a:t>(long </a:t>
            </a:r>
            <a:r>
              <a:rPr lang="en-US" dirty="0" err="1" smtClean="0"/>
              <a:t>rowId</a:t>
            </a:r>
            <a:r>
              <a:rPr lang="en-US" dirty="0" smtClean="0"/>
              <a:t>, String quote) </a:t>
            </a:r>
          </a:p>
          <a:p>
            <a:r>
              <a:rPr lang="en-US" dirty="0" smtClean="0"/>
              <a:t>    {</a:t>
            </a:r>
          </a:p>
          <a:p>
            <a:r>
              <a:rPr lang="en-US" dirty="0" smtClean="0"/>
              <a:t>        </a:t>
            </a:r>
            <a:r>
              <a:rPr lang="en-US" dirty="0" err="1" smtClean="0"/>
              <a:t>ContentValues</a:t>
            </a:r>
            <a:r>
              <a:rPr lang="en-US" dirty="0" smtClean="0"/>
              <a:t> </a:t>
            </a:r>
            <a:r>
              <a:rPr lang="en-US" dirty="0" err="1" smtClean="0"/>
              <a:t>args</a:t>
            </a:r>
            <a:r>
              <a:rPr lang="en-US" dirty="0" smtClean="0"/>
              <a:t> = new </a:t>
            </a:r>
            <a:r>
              <a:rPr lang="en-US" dirty="0" err="1" smtClean="0"/>
              <a:t>ContentValues</a:t>
            </a:r>
            <a:r>
              <a:rPr lang="en-US" dirty="0" smtClean="0"/>
              <a:t>();</a:t>
            </a:r>
          </a:p>
          <a:p>
            <a:r>
              <a:rPr lang="en-US" dirty="0" smtClean="0"/>
              <a:t>        </a:t>
            </a:r>
            <a:r>
              <a:rPr lang="en-US" dirty="0" err="1" smtClean="0"/>
              <a:t>args.put</a:t>
            </a:r>
            <a:r>
              <a:rPr lang="en-US" dirty="0" smtClean="0"/>
              <a:t>(KEY_QUOTE, quote);</a:t>
            </a:r>
          </a:p>
          <a:p>
            <a:r>
              <a:rPr lang="en-US" dirty="0" smtClean="0"/>
              <a:t>        return </a:t>
            </a:r>
            <a:r>
              <a:rPr lang="en-US" dirty="0" err="1" smtClean="0"/>
              <a:t>db.update</a:t>
            </a:r>
            <a:r>
              <a:rPr lang="en-US" dirty="0" smtClean="0"/>
              <a:t>(DATABASE_TABLE, </a:t>
            </a:r>
            <a:r>
              <a:rPr lang="en-US" dirty="0" err="1" smtClean="0"/>
              <a:t>args</a:t>
            </a:r>
            <a:r>
              <a:rPr lang="en-US" dirty="0" smtClean="0"/>
              <a:t>, </a:t>
            </a:r>
          </a:p>
          <a:p>
            <a:r>
              <a:rPr lang="en-US" dirty="0" smtClean="0"/>
              <a:t>                         KEY_ID + "=" + </a:t>
            </a:r>
            <a:r>
              <a:rPr lang="en-US" dirty="0" err="1" smtClean="0"/>
              <a:t>rowId</a:t>
            </a:r>
            <a:r>
              <a:rPr lang="en-US" dirty="0" smtClean="0"/>
              <a:t>, null) &gt; 0;</a:t>
            </a:r>
          </a:p>
          <a:p>
            <a:r>
              <a:rPr lang="en-US" dirty="0" smtClean="0"/>
              <a:t>    }</a:t>
            </a:r>
          </a:p>
          <a:p>
            <a:r>
              <a:rPr lang="en-US" dirty="0" smtClean="0"/>
              <a:t>    </a:t>
            </a:r>
          </a:p>
          <a:p>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32</a:t>
            </a:fld>
            <a:endParaRPr lang="en-US"/>
          </a:p>
        </p:txBody>
      </p:sp>
    </p:spTree>
    <p:extLst>
      <p:ext uri="{BB962C8B-B14F-4D97-AF65-F5344CB8AC3E}">
        <p14:creationId xmlns:p14="http://schemas.microsoft.com/office/powerpoint/2010/main" val="418925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="@+id/editText1"&gt;</a:t>
            </a:r>
          </a:p>
          <a:p>
            <a:r>
              <a:rPr lang="en-US" dirty="0" smtClean="0"/>
              <a:t>		&lt;</a:t>
            </a:r>
            <a:r>
              <a:rPr lang="en-US" dirty="0" err="1" smtClean="0"/>
              <a:t>requestFocus</a:t>
            </a:r>
            <a:r>
              <a:rPr lang="en-US" dirty="0" smtClean="0"/>
              <a:t>&gt;&lt;/</a:t>
            </a:r>
            <a:r>
              <a:rPr lang="en-US" dirty="0" err="1" smtClean="0"/>
              <a:t>requestFocus</a:t>
            </a:r>
            <a:r>
              <a:rPr lang="en-US" dirty="0" smtClean="0"/>
              <a:t>&gt;</a:t>
            </a:r>
          </a:p>
          <a:p>
            <a:r>
              <a:rPr lang="en-US" dirty="0" smtClean="0"/>
              <a:t>	&lt;/</a:t>
            </a:r>
            <a:r>
              <a:rPr lang="en-US" dirty="0" err="1" smtClean="0"/>
              <a:t>EditText</a:t>
            </a:r>
            <a:r>
              <a:rPr lang="en-US" dirty="0" smtClean="0"/>
              <a:t>&gt;</a:t>
            </a:r>
          </a:p>
          <a:p>
            <a:r>
              <a:rPr lang="en-US" dirty="0" smtClean="0"/>
              <a:t>	&lt;Button </a:t>
            </a:r>
            <a:r>
              <a:rPr lang="en-US" dirty="0" err="1" smtClean="0"/>
              <a:t>android:text</a:t>
            </a:r>
            <a:r>
              <a:rPr lang="en-US" dirty="0" smtClean="0"/>
              <a:t>="Add Quote" </a:t>
            </a:r>
            <a:r>
              <a:rPr lang="en-US" dirty="0" err="1" smtClean="0"/>
              <a:t>android:id</a:t>
            </a:r>
            <a:r>
              <a:rPr lang="en-US" dirty="0" smtClean="0"/>
              <a:t>="@+id/button1"</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android:layout_height</a:t>
            </a:r>
            <a:r>
              <a:rPr lang="en-US" dirty="0" smtClean="0"/>
              <a:t>="</a:t>
            </a:r>
            <a:r>
              <a:rPr lang="en-US" dirty="0" err="1" smtClean="0"/>
              <a:t>wrap_content</a:t>
            </a:r>
            <a:r>
              <a:rPr lang="en-US" dirty="0" smtClean="0"/>
              <a:t>"&gt;&lt;/Button&gt;</a:t>
            </a:r>
          </a:p>
          <a:p>
            <a:r>
              <a:rPr lang="en-US" dirty="0" smtClean="0"/>
              <a:t>	&lt;</a:t>
            </a:r>
            <a:r>
              <a:rPr lang="en-US" dirty="0" err="1" smtClean="0"/>
              <a:t>LinearLayout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="@+id/linearLayout1"&gt;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android:id</a:t>
            </a:r>
            <a:r>
              <a:rPr lang="en-US" dirty="0" smtClean="0"/>
              <a:t>="@+id/editText2"</a:t>
            </a:r>
          </a:p>
          <a:p>
            <a:r>
              <a:rPr lang="en-US" dirty="0" smtClean="0"/>
              <a:t>			</a:t>
            </a:r>
            <a:r>
              <a:rPr lang="en-US" dirty="0" err="1" smtClean="0"/>
              <a:t>android:layout_weight</a:t>
            </a:r>
            <a:r>
              <a:rPr lang="en-US" dirty="0" smtClean="0"/>
              <a:t>="0.30"&gt;&lt;/</a:t>
            </a:r>
            <a:r>
              <a:rPr lang="en-US" dirty="0" err="1" smtClean="0"/>
              <a:t>EditText</a:t>
            </a:r>
            <a:r>
              <a:rPr lang="en-US" dirty="0" smtClean="0"/>
              <a:t>&gt;</a:t>
            </a:r>
          </a:p>
          <a:p>
            <a:r>
              <a:rPr lang="en-US" dirty="0" smtClean="0"/>
              <a:t>		&lt;Button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android:layout_weight</a:t>
            </a:r>
            <a:r>
              <a:rPr lang="en-US" dirty="0" smtClean="0"/>
              <a:t>="0.30"</a:t>
            </a:r>
          </a:p>
          <a:p>
            <a:r>
              <a:rPr lang="en-US" dirty="0" smtClean="0"/>
              <a:t>			</a:t>
            </a:r>
            <a:r>
              <a:rPr lang="en-US" dirty="0" err="1" smtClean="0"/>
              <a:t>android:id</a:t>
            </a:r>
            <a:r>
              <a:rPr lang="en-US" dirty="0" smtClean="0"/>
              <a:t>="@+id/button2" </a:t>
            </a:r>
            <a:r>
              <a:rPr lang="en-US" dirty="0" err="1" smtClean="0"/>
              <a:t>android:text</a:t>
            </a:r>
            <a:r>
              <a:rPr lang="en-US" dirty="0" smtClean="0"/>
              <a:t>="Display Quote"&gt;&lt;/Button&gt;</a:t>
            </a:r>
          </a:p>
          <a:p>
            <a:r>
              <a:rPr lang="en-US" dirty="0" smtClean="0"/>
              <a:t>	&lt;/</a:t>
            </a:r>
            <a:r>
              <a:rPr lang="en-US" dirty="0" err="1" smtClean="0"/>
              <a:t>LinearLayout</a:t>
            </a:r>
            <a:r>
              <a:rPr lang="en-US" dirty="0" smtClean="0"/>
              <a:t>&gt;</a:t>
            </a:r>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35</a:t>
            </a:fld>
            <a:endParaRPr lang="en-US"/>
          </a:p>
        </p:txBody>
      </p:sp>
    </p:spTree>
    <p:extLst>
      <p:ext uri="{BB962C8B-B14F-4D97-AF65-F5344CB8AC3E}">
        <p14:creationId xmlns:p14="http://schemas.microsoft.com/office/powerpoint/2010/main" val="51914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38</a:t>
            </a:fld>
            <a:endParaRPr lang="en-US"/>
          </a:p>
        </p:txBody>
      </p:sp>
    </p:spTree>
    <p:extLst>
      <p:ext uri="{BB962C8B-B14F-4D97-AF65-F5344CB8AC3E}">
        <p14:creationId xmlns:p14="http://schemas.microsoft.com/office/powerpoint/2010/main" val="1619824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39</a:t>
            </a:fld>
            <a:endParaRPr lang="en-US"/>
          </a:p>
        </p:txBody>
      </p:sp>
    </p:spTree>
    <p:extLst>
      <p:ext uri="{BB962C8B-B14F-4D97-AF65-F5344CB8AC3E}">
        <p14:creationId xmlns:p14="http://schemas.microsoft.com/office/powerpoint/2010/main" val="1899152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is helpful to think of the “DP” measurement in terms of how large an image appears on a typical PC monitor. An Android device with a very high density LCD might have a resolution of 1280 × 800 on a tiny screen of only 3″ × 4″! That’s extremely high density, but it is possible. On such a screen, pixels have less meaning in terms of planning for a user interface or a game. Four generalized screen sizes are standard on the Android platform,</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41</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0" i="0" kern="1200" dirty="0" smtClean="0">
                <a:solidFill>
                  <a:schemeClr val="tx1"/>
                </a:solidFill>
                <a:latin typeface="+mn-lt"/>
                <a:ea typeface="+mn-ea"/>
                <a:cs typeface="+mn-cs"/>
              </a:rPr>
              <a:t>Activities in the system are managed as an </a:t>
            </a:r>
            <a:r>
              <a:rPr lang="en-PH" sz="1200" b="0" i="1" kern="1200" dirty="0" smtClean="0">
                <a:solidFill>
                  <a:schemeClr val="tx1"/>
                </a:solidFill>
                <a:latin typeface="+mn-lt"/>
                <a:ea typeface="+mn-ea"/>
                <a:cs typeface="+mn-cs"/>
              </a:rPr>
              <a:t>activity stack</a:t>
            </a:r>
            <a:r>
              <a:rPr lang="en-PH" sz="1200" b="0" i="0" kern="1200" dirty="0" smtClean="0">
                <a:solidFill>
                  <a:schemeClr val="tx1"/>
                </a:solidFill>
                <a:latin typeface="+mn-lt"/>
                <a:ea typeface="+mn-ea"/>
                <a:cs typeface="+mn-cs"/>
              </a:rPr>
              <a:t>. When a new activity is started, it is placed on the top of the stack and becomes the running activity -- the previous activity always remains below it in the stack, and will not come to the foreground again until the new activity exits.</a:t>
            </a:r>
          </a:p>
          <a:p>
            <a:r>
              <a:rPr lang="en-PH" sz="1200" b="0" i="0" kern="1200" dirty="0" smtClean="0">
                <a:solidFill>
                  <a:schemeClr val="tx1"/>
                </a:solidFill>
                <a:latin typeface="+mn-lt"/>
                <a:ea typeface="+mn-ea"/>
                <a:cs typeface="+mn-cs"/>
              </a:rPr>
              <a:t>An activity has essentially four states:</a:t>
            </a:r>
          </a:p>
          <a:p>
            <a:r>
              <a:rPr lang="en-PH" sz="1200" b="0" i="0" kern="1200" dirty="0" smtClean="0">
                <a:solidFill>
                  <a:schemeClr val="tx1"/>
                </a:solidFill>
                <a:latin typeface="+mn-lt"/>
                <a:ea typeface="+mn-ea"/>
                <a:cs typeface="+mn-cs"/>
              </a:rPr>
              <a:t>If an activity in the foreground of the screen (at the top of the stack), it is </a:t>
            </a:r>
            <a:r>
              <a:rPr lang="en-PH" sz="1200" b="0" i="1" kern="1200" dirty="0" smtClean="0">
                <a:solidFill>
                  <a:schemeClr val="tx1"/>
                </a:solidFill>
                <a:latin typeface="+mn-lt"/>
                <a:ea typeface="+mn-ea"/>
                <a:cs typeface="+mn-cs"/>
              </a:rPr>
              <a:t>active</a:t>
            </a:r>
            <a:r>
              <a:rPr lang="en-PH" sz="1200" b="0" i="0" kern="1200" dirty="0" smtClean="0">
                <a:solidFill>
                  <a:schemeClr val="tx1"/>
                </a:solidFill>
                <a:latin typeface="+mn-lt"/>
                <a:ea typeface="+mn-ea"/>
                <a:cs typeface="+mn-cs"/>
              </a:rPr>
              <a:t> or </a:t>
            </a:r>
            <a:r>
              <a:rPr lang="en-PH" sz="1200" b="0" i="1" kern="1200" dirty="0" smtClean="0">
                <a:solidFill>
                  <a:schemeClr val="tx1"/>
                </a:solidFill>
                <a:latin typeface="+mn-lt"/>
                <a:ea typeface="+mn-ea"/>
                <a:cs typeface="+mn-cs"/>
              </a:rPr>
              <a:t>running</a:t>
            </a:r>
            <a:r>
              <a:rPr lang="en-PH" sz="1200" b="0" i="0" kern="1200" dirty="0" smtClean="0">
                <a:solidFill>
                  <a:schemeClr val="tx1"/>
                </a:solidFill>
                <a:latin typeface="+mn-lt"/>
                <a:ea typeface="+mn-ea"/>
                <a:cs typeface="+mn-cs"/>
              </a:rPr>
              <a:t>.</a:t>
            </a:r>
          </a:p>
          <a:p>
            <a:r>
              <a:rPr lang="en-PH" sz="1200" b="0" i="0" kern="1200" dirty="0" smtClean="0">
                <a:solidFill>
                  <a:schemeClr val="tx1"/>
                </a:solidFill>
                <a:latin typeface="+mn-lt"/>
                <a:ea typeface="+mn-ea"/>
                <a:cs typeface="+mn-cs"/>
              </a:rPr>
              <a:t>If an activity has lost focus but is still visible (that is, a new non-full-sized or transparent activity has focus on top of your activity), it is </a:t>
            </a:r>
            <a:r>
              <a:rPr lang="en-PH" sz="1200" b="0" i="1" kern="1200" dirty="0" smtClean="0">
                <a:solidFill>
                  <a:schemeClr val="tx1"/>
                </a:solidFill>
                <a:latin typeface="+mn-lt"/>
                <a:ea typeface="+mn-ea"/>
                <a:cs typeface="+mn-cs"/>
              </a:rPr>
              <a:t>paused</a:t>
            </a:r>
            <a:r>
              <a:rPr lang="en-PH" sz="1200" b="0" i="0" kern="1200" dirty="0" smtClean="0">
                <a:solidFill>
                  <a:schemeClr val="tx1"/>
                </a:solidFill>
                <a:latin typeface="+mn-lt"/>
                <a:ea typeface="+mn-ea"/>
                <a:cs typeface="+mn-cs"/>
              </a:rPr>
              <a:t>. A paused activity is completely alive (it maintains all state and member information and remains attached to the window manager), but can be killed by the system in extreme low memory situations.</a:t>
            </a:r>
          </a:p>
          <a:p>
            <a:r>
              <a:rPr lang="en-PH" sz="1200" b="0" i="0" kern="1200" dirty="0" smtClean="0">
                <a:solidFill>
                  <a:schemeClr val="tx1"/>
                </a:solidFill>
                <a:latin typeface="+mn-lt"/>
                <a:ea typeface="+mn-ea"/>
                <a:cs typeface="+mn-cs"/>
              </a:rPr>
              <a:t>If an activity is completely obscured by another activity, it is </a:t>
            </a:r>
            <a:r>
              <a:rPr lang="en-PH" sz="1200" b="0" i="1" kern="1200" dirty="0" smtClean="0">
                <a:solidFill>
                  <a:schemeClr val="tx1"/>
                </a:solidFill>
                <a:latin typeface="+mn-lt"/>
                <a:ea typeface="+mn-ea"/>
                <a:cs typeface="+mn-cs"/>
              </a:rPr>
              <a:t>stopped</a:t>
            </a:r>
            <a:r>
              <a:rPr lang="en-PH" sz="1200" b="0" i="0" kern="1200" dirty="0" smtClean="0">
                <a:solidFill>
                  <a:schemeClr val="tx1"/>
                </a:solidFill>
                <a:latin typeface="+mn-lt"/>
                <a:ea typeface="+mn-ea"/>
                <a:cs typeface="+mn-cs"/>
              </a:rPr>
              <a:t>. It still retains all state and member information, however, it is no longer visible to the user so its window is hidden and it will often be killed by the system when memory is needed elsewhere.</a:t>
            </a:r>
          </a:p>
          <a:p>
            <a:r>
              <a:rPr lang="en-PH" sz="1200" b="0" i="0" kern="1200" dirty="0" smtClean="0">
                <a:solidFill>
                  <a:schemeClr val="tx1"/>
                </a:solidFill>
                <a:latin typeface="+mn-lt"/>
                <a:ea typeface="+mn-ea"/>
                <a:cs typeface="+mn-cs"/>
              </a:rPr>
              <a:t>If an activity is paused or stopped, the system can drop the activity from memory by either asking it to finish, or simply killing its process. When it is displayed again to the user, it must be completely restarted and restored to its previous state.</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6</a:t>
            </a:fld>
            <a:endParaRPr lang="en-P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Because Google leaves it up to the Android device manufacturers to use any resolution they wish for a device without hindrance from the OS, there is no standard, only a generalization. This is a disadvantage for developers, but at least we can count on these general standards. If a device has a very peculiar screen resolution, a game will be scaled to fit (as a worst-case scenario).</a:t>
            </a:r>
          </a:p>
          <a:p>
            <a:endParaRPr lang="en-PH" dirty="0" smtClean="0"/>
          </a:p>
        </p:txBody>
      </p:sp>
      <p:sp>
        <p:nvSpPr>
          <p:cNvPr id="4" name="Slide Number Placeholder 3"/>
          <p:cNvSpPr>
            <a:spLocks noGrp="1"/>
          </p:cNvSpPr>
          <p:nvPr>
            <p:ph type="sldNum" sz="quarter" idx="10"/>
          </p:nvPr>
        </p:nvSpPr>
        <p:spPr/>
        <p:txBody>
          <a:bodyPr/>
          <a:lstStyle/>
          <a:p>
            <a:fld id="{1618B9AD-CC0A-4FC2-8398-131753F39D61}" type="slidenum">
              <a:rPr lang="en-PH" smtClean="0"/>
              <a:t>42</a:t>
            </a:fld>
            <a:endParaRPr lang="en-P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can detect the screen settings using a class called </a:t>
            </a:r>
            <a:r>
              <a:rPr lang="en-PH" dirty="0" err="1" smtClean="0"/>
              <a:t>DisplayMetrics</a:t>
            </a:r>
            <a:r>
              <a:rPr lang="en-PH" dirty="0" smtClean="0"/>
              <a:t> and the drawing Canvas object passed as a parameter to the </a:t>
            </a:r>
            <a:r>
              <a:rPr lang="en-PH" dirty="0" err="1" smtClean="0"/>
              <a:t>onDraw</a:t>
            </a:r>
            <a:r>
              <a:rPr lang="en-PH" dirty="0" smtClean="0"/>
              <a:t>() method. We are especially interested in the screen resolution (which comes from Canvas) and the screen density (from </a:t>
            </a:r>
            <a:r>
              <a:rPr lang="en-PH" dirty="0" err="1" smtClean="0"/>
              <a:t>DisplayMetrics</a:t>
            </a:r>
            <a:r>
              <a:rPr lang="en-PH" dirty="0" smtClean="0"/>
              <a:t>). Because you will most likely want to test your game on several devices, it is recommended that you create a new AVD for each type of device you want to test and then start up whichever one you want to test. Using the AVD, it takes a lot of patience to put up with its slow speed of operation. If possible, you will want to develop and test your code on a real Android device via USB cable. The two most common modes for Android Tablets (such as the Samsung Galaxy Tab or Toshiba Thrive) are WSVGA and WXGA800.</a:t>
            </a:r>
          </a:p>
        </p:txBody>
      </p:sp>
      <p:sp>
        <p:nvSpPr>
          <p:cNvPr id="4" name="Slide Number Placeholder 3"/>
          <p:cNvSpPr>
            <a:spLocks noGrp="1"/>
          </p:cNvSpPr>
          <p:nvPr>
            <p:ph type="sldNum" sz="quarter" idx="10"/>
          </p:nvPr>
        </p:nvSpPr>
        <p:spPr/>
        <p:txBody>
          <a:bodyPr/>
          <a:lstStyle/>
          <a:p>
            <a:fld id="{1618B9AD-CC0A-4FC2-8398-131753F39D61}" type="slidenum">
              <a:rPr lang="en-PH" smtClean="0"/>
              <a:t>43</a:t>
            </a:fld>
            <a:endParaRPr lang="en-P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PH" dirty="0" smtClean="0"/>
              <a:t>1. Test your application extensively on an actual device</a:t>
            </a:r>
          </a:p>
          <a:p>
            <a:endParaRPr lang="en-PH" dirty="0" smtClean="0"/>
          </a:p>
          <a:p>
            <a:r>
              <a:rPr lang="en-PH" dirty="0" smtClean="0"/>
              <a:t>It's important to test your application as extensively as possible, in as many areas as possible. To help you do that, Android provides a variety of testing classes and tools. You can use Instrumentation to run </a:t>
            </a:r>
            <a:r>
              <a:rPr lang="en-PH" dirty="0" err="1" smtClean="0"/>
              <a:t>JUnit</a:t>
            </a:r>
            <a:r>
              <a:rPr lang="en-PH" dirty="0" smtClean="0"/>
              <a:t> and other test cases, and you can use testing tools such as the UI/Application Exerciser Monkey.</a:t>
            </a:r>
          </a:p>
          <a:p>
            <a:endParaRPr lang="en-PH" dirty="0" smtClean="0"/>
          </a:p>
          <a:p>
            <a:r>
              <a:rPr lang="en-PH" dirty="0" smtClean="0"/>
              <a:t>To ensure that your application will run properly for users, you should make every effort to obtain one or more physical mobile device(s) of the type on which you expect the application to run. You should then test your application on the actual device, under realistic network conditions. Testing your application on a physical device is very important, because it enables you to verify that your user interface elements are sized correctly (especially for touch-screen UI) and that your application's performance and battery efficiency are acceptable.</a:t>
            </a:r>
          </a:p>
          <a:p>
            <a:r>
              <a:rPr lang="en-PH" dirty="0" smtClean="0"/>
              <a:t>If you can not obtain a mobile device of the type you are targeting for your application, you can use emulator options such as -dpi, -device, -scale, -</a:t>
            </a:r>
            <a:r>
              <a:rPr lang="en-PH" dirty="0" err="1" smtClean="0"/>
              <a:t>netspeed</a:t>
            </a:r>
            <a:r>
              <a:rPr lang="en-PH" dirty="0" smtClean="0"/>
              <a:t>, -</a:t>
            </a:r>
            <a:r>
              <a:rPr lang="en-PH" dirty="0" err="1" smtClean="0"/>
              <a:t>netdelay</a:t>
            </a:r>
            <a:r>
              <a:rPr lang="en-PH" dirty="0" smtClean="0"/>
              <a:t>, -</a:t>
            </a:r>
            <a:r>
              <a:rPr lang="en-PH" dirty="0" err="1" smtClean="0"/>
              <a:t>cpu</a:t>
            </a:r>
            <a:r>
              <a:rPr lang="en-PH" dirty="0" smtClean="0"/>
              <a:t>-delay and others to model the emulator's screen, network performance, and other attributes to match the target device to the greatest extent possible. You can then test your application's UI and performance. However, we strongly recommend that you test your application on an actual target device before publishing it.</a:t>
            </a:r>
          </a:p>
          <a:p>
            <a:r>
              <a:rPr lang="en-PH" dirty="0" smtClean="0"/>
              <a:t>2. Consider adding an End User License Agreement in your application</a:t>
            </a:r>
          </a:p>
          <a:p>
            <a:endParaRPr lang="en-PH" dirty="0" smtClean="0"/>
          </a:p>
          <a:p>
            <a:r>
              <a:rPr lang="en-PH" dirty="0" smtClean="0"/>
              <a:t>To protect your person, organization, and intellectual property, you may want to provide an End User License Agreement (EULA) with your application.</a:t>
            </a:r>
          </a:p>
          <a:p>
            <a:endParaRPr lang="en-PH" dirty="0" smtClean="0"/>
          </a:p>
          <a:p>
            <a:r>
              <a:rPr lang="en-PH" dirty="0" smtClean="0"/>
              <a:t>3. Consider adding support for Android Market Licensing</a:t>
            </a:r>
          </a:p>
          <a:p>
            <a:endParaRPr lang="en-PH" dirty="0" smtClean="0"/>
          </a:p>
          <a:p>
            <a:r>
              <a:rPr lang="en-PH" dirty="0" smtClean="0"/>
              <a:t>If you are publishing a paid application through Android Market, consider adding support for Android Market Licensing. Licensing lets you control access to your application based on whether the current user has purchased it. Using Android Market Licensing is optional.</a:t>
            </a:r>
          </a:p>
          <a:p>
            <a:endParaRPr lang="en-PH" dirty="0" smtClean="0"/>
          </a:p>
          <a:p>
            <a:r>
              <a:rPr lang="en-PH" dirty="0" smtClean="0"/>
              <a:t>For complete information about Android Market Licensing Service and how to use it in your application, see Licensing Your Applications.</a:t>
            </a:r>
          </a:p>
          <a:p>
            <a:endParaRPr lang="en-PH" dirty="0" smtClean="0"/>
          </a:p>
          <a:p>
            <a:r>
              <a:rPr lang="en-PH" dirty="0" smtClean="0"/>
              <a:t>4. Specify an icon and label in the application's manifest</a:t>
            </a:r>
          </a:p>
          <a:p>
            <a:endParaRPr lang="en-PH" dirty="0" smtClean="0"/>
          </a:p>
          <a:p>
            <a:r>
              <a:rPr lang="en-PH" dirty="0" smtClean="0"/>
              <a:t>The icon and label that you specify in an application's manifest are important because they are displayed to users as your application's icon and name. They are displayed on the device's Home screen, as well as in Manage Applications, My Downloads, and elsewhere. Additionally, publishing services may display the icon and label to users.</a:t>
            </a:r>
          </a:p>
          <a:p>
            <a:endParaRPr lang="en-PH" dirty="0" smtClean="0"/>
          </a:p>
          <a:p>
            <a:r>
              <a:rPr lang="en-PH" dirty="0" smtClean="0"/>
              <a:t>To specify an icon and label, you define the attributes </a:t>
            </a:r>
            <a:r>
              <a:rPr lang="en-PH" dirty="0" err="1" smtClean="0"/>
              <a:t>android:icon</a:t>
            </a:r>
            <a:r>
              <a:rPr lang="en-PH" dirty="0" smtClean="0"/>
              <a:t> and </a:t>
            </a:r>
            <a:r>
              <a:rPr lang="en-PH" dirty="0" err="1" smtClean="0"/>
              <a:t>android:label</a:t>
            </a:r>
            <a:r>
              <a:rPr lang="en-PH" dirty="0" smtClean="0"/>
              <a:t> in the &lt;application&gt; element of the manifest.</a:t>
            </a:r>
          </a:p>
          <a:p>
            <a:endParaRPr lang="en-PH" dirty="0" smtClean="0"/>
          </a:p>
          <a:p>
            <a:r>
              <a:rPr lang="en-PH" dirty="0" smtClean="0"/>
              <a:t>As regards the design of your icon, you should try to make it match as much as possible the style used by the built-in Android applications.</a:t>
            </a:r>
          </a:p>
          <a:p>
            <a:endParaRPr lang="en-PH" dirty="0" smtClean="0"/>
          </a:p>
          <a:p>
            <a:r>
              <a:rPr lang="en-PH" dirty="0" smtClean="0"/>
              <a:t>5. Turn off logging and debugging and clean up data/files</a:t>
            </a:r>
          </a:p>
          <a:p>
            <a:endParaRPr lang="en-PH" dirty="0" smtClean="0"/>
          </a:p>
          <a:p>
            <a:r>
              <a:rPr lang="en-PH" dirty="0" smtClean="0"/>
              <a:t>For release, you should make sure that debug facilities are turned off and that debug and other unnecessary data/files are removed from your application project.</a:t>
            </a:r>
          </a:p>
          <a:p>
            <a:endParaRPr lang="en-PH" dirty="0" smtClean="0"/>
          </a:p>
          <a:p>
            <a:r>
              <a:rPr lang="en-PH" dirty="0" smtClean="0"/>
              <a:t>Remove the </a:t>
            </a:r>
            <a:r>
              <a:rPr lang="en-PH" dirty="0" err="1" smtClean="0"/>
              <a:t>android:debuggable</a:t>
            </a:r>
            <a:r>
              <a:rPr lang="en-PH" dirty="0" smtClean="0"/>
              <a:t>="true" attribute from the &lt;application&gt; element of the manifest.</a:t>
            </a:r>
          </a:p>
          <a:p>
            <a:r>
              <a:rPr lang="en-PH" dirty="0" smtClean="0"/>
              <a:t>Remove log files, backup files, and other unnecessary files from the application project.</a:t>
            </a:r>
          </a:p>
          <a:p>
            <a:r>
              <a:rPr lang="en-PH" dirty="0" smtClean="0"/>
              <a:t>Check for private or proprietary data and remove it as necessary.</a:t>
            </a:r>
          </a:p>
          <a:p>
            <a:r>
              <a:rPr lang="en-PH" dirty="0" smtClean="0"/>
              <a:t>Deactivate any calls to Log methods in the source code.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PH" dirty="0" smtClean="0"/>
              <a:t>6. Version your application</a:t>
            </a:r>
          </a:p>
          <a:p>
            <a:endParaRPr lang="en-PH" dirty="0" smtClean="0"/>
          </a:p>
          <a:p>
            <a:r>
              <a:rPr lang="en-PH" dirty="0" smtClean="0"/>
              <a:t>Before you compile your application, you must make sure that you have defined a version number for your application, specifying an appropriate value for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Carefully consider your version numbering plans in the context of your overall application upgrade strategy.</a:t>
            </a:r>
          </a:p>
          <a:p>
            <a:endParaRPr lang="en-PH" dirty="0" smtClean="0"/>
          </a:p>
          <a:p>
            <a:r>
              <a:rPr lang="en-PH" dirty="0" smtClean="0"/>
              <a:t>If you have previously released a version of your application, you must make sure to increment the version number of the current application. You must increment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using appropriate values.</a:t>
            </a:r>
          </a:p>
          <a:p>
            <a:endParaRPr lang="en-PH" dirty="0" smtClean="0"/>
          </a:p>
          <a:p>
            <a:r>
              <a:rPr lang="en-PH" dirty="0" smtClean="0"/>
              <a:t>For detailed information about how to define version information for your application, see Versioning Your Applications.</a:t>
            </a:r>
          </a:p>
          <a:p>
            <a:endParaRPr lang="en-PH" dirty="0" smtClean="0"/>
          </a:p>
          <a:p>
            <a:r>
              <a:rPr lang="en-PH" dirty="0" smtClean="0"/>
              <a:t>7. Obtain a suitable cryptographic key</a:t>
            </a:r>
          </a:p>
          <a:p>
            <a:endParaRPr lang="en-PH" dirty="0" smtClean="0"/>
          </a:p>
          <a:p>
            <a:r>
              <a:rPr lang="en-PH" dirty="0" smtClean="0"/>
              <a:t>If you have read and followed all of the preparation steps up to this point, your application is compiled and ready for signing. Inside the .</a:t>
            </a:r>
            <a:r>
              <a:rPr lang="en-PH" dirty="0" err="1" smtClean="0"/>
              <a:t>apk</a:t>
            </a:r>
            <a:r>
              <a:rPr lang="en-PH" dirty="0" smtClean="0"/>
              <a:t>, the application is properly versioned, and you've cleaned out extra files and private data, as described above.</a:t>
            </a:r>
          </a:p>
          <a:p>
            <a:endParaRPr lang="en-PH" dirty="0" smtClean="0"/>
          </a:p>
          <a:p>
            <a:r>
              <a:rPr lang="en-PH" dirty="0" smtClean="0"/>
              <a:t>Before you sign your application, you need to make sure that you have a suitable private key. For complete information about how to obtain (or generate) a private key, see Obtaining a Suitable Private Key.</a:t>
            </a:r>
          </a:p>
          <a:p>
            <a:endParaRPr lang="en-PH" dirty="0" smtClean="0"/>
          </a:p>
          <a:p>
            <a:r>
              <a:rPr lang="en-PH" dirty="0" smtClean="0"/>
              <a:t>Once you have obtained (or generated) a suitable private key, you will use it to:</a:t>
            </a:r>
          </a:p>
          <a:p>
            <a:endParaRPr lang="en-PH" dirty="0" smtClean="0"/>
          </a:p>
          <a:p>
            <a:r>
              <a:rPr lang="en-PH" dirty="0" smtClean="0"/>
              <a:t>Register for a Maps API Key (see below), if your application uses </a:t>
            </a:r>
            <a:r>
              <a:rPr lang="en-PH" dirty="0" err="1" smtClean="0"/>
              <a:t>MapView</a:t>
            </a:r>
            <a:r>
              <a:rPr lang="en-PH" dirty="0" smtClean="0"/>
              <a:t> elements.</a:t>
            </a:r>
          </a:p>
          <a:p>
            <a:r>
              <a:rPr lang="en-PH" dirty="0" smtClean="0"/>
              <a:t>Sign your application for release, later in the preparation process</a:t>
            </a:r>
          </a:p>
          <a:p>
            <a:r>
              <a:rPr lang="en-PH" dirty="0" smtClean="0"/>
              <a:t>8. Register for a Maps API Key, if your application is using </a:t>
            </a:r>
            <a:r>
              <a:rPr lang="en-PH" dirty="0" err="1" smtClean="0"/>
              <a:t>MapView</a:t>
            </a:r>
            <a:r>
              <a:rPr lang="en-PH" dirty="0" smtClean="0"/>
              <a:t> elements</a:t>
            </a:r>
          </a:p>
          <a:p>
            <a:endParaRPr lang="en-PH" dirty="0" smtClean="0"/>
          </a:p>
          <a:p>
            <a:r>
              <a:rPr lang="en-PH" dirty="0" smtClean="0"/>
              <a:t>For complete information about getting a Maps API Key, see Obtaining a Maps API Key.</a:t>
            </a:r>
          </a:p>
          <a:p>
            <a:endParaRPr lang="en-PH" dirty="0" smtClean="0"/>
          </a:p>
          <a:p>
            <a:r>
              <a:rPr lang="en-PH" dirty="0" smtClean="0"/>
              <a:t>If your application uses one or more </a:t>
            </a:r>
            <a:r>
              <a:rPr lang="en-PH" dirty="0" err="1" smtClean="0"/>
              <a:t>Mapview</a:t>
            </a:r>
            <a:r>
              <a:rPr lang="en-PH" dirty="0" smtClean="0"/>
              <a:t> elements, you will need to register your application with the Google Maps service and obtain a Maps API Key, before your </a:t>
            </a:r>
            <a:r>
              <a:rPr lang="en-PH" dirty="0" err="1" smtClean="0"/>
              <a:t>MapView</a:t>
            </a:r>
            <a:r>
              <a:rPr lang="en-PH" dirty="0" smtClean="0"/>
              <a:t>(s) will be able to retrieve data from Google Maps. To do so, you supply an MD5 fingerprint of your signer certificate to the Maps service.</a:t>
            </a:r>
          </a:p>
          <a:p>
            <a:endParaRPr lang="en-PH" dirty="0" smtClean="0"/>
          </a:p>
          <a:p>
            <a:r>
              <a:rPr lang="en-PH" dirty="0" smtClean="0"/>
              <a:t>During development, you can get a temporary Maps API Key by registering the debug key generated by the SDK tools. However, before publishing your application, you must register for a new Maps API Key that is based on your private key.</a:t>
            </a:r>
          </a:p>
          <a:p>
            <a:endParaRPr lang="en-PH" dirty="0" smtClean="0"/>
          </a:p>
          <a:p>
            <a:r>
              <a:rPr lang="en-PH" dirty="0" smtClean="0"/>
              <a:t>If your application uses </a:t>
            </a:r>
            <a:r>
              <a:rPr lang="en-PH" dirty="0" err="1" smtClean="0"/>
              <a:t>MapView</a:t>
            </a:r>
            <a:r>
              <a:rPr lang="en-PH" dirty="0" smtClean="0"/>
              <a:t> elements, the important points to understand are:</a:t>
            </a:r>
          </a:p>
          <a:p>
            <a:endParaRPr lang="en-PH" dirty="0" smtClean="0"/>
          </a:p>
          <a:p>
            <a:r>
              <a:rPr lang="en-PH" dirty="0" smtClean="0"/>
              <a:t>You must obtain the Maps API Key before you compile your application for release, because you must add the Key to a special attribute in each </a:t>
            </a:r>
            <a:r>
              <a:rPr lang="en-PH" dirty="0" err="1" smtClean="0"/>
              <a:t>MapView</a:t>
            </a:r>
            <a:r>
              <a:rPr lang="en-PH" dirty="0" smtClean="0"/>
              <a:t> element — </a:t>
            </a:r>
            <a:r>
              <a:rPr lang="en-PH" dirty="0" err="1" smtClean="0"/>
              <a:t>android:apiKey</a:t>
            </a:r>
            <a:r>
              <a:rPr lang="en-PH" dirty="0" smtClean="0"/>
              <a:t> — in your application's layout files. If you are instantiating </a:t>
            </a:r>
            <a:r>
              <a:rPr lang="en-PH" dirty="0" err="1" smtClean="0"/>
              <a:t>MapView</a:t>
            </a:r>
            <a:r>
              <a:rPr lang="en-PH" dirty="0" smtClean="0"/>
              <a:t> objects directly from code, you must pass the Maps API Key as a parameter in the constructor.</a:t>
            </a:r>
          </a:p>
          <a:p>
            <a:r>
              <a:rPr lang="en-PH" dirty="0" smtClean="0"/>
              <a:t>The Maps API Key referenced by your application's </a:t>
            </a:r>
            <a:r>
              <a:rPr lang="en-PH" dirty="0" err="1" smtClean="0"/>
              <a:t>MapView</a:t>
            </a:r>
            <a:r>
              <a:rPr lang="en-PH" dirty="0" smtClean="0"/>
              <a:t> elements must be registered (in Google Maps) to the certificate used to sign the application. This is particularly important when publishing your application — your </a:t>
            </a:r>
            <a:r>
              <a:rPr lang="en-PH" dirty="0" err="1" smtClean="0"/>
              <a:t>MapView</a:t>
            </a:r>
            <a:r>
              <a:rPr lang="en-PH" dirty="0" smtClean="0"/>
              <a:t> elements must reference a Key that is registered to the release certificate that you will use to sign your application.</a:t>
            </a:r>
          </a:p>
          <a:p>
            <a:r>
              <a:rPr lang="en-PH" dirty="0" smtClean="0"/>
              <a:t>If you previously got a temporary Maps API Key by registering the debug certificate generated by the SDK tools, you must remember to obtain a new Maps API Key by registering your release certificate. You must then remember to change the </a:t>
            </a:r>
            <a:r>
              <a:rPr lang="en-PH" dirty="0" err="1" smtClean="0"/>
              <a:t>MapView</a:t>
            </a:r>
            <a:r>
              <a:rPr lang="en-PH" dirty="0" smtClean="0"/>
              <a:t> elements to reference the new Key, rather than the Key associated with the debug certificate. If you do not do so, your </a:t>
            </a:r>
            <a:r>
              <a:rPr lang="en-PH" dirty="0" err="1" smtClean="0"/>
              <a:t>MapView</a:t>
            </a:r>
            <a:r>
              <a:rPr lang="en-PH" dirty="0" smtClean="0"/>
              <a:t> elements will not have permission to download Maps data.</a:t>
            </a:r>
          </a:p>
          <a:p>
            <a:r>
              <a:rPr lang="en-PH" dirty="0" smtClean="0"/>
              <a:t>If you change the private key that you will use to sign your application, you must remember to obtain a new Maps API Key from the Google Maps service. If you do not get a new Maps API Key and apply it to all </a:t>
            </a:r>
            <a:r>
              <a:rPr lang="en-PH" dirty="0" err="1" smtClean="0"/>
              <a:t>MapView</a:t>
            </a:r>
            <a:r>
              <a:rPr lang="en-PH" dirty="0" smtClean="0"/>
              <a:t> elements, any </a:t>
            </a:r>
            <a:r>
              <a:rPr lang="en-PH" dirty="0" err="1" smtClean="0"/>
              <a:t>MapView</a:t>
            </a:r>
            <a:r>
              <a:rPr lang="en-PH" dirty="0" smtClean="0"/>
              <a:t> elements referencing the old Key will not have permission to download Maps data.</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PH" dirty="0" smtClean="0"/>
              <a:t>Compile your application</a:t>
            </a:r>
          </a:p>
          <a:p>
            <a:endParaRPr lang="en-PH" dirty="0" smtClean="0"/>
          </a:p>
          <a:p>
            <a:r>
              <a:rPr lang="en-PH" dirty="0" smtClean="0"/>
              <a:t>When you've prepared your application as described in the previous sections, you can compile your application for release.</a:t>
            </a:r>
          </a:p>
          <a:p>
            <a:endParaRPr lang="en-PH" dirty="0" smtClean="0"/>
          </a:p>
          <a:p>
            <a:r>
              <a:rPr lang="en-PH" dirty="0" smtClean="0"/>
              <a:t>After you compile your application</a:t>
            </a:r>
          </a:p>
          <a:p>
            <a:endParaRPr lang="en-PH" dirty="0" smtClean="0"/>
          </a:p>
          <a:p>
            <a:r>
              <a:rPr lang="en-PH" dirty="0" smtClean="0"/>
              <a:t>9. Sign your application</a:t>
            </a:r>
          </a:p>
          <a:p>
            <a:endParaRPr lang="en-PH" dirty="0" smtClean="0"/>
          </a:p>
          <a:p>
            <a:r>
              <a:rPr lang="en-PH" dirty="0" smtClean="0"/>
              <a:t>Sign your application using your private key and then align it with the </a:t>
            </a:r>
            <a:r>
              <a:rPr lang="en-PH" dirty="0" err="1" smtClean="0"/>
              <a:t>zipalign</a:t>
            </a:r>
            <a:r>
              <a:rPr lang="en-PH" dirty="0" smtClean="0"/>
              <a:t> tool. Signing your application correctly is critically important. Please see Signing Your Applications for complete information.</a:t>
            </a:r>
          </a:p>
          <a:p>
            <a:endParaRPr lang="en-PH" dirty="0" smtClean="0"/>
          </a:p>
          <a:p>
            <a:r>
              <a:rPr lang="en-PH" dirty="0" smtClean="0"/>
              <a:t>10. Test your compiled and signed application</a:t>
            </a:r>
          </a:p>
          <a:p>
            <a:endParaRPr lang="en-PH" dirty="0" smtClean="0"/>
          </a:p>
          <a:p>
            <a:r>
              <a:rPr lang="en-PH" dirty="0" smtClean="0"/>
              <a:t>Before you release your compiled application, you should thoroughly test it on the target mobile device (and target network, if possible). In particular, you should make sure that any </a:t>
            </a:r>
            <a:r>
              <a:rPr lang="en-PH" dirty="0" err="1" smtClean="0"/>
              <a:t>MapView</a:t>
            </a:r>
            <a:r>
              <a:rPr lang="en-PH" dirty="0" smtClean="0"/>
              <a:t> elements in your UI are receiving maps data properly. If they are not, go back to Register for a Maps API Key and correct the problem. You should also ensure that the application works correctly with any server-side services and data that you are providing or are relying on and that the application handles any authentication requirements correctly.</a:t>
            </a:r>
          </a:p>
          <a:p>
            <a:endParaRPr lang="en-PH" dirty="0" smtClean="0"/>
          </a:p>
          <a:p>
            <a:r>
              <a:rPr lang="en-PH" dirty="0" smtClean="0"/>
              <a:t>After testing, you are now ready to publish your application to mobile device users.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End of seminar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smtClean="0"/>
          </a:p>
          <a:p>
            <a:r>
              <a:rPr lang="en-PH" dirty="0" smtClean="0"/>
              <a:t>To publish your application on Android Market, you first need to register with the service using a Google account and agree to the terms of service. Once you are registered, you can upload your application to the service whenever you want, update it as many times as you want, and then publish it when you are ready. Once published, users can see your application, download it, and rate it.</a:t>
            </a:r>
          </a:p>
          <a:p>
            <a:endParaRPr lang="en-PH" dirty="0" smtClean="0"/>
          </a:p>
          <a:p>
            <a:r>
              <a:rPr lang="en-PH" dirty="0" smtClean="0"/>
              <a:t>To register as an Android Market developer and get started with publishing, visit the Android Market publisher site:</a:t>
            </a:r>
          </a:p>
          <a:p>
            <a:endParaRPr lang="en-PH" dirty="0" smtClean="0"/>
          </a:p>
          <a:p>
            <a:r>
              <a:rPr lang="en-PH" dirty="0" smtClean="0"/>
              <a:t>http://market.android.com/publish</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 server uses the </a:t>
            </a:r>
            <a:r>
              <a:rPr lang="en-PH" dirty="0" err="1" smtClean="0"/>
              <a:t>android:versionCode</a:t>
            </a:r>
            <a:r>
              <a:rPr lang="en-PH" dirty="0" smtClean="0"/>
              <a:t> as the basis for identifying the application internally and handling updates, and it displays the </a:t>
            </a:r>
            <a:r>
              <a:rPr lang="en-PH" dirty="0" err="1" smtClean="0"/>
              <a:t>android:versionName</a:t>
            </a:r>
            <a:r>
              <a:rPr lang="en-PH" dirty="0" smtClean="0"/>
              <a:t> to users as the application's version.</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smtClean="0"/>
              <a:t>The entire lifetime of an activity happens between the first call to </a:t>
            </a:r>
            <a:r>
              <a:rPr lang="en-US" dirty="0" err="1" smtClean="0"/>
              <a:t>onCreate</a:t>
            </a:r>
            <a:r>
              <a:rPr lang="en-US" dirty="0" smtClean="0"/>
              <a:t>(Bundle) through to a single final call to </a:t>
            </a:r>
            <a:r>
              <a:rPr lang="en-US" dirty="0" err="1" smtClean="0"/>
              <a:t>onDestroy</a:t>
            </a:r>
            <a:r>
              <a:rPr lang="en-US" dirty="0" smtClean="0"/>
              <a:t>(). </a:t>
            </a:r>
            <a:br>
              <a:rPr lang="en-US" dirty="0" smtClean="0"/>
            </a:br>
            <a:r>
              <a:rPr lang="en-US" dirty="0" smtClean="0"/>
              <a:t>An activity will do all setup of "global" state in </a:t>
            </a:r>
            <a:r>
              <a:rPr lang="en-US" dirty="0" err="1" smtClean="0"/>
              <a:t>onCreate</a:t>
            </a:r>
            <a:r>
              <a:rPr lang="en-US" dirty="0" smtClean="0"/>
              <a:t>(), and release all remaining resources in </a:t>
            </a:r>
            <a:r>
              <a:rPr lang="en-US" dirty="0" err="1" smtClean="0"/>
              <a:t>onDestroy</a:t>
            </a:r>
            <a:r>
              <a:rPr lang="en-US" dirty="0" smtClean="0"/>
              <a:t>(). For example, if it has a thread running in the background to download data from the network, it may create that thread in </a:t>
            </a:r>
            <a:r>
              <a:rPr lang="en-US" dirty="0" err="1" smtClean="0"/>
              <a:t>onCreate</a:t>
            </a:r>
            <a:r>
              <a:rPr lang="en-US" dirty="0" smtClean="0"/>
              <a:t>() and then stop the thread in </a:t>
            </a:r>
            <a:r>
              <a:rPr lang="en-US" dirty="0" err="1" smtClean="0"/>
              <a:t>onDestroy</a:t>
            </a:r>
            <a:r>
              <a:rPr lang="en-US" dirty="0" smtClean="0"/>
              <a:t>().</a:t>
            </a:r>
          </a:p>
          <a:p>
            <a:pPr marL="228600" indent="-228600">
              <a:buFont typeface="+mj-lt"/>
              <a:buAutoNum type="arabicPeriod"/>
            </a:pPr>
            <a:endParaRPr lang="en-US" dirty="0" smtClean="0"/>
          </a:p>
          <a:p>
            <a:pPr marL="228600" indent="-228600">
              <a:buFont typeface="+mj-lt"/>
              <a:buAutoNum type="arabicPeriod"/>
            </a:pPr>
            <a:r>
              <a:rPr lang="en-US" dirty="0" smtClean="0"/>
              <a:t>The visible lifetime of an activity happens between a call to </a:t>
            </a:r>
            <a:r>
              <a:rPr lang="en-US" dirty="0" err="1" smtClean="0"/>
              <a:t>onStart</a:t>
            </a:r>
            <a:r>
              <a:rPr lang="en-US" dirty="0" smtClean="0"/>
              <a:t>() until a corresponding call to </a:t>
            </a:r>
            <a:r>
              <a:rPr lang="en-US" dirty="0" err="1" smtClean="0"/>
              <a:t>onStop</a:t>
            </a:r>
            <a:r>
              <a:rPr lang="en-US" dirty="0" smtClean="0"/>
              <a:t>(). </a:t>
            </a:r>
            <a:br>
              <a:rPr lang="en-US" dirty="0" smtClean="0"/>
            </a:br>
            <a:r>
              <a:rPr lang="en-US" dirty="0" smtClean="0"/>
              <a:t>During this time the user can see the activity on-screen, though it may not be in the foreground and interacting with the user. Between these two methods you can maintain resources that are needed to show the activity to the user. For example, you can register a </a:t>
            </a:r>
            <a:r>
              <a:rPr lang="en-US" dirty="0" err="1" smtClean="0"/>
              <a:t>BroadcastReceiver</a:t>
            </a:r>
            <a:r>
              <a:rPr lang="en-US" dirty="0" smtClean="0"/>
              <a:t> in </a:t>
            </a:r>
            <a:r>
              <a:rPr lang="en-US" dirty="0" err="1" smtClean="0"/>
              <a:t>onStart</a:t>
            </a:r>
            <a:r>
              <a:rPr lang="en-US" dirty="0" smtClean="0"/>
              <a:t>() to monitor for changes that impact your UI, and unregister it in </a:t>
            </a:r>
            <a:r>
              <a:rPr lang="en-US" dirty="0" err="1" smtClean="0"/>
              <a:t>onStop</a:t>
            </a:r>
            <a:r>
              <a:rPr lang="en-US" dirty="0" smtClean="0"/>
              <a:t>() when the user no longer sees what you are displaying. The </a:t>
            </a:r>
            <a:r>
              <a:rPr lang="en-US" dirty="0" err="1" smtClean="0"/>
              <a:t>onStart</a:t>
            </a:r>
            <a:r>
              <a:rPr lang="en-US" dirty="0" smtClean="0"/>
              <a:t>() and </a:t>
            </a:r>
            <a:r>
              <a:rPr lang="en-US" dirty="0" err="1" smtClean="0"/>
              <a:t>onStop</a:t>
            </a:r>
            <a:r>
              <a:rPr lang="en-US" dirty="0" smtClean="0"/>
              <a:t>() methods can be called multiple times, as the activity becomes visible and hidden to the user.</a:t>
            </a:r>
          </a:p>
          <a:p>
            <a:pPr marL="228600" indent="-228600">
              <a:buFont typeface="+mj-lt"/>
              <a:buAutoNum type="arabicPeriod"/>
            </a:pPr>
            <a:endParaRPr lang="en-US" dirty="0" smtClean="0"/>
          </a:p>
          <a:p>
            <a:pPr marL="228600" indent="-228600">
              <a:buFont typeface="+mj-lt"/>
              <a:buAutoNum type="arabicPeriod"/>
            </a:pPr>
            <a:r>
              <a:rPr lang="en-US" dirty="0" smtClean="0"/>
              <a:t>The foreground lifetime of an activity happens between a call to </a:t>
            </a:r>
            <a:r>
              <a:rPr lang="en-US" dirty="0" err="1" smtClean="0"/>
              <a:t>onResume</a:t>
            </a:r>
            <a:r>
              <a:rPr lang="en-US" dirty="0" smtClean="0"/>
              <a:t>() until a corresponding call to </a:t>
            </a:r>
            <a:r>
              <a:rPr lang="en-US" dirty="0" err="1" smtClean="0"/>
              <a:t>onPause</a:t>
            </a:r>
            <a:r>
              <a:rPr lang="en-US" dirty="0" smtClean="0"/>
              <a:t>(). </a:t>
            </a:r>
            <a:br>
              <a:rPr lang="en-US" dirty="0" smtClean="0"/>
            </a:br>
            <a:r>
              <a:rPr lang="en-US" dirty="0" smtClean="0"/>
              <a:t>During this time the activity is in front of all other activities and interacting with the user. An activity can frequently go between the resumed and paused states -- for example when the device goes to sleep, when an activity result is delivered, when a new intent is delivered -- so the code in these methods should be fairly lightweight.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659420-39F0-4532-B02B-369314BA23C8}" type="slidenum">
              <a:rPr lang="en-PH" smtClean="0"/>
              <a:t>7</a:t>
            </a:fld>
            <a:endParaRPr lang="en-PH"/>
          </a:p>
        </p:txBody>
      </p:sp>
    </p:spTree>
    <p:extLst>
      <p:ext uri="{BB962C8B-B14F-4D97-AF65-F5344CB8AC3E}">
        <p14:creationId xmlns:p14="http://schemas.microsoft.com/office/powerpoint/2010/main" val="293369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www.informit.com</a:t>
            </a:r>
            <a:r>
              <a:rPr lang="en-US" dirty="0" smtClean="0"/>
              <a:t>/articles/</a:t>
            </a:r>
            <a:r>
              <a:rPr lang="en-US" dirty="0" err="1" smtClean="0"/>
              <a:t>article.aspx?p</a:t>
            </a:r>
            <a:r>
              <a:rPr lang="en-US" dirty="0" smtClean="0"/>
              <a:t>=2154675&amp;seqNum=4</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8</a:t>
            </a:fld>
            <a:endParaRPr lang="en-US"/>
          </a:p>
        </p:txBody>
      </p:sp>
    </p:spTree>
    <p:extLst>
      <p:ext uri="{BB962C8B-B14F-4D97-AF65-F5344CB8AC3E}">
        <p14:creationId xmlns:p14="http://schemas.microsoft.com/office/powerpoint/2010/main" val="310268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a:t>
            </a:r>
            <a:r>
              <a:rPr lang="en-US" dirty="0" err="1" smtClean="0"/>
              <a:t>activity_main.xml</a:t>
            </a:r>
            <a:r>
              <a:rPr lang="en-US" dirty="0" smtClean="0"/>
              <a:t> file:</a:t>
            </a:r>
          </a:p>
          <a:p>
            <a:endParaRPr lang="en-US" dirty="0" smtClean="0"/>
          </a:p>
          <a:p>
            <a:endParaRPr lang="en-US" dirty="0" smtClean="0"/>
          </a:p>
          <a:p>
            <a:r>
              <a:rPr lang="en-US" dirty="0" smtClean="0"/>
              <a:t>&lt;</a:t>
            </a:r>
            <a:r>
              <a:rPr lang="en-US" dirty="0" err="1" smtClean="0"/>
              <a:t>LinearLayout</a:t>
            </a:r>
            <a:r>
              <a:rPr lang="en-US" dirty="0" smtClean="0"/>
              <a:t> </a:t>
            </a:r>
            <a:r>
              <a:rPr lang="en-US" dirty="0" err="1" smtClean="0"/>
              <a:t>xmlns:android</a:t>
            </a:r>
            <a:r>
              <a:rPr lang="en-US" dirty="0" smtClean="0"/>
              <a:t>="http://</a:t>
            </a:r>
            <a:r>
              <a:rPr lang="en-US" dirty="0" err="1" smtClean="0"/>
              <a:t>schemas.android.com</a:t>
            </a:r>
            <a:r>
              <a:rPr lang="en-US" dirty="0" smtClean="0"/>
              <a:t>/</a:t>
            </a:r>
            <a:r>
              <a:rPr lang="en-US" dirty="0" err="1" smtClean="0"/>
              <a:t>apk</a:t>
            </a:r>
            <a:r>
              <a:rPr lang="en-US" dirty="0" smtClean="0"/>
              <a:t>/res/android"</a:t>
            </a:r>
          </a:p>
          <a:p>
            <a:r>
              <a:rPr lang="en-US" dirty="0" smtClean="0"/>
              <a:t>              </a:t>
            </a:r>
            <a:r>
              <a:rPr lang="en-US" dirty="0" err="1" smtClean="0"/>
              <a:t>android:orientation</a:t>
            </a:r>
            <a:r>
              <a:rPr lang="en-US" dirty="0" smtClean="0"/>
              <a:t>="vertical"</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match_parent</a:t>
            </a:r>
            <a:r>
              <a:rPr lang="en-US" dirty="0" smtClean="0"/>
              <a:t>"&gt;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city_name</a:t>
            </a:r>
            <a:r>
              <a:rPr lang="en-US" dirty="0" smtClean="0"/>
              <a:t>"</a:t>
            </a:r>
          </a:p>
          <a:p>
            <a:r>
              <a:rPr lang="en-US" dirty="0" smtClean="0"/>
              <a:t>            </a:t>
            </a:r>
            <a:r>
              <a:rPr lang="en-US" dirty="0" err="1" smtClean="0"/>
              <a:t>android:hint</a:t>
            </a:r>
            <a:r>
              <a:rPr lang="en-US" dirty="0" smtClean="0"/>
              <a:t>="Enter City Name"</a:t>
            </a:r>
          </a:p>
          <a:p>
            <a:r>
              <a:rPr lang="en-US" dirty="0" smtClean="0"/>
              <a:t>            </a:t>
            </a:r>
            <a:r>
              <a:rPr lang="en-US" dirty="0" err="1" smtClean="0"/>
              <a:t>android:textSize</a:t>
            </a:r>
            <a:r>
              <a:rPr lang="en-US" dirty="0" smtClean="0"/>
              <a:t>="18dp" /&gt;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country_name</a:t>
            </a:r>
            <a:r>
              <a:rPr lang="en-US" dirty="0" smtClean="0"/>
              <a:t>"</a:t>
            </a:r>
          </a:p>
          <a:p>
            <a:r>
              <a:rPr lang="en-US" dirty="0" smtClean="0"/>
              <a:t>            </a:t>
            </a:r>
            <a:r>
              <a:rPr lang="en-US" dirty="0" err="1" smtClean="0"/>
              <a:t>android:hint</a:t>
            </a:r>
            <a:r>
              <a:rPr lang="en-US" dirty="0" smtClean="0"/>
              <a:t>="Enter Country Name"</a:t>
            </a:r>
          </a:p>
          <a:p>
            <a:r>
              <a:rPr lang="en-US" dirty="0" smtClean="0"/>
              <a:t>            </a:t>
            </a:r>
            <a:r>
              <a:rPr lang="en-US" dirty="0" err="1" smtClean="0"/>
              <a:t>android:textSize</a:t>
            </a:r>
            <a:r>
              <a:rPr lang="en-US" dirty="0" smtClean="0"/>
              <a:t>="18dp" /&gt;</a:t>
            </a:r>
          </a:p>
          <a:p>
            <a:r>
              <a:rPr lang="en-US" dirty="0" smtClean="0"/>
              <a:t>    &lt;Button</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submit_btn</a:t>
            </a:r>
            <a:r>
              <a:rPr lang="en-US" dirty="0" smtClean="0"/>
              <a:t>"</a:t>
            </a:r>
          </a:p>
          <a:p>
            <a:r>
              <a:rPr lang="en-US" dirty="0" smtClean="0"/>
              <a:t>            </a:t>
            </a:r>
            <a:r>
              <a:rPr lang="en-US" dirty="0" err="1" smtClean="0"/>
              <a:t>android:text</a:t>
            </a:r>
            <a:r>
              <a:rPr lang="en-US" dirty="0" smtClean="0"/>
              <a:t>="Submit"</a:t>
            </a:r>
          </a:p>
          <a:p>
            <a:r>
              <a:rPr lang="en-US" dirty="0" smtClean="0"/>
              <a:t>            </a:t>
            </a:r>
            <a:r>
              <a:rPr lang="en-US" dirty="0" err="1" smtClean="0"/>
              <a:t>android:textSize</a:t>
            </a:r>
            <a:r>
              <a:rPr lang="en-US" dirty="0" smtClean="0"/>
              <a:t>="18dp" /&gt;</a:t>
            </a:r>
          </a:p>
          <a:p>
            <a:r>
              <a:rPr lang="en-US" dirty="0" smtClean="0"/>
              <a:t>    &lt;</a:t>
            </a:r>
            <a:r>
              <a:rPr lang="en-US" dirty="0" err="1" smtClean="0"/>
              <a:t>TextView</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="@+id/response"</a:t>
            </a:r>
          </a:p>
          <a:p>
            <a:r>
              <a:rPr lang="en-US" dirty="0" smtClean="0"/>
              <a:t>            </a:t>
            </a:r>
            <a:r>
              <a:rPr lang="en-US" dirty="0" err="1" smtClean="0"/>
              <a:t>android:textSize</a:t>
            </a:r>
            <a:r>
              <a:rPr lang="en-US" dirty="0" smtClean="0"/>
              <a:t>="18dp" /&gt;</a:t>
            </a:r>
          </a:p>
          <a:p>
            <a:r>
              <a:rPr lang="en-US" dirty="0" smtClean="0"/>
              <a:t>&lt;/</a:t>
            </a:r>
            <a:r>
              <a:rPr lang="en-US" dirty="0" err="1" smtClean="0"/>
              <a:t>LinearLayout</a:t>
            </a:r>
            <a:r>
              <a:rPr lang="en-US" dirty="0" smtClean="0"/>
              <a:t>&gt;</a:t>
            </a:r>
          </a:p>
          <a:p>
            <a:endParaRPr lang="en-US" dirty="0" smtClean="0"/>
          </a:p>
          <a:p>
            <a:endParaRPr lang="en-US" dirty="0" smtClean="0"/>
          </a:p>
          <a:p>
            <a:endParaRPr lang="en-US" dirty="0" smtClean="0"/>
          </a:p>
          <a:p>
            <a:r>
              <a:rPr lang="en-US" dirty="0" smtClean="0"/>
              <a:t>The layout file in the code </a:t>
            </a:r>
            <a:r>
              <a:rPr lang="en-US" dirty="0" err="1" smtClean="0"/>
              <a:t>abouve</a:t>
            </a:r>
            <a:r>
              <a:rPr lang="en-US" dirty="0" smtClean="0"/>
              <a:t> uses </a:t>
            </a:r>
            <a:r>
              <a:rPr lang="en-US" dirty="0" err="1" smtClean="0"/>
              <a:t>EditText</a:t>
            </a:r>
            <a:r>
              <a:rPr lang="en-US" dirty="0" smtClean="0"/>
              <a:t>, Button, and </a:t>
            </a:r>
            <a:r>
              <a:rPr lang="en-US" dirty="0" err="1" smtClean="0"/>
              <a:t>TextView</a:t>
            </a:r>
            <a:r>
              <a:rPr lang="en-US" dirty="0" smtClean="0"/>
              <a:t> controls as follows:</a:t>
            </a:r>
          </a:p>
          <a:p>
            <a:endParaRPr lang="en-US" dirty="0" smtClean="0"/>
          </a:p>
          <a:p>
            <a:pPr marL="171450" indent="-171450">
              <a:buFont typeface="Arial"/>
              <a:buChar char="•"/>
            </a:pPr>
            <a:r>
              <a:rPr lang="en-US" dirty="0" smtClean="0"/>
              <a:t>The two </a:t>
            </a:r>
            <a:r>
              <a:rPr lang="en-US" dirty="0" err="1" smtClean="0"/>
              <a:t>EditText</a:t>
            </a:r>
            <a:r>
              <a:rPr lang="en-US" dirty="0" smtClean="0"/>
              <a:t> controls display two textboxes to accept city and country names. The </a:t>
            </a:r>
            <a:r>
              <a:rPr lang="en-US" dirty="0" err="1" smtClean="0"/>
              <a:t>EditText</a:t>
            </a:r>
            <a:r>
              <a:rPr lang="en-US" dirty="0" smtClean="0"/>
              <a:t> controls are assigned the IDs </a:t>
            </a:r>
            <a:r>
              <a:rPr lang="en-US" dirty="0" err="1" smtClean="0"/>
              <a:t>city_name</a:t>
            </a:r>
            <a:r>
              <a:rPr lang="en-US" dirty="0" smtClean="0"/>
              <a:t> and </a:t>
            </a:r>
            <a:r>
              <a:rPr lang="en-US" dirty="0" err="1" smtClean="0"/>
              <a:t>country_name</a:t>
            </a:r>
            <a:r>
              <a:rPr lang="en-US" dirty="0" smtClean="0"/>
              <a:t>, respectively. Some hint text is displayed in each </a:t>
            </a:r>
            <a:r>
              <a:rPr lang="en-US" dirty="0" err="1" smtClean="0"/>
              <a:t>EditText</a:t>
            </a:r>
            <a:r>
              <a:rPr lang="en-US" dirty="0" smtClean="0"/>
              <a:t> control to guide the user about the type of data to enter there. Enter City Name is displayed in the </a:t>
            </a:r>
            <a:r>
              <a:rPr lang="en-US" dirty="0" err="1" smtClean="0"/>
              <a:t>EditText</a:t>
            </a:r>
            <a:r>
              <a:rPr lang="en-US" dirty="0" smtClean="0"/>
              <a:t> control with the ID </a:t>
            </a:r>
            <a:r>
              <a:rPr lang="en-US" dirty="0" err="1" smtClean="0"/>
              <a:t>city_name</a:t>
            </a:r>
            <a:r>
              <a:rPr lang="en-US" dirty="0" smtClean="0"/>
              <a:t>, and Enter Country Name is displayed as hint text in the </a:t>
            </a:r>
            <a:r>
              <a:rPr lang="en-US" dirty="0" err="1" smtClean="0"/>
              <a:t>EditText</a:t>
            </a:r>
            <a:r>
              <a:rPr lang="en-US" dirty="0" smtClean="0"/>
              <a:t> control with the ID </a:t>
            </a:r>
            <a:r>
              <a:rPr lang="en-US" dirty="0" err="1" smtClean="0"/>
              <a:t>country_name</a:t>
            </a:r>
            <a:r>
              <a:rPr lang="en-US" dirty="0" smtClean="0"/>
              <a:t>. The hint text automatically vanishes when the user types any text in each </a:t>
            </a:r>
            <a:r>
              <a:rPr lang="en-US" dirty="0" err="1" smtClean="0"/>
              <a:t>EditText</a:t>
            </a:r>
            <a:r>
              <a:rPr lang="en-US" dirty="0" smtClean="0"/>
              <a:t> control.</a:t>
            </a:r>
          </a:p>
          <a:p>
            <a:pPr marL="171450" indent="-171450">
              <a:buFont typeface="Arial"/>
              <a:buChar char="•"/>
            </a:pPr>
            <a:r>
              <a:rPr lang="en-US" dirty="0" smtClean="0"/>
              <a:t>The Button control is assigned the ID </a:t>
            </a:r>
            <a:r>
              <a:rPr lang="en-US" dirty="0" err="1" smtClean="0"/>
              <a:t>submit_btn</a:t>
            </a:r>
            <a:r>
              <a:rPr lang="en-US" dirty="0" smtClean="0"/>
              <a:t>, and it's labeled Submit.</a:t>
            </a:r>
          </a:p>
          <a:p>
            <a:pPr marL="171450" indent="-171450">
              <a:buFont typeface="Arial"/>
              <a:buChar char="•"/>
            </a:pPr>
            <a:r>
              <a:rPr lang="en-US" dirty="0" smtClean="0"/>
              <a:t>The </a:t>
            </a:r>
            <a:r>
              <a:rPr lang="en-US" dirty="0" err="1" smtClean="0"/>
              <a:t>TextView</a:t>
            </a:r>
            <a:r>
              <a:rPr lang="en-US" dirty="0" smtClean="0"/>
              <a:t> control is assigned the ID response. It will be used to display the weather information returned by the web service.</a:t>
            </a:r>
          </a:p>
          <a:p>
            <a:pPr marL="171450" indent="-171450">
              <a:buFont typeface="Arial"/>
              <a:buChar char="•"/>
            </a:pPr>
            <a:endParaRPr lang="en-US" dirty="0" smtClean="0"/>
          </a:p>
          <a:p>
            <a:pPr marL="171450" indent="-171450">
              <a:buFont typeface="Arial"/>
              <a:buChar char="•"/>
            </a:pPr>
            <a:endParaRPr lang="en-US" dirty="0" smtClean="0"/>
          </a:p>
          <a:p>
            <a:pPr marL="0" indent="0">
              <a:buFont typeface="Arial"/>
              <a:buNone/>
            </a:pPr>
            <a:r>
              <a:rPr lang="en-US" dirty="0" smtClean="0"/>
              <a:t>Two </a:t>
            </a:r>
            <a:r>
              <a:rPr lang="en-US" dirty="0" err="1" smtClean="0"/>
              <a:t>EditText</a:t>
            </a:r>
            <a:r>
              <a:rPr lang="en-US" dirty="0" smtClean="0"/>
              <a:t> controls and a Button control are displayed on application startup (top left). Weather information for the specified city and country of Chicago, USA is displayed (top right). Weather information can also be displayed when the user enters only the city name, such as Phoenix (bottom left), or nickname, such as NY (bottom right) for New York.</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10</a:t>
            </a:fld>
            <a:endParaRPr lang="en-US"/>
          </a:p>
        </p:txBody>
      </p:sp>
    </p:spTree>
    <p:extLst>
      <p:ext uri="{BB962C8B-B14F-4D97-AF65-F5344CB8AC3E}">
        <p14:creationId xmlns:p14="http://schemas.microsoft.com/office/powerpoint/2010/main" val="255449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Java activity file </a:t>
            </a:r>
            <a:r>
              <a:rPr lang="en-US" dirty="0" err="1" smtClean="0"/>
              <a:t>AccessWebServiceActivity.java</a:t>
            </a:r>
            <a:r>
              <a:rPr lang="en-US" dirty="0" smtClean="0"/>
              <a:t>:</a:t>
            </a:r>
          </a:p>
          <a:p>
            <a:endParaRPr lang="en-US" dirty="0" smtClean="0"/>
          </a:p>
          <a:p>
            <a:r>
              <a:rPr lang="en-US" dirty="0" smtClean="0"/>
              <a:t>package </a:t>
            </a:r>
            <a:r>
              <a:rPr lang="en-US" dirty="0" err="1" smtClean="0"/>
              <a:t>com.ronaldramos.accesswebserviceapp</a:t>
            </a:r>
            <a:r>
              <a:rPr lang="en-US" dirty="0" smtClean="0"/>
              <a:t>;</a:t>
            </a:r>
          </a:p>
          <a:p>
            <a:endParaRPr lang="en-US" dirty="0" smtClean="0"/>
          </a:p>
          <a:p>
            <a:r>
              <a:rPr lang="en-US" dirty="0" smtClean="0"/>
              <a:t>import </a:t>
            </a:r>
            <a:r>
              <a:rPr lang="en-US" dirty="0" err="1" smtClean="0"/>
              <a:t>android.os.Bundle</a:t>
            </a:r>
            <a:r>
              <a:rPr lang="en-US" dirty="0" smtClean="0"/>
              <a:t>;</a:t>
            </a:r>
          </a:p>
          <a:p>
            <a:r>
              <a:rPr lang="en-US" dirty="0" smtClean="0"/>
              <a:t>import </a:t>
            </a:r>
            <a:r>
              <a:rPr lang="en-US" dirty="0" err="1" smtClean="0"/>
              <a:t>android.app.Activity</a:t>
            </a:r>
            <a:r>
              <a:rPr lang="en-US" dirty="0" smtClean="0"/>
              <a:t>;</a:t>
            </a:r>
          </a:p>
          <a:p>
            <a:r>
              <a:rPr lang="en-US" dirty="0" smtClean="0"/>
              <a:t>import </a:t>
            </a:r>
            <a:r>
              <a:rPr lang="en-US" dirty="0" err="1" smtClean="0"/>
              <a:t>android.widget.Button</a:t>
            </a:r>
            <a:r>
              <a:rPr lang="en-US" dirty="0" smtClean="0"/>
              <a:t>;</a:t>
            </a:r>
          </a:p>
          <a:p>
            <a:r>
              <a:rPr lang="en-US" dirty="0" smtClean="0"/>
              <a:t>import </a:t>
            </a:r>
            <a:r>
              <a:rPr lang="en-US" dirty="0" err="1" smtClean="0"/>
              <a:t>android.widget.EditText</a:t>
            </a:r>
            <a:r>
              <a:rPr lang="en-US" dirty="0" smtClean="0"/>
              <a:t>;</a:t>
            </a:r>
          </a:p>
          <a:p>
            <a:r>
              <a:rPr lang="en-US" dirty="0" smtClean="0"/>
              <a:t>import </a:t>
            </a:r>
            <a:r>
              <a:rPr lang="en-US" dirty="0" err="1" smtClean="0"/>
              <a:t>android.widget.TextView</a:t>
            </a:r>
            <a:r>
              <a:rPr lang="en-US" dirty="0" smtClean="0"/>
              <a:t>;</a:t>
            </a:r>
          </a:p>
          <a:p>
            <a:r>
              <a:rPr lang="en-US" dirty="0" smtClean="0"/>
              <a:t>import </a:t>
            </a:r>
            <a:r>
              <a:rPr lang="en-US" dirty="0" err="1" smtClean="0"/>
              <a:t>android.view.View</a:t>
            </a:r>
            <a:r>
              <a:rPr lang="en-US" dirty="0" smtClean="0"/>
              <a:t>;</a:t>
            </a:r>
          </a:p>
          <a:p>
            <a:r>
              <a:rPr lang="en-US" dirty="0" smtClean="0"/>
              <a:t>import </a:t>
            </a:r>
            <a:r>
              <a:rPr lang="en-US" dirty="0" err="1" smtClean="0"/>
              <a:t>org.apache.http.client.methods.HttpPost</a:t>
            </a:r>
            <a:r>
              <a:rPr lang="en-US" dirty="0" smtClean="0"/>
              <a:t>;</a:t>
            </a:r>
          </a:p>
          <a:p>
            <a:r>
              <a:rPr lang="en-US" dirty="0" smtClean="0"/>
              <a:t>import </a:t>
            </a:r>
            <a:r>
              <a:rPr lang="en-US" dirty="0" err="1" smtClean="0"/>
              <a:t>org.json.JSONException</a:t>
            </a:r>
            <a:r>
              <a:rPr lang="en-US" dirty="0" smtClean="0"/>
              <a:t>;</a:t>
            </a:r>
          </a:p>
          <a:p>
            <a:r>
              <a:rPr lang="en-US" dirty="0" smtClean="0"/>
              <a:t>import </a:t>
            </a:r>
            <a:r>
              <a:rPr lang="en-US" dirty="0" err="1" smtClean="0"/>
              <a:t>org.apache.http.impl.client.DefaultHttpClient</a:t>
            </a:r>
            <a:r>
              <a:rPr lang="en-US" dirty="0" smtClean="0"/>
              <a:t>;</a:t>
            </a:r>
          </a:p>
          <a:p>
            <a:r>
              <a:rPr lang="en-US" dirty="0" smtClean="0"/>
              <a:t>import </a:t>
            </a:r>
            <a:r>
              <a:rPr lang="en-US" dirty="0" err="1" smtClean="0"/>
              <a:t>org.apache.http.client.HttpClient</a:t>
            </a:r>
            <a:r>
              <a:rPr lang="en-US" dirty="0" smtClean="0"/>
              <a:t>;</a:t>
            </a:r>
          </a:p>
          <a:p>
            <a:r>
              <a:rPr lang="en-US" dirty="0" smtClean="0"/>
              <a:t>import </a:t>
            </a:r>
            <a:r>
              <a:rPr lang="en-US" dirty="0" err="1" smtClean="0"/>
              <a:t>org.apache.http.HttpResponse</a:t>
            </a:r>
            <a:r>
              <a:rPr lang="en-US" dirty="0" smtClean="0"/>
              <a:t>;</a:t>
            </a:r>
          </a:p>
          <a:p>
            <a:r>
              <a:rPr lang="en-US" dirty="0" smtClean="0"/>
              <a:t>import </a:t>
            </a:r>
            <a:r>
              <a:rPr lang="en-US" dirty="0" err="1" smtClean="0"/>
              <a:t>org.apache.http.HttpEntity</a:t>
            </a:r>
            <a:r>
              <a:rPr lang="en-US" dirty="0" smtClean="0"/>
              <a:t>;</a:t>
            </a:r>
          </a:p>
          <a:p>
            <a:r>
              <a:rPr lang="en-US" dirty="0" smtClean="0"/>
              <a:t>import </a:t>
            </a:r>
            <a:r>
              <a:rPr lang="en-US" dirty="0" err="1" smtClean="0"/>
              <a:t>java.io.InputStream</a:t>
            </a:r>
            <a:r>
              <a:rPr lang="en-US" dirty="0" smtClean="0"/>
              <a:t>;</a:t>
            </a:r>
          </a:p>
          <a:p>
            <a:r>
              <a:rPr lang="en-US" dirty="0" smtClean="0"/>
              <a:t>import </a:t>
            </a:r>
            <a:r>
              <a:rPr lang="en-US" dirty="0" err="1" smtClean="0"/>
              <a:t>java.io.BufferedReader</a:t>
            </a:r>
            <a:r>
              <a:rPr lang="en-US" dirty="0" smtClean="0"/>
              <a:t>;</a:t>
            </a:r>
          </a:p>
          <a:p>
            <a:r>
              <a:rPr lang="en-US" dirty="0" smtClean="0"/>
              <a:t>import </a:t>
            </a:r>
            <a:r>
              <a:rPr lang="en-US" dirty="0" err="1" smtClean="0"/>
              <a:t>java.io.InputStreamReader</a:t>
            </a:r>
            <a:r>
              <a:rPr lang="en-US" dirty="0" smtClean="0"/>
              <a:t>;</a:t>
            </a:r>
          </a:p>
          <a:p>
            <a:r>
              <a:rPr lang="en-US" dirty="0" smtClean="0"/>
              <a:t>import </a:t>
            </a:r>
            <a:r>
              <a:rPr lang="en-US" dirty="0" err="1" smtClean="0"/>
              <a:t>android.os.AsyncTask</a:t>
            </a:r>
            <a:r>
              <a:rPr lang="en-US" dirty="0" smtClean="0"/>
              <a:t>;</a:t>
            </a:r>
          </a:p>
          <a:p>
            <a:r>
              <a:rPr lang="en-US" dirty="0" smtClean="0"/>
              <a:t>import </a:t>
            </a:r>
            <a:r>
              <a:rPr lang="en-US" dirty="0" err="1" smtClean="0"/>
              <a:t>org.json.JSONObject</a:t>
            </a:r>
            <a:r>
              <a:rPr lang="en-US" dirty="0" smtClean="0"/>
              <a:t>;</a:t>
            </a:r>
          </a:p>
          <a:p>
            <a:r>
              <a:rPr lang="en-US" dirty="0" smtClean="0"/>
              <a:t>import </a:t>
            </a:r>
            <a:r>
              <a:rPr lang="en-US" dirty="0" err="1" smtClean="0"/>
              <a:t>org.apache.http.StatusLine</a:t>
            </a:r>
            <a:r>
              <a:rPr lang="en-US" dirty="0" smtClean="0"/>
              <a:t>;</a:t>
            </a:r>
          </a:p>
          <a:p>
            <a:r>
              <a:rPr lang="en-US" dirty="0" smtClean="0"/>
              <a:t>import </a:t>
            </a:r>
            <a:r>
              <a:rPr lang="en-US" dirty="0" err="1" smtClean="0"/>
              <a:t>org.json.JSONArray</a:t>
            </a:r>
            <a:r>
              <a:rPr lang="en-US" dirty="0" smtClean="0"/>
              <a:t>;</a:t>
            </a:r>
          </a:p>
          <a:p>
            <a:r>
              <a:rPr lang="en-US" dirty="0" smtClean="0"/>
              <a:t>import </a:t>
            </a:r>
            <a:r>
              <a:rPr lang="en-US" dirty="0" err="1" smtClean="0"/>
              <a:t>java.text.NumberFormat</a:t>
            </a:r>
            <a:r>
              <a:rPr lang="en-US" dirty="0" smtClean="0"/>
              <a:t>;</a:t>
            </a:r>
          </a:p>
          <a:p>
            <a:endParaRPr lang="en-US" dirty="0" smtClean="0"/>
          </a:p>
          <a:p>
            <a:r>
              <a:rPr lang="en-US" dirty="0" smtClean="0"/>
              <a:t>public class </a:t>
            </a:r>
            <a:r>
              <a:rPr lang="en-US" dirty="0" err="1" smtClean="0"/>
              <a:t>AccessWebServiceActivity</a:t>
            </a:r>
            <a:r>
              <a:rPr lang="en-US" dirty="0" smtClean="0"/>
              <a:t> extends Activity {</a:t>
            </a:r>
          </a:p>
          <a:p>
            <a:r>
              <a:rPr lang="en-US" dirty="0" smtClean="0"/>
              <a:t>    String city="";</a:t>
            </a:r>
          </a:p>
          <a:p>
            <a:r>
              <a:rPr lang="en-US" dirty="0" smtClean="0"/>
              <a:t>    @Override</a:t>
            </a:r>
          </a:p>
          <a:p>
            <a:r>
              <a:rPr lang="en-US" dirty="0" smtClean="0"/>
              <a:t>    public void </a:t>
            </a:r>
            <a:r>
              <a:rPr lang="en-US" dirty="0" err="1" smtClean="0"/>
              <a:t>onCreate</a:t>
            </a:r>
            <a:r>
              <a:rPr lang="en-US" dirty="0" smtClean="0"/>
              <a:t>(Bundle </a:t>
            </a:r>
            <a:r>
              <a:rPr lang="en-US" dirty="0" err="1" smtClean="0"/>
              <a:t>savedInstanceState</a:t>
            </a:r>
            <a:r>
              <a:rPr lang="en-US" dirty="0" smtClean="0"/>
              <a:t>) {</a:t>
            </a:r>
          </a:p>
          <a:p>
            <a:r>
              <a:rPr lang="en-US" dirty="0" smtClean="0"/>
              <a:t>        </a:t>
            </a:r>
            <a:r>
              <a:rPr lang="en-US" dirty="0" err="1" smtClean="0"/>
              <a:t>super.onCreate</a:t>
            </a:r>
            <a:r>
              <a:rPr lang="en-US" dirty="0" smtClean="0"/>
              <a:t>(</a:t>
            </a:r>
            <a:r>
              <a:rPr lang="en-US" dirty="0" err="1" smtClean="0"/>
              <a:t>savedInstanceState</a:t>
            </a:r>
            <a:r>
              <a:rPr lang="en-US" dirty="0" smtClean="0"/>
              <a:t>);</a:t>
            </a:r>
          </a:p>
          <a:p>
            <a:r>
              <a:rPr lang="en-US" dirty="0" smtClean="0"/>
              <a:t>        </a:t>
            </a:r>
            <a:r>
              <a:rPr lang="en-US" dirty="0" err="1" smtClean="0"/>
              <a:t>setContentView</a:t>
            </a:r>
            <a:r>
              <a:rPr lang="en-US" dirty="0" smtClean="0"/>
              <a:t>(</a:t>
            </a:r>
            <a:r>
              <a:rPr lang="en-US" dirty="0" err="1" smtClean="0"/>
              <a:t>R.layout.activity_main</a:t>
            </a:r>
            <a:r>
              <a:rPr lang="en-US" dirty="0" smtClean="0"/>
              <a:t>);</a:t>
            </a:r>
          </a:p>
          <a:p>
            <a:r>
              <a:rPr lang="en-US" dirty="0" smtClean="0"/>
              <a:t>        Button </a:t>
            </a:r>
            <a:r>
              <a:rPr lang="en-US" dirty="0" err="1" smtClean="0"/>
              <a:t>submitButton</a:t>
            </a:r>
            <a:r>
              <a:rPr lang="en-US" dirty="0" smtClean="0"/>
              <a:t> = (Button)</a:t>
            </a:r>
            <a:r>
              <a:rPr lang="en-US" dirty="0" err="1" smtClean="0"/>
              <a:t>this.findViewById</a:t>
            </a:r>
            <a:r>
              <a:rPr lang="en-US" dirty="0" smtClean="0"/>
              <a:t>(</a:t>
            </a:r>
            <a:r>
              <a:rPr lang="en-US" dirty="0" err="1" smtClean="0"/>
              <a:t>R.id.submit_btn</a:t>
            </a:r>
            <a:r>
              <a:rPr lang="en-US" dirty="0" smtClean="0"/>
              <a:t>);</a:t>
            </a:r>
          </a:p>
          <a:p>
            <a:endParaRPr lang="en-US" dirty="0" smtClean="0"/>
          </a:p>
          <a:p>
            <a:r>
              <a:rPr lang="en-US" dirty="0" smtClean="0"/>
              <a:t>        </a:t>
            </a:r>
            <a:r>
              <a:rPr lang="en-US" dirty="0" err="1" smtClean="0"/>
              <a:t>submitButton.setOnClickListener</a:t>
            </a:r>
            <a:r>
              <a:rPr lang="en-US" dirty="0" smtClean="0"/>
              <a:t>(new </a:t>
            </a:r>
            <a:r>
              <a:rPr lang="en-US" dirty="0" err="1" smtClean="0"/>
              <a:t>Button.OnClickListener</a:t>
            </a:r>
            <a:r>
              <a:rPr lang="en-US" dirty="0" smtClean="0"/>
              <a:t>(){</a:t>
            </a:r>
          </a:p>
          <a:p>
            <a:r>
              <a:rPr lang="en-US" dirty="0" smtClean="0"/>
              <a:t>            public void </a:t>
            </a:r>
            <a:r>
              <a:rPr lang="en-US" dirty="0" err="1" smtClean="0"/>
              <a:t>onClick</a:t>
            </a:r>
            <a:r>
              <a:rPr lang="en-US" dirty="0" smtClean="0"/>
              <a:t>(View v) {</a:t>
            </a:r>
          </a:p>
          <a:p>
            <a:r>
              <a:rPr lang="en-US" dirty="0" smtClean="0"/>
              <a:t>                String country="";</a:t>
            </a:r>
          </a:p>
          <a:p>
            <a:r>
              <a:rPr lang="en-US" dirty="0" smtClean="0"/>
              <a:t>                </a:t>
            </a:r>
            <a:r>
              <a:rPr lang="en-US" dirty="0" err="1" smtClean="0"/>
              <a:t>EditText</a:t>
            </a:r>
            <a:r>
              <a:rPr lang="en-US" dirty="0" smtClean="0"/>
              <a:t> </a:t>
            </a:r>
            <a:r>
              <a:rPr lang="en-US" dirty="0" err="1" smtClean="0"/>
              <a:t>cityName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R.id.city_name</a:t>
            </a:r>
            <a:r>
              <a:rPr lang="en-US" dirty="0" smtClean="0"/>
              <a:t>);</a:t>
            </a:r>
          </a:p>
          <a:p>
            <a:r>
              <a:rPr lang="en-US" dirty="0" smtClean="0"/>
              <a:t>                city=</a:t>
            </a:r>
            <a:r>
              <a:rPr lang="en-US" dirty="0" err="1" smtClean="0"/>
              <a:t>cityName.getText</a:t>
            </a:r>
            <a:r>
              <a:rPr lang="en-US" dirty="0" smtClean="0"/>
              <a:t>().</a:t>
            </a:r>
            <a:r>
              <a:rPr lang="en-US" dirty="0" err="1" smtClean="0"/>
              <a:t>toString</a:t>
            </a:r>
            <a:r>
              <a:rPr lang="en-US" dirty="0" smtClean="0"/>
              <a:t>();</a:t>
            </a:r>
          </a:p>
          <a:p>
            <a:r>
              <a:rPr lang="en-US" dirty="0" smtClean="0"/>
              <a:t>                </a:t>
            </a:r>
            <a:r>
              <a:rPr lang="en-US" dirty="0" err="1" smtClean="0"/>
              <a:t>EditText</a:t>
            </a:r>
            <a:r>
              <a:rPr lang="en-US" dirty="0" smtClean="0"/>
              <a:t> </a:t>
            </a:r>
            <a:r>
              <a:rPr lang="en-US" dirty="0" err="1" smtClean="0"/>
              <a:t>countryName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R.id.country_name</a:t>
            </a:r>
            <a:r>
              <a:rPr lang="en-US" dirty="0" smtClean="0"/>
              <a:t>);</a:t>
            </a:r>
          </a:p>
          <a:p>
            <a:r>
              <a:rPr lang="en-US" dirty="0" smtClean="0"/>
              <a:t>                country=</a:t>
            </a:r>
            <a:r>
              <a:rPr lang="en-US" dirty="0" err="1" smtClean="0"/>
              <a:t>countryName.getText</a:t>
            </a:r>
            <a:r>
              <a:rPr lang="en-US" dirty="0" smtClean="0"/>
              <a:t>().</a:t>
            </a:r>
            <a:r>
              <a:rPr lang="en-US" dirty="0" err="1" smtClean="0"/>
              <a:t>toString</a:t>
            </a:r>
            <a:r>
              <a:rPr lang="en-US" dirty="0" smtClean="0"/>
              <a:t>();</a:t>
            </a:r>
          </a:p>
          <a:p>
            <a:r>
              <a:rPr lang="en-US" dirty="0" smtClean="0"/>
              <a:t>                String </a:t>
            </a:r>
            <a:r>
              <a:rPr lang="en-US" dirty="0" err="1" smtClean="0"/>
              <a:t>url</a:t>
            </a:r>
            <a:r>
              <a:rPr lang="en-US" dirty="0" smtClean="0"/>
              <a:t>="http://</a:t>
            </a:r>
            <a:r>
              <a:rPr lang="en-US" dirty="0" err="1" smtClean="0"/>
              <a:t>api.openweathermap.org</a:t>
            </a:r>
            <a:r>
              <a:rPr lang="en-US" dirty="0" smtClean="0"/>
              <a:t>/data/2.5/</a:t>
            </a:r>
            <a:r>
              <a:rPr lang="en-US" dirty="0" err="1" smtClean="0"/>
              <a:t>weather?q</a:t>
            </a:r>
            <a:r>
              <a:rPr lang="en-US" dirty="0" smtClean="0"/>
              <a:t>="+city+","+country;</a:t>
            </a:r>
          </a:p>
          <a:p>
            <a:r>
              <a:rPr lang="en-US" dirty="0" smtClean="0"/>
              <a:t>                new </a:t>
            </a:r>
            <a:r>
              <a:rPr lang="en-US" dirty="0" err="1" smtClean="0"/>
              <a:t>ReadJSONFeed</a:t>
            </a:r>
            <a:r>
              <a:rPr lang="en-US" dirty="0" smtClean="0"/>
              <a:t>().execute(</a:t>
            </a:r>
            <a:r>
              <a:rPr lang="en-US" dirty="0" err="1" smtClean="0"/>
              <a:t>url</a:t>
            </a:r>
            <a:r>
              <a:rPr lang="en-US" dirty="0" smtClean="0"/>
              <a:t>);</a:t>
            </a:r>
          </a:p>
          <a:p>
            <a:r>
              <a:rPr lang="en-US" dirty="0" smtClean="0"/>
              <a:t>            }</a:t>
            </a:r>
          </a:p>
          <a:p>
            <a:r>
              <a:rPr lang="en-US" dirty="0" smtClean="0"/>
              <a:t>        });</a:t>
            </a:r>
          </a:p>
          <a:p>
            <a:r>
              <a:rPr lang="en-US" dirty="0" smtClean="0"/>
              <a:t>    }</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p>
          <a:p>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11</a:t>
            </a:fld>
            <a:endParaRPr lang="en-US"/>
          </a:p>
        </p:txBody>
      </p:sp>
    </p:spTree>
    <p:extLst>
      <p:ext uri="{BB962C8B-B14F-4D97-AF65-F5344CB8AC3E}">
        <p14:creationId xmlns:p14="http://schemas.microsoft.com/office/powerpoint/2010/main" val="239153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err="1" smtClean="0"/>
              <a:t>AsyncTask</a:t>
            </a:r>
            <a:r>
              <a:rPr lang="en-US" dirty="0" smtClean="0"/>
              <a:t> enables proper and easy use of the UI thread. This class allows</a:t>
            </a:r>
            <a:r>
              <a:rPr lang="en-US" baseline="0" dirty="0" smtClean="0"/>
              <a:t> us</a:t>
            </a:r>
            <a:r>
              <a:rPr lang="en-US" dirty="0" smtClean="0"/>
              <a:t> to perform background operations and publish results on the UI thread without having to manipulate threads and/or handlers.</a:t>
            </a:r>
          </a:p>
          <a:p>
            <a:endParaRPr lang="en-US" dirty="0" smtClean="0"/>
          </a:p>
          <a:p>
            <a:r>
              <a:rPr lang="en-US" dirty="0" smtClean="0"/>
              <a:t>Sample from code:</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5659420-39F0-4532-B02B-369314BA23C8}" type="slidenum">
              <a:rPr lang="en-PH" smtClean="0"/>
              <a:t>12</a:t>
            </a:fld>
            <a:endParaRPr lang="en-PH"/>
          </a:p>
        </p:txBody>
      </p:sp>
    </p:spTree>
    <p:extLst>
      <p:ext uri="{BB962C8B-B14F-4D97-AF65-F5344CB8AC3E}">
        <p14:creationId xmlns:p14="http://schemas.microsoft.com/office/powerpoint/2010/main" val="284124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17</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19</a:t>
            </a:fld>
            <a:endParaRPr lang="en-US"/>
          </a:p>
        </p:txBody>
      </p:sp>
    </p:spTree>
    <p:extLst>
      <p:ext uri="{BB962C8B-B14F-4D97-AF65-F5344CB8AC3E}">
        <p14:creationId xmlns:p14="http://schemas.microsoft.com/office/powerpoint/2010/main" val="34618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7D8AD76-63BB-434D-AB65-3B89C5E702E6}" type="datetimeFigureOut">
              <a:rPr lang="en-PH" smtClean="0"/>
              <a:t>5/18/16</a:t>
            </a:fld>
            <a:endParaRPr lang="en-PH"/>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PH"/>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88B8345-0AFA-48E9-92CB-4BAED3A785AE}" type="slidenum">
              <a:rPr lang="en-PH" smtClean="0"/>
              <a:t>‹#›</a:t>
            </a:fld>
            <a:endParaRPr lang="en-PH"/>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5/18/16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5/18/16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D8AD76-63BB-434D-AB65-3B89C5E702E6}" type="datetimeFigureOut">
              <a:rPr lang="en-PH" smtClean="0"/>
              <a:t>5/18/16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8AD76-63BB-434D-AB65-3B89C5E702E6}" type="datetimeFigureOut">
              <a:rPr lang="en-PH" smtClean="0"/>
              <a:t>5/18/16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D8AD76-63BB-434D-AB65-3B89C5E702E6}" type="datetimeFigureOut">
              <a:rPr lang="en-PH" smtClean="0"/>
              <a:t>5/18/16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8AD76-63BB-434D-AB65-3B89C5E702E6}" type="datetimeFigureOut">
              <a:rPr lang="en-PH" smtClean="0"/>
              <a:t>5/18/16</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8AD76-63BB-434D-AB65-3B89C5E702E6}" type="datetimeFigureOut">
              <a:rPr lang="en-PH" smtClean="0"/>
              <a:t>5/18/16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AD76-63BB-434D-AB65-3B89C5E702E6}" type="datetimeFigureOut">
              <a:rPr lang="en-PH" smtClean="0"/>
              <a:t>5/18/16</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7D8AD76-63BB-434D-AB65-3B89C5E702E6}" type="datetimeFigureOut">
              <a:rPr lang="en-PH" smtClean="0"/>
              <a:t>5/18/16</a:t>
            </a:fld>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PH"/>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5/18/16</a:t>
            </a:fld>
            <a:endParaRPr lang="en-PH"/>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7D8AD76-63BB-434D-AB65-3B89C5E702E6}" type="datetimeFigureOut">
              <a:rPr lang="en-PH" smtClean="0"/>
              <a:t>5/18/16</a:t>
            </a:fld>
            <a:endParaRPr lang="en-PH"/>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PH"/>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88B8345-0AFA-48E9-92CB-4BAED3A785AE}" type="slidenum">
              <a:rPr lang="en-PH" smtClean="0"/>
              <a:t>‹#›</a:t>
            </a:fld>
            <a:endParaRPr lang="en-PH"/>
          </a:p>
        </p:txBody>
      </p:sp>
      <p:pic>
        <p:nvPicPr>
          <p:cNvPr id="61" name="Picture 6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8956" y="6055788"/>
            <a:ext cx="1204069" cy="802211"/>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err="1" smtClean="0"/>
              <a:t>Webservices</a:t>
            </a:r>
            <a:r>
              <a:rPr lang="en-US" dirty="0" smtClean="0"/>
              <a:t>, SQLite and others</a:t>
            </a:r>
            <a:endParaRPr lang="en-US" dirty="0"/>
          </a:p>
        </p:txBody>
      </p:sp>
      <p:sp>
        <p:nvSpPr>
          <p:cNvPr id="5" name="Subtitle 4"/>
          <p:cNvSpPr>
            <a:spLocks noGrp="1"/>
          </p:cNvSpPr>
          <p:nvPr>
            <p:ph type="subTitle" idx="1"/>
          </p:nvPr>
        </p:nvSpPr>
        <p:spPr/>
        <p:txBody>
          <a:bodyPr>
            <a:normAutofit lnSpcReduction="10000"/>
          </a:bodyPr>
          <a:lstStyle/>
          <a:p>
            <a:r>
              <a:rPr lang="en-US" smtClean="0"/>
              <a:t>Android Development </a:t>
            </a:r>
            <a:r>
              <a:rPr lang="en-US" dirty="0" err="1" smtClean="0"/>
              <a:t>Bootcamp</a:t>
            </a:r>
            <a:endParaRPr lang="en-US" dirty="0" smtClean="0"/>
          </a:p>
          <a:p>
            <a:r>
              <a:rPr lang="en-US" dirty="0" smtClean="0"/>
              <a:t>Day 3</a:t>
            </a:r>
          </a:p>
          <a:p>
            <a:r>
              <a:rPr lang="en-US" dirty="0" smtClean="0"/>
              <a:t>Ronald L. Ramos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66" y="3657600"/>
            <a:ext cx="1852268" cy="12340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28392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interface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Code for </a:t>
            </a:r>
            <a:r>
              <a:rPr lang="en-US" dirty="0" err="1" smtClean="0"/>
              <a:t>activity_main.xml</a:t>
            </a:r>
            <a:endParaRPr lang="en-US" dirty="0"/>
          </a:p>
        </p:txBody>
      </p:sp>
      <p:sp>
        <p:nvSpPr>
          <p:cNvPr id="3" name="Content Placeholder 2"/>
          <p:cNvSpPr>
            <a:spLocks noGrp="1"/>
          </p:cNvSpPr>
          <p:nvPr>
            <p:ph sz="half" idx="2"/>
          </p:nvPr>
        </p:nvSpPr>
        <p:spPr/>
        <p:txBody>
          <a:bodyPr>
            <a:normAutofit fontScale="25000" lnSpcReduction="20000"/>
          </a:bodyPr>
          <a:lstStyle/>
          <a:p>
            <a:pPr marL="0" indent="0">
              <a:buNone/>
            </a:pPr>
            <a:r>
              <a:rPr lang="en-US" dirty="0" smtClean="0"/>
              <a:t>Code for </a:t>
            </a:r>
            <a:r>
              <a:rPr lang="en-US" dirty="0" err="1" smtClean="0"/>
              <a:t>activity_main.xml</a:t>
            </a:r>
            <a:r>
              <a:rPr lang="en-US" dirty="0" smtClean="0"/>
              <a:t> file.</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 </a:t>
            </a:r>
            <a:r>
              <a:rPr lang="en-US" dirty="0" err="1" smtClean="0">
                <a:latin typeface="Courier"/>
                <a:cs typeface="Courier"/>
              </a:rPr>
              <a:t>xmlns:android</a:t>
            </a:r>
            <a:r>
              <a:rPr lang="en-US" dirty="0" smtClean="0">
                <a:latin typeface="Courier"/>
                <a:cs typeface="Courier"/>
              </a:rPr>
              <a:t>="http://</a:t>
            </a:r>
            <a:r>
              <a:rPr lang="en-US" dirty="0" err="1" smtClean="0">
                <a:latin typeface="Courier"/>
                <a:cs typeface="Courier"/>
              </a:rPr>
              <a:t>schemas.android.com</a:t>
            </a:r>
            <a:r>
              <a:rPr lang="en-US" dirty="0" smtClean="0">
                <a:latin typeface="Courier"/>
                <a:cs typeface="Courier"/>
              </a:rPr>
              <a:t>/</a:t>
            </a:r>
            <a:r>
              <a:rPr lang="en-US" dirty="0" err="1" smtClean="0">
                <a:latin typeface="Courier"/>
                <a:cs typeface="Courier"/>
              </a:rPr>
              <a:t>apk</a:t>
            </a:r>
            <a:r>
              <a:rPr lang="en-US" dirty="0" smtClean="0">
                <a:latin typeface="Courier"/>
                <a:cs typeface="Courier"/>
              </a:rPr>
              <a:t>/res/android"</a:t>
            </a:r>
          </a:p>
          <a:p>
            <a:pPr marL="0" indent="0">
              <a:buNone/>
            </a:pPr>
            <a:r>
              <a:rPr lang="en-US" dirty="0" smtClean="0">
                <a:latin typeface="Courier"/>
                <a:cs typeface="Courier"/>
              </a:rPr>
              <a:t>              </a:t>
            </a:r>
            <a:r>
              <a:rPr lang="en-US" dirty="0" err="1" smtClean="0">
                <a:latin typeface="Courier"/>
                <a:cs typeface="Courier"/>
              </a:rPr>
              <a:t>android:orientation</a:t>
            </a:r>
            <a:r>
              <a:rPr lang="en-US" dirty="0" smtClean="0">
                <a:latin typeface="Courier"/>
                <a:cs typeface="Courier"/>
              </a:rPr>
              <a:t>="vertical"</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city_name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City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country_name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Country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&lt;Button</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submit_btn</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android:text</a:t>
            </a:r>
            <a:r>
              <a:rPr lang="en-US" dirty="0" smtClean="0">
                <a:latin typeface="Courier"/>
                <a:cs typeface="Courier"/>
              </a:rPr>
              <a:t>="Submit"</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TextView</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="@+id/response"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&gt;</a:t>
            </a:r>
            <a:endParaRPr lang="en-US" dirty="0">
              <a:latin typeface="Courier"/>
              <a:cs typeface="Courier"/>
            </a:endParaRPr>
          </a:p>
        </p:txBody>
      </p:sp>
      <p:sp>
        <p:nvSpPr>
          <p:cNvPr id="5" name="Text Placeholder 4"/>
          <p:cNvSpPr>
            <a:spLocks noGrp="1"/>
          </p:cNvSpPr>
          <p:nvPr>
            <p:ph type="body" sz="quarter" idx="3"/>
          </p:nvPr>
        </p:nvSpPr>
        <p:spPr/>
        <p:txBody>
          <a:bodyPr/>
          <a:lstStyle/>
          <a:p>
            <a:r>
              <a:rPr lang="en-US" dirty="0" smtClean="0"/>
              <a:t>The screen</a:t>
            </a:r>
            <a:endParaRPr lang="en-US" dirty="0"/>
          </a:p>
        </p:txBody>
      </p:sp>
      <p:pic>
        <p:nvPicPr>
          <p:cNvPr id="7" name="Content Placeholder 6" descr="AccessWebService.jpg"/>
          <p:cNvPicPr>
            <a:picLocks noGrp="1" noChangeAspect="1"/>
          </p:cNvPicPr>
          <p:nvPr>
            <p:ph sz="quarter" idx="4"/>
          </p:nvPr>
        </p:nvPicPr>
        <p:blipFill>
          <a:blip r:embed="rId3">
            <a:extLst>
              <a:ext uri="{28A0092B-C50C-407E-A947-70E740481C1C}">
                <a14:useLocalDpi xmlns:a14="http://schemas.microsoft.com/office/drawing/2010/main" val="0"/>
              </a:ext>
            </a:extLst>
          </a:blip>
          <a:srcRect t="2582" b="2582"/>
          <a:stretch>
            <a:fillRect/>
          </a:stretch>
        </p:blipFill>
        <p:spPr/>
      </p:pic>
    </p:spTree>
    <p:extLst>
      <p:ext uri="{BB962C8B-B14F-4D97-AF65-F5344CB8AC3E}">
        <p14:creationId xmlns:p14="http://schemas.microsoft.com/office/powerpoint/2010/main" val="1580697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err="1" smtClean="0"/>
              <a:t>AccessWebServiceActivity.java</a:t>
            </a:r>
            <a:endParaRPr lang="en-US" sz="3200" dirty="0"/>
          </a:p>
        </p:txBody>
      </p:sp>
      <p:sp>
        <p:nvSpPr>
          <p:cNvPr id="10" name="Content Placeholder 9"/>
          <p:cNvSpPr>
            <a:spLocks noGrp="1"/>
          </p:cNvSpPr>
          <p:nvPr>
            <p:ph idx="1"/>
          </p:nvPr>
        </p:nvSpPr>
        <p:spPr/>
        <p:txBody>
          <a:bodyPr>
            <a:normAutofit fontScale="47500" lnSpcReduction="20000"/>
          </a:bodyPr>
          <a:lstStyle/>
          <a:p>
            <a:pPr marL="0" indent="0">
              <a:buNone/>
            </a:pPr>
            <a:r>
              <a:rPr lang="en-US" dirty="0" smtClean="0"/>
              <a:t>The Java activity file shown in the notes section performs the following tasks to access data from the web service:</a:t>
            </a:r>
          </a:p>
          <a:p>
            <a:endParaRPr lang="en-US" dirty="0" smtClean="0"/>
          </a:p>
          <a:p>
            <a:r>
              <a:rPr lang="en-US" dirty="0" smtClean="0"/>
              <a:t>Using HTTP, connect to the server.</a:t>
            </a:r>
          </a:p>
          <a:p>
            <a:r>
              <a:rPr lang="en-US" dirty="0" smtClean="0"/>
              <a:t>Because the HTTP POST method is used for sending requests to the server, the </a:t>
            </a:r>
            <a:r>
              <a:rPr lang="en-US" dirty="0" err="1" smtClean="0"/>
              <a:t>HttpPost</a:t>
            </a:r>
            <a:r>
              <a:rPr lang="en-US" dirty="0" smtClean="0"/>
              <a:t> class is used to specify the URL of the server. The city and country names entered in the two </a:t>
            </a:r>
            <a:r>
              <a:rPr lang="en-US" dirty="0" err="1" smtClean="0"/>
              <a:t>EditText</a:t>
            </a:r>
            <a:r>
              <a:rPr lang="en-US" dirty="0" smtClean="0"/>
              <a:t> controls are accessed and appended to the URL.</a:t>
            </a:r>
          </a:p>
          <a:p>
            <a:r>
              <a:rPr lang="en-US" dirty="0" smtClean="0"/>
              <a:t>The </a:t>
            </a:r>
            <a:r>
              <a:rPr lang="en-US" dirty="0" err="1" smtClean="0"/>
              <a:t>HttpClient</a:t>
            </a:r>
            <a:r>
              <a:rPr lang="en-US" dirty="0" smtClean="0"/>
              <a:t> class is used to connect to the server.</a:t>
            </a:r>
          </a:p>
          <a:p>
            <a:r>
              <a:rPr lang="en-US" dirty="0" smtClean="0"/>
              <a:t>The </a:t>
            </a:r>
            <a:r>
              <a:rPr lang="en-US" dirty="0" err="1" smtClean="0"/>
              <a:t>HttpResponse</a:t>
            </a:r>
            <a:r>
              <a:rPr lang="en-US" dirty="0" smtClean="0"/>
              <a:t> class is used to get the connection status from the server. If the status code is 200, it means that the connection is successfully established with the server.</a:t>
            </a:r>
          </a:p>
          <a:p>
            <a:r>
              <a:rPr lang="en-US" dirty="0" smtClean="0"/>
              <a:t>On establishing connection with the server, the </a:t>
            </a:r>
            <a:r>
              <a:rPr lang="en-US" dirty="0" err="1" smtClean="0"/>
              <a:t>BufferedReader</a:t>
            </a:r>
            <a:r>
              <a:rPr lang="en-US" dirty="0" smtClean="0"/>
              <a:t> and </a:t>
            </a:r>
            <a:r>
              <a:rPr lang="en-US" dirty="0" err="1" smtClean="0"/>
              <a:t>InputStreamReader</a:t>
            </a:r>
            <a:r>
              <a:rPr lang="en-US" dirty="0" smtClean="0"/>
              <a:t> classes are used to fetch the information returned by the web service. Remember that the information returned by the service is in JSON format.</a:t>
            </a:r>
          </a:p>
          <a:p>
            <a:r>
              <a:rPr lang="en-US" dirty="0" smtClean="0"/>
              <a:t>From the received JSON format, the latitude, longitude, cloud description, humidity, temperature, and so on are accessed and displayed via the </a:t>
            </a:r>
            <a:r>
              <a:rPr lang="en-US" dirty="0" err="1" smtClean="0"/>
              <a:t>TextView</a:t>
            </a:r>
            <a:r>
              <a:rPr lang="en-US" dirty="0" smtClean="0"/>
              <a:t> control.</a:t>
            </a:r>
          </a:p>
          <a:p>
            <a:pPr marL="0" indent="0">
              <a:buNone/>
            </a:pPr>
            <a:endParaRPr lang="en-US" dirty="0" smtClean="0"/>
          </a:p>
          <a:p>
            <a:pPr marL="0" indent="0">
              <a:buNone/>
            </a:pPr>
            <a:r>
              <a:rPr lang="en-US" dirty="0" smtClean="0"/>
              <a:t>In simple terms, the fetched content is received as a </a:t>
            </a:r>
            <a:r>
              <a:rPr lang="en-US" dirty="0" err="1" smtClean="0"/>
              <a:t>JSONArray</a:t>
            </a:r>
            <a:r>
              <a:rPr lang="en-US" dirty="0" smtClean="0"/>
              <a:t>. The latitude, longitude, cloud description, humidity, atmospheric pressure, temperature, and wind speed values are accessed from the </a:t>
            </a:r>
            <a:r>
              <a:rPr lang="en-US" dirty="0" err="1" smtClean="0"/>
              <a:t>JSONArray</a:t>
            </a:r>
            <a:r>
              <a:rPr lang="en-US" dirty="0" smtClean="0"/>
              <a:t> and displayed through the </a:t>
            </a:r>
            <a:r>
              <a:rPr lang="en-US" dirty="0" err="1" smtClean="0"/>
              <a:t>TextView</a:t>
            </a:r>
            <a:r>
              <a:rPr lang="en-US" dirty="0" smtClean="0"/>
              <a:t> control.</a:t>
            </a:r>
            <a:endParaRPr lang="en-US" dirty="0"/>
          </a:p>
        </p:txBody>
      </p:sp>
    </p:spTree>
    <p:extLst>
      <p:ext uri="{BB962C8B-B14F-4D97-AF65-F5344CB8AC3E}">
        <p14:creationId xmlns:p14="http://schemas.microsoft.com/office/powerpoint/2010/main" val="16500015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AsyncTask</a:t>
            </a:r>
            <a:endParaRPr lang="en-US" dirty="0"/>
          </a:p>
        </p:txBody>
      </p:sp>
      <p:sp>
        <p:nvSpPr>
          <p:cNvPr id="2" name="Content Placeholder 1"/>
          <p:cNvSpPr>
            <a:spLocks noGrp="1"/>
          </p:cNvSpPr>
          <p:nvPr>
            <p:ph idx="1"/>
          </p:nvPr>
        </p:nvSpPr>
        <p:spPr/>
        <p:txBody>
          <a:bodyPr/>
          <a:lstStyle/>
          <a:p>
            <a:r>
              <a:rPr lang="en-US" dirty="0"/>
              <a:t>An asynchronous task is defined by a computation that runs on a background thread and whose result is published on the UI thread</a:t>
            </a:r>
            <a:r>
              <a:rPr lang="en-US" dirty="0" smtClean="0"/>
              <a:t>.</a:t>
            </a:r>
          </a:p>
          <a:p>
            <a:r>
              <a:rPr lang="en-US" dirty="0" smtClean="0"/>
              <a:t>An </a:t>
            </a:r>
            <a:r>
              <a:rPr lang="en-US" dirty="0"/>
              <a:t>asynchronous task is defined by 3 generic types, called </a:t>
            </a:r>
            <a:r>
              <a:rPr lang="en-US" dirty="0" err="1"/>
              <a:t>Params</a:t>
            </a:r>
            <a:r>
              <a:rPr lang="en-US" dirty="0"/>
              <a:t>, Progress and Result, and 4 steps, called </a:t>
            </a:r>
            <a:r>
              <a:rPr lang="en-US" dirty="0" err="1"/>
              <a:t>onPreExecute</a:t>
            </a:r>
            <a:r>
              <a:rPr lang="en-US" dirty="0"/>
              <a:t>, </a:t>
            </a:r>
            <a:r>
              <a:rPr lang="en-US" dirty="0" err="1"/>
              <a:t>doInBackground</a:t>
            </a:r>
            <a:r>
              <a:rPr lang="en-US" dirty="0"/>
              <a:t>, </a:t>
            </a:r>
            <a:r>
              <a:rPr lang="en-US" dirty="0" err="1"/>
              <a:t>onProgressUpdate</a:t>
            </a:r>
            <a:r>
              <a:rPr lang="en-US" dirty="0"/>
              <a:t> and </a:t>
            </a:r>
            <a:r>
              <a:rPr lang="en-US" dirty="0" err="1"/>
              <a:t>onPostExecute</a:t>
            </a:r>
            <a:r>
              <a:rPr lang="en-US" dirty="0"/>
              <a:t>.</a:t>
            </a:r>
          </a:p>
        </p:txBody>
      </p:sp>
    </p:spTree>
    <p:extLst>
      <p:ext uri="{BB962C8B-B14F-4D97-AF65-F5344CB8AC3E}">
        <p14:creationId xmlns:p14="http://schemas.microsoft.com/office/powerpoint/2010/main" val="78909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Manifest</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dirty="0" smtClean="0"/>
              <a:t>To access the web service uploaded on a server, we need to add Internet permission to the Android project. Nest the following statement in the &lt;manifest&gt; element in the </a:t>
            </a:r>
            <a:r>
              <a:rPr lang="en-US" dirty="0" err="1" smtClean="0"/>
              <a:t>AndroidManifest.xml</a:t>
            </a:r>
            <a:r>
              <a:rPr lang="en-US" dirty="0" smtClean="0"/>
              <a:t> file:</a:t>
            </a:r>
          </a:p>
          <a:p>
            <a:endParaRPr lang="en-US" dirty="0" smtClean="0"/>
          </a:p>
          <a:p>
            <a:pPr marL="0" indent="0">
              <a:buNone/>
            </a:pPr>
            <a:r>
              <a:rPr lang="en-US" sz="2400" dirty="0" smtClean="0">
                <a:latin typeface="Courier"/>
                <a:cs typeface="Courier"/>
              </a:rPr>
              <a:t>&lt;uses-permission </a:t>
            </a:r>
            <a:r>
              <a:rPr lang="en-US" sz="2400" dirty="0" err="1" smtClean="0">
                <a:latin typeface="Courier"/>
                <a:cs typeface="Courier"/>
              </a:rPr>
              <a:t>android:name</a:t>
            </a:r>
            <a:r>
              <a:rPr lang="en-US" sz="2400" dirty="0" smtClean="0">
                <a:latin typeface="Courier"/>
                <a:cs typeface="Courier"/>
              </a:rPr>
              <a:t>="</a:t>
            </a:r>
            <a:r>
              <a:rPr lang="en-US" sz="2400" dirty="0" err="1" smtClean="0">
                <a:latin typeface="Courier"/>
                <a:cs typeface="Courier"/>
              </a:rPr>
              <a:t>android.permission.INTERNET</a:t>
            </a:r>
            <a:r>
              <a:rPr lang="en-US" sz="2400" dirty="0" smtClean="0">
                <a:latin typeface="Courier"/>
                <a:cs typeface="Courier"/>
              </a:rPr>
              <a:t>"/&gt;</a:t>
            </a:r>
            <a:endParaRPr lang="en-US" sz="2400" dirty="0">
              <a:latin typeface="Courier"/>
              <a:cs typeface="Courier"/>
            </a:endParaRPr>
          </a:p>
        </p:txBody>
      </p:sp>
    </p:spTree>
    <p:extLst>
      <p:ext uri="{BB962C8B-B14F-4D97-AF65-F5344CB8AC3E}">
        <p14:creationId xmlns:p14="http://schemas.microsoft.com/office/powerpoint/2010/main" val="1254016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sp>
        <p:nvSpPr>
          <p:cNvPr id="3" name="Content Placeholder 2"/>
          <p:cNvSpPr>
            <a:spLocks noGrp="1"/>
          </p:cNvSpPr>
          <p:nvPr>
            <p:ph idx="1"/>
          </p:nvPr>
        </p:nvSpPr>
        <p:spPr/>
        <p:txBody>
          <a:bodyPr/>
          <a:lstStyle/>
          <a:p>
            <a:r>
              <a:rPr lang="en-US" dirty="0" smtClean="0"/>
              <a:t>Our Android application is finally ready! </a:t>
            </a:r>
          </a:p>
          <a:p>
            <a:r>
              <a:rPr lang="en-US" dirty="0" smtClean="0"/>
              <a:t>When the application runs, a screen appears, prompting the user to enter the city and (optionally) country name whose weather information is required, and click the Submit button, after which our application uses the Internet to access the web service and returns the requested data to the user's screen.</a:t>
            </a:r>
            <a:endParaRPr lang="en-US" dirty="0"/>
          </a:p>
        </p:txBody>
      </p:sp>
    </p:spTree>
    <p:extLst>
      <p:ext uri="{BB962C8B-B14F-4D97-AF65-F5344CB8AC3E}">
        <p14:creationId xmlns:p14="http://schemas.microsoft.com/office/powerpoint/2010/main" val="7328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You've learned how you can access publicly available web services and enhance features in your Android application. </a:t>
            </a:r>
          </a:p>
          <a:p>
            <a:r>
              <a:rPr lang="en-US" dirty="0" smtClean="0"/>
              <a:t>The only thing you need to understand is the format in which the JSON data is returned by the web service. </a:t>
            </a:r>
          </a:p>
          <a:p>
            <a:r>
              <a:rPr lang="en-US" dirty="0" smtClean="0"/>
              <a:t>As you construct your applications, analyze the JSON structure so you can use the supplied attributes correctly to access and return the desired information.</a:t>
            </a:r>
            <a:endParaRPr lang="en-US" dirty="0"/>
          </a:p>
        </p:txBody>
      </p:sp>
    </p:spTree>
    <p:extLst>
      <p:ext uri="{BB962C8B-B14F-4D97-AF65-F5344CB8AC3E}">
        <p14:creationId xmlns:p14="http://schemas.microsoft.com/office/powerpoint/2010/main" val="148633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343400"/>
            <a:ext cx="3041650" cy="2119718"/>
          </a:xfrm>
          <a:prstGeom prst="rect">
            <a:avLst/>
          </a:prstGeom>
        </p:spPr>
      </p:pic>
    </p:spTree>
    <p:extLst>
      <p:ext uri="{BB962C8B-B14F-4D97-AF65-F5344CB8AC3E}">
        <p14:creationId xmlns:p14="http://schemas.microsoft.com/office/powerpoint/2010/main" val="3644973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09600"/>
            <a:ext cx="3114675" cy="923925"/>
          </a:xfrm>
          <a:prstGeom prst="rect">
            <a:avLst/>
          </a:prstGeom>
        </p:spPr>
      </p:pic>
    </p:spTree>
    <p:extLst>
      <p:ext uri="{BB962C8B-B14F-4D97-AF65-F5344CB8AC3E}">
        <p14:creationId xmlns:p14="http://schemas.microsoft.com/office/powerpoint/2010/main" val="32031499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1826607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directly SQL. </a:t>
            </a:r>
            <a:endParaRPr lang="en-US" dirty="0" smtClean="0"/>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4676860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The Android App Life Cycle</a:t>
            </a:r>
            <a:endParaRPr lang="en-PH" dirty="0"/>
          </a:p>
        </p:txBody>
      </p:sp>
      <p:sp>
        <p:nvSpPr>
          <p:cNvPr id="3" name="Subtitle 2"/>
          <p:cNvSpPr>
            <a:spLocks noGrp="1"/>
          </p:cNvSpPr>
          <p:nvPr>
            <p:ph type="subTitle" idx="1"/>
          </p:nvPr>
        </p:nvSpPr>
        <p:spPr/>
        <p:txBody>
          <a:bodyPr>
            <a:normAutofit/>
          </a:bodyPr>
          <a:lstStyle/>
          <a:p>
            <a:endParaRPr lang="en-P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138855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230150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23937" y="2312988"/>
            <a:ext cx="3061650" cy="3494087"/>
          </a:xfrm>
        </p:spPr>
      </p:pic>
    </p:spTree>
    <p:extLst>
      <p:ext uri="{BB962C8B-B14F-4D97-AF65-F5344CB8AC3E}">
        <p14:creationId xmlns:p14="http://schemas.microsoft.com/office/powerpoint/2010/main" val="143227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a:t>
            </a:r>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3276091"/>
            <a:ext cx="3419475" cy="156788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68267" y="2312988"/>
            <a:ext cx="2972990" cy="3494087"/>
          </a:xfrm>
        </p:spPr>
      </p:pic>
    </p:spTree>
    <p:extLst>
      <p:ext uri="{BB962C8B-B14F-4D97-AF65-F5344CB8AC3E}">
        <p14:creationId xmlns:p14="http://schemas.microsoft.com/office/powerpoint/2010/main" val="277656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841296"/>
            <a:ext cx="3419475" cy="2437471"/>
          </a:xfrm>
        </p:spPr>
      </p:pic>
      <p:sp>
        <p:nvSpPr>
          <p:cNvPr id="4" name="Content Placeholder 3"/>
          <p:cNvSpPr>
            <a:spLocks noGrp="1"/>
          </p:cNvSpPr>
          <p:nvPr>
            <p:ph sz="quarter" idx="14"/>
          </p:nvPr>
        </p:nvSpPr>
        <p:spPr/>
        <p:txBody>
          <a:bodyPr>
            <a:normAutofit fontScale="55000" lnSpcReduction="20000"/>
          </a:bodyPr>
          <a:lstStyle/>
          <a:p>
            <a:pPr marL="68580" indent="0">
              <a:buNone/>
            </a:pPr>
            <a:r>
              <a:rPr lang="en-US" dirty="0">
                <a:latin typeface="Courier" pitchFamily="49" charset="0"/>
              </a:rPr>
              <a:t>import </a:t>
            </a:r>
            <a:r>
              <a:rPr lang="en-US" dirty="0" err="1">
                <a:latin typeface="Courier" pitchFamily="49" charset="0"/>
              </a:rPr>
              <a:t>android.content.ContentValues</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android.content.Context</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android.database.Cursor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android.database.SQLException</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android.database.sqlite.SQLiteDatabase</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android.database.sqlite.SQLiteOpenHelper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android.util.Log</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DBAdapter</a:t>
            </a:r>
            <a:r>
              <a:rPr lang="en-US" dirty="0">
                <a:latin typeface="Courier" pitchFamily="49" charset="0"/>
              </a:rPr>
              <a:t> </a:t>
            </a:r>
          </a:p>
          <a:p>
            <a:pPr marL="68580" indent="0">
              <a:buNone/>
            </a:pP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296120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class – initialize values</a:t>
            </a:r>
            <a:endParaRPr lang="en-US" dirty="0"/>
          </a:p>
        </p:txBody>
      </p:sp>
      <p:sp>
        <p:nvSpPr>
          <p:cNvPr id="3" name="Content Placeholder 2"/>
          <p:cNvSpPr>
            <a:spLocks noGrp="1"/>
          </p:cNvSpPr>
          <p:nvPr>
            <p:ph sz="quarter" idx="13"/>
          </p:nvPr>
        </p:nvSpPr>
        <p:spPr/>
        <p:txBody>
          <a:bodyPr/>
          <a:lstStyle/>
          <a:p>
            <a:endParaRPr lang="en-US"/>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535649"/>
            <a:ext cx="3419475" cy="3048765"/>
          </a:xfrm>
        </p:spPr>
      </p:pic>
    </p:spTree>
    <p:extLst>
      <p:ext uri="{BB962C8B-B14F-4D97-AF65-F5344CB8AC3E}">
        <p14:creationId xmlns:p14="http://schemas.microsoft.com/office/powerpoint/2010/main" val="92331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inner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514026"/>
            <a:ext cx="3419475" cy="3092011"/>
          </a:xfrm>
        </p:spPr>
      </p:pic>
      <p:sp>
        <p:nvSpPr>
          <p:cNvPr id="4" name="Content Placeholder 3"/>
          <p:cNvSpPr>
            <a:spLocks noGrp="1"/>
          </p:cNvSpPr>
          <p:nvPr>
            <p:ph sz="quarter" idx="14"/>
          </p:nvPr>
        </p:nvSpPr>
        <p:spPr/>
        <p:txBody>
          <a:bodyPr>
            <a:normAutofit fontScale="85000" lnSpcReduction="10000"/>
          </a:bodyPr>
          <a:lstStyle/>
          <a:p>
            <a:r>
              <a:rPr lang="en-US" dirty="0" smtClean="0"/>
              <a:t>Within </a:t>
            </a:r>
            <a:r>
              <a:rPr lang="en-US" dirty="0"/>
              <a:t>the </a:t>
            </a:r>
            <a:r>
              <a:rPr lang="en-US" dirty="0" err="1"/>
              <a:t>DBAdapter</a:t>
            </a:r>
            <a:r>
              <a:rPr lang="en-US" dirty="0"/>
              <a:t> class, you extend the </a:t>
            </a:r>
            <a:r>
              <a:rPr lang="en-US" dirty="0" err="1"/>
              <a:t>SQLiteOpenHelper</a:t>
            </a:r>
            <a:r>
              <a:rPr lang="en-US" dirty="0"/>
              <a:t> class—an Android helper class for database creation and versioning management. </a:t>
            </a:r>
            <a:endParaRPr lang="en-US" dirty="0" smtClean="0"/>
          </a:p>
          <a:p>
            <a:r>
              <a:rPr lang="en-US" dirty="0" smtClean="0"/>
              <a:t>In </a:t>
            </a:r>
            <a:r>
              <a:rPr lang="en-US" dirty="0"/>
              <a:t>particular, you override the </a:t>
            </a:r>
            <a:r>
              <a:rPr lang="en-US" dirty="0" err="1"/>
              <a:t>onCreate</a:t>
            </a:r>
            <a:r>
              <a:rPr lang="en-US" dirty="0"/>
              <a:t>() and </a:t>
            </a:r>
            <a:r>
              <a:rPr lang="en-US" dirty="0" err="1"/>
              <a:t>onUpgrade</a:t>
            </a:r>
            <a:r>
              <a:rPr lang="en-US" dirty="0"/>
              <a:t>() methods</a:t>
            </a:r>
          </a:p>
          <a:p>
            <a:endParaRPr lang="en-US" dirty="0"/>
          </a:p>
        </p:txBody>
      </p:sp>
    </p:spTree>
    <p:extLst>
      <p:ext uri="{BB962C8B-B14F-4D97-AF65-F5344CB8AC3E}">
        <p14:creationId xmlns:p14="http://schemas.microsoft.com/office/powerpoint/2010/main" val="55090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 Open and Close</a:t>
            </a:r>
            <a:endParaRPr lang="en-US" dirty="0"/>
          </a:p>
        </p:txBody>
      </p:sp>
      <p:sp>
        <p:nvSpPr>
          <p:cNvPr id="5" name="Content Placeholder 4"/>
          <p:cNvSpPr>
            <a:spLocks noGrp="1"/>
          </p:cNvSpPr>
          <p:nvPr>
            <p:ph idx="1"/>
          </p:nvPr>
        </p:nvSpPr>
        <p:spPr/>
        <p:txBody>
          <a:bodyPr>
            <a:normAutofit fontScale="77500" lnSpcReduction="20000"/>
          </a:bodyPr>
          <a:lstStyle/>
          <a:p>
            <a:pPr marL="68580" indent="0">
              <a:buNone/>
            </a:pPr>
            <a:r>
              <a:rPr lang="en-US" dirty="0">
                <a:latin typeface="Courier" pitchFamily="49" charset="0"/>
              </a:rPr>
              <a:t>//---opens the database---</a:t>
            </a:r>
          </a:p>
          <a:p>
            <a:pPr marL="68580" indent="0">
              <a:buNone/>
            </a:pPr>
            <a:r>
              <a:rPr lang="en-US" dirty="0" smtClean="0">
                <a:latin typeface="Courier" pitchFamily="49" charset="0"/>
              </a:rPr>
              <a:t>public </a:t>
            </a:r>
            <a:r>
              <a:rPr lang="en-US" dirty="0" err="1">
                <a:latin typeface="Courier" pitchFamily="49" charset="0"/>
              </a:rPr>
              <a:t>DBHelper</a:t>
            </a:r>
            <a:r>
              <a:rPr lang="en-US" dirty="0">
                <a:latin typeface="Courier" pitchFamily="49" charset="0"/>
              </a:rPr>
              <a:t> open() throws </a:t>
            </a:r>
            <a:r>
              <a:rPr lang="en-US" dirty="0" err="1">
                <a:latin typeface="Courier" pitchFamily="49" charset="0"/>
              </a:rPr>
              <a:t>SQLException</a:t>
            </a:r>
            <a:r>
              <a:rPr lang="en-US" dirty="0">
                <a:latin typeface="Courier" pitchFamily="49" charset="0"/>
              </a:rPr>
              <a:t>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a:t>
            </a:r>
            <a:r>
              <a:rPr lang="en-US" dirty="0">
                <a:latin typeface="Courier" pitchFamily="49" charset="0"/>
              </a:rPr>
              <a:t> = </a:t>
            </a:r>
            <a:r>
              <a:rPr lang="en-US" dirty="0" err="1">
                <a:latin typeface="Courier" pitchFamily="49" charset="0"/>
              </a:rPr>
              <a:t>DBH.getWritableDatabase</a:t>
            </a:r>
            <a:r>
              <a:rPr lang="en-US" dirty="0">
                <a:latin typeface="Courier" pitchFamily="49" charset="0"/>
              </a:rPr>
              <a:t>();</a:t>
            </a:r>
          </a:p>
          <a:p>
            <a:pPr marL="68580" indent="0">
              <a:buNone/>
            </a:pPr>
            <a:r>
              <a:rPr lang="en-US" dirty="0">
                <a:latin typeface="Courier" pitchFamily="49" charset="0"/>
              </a:rPr>
              <a:t>        return this;</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smtClean="0">
                <a:latin typeface="Courier" pitchFamily="49" charset="0"/>
              </a:rPr>
              <a:t>//---</a:t>
            </a:r>
            <a:r>
              <a:rPr lang="en-US" dirty="0">
                <a:latin typeface="Courier" pitchFamily="49" charset="0"/>
              </a:rPr>
              <a:t>closes the database---    </a:t>
            </a:r>
          </a:p>
          <a:p>
            <a:pPr marL="68580" indent="0">
              <a:buNone/>
            </a:pPr>
            <a:r>
              <a:rPr lang="en-US" dirty="0" smtClean="0">
                <a:latin typeface="Courier" pitchFamily="49" charset="0"/>
              </a:rPr>
              <a:t>public </a:t>
            </a:r>
            <a:r>
              <a:rPr lang="en-US" dirty="0">
                <a:latin typeface="Courier" pitchFamily="49" charset="0"/>
              </a:rPr>
              <a:t>void close()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DBH.close</a:t>
            </a:r>
            <a:r>
              <a:rPr lang="en-US" dirty="0">
                <a:latin typeface="Courier" pitchFamily="49" charset="0"/>
              </a:rPr>
              <a:t>();</a:t>
            </a:r>
          </a:p>
          <a:p>
            <a:pPr marL="68580" indent="0">
              <a:buNone/>
            </a:pPr>
            <a:r>
              <a:rPr lang="en-US" dirty="0">
                <a:latin typeface="Courier" pitchFamily="49" charset="0"/>
              </a:rPr>
              <a:t>    }</a:t>
            </a:r>
          </a:p>
        </p:txBody>
      </p:sp>
    </p:spTree>
    <p:extLst>
      <p:ext uri="{BB962C8B-B14F-4D97-AF65-F5344CB8AC3E}">
        <p14:creationId xmlns:p14="http://schemas.microsoft.com/office/powerpoint/2010/main" val="249091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Insert </a:t>
            </a:r>
            <a:endParaRPr lang="en-US" dirty="0"/>
          </a:p>
        </p:txBody>
      </p:sp>
      <p:sp>
        <p:nvSpPr>
          <p:cNvPr id="3" name="Content Placeholder 2"/>
          <p:cNvSpPr>
            <a:spLocks noGrp="1"/>
          </p:cNvSpPr>
          <p:nvPr>
            <p:ph idx="1"/>
          </p:nvPr>
        </p:nvSpPr>
        <p:spPr/>
        <p:txBody>
          <a:bodyPr>
            <a:normAutofit/>
          </a:bodyPr>
          <a:lstStyle/>
          <a:p>
            <a:pPr marL="68580" indent="0">
              <a:buNone/>
            </a:pPr>
            <a:r>
              <a:rPr lang="en-US" sz="1600" dirty="0">
                <a:latin typeface="Courier" pitchFamily="49" charset="0"/>
              </a:rPr>
              <a:t>//---insert a quote into the database---</a:t>
            </a:r>
          </a:p>
          <a:p>
            <a:pPr marL="68580" indent="0">
              <a:buNone/>
            </a:pPr>
            <a:r>
              <a:rPr lang="en-US" sz="1600" dirty="0">
                <a:latin typeface="Courier" pitchFamily="49" charset="0"/>
              </a:rPr>
              <a:t>    public long </a:t>
            </a:r>
            <a:r>
              <a:rPr lang="en-US" sz="1600" dirty="0" err="1">
                <a:latin typeface="Courier" pitchFamily="49" charset="0"/>
              </a:rPr>
              <a:t>insertQuote</a:t>
            </a:r>
            <a:r>
              <a:rPr lang="en-US" sz="1600" dirty="0">
                <a:latin typeface="Courier" pitchFamily="49" charset="0"/>
              </a:rPr>
              <a:t>(String quote) </a:t>
            </a:r>
          </a:p>
          <a:p>
            <a:pPr marL="68580" indent="0">
              <a:buNone/>
            </a:pPr>
            <a:r>
              <a:rPr lang="en-US" sz="1600" dirty="0">
                <a:latin typeface="Courier" pitchFamily="49" charset="0"/>
              </a:rPr>
              <a:t>    {</a:t>
            </a:r>
          </a:p>
          <a:p>
            <a:pPr marL="68580" indent="0">
              <a:buNone/>
            </a:pPr>
            <a:r>
              <a:rPr lang="en-US" sz="1600" dirty="0">
                <a:latin typeface="Courier" pitchFamily="49" charset="0"/>
              </a:rPr>
              <a:t>        </a:t>
            </a:r>
            <a:r>
              <a:rPr lang="en-US" sz="1600" dirty="0" err="1">
                <a:latin typeface="Courier" pitchFamily="49" charset="0"/>
              </a:rPr>
              <a:t>ContentValues</a:t>
            </a:r>
            <a:r>
              <a:rPr lang="en-US" sz="1600" dirty="0">
                <a:latin typeface="Courier" pitchFamily="49" charset="0"/>
              </a:rPr>
              <a:t> </a:t>
            </a:r>
            <a:r>
              <a:rPr lang="en-US" sz="1600" dirty="0" err="1">
                <a:latin typeface="Courier" pitchFamily="49" charset="0"/>
              </a:rPr>
              <a:t>initialValues</a:t>
            </a:r>
            <a:r>
              <a:rPr lang="en-US" sz="1600" dirty="0">
                <a:latin typeface="Courier" pitchFamily="49" charset="0"/>
              </a:rPr>
              <a:t> = new </a:t>
            </a:r>
            <a:r>
              <a:rPr lang="en-US" sz="1600" dirty="0" err="1">
                <a:latin typeface="Courier" pitchFamily="49" charset="0"/>
              </a:rPr>
              <a:t>ContentValues</a:t>
            </a:r>
            <a:r>
              <a:rPr lang="en-US" sz="1600" dirty="0">
                <a:latin typeface="Courier" pitchFamily="49" charset="0"/>
              </a:rPr>
              <a:t>();</a:t>
            </a:r>
          </a:p>
          <a:p>
            <a:pPr marL="68580" indent="0">
              <a:buNone/>
            </a:pPr>
            <a:r>
              <a:rPr lang="en-US" sz="1600" dirty="0">
                <a:latin typeface="Courier" pitchFamily="49" charset="0"/>
              </a:rPr>
              <a:t>        </a:t>
            </a:r>
            <a:r>
              <a:rPr lang="en-US" sz="1600" dirty="0" err="1">
                <a:latin typeface="Courier" pitchFamily="49" charset="0"/>
              </a:rPr>
              <a:t>initialValues.put</a:t>
            </a:r>
            <a:r>
              <a:rPr lang="en-US" sz="1600" dirty="0">
                <a:latin typeface="Courier" pitchFamily="49" charset="0"/>
              </a:rPr>
              <a:t>(KEY_QUOTE, quote);</a:t>
            </a:r>
          </a:p>
          <a:p>
            <a:pPr marL="68580" indent="0">
              <a:buNone/>
            </a:pPr>
            <a:r>
              <a:rPr lang="en-US" sz="1600" dirty="0">
                <a:latin typeface="Courier" pitchFamily="49" charset="0"/>
              </a:rPr>
              <a:t>        return </a:t>
            </a:r>
            <a:r>
              <a:rPr lang="en-US" sz="1600" dirty="0" err="1">
                <a:latin typeface="Courier" pitchFamily="49" charset="0"/>
              </a:rPr>
              <a:t>db.insert</a:t>
            </a:r>
            <a:r>
              <a:rPr lang="en-US" sz="1600" dirty="0">
                <a:latin typeface="Courier" pitchFamily="49" charset="0"/>
              </a:rPr>
              <a:t>(DATABASE_TABLE, null, </a:t>
            </a:r>
            <a:r>
              <a:rPr lang="en-US" sz="1600" dirty="0" err="1">
                <a:latin typeface="Courier" pitchFamily="49" charset="0"/>
              </a:rPr>
              <a:t>initialValues</a:t>
            </a:r>
            <a:r>
              <a:rPr lang="en-US" sz="1600" dirty="0">
                <a:latin typeface="Courier" pitchFamily="49" charset="0"/>
              </a:rPr>
              <a:t>);</a:t>
            </a:r>
          </a:p>
          <a:p>
            <a:pPr marL="68580" indent="0">
              <a:buNone/>
            </a:pPr>
            <a:r>
              <a:rPr lang="en-US" sz="1600" dirty="0">
                <a:latin typeface="Courier" pitchFamily="49" charset="0"/>
              </a:rPr>
              <a:t>    }</a:t>
            </a:r>
          </a:p>
        </p:txBody>
      </p:sp>
    </p:spTree>
    <p:extLst>
      <p:ext uri="{BB962C8B-B14F-4D97-AF65-F5344CB8AC3E}">
        <p14:creationId xmlns:p14="http://schemas.microsoft.com/office/powerpoint/2010/main" val="349123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Update</a:t>
            </a:r>
            <a:endParaRPr lang="en-US" dirty="0"/>
          </a:p>
        </p:txBody>
      </p:sp>
      <p:sp>
        <p:nvSpPr>
          <p:cNvPr id="3" name="Content Placeholder 2"/>
          <p:cNvSpPr>
            <a:spLocks noGrp="1"/>
          </p:cNvSpPr>
          <p:nvPr>
            <p:ph idx="1"/>
          </p:nvPr>
        </p:nvSpPr>
        <p:spPr/>
        <p:txBody>
          <a:bodyPr>
            <a:noAutofit/>
          </a:bodyPr>
          <a:lstStyle/>
          <a:p>
            <a:pPr marL="68580" indent="0">
              <a:buNone/>
            </a:pPr>
            <a:r>
              <a:rPr lang="en-US" sz="1800" dirty="0">
                <a:latin typeface="Courier New" pitchFamily="49" charset="0"/>
                <a:cs typeface="Courier New" pitchFamily="49" charset="0"/>
              </a:rPr>
              <a:t> //---updates an quote---</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updateQuote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String quote)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 new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args.put</a:t>
            </a:r>
            <a:r>
              <a:rPr lang="en-US" sz="1800" dirty="0">
                <a:latin typeface="Courier New" pitchFamily="49" charset="0"/>
                <a:cs typeface="Courier New" pitchFamily="49" charset="0"/>
              </a:rPr>
              <a:t>(KEY_QUOTE, quote);</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db.update</a:t>
            </a:r>
            <a:r>
              <a:rPr lang="en-US" sz="1800" dirty="0">
                <a:latin typeface="Courier New" pitchFamily="49" charset="0"/>
                <a:cs typeface="Courier New" pitchFamily="49" charset="0"/>
              </a:rPr>
              <a:t>(DATABASE_TABLE,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0705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Create a new project and add the code below</a:t>
            </a:r>
            <a:endParaRPr lang="en-PH" dirty="0"/>
          </a:p>
        </p:txBody>
      </p:sp>
      <p:sp>
        <p:nvSpPr>
          <p:cNvPr id="3" name="Content Placeholder 2"/>
          <p:cNvSpPr>
            <a:spLocks noGrp="1"/>
          </p:cNvSpPr>
          <p:nvPr>
            <p:ph idx="1"/>
          </p:nvPr>
        </p:nvSpPr>
        <p:spPr/>
        <p:txBody>
          <a:bodyPr/>
          <a:lstStyle/>
          <a:p>
            <a:r>
              <a:rPr lang="en-PH" dirty="0" smtClean="0"/>
              <a:t>See notes section for complete code</a:t>
            </a:r>
            <a:endParaRPr lang="en-PH"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Delete</a:t>
            </a:r>
            <a:endParaRPr lang="en-US" dirty="0"/>
          </a:p>
        </p:txBody>
      </p:sp>
      <p:sp>
        <p:nvSpPr>
          <p:cNvPr id="3" name="Content Placeholder 2"/>
          <p:cNvSpPr>
            <a:spLocks noGrp="1"/>
          </p:cNvSpPr>
          <p:nvPr>
            <p:ph idx="1"/>
          </p:nvPr>
        </p:nvSpPr>
        <p:spPr/>
        <p:txBody>
          <a:bodyPr>
            <a:normAutofit/>
          </a:bodyPr>
          <a:lstStyle/>
          <a:p>
            <a:pPr marL="68580" indent="0">
              <a:buNone/>
            </a:pPr>
            <a:r>
              <a:rPr lang="en-US" sz="1800" dirty="0">
                <a:latin typeface="Courier New" pitchFamily="49" charset="0"/>
                <a:cs typeface="Courier New" pitchFamily="49" charset="0"/>
              </a:rPr>
              <a:t> //---deletes a particular quotes---</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deleteQuote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db.delete</a:t>
            </a:r>
            <a:r>
              <a:rPr lang="en-US" sz="1800" dirty="0">
                <a:latin typeface="Courier New" pitchFamily="49" charset="0"/>
                <a:cs typeface="Courier New" pitchFamily="49" charset="0"/>
              </a:rPr>
              <a:t>(DATABASE_TABLE,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39829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err="1" smtClean="0"/>
              <a:t>GetAll</a:t>
            </a:r>
            <a:endParaRPr lang="en-US" dirty="0"/>
          </a:p>
        </p:txBody>
      </p:sp>
      <p:sp>
        <p:nvSpPr>
          <p:cNvPr id="3" name="Content Placeholder 2"/>
          <p:cNvSpPr>
            <a:spLocks noGrp="1"/>
          </p:cNvSpPr>
          <p:nvPr>
            <p:ph idx="1"/>
          </p:nvPr>
        </p:nvSpPr>
        <p:spPr/>
        <p:txBody>
          <a:bodyPr>
            <a:normAutofit fontScale="70000" lnSpcReduction="20000"/>
          </a:bodyPr>
          <a:lstStyle/>
          <a:p>
            <a:pPr marL="68580" indent="0">
              <a:buNone/>
            </a:pPr>
            <a:r>
              <a:rPr lang="en-US" dirty="0">
                <a:latin typeface="Courier New" pitchFamily="49" charset="0"/>
                <a:cs typeface="Courier New" pitchFamily="49" charset="0"/>
              </a:rPr>
              <a:t> //---retrieves all the quotes---</a:t>
            </a:r>
          </a:p>
          <a:p>
            <a:pPr marL="68580" indent="0">
              <a:buNone/>
            </a:pPr>
            <a:r>
              <a:rPr lang="en-US" dirty="0">
                <a:latin typeface="Courier New" pitchFamily="49" charset="0"/>
                <a:cs typeface="Courier New" pitchFamily="49" charset="0"/>
              </a:rPr>
              <a:t>    public Cursor </a:t>
            </a:r>
            <a:r>
              <a:rPr lang="en-US" dirty="0" err="1">
                <a:latin typeface="Courier New" pitchFamily="49" charset="0"/>
                <a:cs typeface="Courier New" pitchFamily="49" charset="0"/>
              </a:rPr>
              <a:t>getAllQuotes</a:t>
            </a: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db.query</a:t>
            </a:r>
            <a:r>
              <a:rPr lang="en-US" dirty="0">
                <a:latin typeface="Courier New" pitchFamily="49" charset="0"/>
                <a:cs typeface="Courier New" pitchFamily="49" charset="0"/>
              </a:rPr>
              <a:t>(DATABASE_TABLE, new String[] {</a:t>
            </a:r>
          </a:p>
          <a:p>
            <a:pPr marL="68580" indent="0">
              <a:buNone/>
            </a:pPr>
            <a:r>
              <a:rPr lang="en-US" dirty="0">
                <a:latin typeface="Courier New" pitchFamily="49" charset="0"/>
                <a:cs typeface="Courier New" pitchFamily="49" charset="0"/>
              </a:rPr>
              <a:t>        		KEY_ID, </a:t>
            </a:r>
          </a:p>
          <a:p>
            <a:pPr marL="68580" indent="0">
              <a:buNone/>
            </a:pPr>
            <a:r>
              <a:rPr lang="en-US" dirty="0">
                <a:latin typeface="Courier New" pitchFamily="49" charset="0"/>
                <a:cs typeface="Courier New" pitchFamily="49" charset="0"/>
              </a:rPr>
              <a:t>        		KEY_QUOTE},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a:t>
            </a:r>
          </a:p>
          <a:p>
            <a:pPr marL="68580" indent="0">
              <a:buNone/>
            </a:pPr>
            <a:r>
              <a:rPr lang="en-US" dirty="0">
                <a:latin typeface="Courier New" pitchFamily="49" charset="0"/>
                <a:cs typeface="Courier New" pitchFamily="49" charset="0"/>
              </a:rPr>
              <a:t>    }</a:t>
            </a:r>
          </a:p>
        </p:txBody>
      </p:sp>
    </p:spTree>
    <p:extLst>
      <p:ext uri="{BB962C8B-B14F-4D97-AF65-F5344CB8AC3E}">
        <p14:creationId xmlns:p14="http://schemas.microsoft.com/office/powerpoint/2010/main" val="99833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Complete Code </a:t>
            </a:r>
            <a:r>
              <a:rPr lang="en-US" dirty="0" err="1" smtClean="0"/>
              <a:t>DBHelper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5039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DBHelper</a:t>
            </a:r>
            <a:endParaRPr lang="en-US" dirty="0"/>
          </a:p>
        </p:txBody>
      </p:sp>
      <p:sp>
        <p:nvSpPr>
          <p:cNvPr id="5" name="Text Placeholder 4"/>
          <p:cNvSpPr>
            <a:spLocks noGrp="1"/>
          </p:cNvSpPr>
          <p:nvPr>
            <p:ph type="body" idx="1"/>
          </p:nvPr>
        </p:nvSpPr>
        <p:spPr/>
        <p:txBody>
          <a:bodyPr/>
          <a:lstStyle/>
          <a:p>
            <a:r>
              <a:rPr lang="en-US" dirty="0" smtClean="0"/>
              <a:t>Or why we had to do all that stuff</a:t>
            </a:r>
            <a:endParaRPr lang="en-US" dirty="0"/>
          </a:p>
        </p:txBody>
      </p:sp>
    </p:spTree>
    <p:extLst>
      <p:ext uri="{BB962C8B-B14F-4D97-AF65-F5344CB8AC3E}">
        <p14:creationId xmlns:p14="http://schemas.microsoft.com/office/powerpoint/2010/main" val="58604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 in action</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48672"/>
            <a:ext cx="3419475" cy="3222719"/>
          </a:xfrm>
        </p:spPr>
      </p:pic>
    </p:spTree>
    <p:extLst>
      <p:ext uri="{BB962C8B-B14F-4D97-AF65-F5344CB8AC3E}">
        <p14:creationId xmlns:p14="http://schemas.microsoft.com/office/powerpoint/2010/main" val="88806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Main.xml</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2209800"/>
            <a:ext cx="3419475" cy="3222719"/>
          </a:xfrm>
        </p:spPr>
      </p:pic>
      <p:sp>
        <p:nvSpPr>
          <p:cNvPr id="4" name="Content Placeholder 3"/>
          <p:cNvSpPr>
            <a:spLocks noGrp="1"/>
          </p:cNvSpPr>
          <p:nvPr>
            <p:ph sz="quarter" idx="14"/>
          </p:nvPr>
        </p:nvSpPr>
        <p:spPr>
          <a:xfrm>
            <a:off x="4267200" y="2313430"/>
            <a:ext cx="4343400" cy="4087369"/>
          </a:xfrm>
        </p:spPr>
        <p:txBody>
          <a:bodyPr>
            <a:normAutofit fontScale="32500" lnSpcReduction="20000"/>
          </a:bodyPr>
          <a:lstStyle/>
          <a:p>
            <a:pPr marL="68580" indent="0">
              <a:buNone/>
            </a:pPr>
            <a:r>
              <a:rPr lang="en-US" dirty="0"/>
              <a:t>&lt;?xml version="1.0" encoding="utf-8"?&gt;</a:t>
            </a:r>
          </a:p>
          <a:p>
            <a:pPr marL="6858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68580" indent="0">
              <a:buNone/>
            </a:pPr>
            <a:r>
              <a:rPr lang="en-US" dirty="0"/>
              <a:t>	</a:t>
            </a:r>
            <a:r>
              <a:rPr lang="en-US" dirty="0" err="1"/>
              <a:t>android:orientation</a:t>
            </a:r>
            <a:r>
              <a:rPr lang="en-US" dirty="0"/>
              <a:t>="vertical" </a:t>
            </a:r>
            <a:r>
              <a:rPr lang="en-US" dirty="0" err="1"/>
              <a:t>android:layout_width</a:t>
            </a:r>
            <a:r>
              <a:rPr lang="en-US" dirty="0"/>
              <a:t>="</a:t>
            </a:r>
            <a:r>
              <a:rPr lang="en-US" dirty="0" err="1"/>
              <a:t>fill_parent</a:t>
            </a:r>
            <a:r>
              <a:rPr lang="en-US" dirty="0"/>
              <a:t>"</a:t>
            </a:r>
          </a:p>
          <a:p>
            <a:pPr marL="68580" indent="0">
              <a:buNone/>
            </a:pPr>
            <a:r>
              <a:rPr lang="en-US" dirty="0"/>
              <a:t>	</a:t>
            </a:r>
            <a:r>
              <a:rPr lang="en-US" dirty="0" err="1"/>
              <a:t>android:layout_height</a:t>
            </a:r>
            <a:r>
              <a:rPr lang="en-US" dirty="0"/>
              <a:t>="</a:t>
            </a:r>
            <a:r>
              <a:rPr lang="en-US" dirty="0" err="1"/>
              <a:t>fill_parent</a:t>
            </a:r>
            <a:r>
              <a:rPr lang="en-US" dirty="0"/>
              <a:t>"&gt;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="@+id/editText1"&gt;</a:t>
            </a:r>
          </a:p>
          <a:p>
            <a:pPr marL="68580" indent="0">
              <a:buNone/>
            </a:pPr>
            <a:r>
              <a:rPr lang="en-US" dirty="0"/>
              <a:t>		&lt;</a:t>
            </a:r>
            <a:r>
              <a:rPr lang="en-US" dirty="0" err="1"/>
              <a:t>requestFocus</a:t>
            </a:r>
            <a:r>
              <a:rPr lang="en-US" dirty="0"/>
              <a:t>&gt;&lt;/</a:t>
            </a:r>
            <a:r>
              <a:rPr lang="en-US" dirty="0" err="1"/>
              <a:t>requestFocus</a:t>
            </a:r>
            <a:r>
              <a:rPr lang="en-US" dirty="0"/>
              <a:t>&gt;</a:t>
            </a:r>
          </a:p>
          <a:p>
            <a:pPr marL="68580" indent="0">
              <a:buNone/>
            </a:pPr>
            <a:r>
              <a:rPr lang="en-US" dirty="0"/>
              <a:t>	&lt;/</a:t>
            </a:r>
            <a:r>
              <a:rPr lang="en-US" dirty="0" err="1"/>
              <a:t>EditText</a:t>
            </a:r>
            <a:r>
              <a:rPr lang="en-US" dirty="0"/>
              <a:t>&gt;</a:t>
            </a:r>
          </a:p>
          <a:p>
            <a:pPr marL="68580" indent="0">
              <a:buNone/>
            </a:pPr>
            <a:r>
              <a:rPr lang="en-US" dirty="0"/>
              <a:t>	&lt;Button </a:t>
            </a:r>
            <a:r>
              <a:rPr lang="en-US" dirty="0" err="1"/>
              <a:t>android:text</a:t>
            </a:r>
            <a:r>
              <a:rPr lang="en-US" dirty="0"/>
              <a:t>="Add Quote" </a:t>
            </a:r>
            <a:r>
              <a:rPr lang="en-US" dirty="0" err="1"/>
              <a:t>android:id</a:t>
            </a:r>
            <a:r>
              <a:rPr lang="en-US" dirty="0"/>
              <a:t>="@+id/button1"</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"&gt;&lt;/Button&gt;</a:t>
            </a:r>
          </a:p>
          <a:p>
            <a:pPr marL="68580" indent="0">
              <a:buNone/>
            </a:pPr>
            <a:r>
              <a:rPr lang="en-US" dirty="0"/>
              <a:t>	&lt;</a:t>
            </a:r>
            <a:r>
              <a:rPr lang="en-US" dirty="0" err="1"/>
              <a:t>LinearLayout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="@+id/linearLayout1"&gt;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android:id</a:t>
            </a:r>
            <a:r>
              <a:rPr lang="en-US" dirty="0"/>
              <a:t>="@+id/editText2"</a:t>
            </a:r>
          </a:p>
          <a:p>
            <a:pPr marL="68580" indent="0">
              <a:buNone/>
            </a:pPr>
            <a:r>
              <a:rPr lang="en-US" dirty="0"/>
              <a:t>			</a:t>
            </a:r>
            <a:r>
              <a:rPr lang="en-US" dirty="0" err="1"/>
              <a:t>android:layout_weight</a:t>
            </a:r>
            <a:r>
              <a:rPr lang="en-US" dirty="0"/>
              <a:t>="0.30"&gt;&lt;/</a:t>
            </a:r>
            <a:r>
              <a:rPr lang="en-US" dirty="0" err="1"/>
              <a:t>EditText</a:t>
            </a:r>
            <a:r>
              <a:rPr lang="en-US" dirty="0"/>
              <a:t>&gt;</a:t>
            </a:r>
          </a:p>
          <a:p>
            <a:pPr marL="68580" indent="0">
              <a:buNone/>
            </a:pPr>
            <a:r>
              <a:rPr lang="en-US" dirty="0"/>
              <a:t>		&lt;Button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android:layout_weight</a:t>
            </a:r>
            <a:r>
              <a:rPr lang="en-US" dirty="0"/>
              <a:t>="0.30"</a:t>
            </a:r>
          </a:p>
          <a:p>
            <a:pPr marL="68580" indent="0">
              <a:buNone/>
            </a:pPr>
            <a:r>
              <a:rPr lang="en-US" dirty="0"/>
              <a:t>			</a:t>
            </a:r>
            <a:r>
              <a:rPr lang="en-US" dirty="0" err="1"/>
              <a:t>android:id</a:t>
            </a:r>
            <a:r>
              <a:rPr lang="en-US" dirty="0"/>
              <a:t>="@+id/button2" </a:t>
            </a:r>
            <a:r>
              <a:rPr lang="en-US" dirty="0" err="1"/>
              <a:t>android:text</a:t>
            </a:r>
            <a:r>
              <a:rPr lang="en-US" dirty="0"/>
              <a:t>="Display Quote"&gt;&lt;/Button&gt;</a:t>
            </a:r>
          </a:p>
          <a:p>
            <a:pPr marL="68580" indent="0">
              <a:buNone/>
            </a:pPr>
            <a:r>
              <a:rPr lang="en-US" dirty="0"/>
              <a:t>	&lt;/</a:t>
            </a:r>
            <a:r>
              <a:rPr lang="en-US" dirty="0" err="1"/>
              <a:t>LinearLayout</a:t>
            </a:r>
            <a:r>
              <a:rPr lang="en-US" dirty="0"/>
              <a:t>&gt;</a:t>
            </a:r>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79771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initial values</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f</a:t>
            </a:r>
            <a:r>
              <a:rPr lang="en-US" sz="1600" dirty="0" smtClean="0">
                <a:latin typeface="Courier New" pitchFamily="49" charset="0"/>
                <a:cs typeface="Courier New" pitchFamily="49" charset="0"/>
              </a:rPr>
              <a:t>inal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(this);</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btnAdd</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(R.id.button1);</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btnShow</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(R.id.button2);</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txtQuote</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(R.id.editText1);</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txtRow</a:t>
            </a:r>
            <a:r>
              <a:rPr lang="en-US" sz="1600" dirty="0">
                <a:latin typeface="Courier New" pitchFamily="49" charset="0"/>
                <a:cs typeface="Courier New" pitchFamily="49" charset="0"/>
              </a:rPr>
              <a:t> = (</a:t>
            </a:r>
            <a:r>
              <a:rPr lang="en-US" sz="1600" dirty="0" err="1" smtClean="0">
                <a:latin typeface="Courier New" pitchFamily="49" charset="0"/>
                <a:cs typeface="Courier New" pitchFamily="49" charset="0"/>
              </a:rPr>
              <a:t>EditText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findViewById</a:t>
            </a:r>
            <a:r>
              <a:rPr lang="en-US" sz="1600" dirty="0" smtClean="0">
                <a:latin typeface="Courier New" pitchFamily="49" charset="0"/>
                <a:cs typeface="Courier New" pitchFamily="49" charset="0"/>
              </a:rPr>
              <a:t>(R.id.editText2</a:t>
            </a: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15209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add button</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 add = new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public void </a:t>
            </a:r>
            <a:r>
              <a:rPr lang="en-US" sz="1600" dirty="0" err="1">
                <a:latin typeface="Courier New" pitchFamily="49" charset="0"/>
                <a:cs typeface="Courier New" pitchFamily="49" charset="0"/>
              </a:rPr>
              <a:t>onClick</a:t>
            </a:r>
            <a:r>
              <a:rPr lang="en-US" sz="1600" dirty="0">
                <a:latin typeface="Courier New" pitchFamily="49" charset="0"/>
                <a:cs typeface="Courier New" pitchFamily="49" charset="0"/>
              </a:rPr>
              <a:t>(View view){</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db.open</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long id;</a:t>
            </a:r>
          </a:p>
          <a:p>
            <a:pPr marL="68580" indent="0">
              <a:buNone/>
            </a:pPr>
            <a:r>
              <a:rPr lang="en-US" sz="1600" dirty="0">
                <a:latin typeface="Courier New" pitchFamily="49" charset="0"/>
                <a:cs typeface="Courier New" pitchFamily="49" charset="0"/>
              </a:rPr>
              <a:t>            id = </a:t>
            </a:r>
            <a:r>
              <a:rPr lang="en-US" sz="1600" dirty="0" err="1">
                <a:latin typeface="Courier New" pitchFamily="49" charset="0"/>
                <a:cs typeface="Courier New" pitchFamily="49" charset="0"/>
              </a:rPr>
              <a:t>db.insertQuote</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txtQuote.getText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toString</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db.close</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p>
          <a:p>
            <a:pPr marL="68580" indent="0">
              <a:buNone/>
            </a:pPr>
            <a:r>
              <a:rPr lang="en-US" sz="1600" dirty="0">
                <a:latin typeface="Courier New" pitchFamily="49" charset="0"/>
                <a:cs typeface="Courier New" pitchFamily="49" charset="0"/>
              </a:rPr>
              <a:t>        };</a:t>
            </a:r>
          </a:p>
        </p:txBody>
      </p:sp>
    </p:spTree>
    <p:extLst>
      <p:ext uri="{BB962C8B-B14F-4D97-AF65-F5344CB8AC3E}">
        <p14:creationId xmlns:p14="http://schemas.microsoft.com/office/powerpoint/2010/main" val="40580695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show button</a:t>
            </a:r>
            <a:endParaRPr lang="en-US" dirty="0"/>
          </a:p>
        </p:txBody>
      </p:sp>
      <p:sp>
        <p:nvSpPr>
          <p:cNvPr id="3" name="Content Placeholder 2"/>
          <p:cNvSpPr>
            <a:spLocks noGrp="1"/>
          </p:cNvSpPr>
          <p:nvPr>
            <p:ph idx="1"/>
          </p:nvPr>
        </p:nvSpPr>
        <p:spPr>
          <a:xfrm>
            <a:off x="1043492" y="2323652"/>
            <a:ext cx="6957508" cy="4000948"/>
          </a:xfrm>
        </p:spPr>
        <p:txBody>
          <a:bodyPr>
            <a:normAutofit fontScale="77500" lnSpcReduction="20000"/>
          </a:bodyPr>
          <a:lstStyle/>
          <a:p>
            <a:pPr marL="68580" indent="0">
              <a:buNone/>
            </a:pPr>
            <a:r>
              <a:rPr lang="en-US" sz="1600" dirty="0"/>
              <a:t> </a:t>
            </a:r>
            <a:r>
              <a:rPr lang="en-US" sz="1600" dirty="0" err="1"/>
              <a:t>OnClickListener</a:t>
            </a:r>
            <a:r>
              <a:rPr lang="en-US" sz="1600" dirty="0"/>
              <a:t> show = </a:t>
            </a:r>
            <a:r>
              <a:rPr lang="en-US" sz="1600" b="1" dirty="0"/>
              <a:t>new </a:t>
            </a:r>
            <a:r>
              <a:rPr lang="en-US" sz="1600" b="1" dirty="0" err="1"/>
              <a:t>OnClickListener</a:t>
            </a:r>
            <a:r>
              <a:rPr lang="en-US" sz="1600" b="1" dirty="0"/>
              <a:t>(){</a:t>
            </a:r>
          </a:p>
          <a:p>
            <a:pPr marL="68580" indent="0">
              <a:buNone/>
            </a:pPr>
            <a:r>
              <a:rPr lang="en-US" sz="1600" dirty="0"/>
              <a:t>        </a:t>
            </a:r>
            <a:r>
              <a:rPr lang="en-US" sz="1600" b="1" dirty="0"/>
              <a:t>public void </a:t>
            </a:r>
            <a:r>
              <a:rPr lang="en-US" sz="1600" b="1" dirty="0" err="1"/>
              <a:t>onClick</a:t>
            </a:r>
            <a:r>
              <a:rPr lang="en-US" sz="1600" b="1" dirty="0"/>
              <a:t>(View view){</a:t>
            </a:r>
          </a:p>
          <a:p>
            <a:pPr marL="68580" indent="0">
              <a:buNone/>
            </a:pPr>
            <a:r>
              <a:rPr lang="en-US" sz="1600" dirty="0"/>
              <a:t>            </a:t>
            </a:r>
            <a:r>
              <a:rPr lang="en-US" sz="1600" dirty="0" err="1"/>
              <a:t>db.open</a:t>
            </a:r>
            <a:r>
              <a:rPr lang="en-US" sz="1600" dirty="0"/>
              <a:t>();</a:t>
            </a:r>
          </a:p>
          <a:p>
            <a:pPr marL="68580" indent="0">
              <a:buNone/>
            </a:pPr>
            <a:r>
              <a:rPr lang="en-US" sz="1600" dirty="0"/>
              <a:t>            Cursor c = </a:t>
            </a:r>
            <a:r>
              <a:rPr lang="en-US" sz="1600" dirty="0" err="1"/>
              <a:t>db.getQuote</a:t>
            </a:r>
            <a:r>
              <a:rPr lang="en-US" sz="1600" dirty="0"/>
              <a:t>(</a:t>
            </a:r>
            <a:r>
              <a:rPr lang="en-US" sz="1600" dirty="0" err="1"/>
              <a:t>Long.</a:t>
            </a:r>
            <a:r>
              <a:rPr lang="en-US" sz="1600" i="1" dirty="0" err="1"/>
              <a:t>parseLong</a:t>
            </a:r>
            <a:r>
              <a:rPr lang="en-US" sz="1600" i="1" dirty="0"/>
              <a:t>(</a:t>
            </a:r>
            <a:r>
              <a:rPr lang="en-US" sz="1600" i="1" dirty="0" err="1"/>
              <a:t>txtRow.getText</a:t>
            </a:r>
            <a:r>
              <a:rPr lang="en-US" sz="1600" i="1" dirty="0"/>
              <a:t>().</a:t>
            </a:r>
            <a:r>
              <a:rPr lang="en-US" sz="1600" i="1" dirty="0" err="1"/>
              <a:t>toString</a:t>
            </a:r>
            <a:r>
              <a:rPr lang="en-US" sz="1600" i="1" dirty="0"/>
              <a:t>())); </a:t>
            </a:r>
          </a:p>
          <a:p>
            <a:pPr marL="68580" indent="0">
              <a:buNone/>
            </a:pPr>
            <a:r>
              <a:rPr lang="en-US" sz="1600" dirty="0"/>
              <a:t>            </a:t>
            </a:r>
            <a:r>
              <a:rPr lang="en-US" sz="1600" b="1" dirty="0"/>
              <a:t>if (</a:t>
            </a:r>
            <a:r>
              <a:rPr lang="en-US" sz="1600" b="1" dirty="0" err="1"/>
              <a:t>c.moveToFirst</a:t>
            </a:r>
            <a:r>
              <a:rPr lang="en-US" sz="1600" b="1" dirty="0"/>
              <a:t>()){</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"id: " + </a:t>
            </a:r>
            <a:r>
              <a:rPr lang="en-US" sz="1600" dirty="0" err="1"/>
              <a:t>c.getString</a:t>
            </a:r>
            <a:r>
              <a:rPr lang="en-US" sz="1600" dirty="0"/>
              <a:t>(0) + "\n" +</a:t>
            </a:r>
          </a:p>
          <a:p>
            <a:pPr marL="68580" indent="0">
              <a:buNone/>
            </a:pPr>
            <a:r>
              <a:rPr lang="en-US" sz="1600" dirty="0"/>
              <a:t>                        "Quote: " + </a:t>
            </a:r>
            <a:r>
              <a:rPr lang="en-US" sz="1600" dirty="0" err="1"/>
              <a:t>c.getString</a:t>
            </a:r>
            <a:r>
              <a:rPr lang="en-US" sz="1600" dirty="0"/>
              <a:t>(1) + "\n",</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endParaRPr lang="en-US" sz="1600" dirty="0"/>
          </a:p>
          <a:p>
            <a:pPr marL="68580" indent="0">
              <a:buNone/>
            </a:pPr>
            <a:r>
              <a:rPr lang="en-US" sz="1600" dirty="0"/>
              <a:t>            }</a:t>
            </a:r>
          </a:p>
          <a:p>
            <a:pPr marL="68580" indent="0">
              <a:buNone/>
            </a:pPr>
            <a:r>
              <a:rPr lang="en-US" sz="1600" dirty="0"/>
              <a:t>            </a:t>
            </a:r>
            <a:r>
              <a:rPr lang="en-US" sz="1600" b="1" dirty="0"/>
              <a:t>else{</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"No Quote!",</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r>
              <a:rPr lang="en-US" sz="1600" dirty="0"/>
              <a:t>            </a:t>
            </a:r>
          </a:p>
          <a:p>
            <a:pPr marL="68580" indent="0">
              <a:buNone/>
            </a:pPr>
            <a:r>
              <a:rPr lang="en-US" sz="1600" dirty="0"/>
              <a:t>            }</a:t>
            </a:r>
          </a:p>
          <a:p>
            <a:pPr marL="68580" indent="0">
              <a:buNone/>
            </a:pPr>
            <a:r>
              <a:rPr lang="en-US" sz="1600" dirty="0"/>
              <a:t>            </a:t>
            </a:r>
          </a:p>
          <a:p>
            <a:pPr marL="68580" indent="0">
              <a:buNone/>
            </a:pPr>
            <a:r>
              <a:rPr lang="en-US" sz="1600" dirty="0"/>
              <a:t>            </a:t>
            </a:r>
            <a:r>
              <a:rPr lang="en-US" sz="1600" dirty="0" err="1"/>
              <a:t>db.close</a:t>
            </a:r>
            <a:r>
              <a:rPr lang="en-US" sz="1600" dirty="0"/>
              <a:t>();</a:t>
            </a:r>
          </a:p>
          <a:p>
            <a:pPr marL="68580" indent="0">
              <a:buNone/>
            </a:pPr>
            <a:r>
              <a:rPr lang="en-US" sz="1600" dirty="0"/>
              <a:t>        }</a:t>
            </a:r>
          </a:p>
          <a:p>
            <a:pPr marL="68580" indent="0">
              <a:buNone/>
            </a:pPr>
            <a:r>
              <a:rPr lang="en-US" sz="1600" dirty="0"/>
              <a:t>        };</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2704623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 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922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Run the project on the emulator</a:t>
            </a:r>
            <a:endParaRPr lang="en-PH" dirty="0"/>
          </a:p>
        </p:txBody>
      </p:sp>
      <p:pic>
        <p:nvPicPr>
          <p:cNvPr id="4" name="Content Placeholder 3" descr="circle006.png"/>
          <p:cNvPicPr>
            <a:picLocks noGrp="1" noChangeAspect="1"/>
          </p:cNvPicPr>
          <p:nvPr>
            <p:ph idx="1"/>
          </p:nvPr>
        </p:nvPicPr>
        <p:blipFill>
          <a:blip r:embed="rId2" cstate="print"/>
          <a:srcRect t="22018" b="22018"/>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Screen Resolutions</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448017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800" dirty="0" smtClean="0"/>
              <a:t>Android Screen Densities and Resolutions</a:t>
            </a:r>
            <a:endParaRPr lang="en-PH" sz="4800" dirty="0"/>
          </a:p>
        </p:txBody>
      </p:sp>
      <p:sp>
        <p:nvSpPr>
          <p:cNvPr id="3" name="Content Placeholder 2"/>
          <p:cNvSpPr>
            <a:spLocks noGrp="1"/>
          </p:cNvSpPr>
          <p:nvPr>
            <p:ph idx="1"/>
          </p:nvPr>
        </p:nvSpPr>
        <p:spPr/>
        <p:txBody>
          <a:bodyPr>
            <a:normAutofit fontScale="92500" lnSpcReduction="20000"/>
          </a:bodyPr>
          <a:lstStyle/>
          <a:p>
            <a:r>
              <a:rPr lang="en-PH" dirty="0" smtClean="0"/>
              <a:t>Android programs do not actually draw using resolutions defined in pixels, the way lower-level graphics routines do. </a:t>
            </a:r>
          </a:p>
          <a:p>
            <a:r>
              <a:rPr lang="en-PH" dirty="0" smtClean="0"/>
              <a:t>Android programs use a concept known as </a:t>
            </a:r>
            <a:r>
              <a:rPr lang="en-PH" b="1" dirty="0" smtClean="0"/>
              <a:t>pixel density</a:t>
            </a:r>
            <a:r>
              <a:rPr lang="en-PH" dirty="0" smtClean="0"/>
              <a:t> or more precisely, </a:t>
            </a:r>
            <a:r>
              <a:rPr lang="en-PH" b="1" dirty="0" smtClean="0"/>
              <a:t>density-independent pixel </a:t>
            </a:r>
            <a:r>
              <a:rPr lang="en-PH" dirty="0" smtClean="0"/>
              <a:t>(</a:t>
            </a:r>
            <a:r>
              <a:rPr lang="en-PH" dirty="0" err="1" smtClean="0"/>
              <a:t>dp</a:t>
            </a:r>
            <a:r>
              <a:rPr lang="en-PH" dirty="0" smtClean="0"/>
              <a:t> for short). </a:t>
            </a:r>
          </a:p>
          <a:p>
            <a:r>
              <a:rPr lang="en-PH" dirty="0" smtClean="0"/>
              <a:t>This is because of the variety of devices built around the Android OS, with widely varying screen sizes and resolutions. It might take some adjustment if you are more accustomed to working with pixels under a 2D graphics API or SDK. </a:t>
            </a:r>
            <a:endParaRPr lang="en-PH" dirty="0"/>
          </a:p>
        </p:txBody>
      </p:sp>
    </p:spTree>
    <p:extLst>
      <p:ext uri="{BB962C8B-B14F-4D97-AF65-F5344CB8AC3E}">
        <p14:creationId xmlns:p14="http://schemas.microsoft.com/office/powerpoint/2010/main" val="469077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800" dirty="0" smtClean="0"/>
              <a:t>Android General Screen Sizes</a:t>
            </a:r>
            <a:endParaRPr lang="en-PH"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1955947"/>
              </p:ext>
            </p:extLst>
          </p:nvPr>
        </p:nvGraphicFramePr>
        <p:xfrm>
          <a:off x="304800" y="2362200"/>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PH" dirty="0" smtClean="0"/>
                        <a:t>General Size</a:t>
                      </a:r>
                      <a:endParaRPr lang="en-PH" dirty="0"/>
                    </a:p>
                  </a:txBody>
                  <a:tcPr/>
                </a:tc>
                <a:tc>
                  <a:txBody>
                    <a:bodyPr/>
                    <a:lstStyle/>
                    <a:p>
                      <a:pPr algn="ctr"/>
                      <a:r>
                        <a:rPr lang="en-PH" dirty="0" smtClean="0"/>
                        <a:t>Minimum Screen Resolution (</a:t>
                      </a:r>
                      <a:r>
                        <a:rPr lang="en-PH" dirty="0" err="1" smtClean="0"/>
                        <a:t>dp</a:t>
                      </a:r>
                      <a:r>
                        <a:rPr lang="en-PH" dirty="0" smtClean="0"/>
                        <a:t>)</a:t>
                      </a:r>
                      <a:endParaRPr lang="en-PH" dirty="0"/>
                    </a:p>
                  </a:txBody>
                  <a:tcPr/>
                </a:tc>
              </a:tr>
              <a:tr h="370840">
                <a:tc>
                  <a:txBody>
                    <a:bodyPr/>
                    <a:lstStyle/>
                    <a:p>
                      <a:pPr algn="ctr"/>
                      <a:r>
                        <a:rPr lang="en-PH" dirty="0" smtClean="0"/>
                        <a:t>Small</a:t>
                      </a:r>
                      <a:endParaRPr lang="en-PH" dirty="0"/>
                    </a:p>
                  </a:txBody>
                  <a:tcPr/>
                </a:tc>
                <a:tc>
                  <a:txBody>
                    <a:bodyPr/>
                    <a:lstStyle/>
                    <a:p>
                      <a:pPr algn="ctr"/>
                      <a:r>
                        <a:rPr lang="en-PH" dirty="0" smtClean="0"/>
                        <a:t>426x320</a:t>
                      </a:r>
                      <a:endParaRPr lang="en-PH" dirty="0"/>
                    </a:p>
                  </a:txBody>
                  <a:tcPr/>
                </a:tc>
              </a:tr>
              <a:tr h="370840">
                <a:tc>
                  <a:txBody>
                    <a:bodyPr/>
                    <a:lstStyle/>
                    <a:p>
                      <a:pPr algn="ctr"/>
                      <a:r>
                        <a:rPr lang="en-PH" dirty="0" smtClean="0"/>
                        <a:t>Medium</a:t>
                      </a:r>
                      <a:endParaRPr lang="en-PH" dirty="0"/>
                    </a:p>
                  </a:txBody>
                  <a:tcPr/>
                </a:tc>
                <a:tc>
                  <a:txBody>
                    <a:bodyPr/>
                    <a:lstStyle/>
                    <a:p>
                      <a:pPr algn="ctr"/>
                      <a:r>
                        <a:rPr lang="en-PH" dirty="0" smtClean="0"/>
                        <a:t>470x320</a:t>
                      </a:r>
                      <a:endParaRPr lang="en-PH" dirty="0"/>
                    </a:p>
                  </a:txBody>
                  <a:tcPr/>
                </a:tc>
              </a:tr>
              <a:tr h="370840">
                <a:tc>
                  <a:txBody>
                    <a:bodyPr/>
                    <a:lstStyle/>
                    <a:p>
                      <a:pPr algn="ctr"/>
                      <a:r>
                        <a:rPr lang="en-PH" dirty="0" smtClean="0"/>
                        <a:t>Large</a:t>
                      </a:r>
                      <a:endParaRPr lang="en-PH" dirty="0"/>
                    </a:p>
                  </a:txBody>
                  <a:tcPr/>
                </a:tc>
                <a:tc>
                  <a:txBody>
                    <a:bodyPr/>
                    <a:lstStyle/>
                    <a:p>
                      <a:pPr algn="ctr"/>
                      <a:r>
                        <a:rPr lang="en-PH" dirty="0" smtClean="0"/>
                        <a:t>640x480</a:t>
                      </a:r>
                      <a:endParaRPr lang="en-PH" dirty="0"/>
                    </a:p>
                  </a:txBody>
                  <a:tcPr/>
                </a:tc>
              </a:tr>
              <a:tr h="370840">
                <a:tc>
                  <a:txBody>
                    <a:bodyPr/>
                    <a:lstStyle/>
                    <a:p>
                      <a:pPr algn="ctr"/>
                      <a:r>
                        <a:rPr lang="en-PH" dirty="0" smtClean="0"/>
                        <a:t>Extra Large</a:t>
                      </a:r>
                      <a:endParaRPr lang="en-PH" dirty="0"/>
                    </a:p>
                  </a:txBody>
                  <a:tcPr/>
                </a:tc>
                <a:tc>
                  <a:txBody>
                    <a:bodyPr/>
                    <a:lstStyle/>
                    <a:p>
                      <a:pPr algn="ctr"/>
                      <a:r>
                        <a:rPr lang="en-PH" dirty="0" smtClean="0"/>
                        <a:t>960x720</a:t>
                      </a:r>
                      <a:endParaRPr lang="en-PH" dirty="0"/>
                    </a:p>
                  </a:txBody>
                  <a:tcPr/>
                </a:tc>
              </a:tr>
            </a:tbl>
          </a:graphicData>
        </a:graphic>
      </p:graphicFrame>
    </p:spTree>
    <p:extLst>
      <p:ext uri="{BB962C8B-B14F-4D97-AF65-F5344CB8AC3E}">
        <p14:creationId xmlns:p14="http://schemas.microsoft.com/office/powerpoint/2010/main" val="1570491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400" dirty="0" smtClean="0"/>
              <a:t>Android Screen Definitions</a:t>
            </a:r>
            <a:endParaRPr lang="en-PH" sz="4400" dirty="0"/>
          </a:p>
        </p:txBody>
      </p:sp>
      <p:sp>
        <p:nvSpPr>
          <p:cNvPr id="3" name="Content Placeholder 2"/>
          <p:cNvSpPr>
            <a:spLocks noGrp="1"/>
          </p:cNvSpPr>
          <p:nvPr>
            <p:ph idx="1"/>
          </p:nvPr>
        </p:nvSpPr>
        <p:spPr/>
        <p:txBody>
          <a:bodyPr/>
          <a:lstStyle/>
          <a:p>
            <a:endParaRPr lang="en-PH" dirty="0"/>
          </a:p>
        </p:txBody>
      </p:sp>
      <p:pic>
        <p:nvPicPr>
          <p:cNvPr id="1026" name="Picture 2"/>
          <p:cNvPicPr>
            <a:picLocks noChangeAspect="1" noChangeArrowheads="1"/>
          </p:cNvPicPr>
          <p:nvPr/>
        </p:nvPicPr>
        <p:blipFill>
          <a:blip r:embed="rId3" cstate="print"/>
          <a:srcRect/>
          <a:stretch>
            <a:fillRect/>
          </a:stretch>
        </p:blipFill>
        <p:spPr bwMode="auto">
          <a:xfrm>
            <a:off x="457200" y="1676400"/>
            <a:ext cx="8244788" cy="4562475"/>
          </a:xfrm>
          <a:prstGeom prst="rect">
            <a:avLst/>
          </a:prstGeom>
          <a:noFill/>
          <a:ln w="9525">
            <a:noFill/>
            <a:miter lim="800000"/>
            <a:headEnd/>
            <a:tailEnd/>
          </a:ln>
        </p:spPr>
      </p:pic>
    </p:spTree>
    <p:extLst>
      <p:ext uri="{BB962C8B-B14F-4D97-AF65-F5344CB8AC3E}">
        <p14:creationId xmlns:p14="http://schemas.microsoft.com/office/powerpoint/2010/main" val="2667739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Packaging the Application</a:t>
            </a:r>
            <a:endParaRPr lang="en-PH"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2181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PH" sz="3200" dirty="0" smtClean="0"/>
              <a:t>Before you consider your application ready for release</a:t>
            </a:r>
            <a:endParaRPr lang="en-PH" sz="3200" dirty="0"/>
          </a:p>
        </p:txBody>
      </p:sp>
      <p:sp>
        <p:nvSpPr>
          <p:cNvPr id="5" name="Content Placeholder 4"/>
          <p:cNvSpPr>
            <a:spLocks noGrp="1"/>
          </p:cNvSpPr>
          <p:nvPr>
            <p:ph idx="1"/>
          </p:nvPr>
        </p:nvSpPr>
        <p:spPr/>
        <p:txBody>
          <a:bodyPr>
            <a:normAutofit lnSpcReduction="10000"/>
          </a:bodyPr>
          <a:lstStyle/>
          <a:p>
            <a:pPr marL="525780" indent="-457200"/>
            <a:r>
              <a:rPr lang="en-PH" dirty="0" smtClean="0"/>
              <a:t>Test your application extensively on actual devices</a:t>
            </a:r>
          </a:p>
          <a:p>
            <a:pPr marL="525780" indent="-457200"/>
            <a:r>
              <a:rPr lang="en-PH" dirty="0" smtClean="0"/>
              <a:t>Consider adding an End User License Agreement in your application</a:t>
            </a:r>
          </a:p>
          <a:p>
            <a:pPr marL="525780" indent="-457200"/>
            <a:r>
              <a:rPr lang="en-PH" dirty="0" smtClean="0"/>
              <a:t>Consider adding licensing support</a:t>
            </a:r>
          </a:p>
          <a:p>
            <a:pPr marL="525780" indent="-457200"/>
            <a:r>
              <a:rPr lang="en-PH" dirty="0" smtClean="0"/>
              <a:t>Specify an icon and label in the application's manifest</a:t>
            </a:r>
          </a:p>
          <a:p>
            <a:pPr marL="525780" indent="-457200"/>
            <a:r>
              <a:rPr lang="en-PH" dirty="0" smtClean="0"/>
              <a:t>Turn off logging and debugging and clean up data/files</a:t>
            </a:r>
            <a:endParaRPr lang="en-PH" dirty="0"/>
          </a:p>
        </p:txBody>
      </p:sp>
    </p:spTree>
    <p:extLst>
      <p:ext uri="{BB962C8B-B14F-4D97-AF65-F5344CB8AC3E}">
        <p14:creationId xmlns:p14="http://schemas.microsoft.com/office/powerpoint/2010/main" val="29583650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200" dirty="0" smtClean="0"/>
              <a:t>Before you do the final compile of your application:</a:t>
            </a:r>
            <a:endParaRPr lang="en-PH" sz="3200" dirty="0"/>
          </a:p>
        </p:txBody>
      </p:sp>
      <p:sp>
        <p:nvSpPr>
          <p:cNvPr id="3" name="Content Placeholder 2"/>
          <p:cNvSpPr>
            <a:spLocks noGrp="1"/>
          </p:cNvSpPr>
          <p:nvPr>
            <p:ph idx="1"/>
          </p:nvPr>
        </p:nvSpPr>
        <p:spPr/>
        <p:txBody>
          <a:bodyPr/>
          <a:lstStyle/>
          <a:p>
            <a:r>
              <a:rPr lang="en-PH" dirty="0" smtClean="0"/>
              <a:t>Version your application</a:t>
            </a:r>
          </a:p>
          <a:p>
            <a:r>
              <a:rPr lang="en-PH" dirty="0" smtClean="0"/>
              <a:t>Obtain a suitable cryptographic key</a:t>
            </a:r>
          </a:p>
          <a:p>
            <a:r>
              <a:rPr lang="en-PH" dirty="0" smtClean="0"/>
              <a:t>Register for a Maps API Key, if your application is using </a:t>
            </a:r>
            <a:r>
              <a:rPr lang="en-PH" dirty="0" err="1" smtClean="0"/>
              <a:t>MapView</a:t>
            </a:r>
            <a:r>
              <a:rPr lang="en-PH" dirty="0" smtClean="0"/>
              <a:t> elements</a:t>
            </a:r>
            <a:endParaRPr lang="en-PH" dirty="0"/>
          </a:p>
        </p:txBody>
      </p:sp>
    </p:spTree>
    <p:extLst>
      <p:ext uri="{BB962C8B-B14F-4D97-AF65-F5344CB8AC3E}">
        <p14:creationId xmlns:p14="http://schemas.microsoft.com/office/powerpoint/2010/main" val="40503835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Final Checks</a:t>
            </a:r>
            <a:endParaRPr lang="en-PH" dirty="0"/>
          </a:p>
        </p:txBody>
      </p:sp>
      <p:sp>
        <p:nvSpPr>
          <p:cNvPr id="3" name="Content Placeholder 2"/>
          <p:cNvSpPr>
            <a:spLocks noGrp="1"/>
          </p:cNvSpPr>
          <p:nvPr>
            <p:ph idx="1"/>
          </p:nvPr>
        </p:nvSpPr>
        <p:spPr/>
        <p:txBody>
          <a:bodyPr/>
          <a:lstStyle/>
          <a:p>
            <a:r>
              <a:rPr lang="en-PH" dirty="0" smtClean="0"/>
              <a:t>Compile your application</a:t>
            </a:r>
          </a:p>
          <a:p>
            <a:r>
              <a:rPr lang="en-PH" dirty="0" smtClean="0"/>
              <a:t>After you compile your application:</a:t>
            </a:r>
          </a:p>
          <a:p>
            <a:pPr lvl="1"/>
            <a:r>
              <a:rPr lang="en-PH" dirty="0" smtClean="0"/>
              <a:t>Sign your application</a:t>
            </a:r>
          </a:p>
          <a:p>
            <a:pPr lvl="1"/>
            <a:r>
              <a:rPr lang="en-PH" dirty="0" smtClean="0"/>
              <a:t>Test your compiled application</a:t>
            </a:r>
            <a:endParaRPr lang="en-PH" dirty="0"/>
          </a:p>
        </p:txBody>
      </p:sp>
    </p:spTree>
    <p:extLst>
      <p:ext uri="{BB962C8B-B14F-4D97-AF65-F5344CB8AC3E}">
        <p14:creationId xmlns:p14="http://schemas.microsoft.com/office/powerpoint/2010/main" val="10501296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Installing the Application</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36070786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Ways to install</a:t>
            </a:r>
            <a:endParaRPr lang="en-PH" dirty="0"/>
          </a:p>
        </p:txBody>
      </p:sp>
      <p:sp>
        <p:nvSpPr>
          <p:cNvPr id="5" name="Content Placeholder 4"/>
          <p:cNvSpPr>
            <a:spLocks noGrp="1"/>
          </p:cNvSpPr>
          <p:nvPr>
            <p:ph idx="1"/>
          </p:nvPr>
        </p:nvSpPr>
        <p:spPr/>
        <p:txBody>
          <a:bodyPr/>
          <a:lstStyle/>
          <a:p>
            <a:r>
              <a:rPr lang="en-PH" dirty="0" smtClean="0"/>
              <a:t>Via the android market if it is published</a:t>
            </a:r>
          </a:p>
          <a:p>
            <a:r>
              <a:rPr lang="en-PH" dirty="0" smtClean="0"/>
              <a:t>Via direct install using APK file</a:t>
            </a:r>
            <a:endParaRPr lang="en-PH" dirty="0"/>
          </a:p>
        </p:txBody>
      </p:sp>
    </p:spTree>
    <p:extLst>
      <p:ext uri="{BB962C8B-B14F-4D97-AF65-F5344CB8AC3E}">
        <p14:creationId xmlns:p14="http://schemas.microsoft.com/office/powerpoint/2010/main" val="1724706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Android App Life Cycle</a:t>
            </a:r>
            <a:endParaRPr lang="en-PH" dirty="0"/>
          </a:p>
        </p:txBody>
      </p:sp>
      <p:sp>
        <p:nvSpPr>
          <p:cNvPr id="3" name="Content Placeholder 2"/>
          <p:cNvSpPr>
            <a:spLocks noGrp="1"/>
          </p:cNvSpPr>
          <p:nvPr>
            <p:ph idx="1"/>
          </p:nvPr>
        </p:nvSpPr>
        <p:spPr/>
        <p:txBody>
          <a:bodyPr>
            <a:normAutofit fontScale="47500" lnSpcReduction="20000"/>
          </a:bodyPr>
          <a:lstStyle/>
          <a:p>
            <a:r>
              <a:rPr lang="en-PH" dirty="0" smtClean="0"/>
              <a:t>Android applications are written in the Java programming language. The Android SDK tools compile the code—along with any data and resource files—into an Android package, an archive file with an .</a:t>
            </a:r>
            <a:r>
              <a:rPr lang="en-PH" dirty="0" err="1" smtClean="0"/>
              <a:t>apk</a:t>
            </a:r>
            <a:r>
              <a:rPr lang="en-PH" dirty="0" smtClean="0"/>
              <a:t> suffix. All the code in a single .</a:t>
            </a:r>
            <a:r>
              <a:rPr lang="en-PH" dirty="0" err="1" smtClean="0"/>
              <a:t>apk</a:t>
            </a:r>
            <a:r>
              <a:rPr lang="en-PH" dirty="0" smtClean="0"/>
              <a:t> file is considered to be one application and is the file that Android-powered devices use to install the application.</a:t>
            </a:r>
          </a:p>
          <a:p>
            <a:endParaRPr lang="en-PH" dirty="0" smtClean="0"/>
          </a:p>
          <a:p>
            <a:r>
              <a:rPr lang="en-PH" dirty="0" smtClean="0"/>
              <a:t>Once installed on a device, each Android application lives in its own security sandbox:</a:t>
            </a:r>
          </a:p>
          <a:p>
            <a:pPr lvl="1"/>
            <a:r>
              <a:rPr lang="en-PH" dirty="0" smtClean="0"/>
              <a:t>The Android operating system is a multi-user Linux system in which each application is a different user.</a:t>
            </a:r>
          </a:p>
          <a:p>
            <a:pPr lvl="1"/>
            <a:r>
              <a:rPr lang="en-PH" dirty="0" smtClean="0"/>
              <a:t>By default, the system assigns each application a unique Linux user ID (the ID is used only by the system and is unknown to the application). The system sets permissions for all the files in an application so that only the user ID assigned to that application can access them.</a:t>
            </a:r>
          </a:p>
          <a:p>
            <a:pPr lvl="1"/>
            <a:r>
              <a:rPr lang="en-PH" dirty="0" smtClean="0"/>
              <a:t>Each process has its own virtual machine (VM), so an application's code runs in isolation from other applications.</a:t>
            </a:r>
          </a:p>
          <a:p>
            <a:pPr lvl="1"/>
            <a:r>
              <a:rPr lang="en-PH" dirty="0" smtClean="0"/>
              <a:t>By default, every application runs in its own Linux process. Android starts the process when any of the application's components need to be executed, then shuts down the process when it's no longer needed or when the system must recover memory for other applications.</a:t>
            </a:r>
          </a:p>
          <a:p>
            <a:r>
              <a:rPr lang="en-PH" dirty="0" smtClean="0"/>
              <a:t>In this way, the Android system implements the principle of least privilege. That is, each application, by default, has access only to the components that it requires to do its work and no more. This creates a very secure environment in which an application cannot access parts of the system for which it is not given permission.</a:t>
            </a:r>
            <a:endParaRPr lang="en-PH"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Publishing on the Android Market</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41010293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Android Market</a:t>
            </a:r>
            <a:endParaRPr lang="en-PH" dirty="0"/>
          </a:p>
        </p:txBody>
      </p:sp>
      <p:sp>
        <p:nvSpPr>
          <p:cNvPr id="5" name="Content Placeholder 4"/>
          <p:cNvSpPr>
            <a:spLocks noGrp="1"/>
          </p:cNvSpPr>
          <p:nvPr>
            <p:ph idx="1"/>
          </p:nvPr>
        </p:nvSpPr>
        <p:spPr/>
        <p:txBody>
          <a:bodyPr>
            <a:normAutofit fontScale="92500" lnSpcReduction="10000"/>
          </a:bodyPr>
          <a:lstStyle/>
          <a:p>
            <a:r>
              <a:rPr lang="en-PH" dirty="0" smtClean="0"/>
              <a:t>Android Market is a service that makes it easy for users to find and download Android applications to their Android-powered devices, either from the Android Market application on their device or from the Android Market web site (market.android.com). </a:t>
            </a:r>
          </a:p>
          <a:p>
            <a:r>
              <a:rPr lang="en-PH" dirty="0" smtClean="0"/>
              <a:t>As a developer, you can use Android Market to distribute your applications to users on all types of Android-powered devices, all around the world.</a:t>
            </a:r>
          </a:p>
          <a:p>
            <a:endParaRPr lang="en-PH" dirty="0"/>
          </a:p>
        </p:txBody>
      </p:sp>
    </p:spTree>
    <p:extLst>
      <p:ext uri="{BB962C8B-B14F-4D97-AF65-F5344CB8AC3E}">
        <p14:creationId xmlns:p14="http://schemas.microsoft.com/office/powerpoint/2010/main" val="38183343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Uploading your Apps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To publish your application on Android Market:</a:t>
            </a:r>
          </a:p>
          <a:p>
            <a:pPr marL="822960" lvl="1" indent="-457200">
              <a:buFont typeface="+mj-lt"/>
              <a:buAutoNum type="arabicPeriod"/>
            </a:pPr>
            <a:r>
              <a:rPr lang="en-PH" dirty="0" smtClean="0"/>
              <a:t>You first need to register with the service using a Google account and agree to the terms of service. </a:t>
            </a:r>
          </a:p>
          <a:p>
            <a:pPr marL="822960" lvl="1" indent="-457200">
              <a:buFont typeface="+mj-lt"/>
              <a:buAutoNum type="arabicPeriod"/>
            </a:pPr>
            <a:r>
              <a:rPr lang="en-PH" dirty="0" smtClean="0"/>
              <a:t>Once you are </a:t>
            </a:r>
            <a:r>
              <a:rPr lang="en-PH" dirty="0" err="1" smtClean="0"/>
              <a:t>registeredyou</a:t>
            </a:r>
            <a:r>
              <a:rPr lang="en-PH" dirty="0" smtClean="0"/>
              <a:t> can upload your application to the service whenever you want, update it as many times as you want</a:t>
            </a:r>
          </a:p>
          <a:p>
            <a:pPr marL="822960" lvl="1" indent="-457200">
              <a:buFont typeface="+mj-lt"/>
              <a:buAutoNum type="arabicPeriod"/>
            </a:pPr>
            <a:r>
              <a:rPr lang="en-PH" dirty="0" smtClean="0"/>
              <a:t>And then publish it when you are ready. </a:t>
            </a:r>
          </a:p>
          <a:p>
            <a:pPr lvl="1"/>
            <a:endParaRPr lang="en-PH" dirty="0" smtClean="0"/>
          </a:p>
          <a:p>
            <a:r>
              <a:rPr lang="en-PH" dirty="0" smtClean="0"/>
              <a:t>Once published, users can see your application, download it, and rate it.</a:t>
            </a:r>
          </a:p>
          <a:p>
            <a:endParaRPr lang="en-PH" dirty="0"/>
          </a:p>
        </p:txBody>
      </p:sp>
    </p:spTree>
    <p:extLst>
      <p:ext uri="{BB962C8B-B14F-4D97-AF65-F5344CB8AC3E}">
        <p14:creationId xmlns:p14="http://schemas.microsoft.com/office/powerpoint/2010/main" val="24755669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62200"/>
            <a:ext cx="7513638" cy="3593816"/>
          </a:xfrm>
        </p:spPr>
      </p:pic>
    </p:spTree>
    <p:extLst>
      <p:ext uri="{BB962C8B-B14F-4D97-AF65-F5344CB8AC3E}">
        <p14:creationId xmlns:p14="http://schemas.microsoft.com/office/powerpoint/2010/main" val="576291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209800"/>
            <a:ext cx="6728907" cy="3700899"/>
          </a:xfrm>
        </p:spPr>
      </p:pic>
    </p:spTree>
    <p:extLst>
      <p:ext uri="{BB962C8B-B14F-4D97-AF65-F5344CB8AC3E}">
        <p14:creationId xmlns:p14="http://schemas.microsoft.com/office/powerpoint/2010/main" val="2126250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Requirements enforced by the Android Market server</a:t>
            </a:r>
            <a:endParaRPr lang="en-PH" dirty="0"/>
          </a:p>
        </p:txBody>
      </p:sp>
      <p:sp>
        <p:nvSpPr>
          <p:cNvPr id="5" name="Content Placeholder 4"/>
          <p:cNvSpPr>
            <a:spLocks noGrp="1"/>
          </p:cNvSpPr>
          <p:nvPr>
            <p:ph idx="1"/>
          </p:nvPr>
        </p:nvSpPr>
        <p:spPr/>
        <p:txBody>
          <a:bodyPr>
            <a:normAutofit fontScale="92500" lnSpcReduction="20000"/>
          </a:bodyPr>
          <a:lstStyle/>
          <a:p>
            <a:pPr marL="525780" indent="-457200">
              <a:buFont typeface="+mj-lt"/>
              <a:buAutoNum type="arabicPeriod"/>
            </a:pPr>
            <a:r>
              <a:rPr lang="en-PH" dirty="0" smtClean="0"/>
              <a:t>Your application must be signed with a cryptographic private key whose validity period ends after 22 October 2033.</a:t>
            </a:r>
          </a:p>
          <a:p>
            <a:pPr marL="525780" indent="-457200">
              <a:buFont typeface="+mj-lt"/>
              <a:buAutoNum type="arabicPeriod"/>
            </a:pPr>
            <a:r>
              <a:rPr lang="en-PH" dirty="0" smtClean="0"/>
              <a:t>Your application must define both an </a:t>
            </a:r>
            <a:r>
              <a:rPr lang="en-PH" dirty="0" err="1" smtClean="0"/>
              <a:t>android:versionCode</a:t>
            </a:r>
            <a:r>
              <a:rPr lang="en-PH" dirty="0" smtClean="0"/>
              <a:t> and an </a:t>
            </a:r>
            <a:r>
              <a:rPr lang="en-PH" dirty="0" err="1" smtClean="0"/>
              <a:t>android:versionName</a:t>
            </a:r>
            <a:r>
              <a:rPr lang="en-PH" dirty="0" smtClean="0"/>
              <a:t> attribute in the &lt;manifest&gt; element of its manifest file. </a:t>
            </a:r>
          </a:p>
          <a:p>
            <a:pPr marL="525780" indent="-457200">
              <a:buFont typeface="+mj-lt"/>
              <a:buAutoNum type="arabicPeriod"/>
            </a:pPr>
            <a:r>
              <a:rPr lang="en-PH" dirty="0" smtClean="0"/>
              <a:t>Your application must define both an </a:t>
            </a:r>
            <a:r>
              <a:rPr lang="en-PH" dirty="0" err="1" smtClean="0"/>
              <a:t>android:icon</a:t>
            </a:r>
            <a:r>
              <a:rPr lang="en-PH" dirty="0" smtClean="0"/>
              <a:t> and an </a:t>
            </a:r>
            <a:r>
              <a:rPr lang="en-PH" dirty="0" err="1" smtClean="0"/>
              <a:t>android:label</a:t>
            </a:r>
            <a:r>
              <a:rPr lang="en-PH" dirty="0" smtClean="0"/>
              <a:t> attribute in the &lt;application&gt; element of its manifest file.</a:t>
            </a:r>
            <a:endParaRPr lang="en-PH" dirty="0"/>
          </a:p>
        </p:txBody>
      </p:sp>
    </p:spTree>
    <p:extLst>
      <p:ext uri="{BB962C8B-B14F-4D97-AF65-F5344CB8AC3E}">
        <p14:creationId xmlns:p14="http://schemas.microsoft.com/office/powerpoint/2010/main" val="17464728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APK file size: Maximum supported size is 50MB.</a:t>
            </a:r>
          </a:p>
          <a:p>
            <a:pPr marL="0" indent="0">
              <a:buNone/>
            </a:pPr>
            <a:r>
              <a:rPr lang="en-US" dirty="0" smtClean="0"/>
              <a:t>Draft application .</a:t>
            </a:r>
            <a:r>
              <a:rPr lang="en-US" dirty="0" err="1" smtClean="0"/>
              <a:t>apk</a:t>
            </a:r>
            <a:r>
              <a:rPr lang="en-US" dirty="0" smtClean="0"/>
              <a:t> file: When you upload an .</a:t>
            </a:r>
            <a:r>
              <a:rPr lang="en-US" dirty="0" err="1" smtClean="0"/>
              <a:t>apk</a:t>
            </a:r>
            <a:r>
              <a:rPr lang="en-US" dirty="0" smtClean="0"/>
              <a:t> file, it can be saved as a draft while you edit the other aspects of the list.</a:t>
            </a:r>
          </a:p>
          <a:p>
            <a:pPr marL="0" indent="0">
              <a:buNone/>
            </a:pPr>
            <a:r>
              <a:rPr lang="en-US" dirty="0" smtClean="0"/>
              <a:t>Please note that package names for app files are unique and permanent, so please choose wisely. Package names cannot be deleted or re-used in the future.</a:t>
            </a:r>
          </a:p>
          <a:p>
            <a:pPr marL="0" indent="0">
              <a:buNone/>
            </a:pPr>
            <a:endParaRPr lang="en-US" dirty="0" smtClean="0"/>
          </a:p>
          <a:p>
            <a:pPr marL="0" indent="0">
              <a:buNone/>
            </a:pPr>
            <a:r>
              <a:rPr lang="en-US" dirty="0" smtClean="0"/>
              <a:t>Screenshots: 2 screenshots are required. The additional 6 are optional.</a:t>
            </a:r>
          </a:p>
          <a:p>
            <a:pPr marL="0" indent="0">
              <a:buNone/>
            </a:pPr>
            <a:r>
              <a:rPr lang="en-US" dirty="0" smtClean="0"/>
              <a:t>High-Resolution Application Icon: Required.</a:t>
            </a:r>
          </a:p>
          <a:p>
            <a:pPr marL="0" indent="0">
              <a:buNone/>
            </a:pPr>
            <a:r>
              <a:rPr lang="en-US" dirty="0" smtClean="0"/>
              <a:t>Promotional Graphic: Optional.</a:t>
            </a:r>
          </a:p>
          <a:p>
            <a:pPr marL="0" indent="0">
              <a:buNone/>
            </a:pPr>
            <a:r>
              <a:rPr lang="en-US" dirty="0" smtClean="0"/>
              <a:t>Feature Graphic: Optional.</a:t>
            </a:r>
          </a:p>
          <a:p>
            <a:pPr marL="0" indent="0">
              <a:buNone/>
            </a:pPr>
            <a:r>
              <a:rPr lang="en-US" dirty="0" smtClean="0"/>
              <a:t>Promotional Video: Optional.</a:t>
            </a:r>
            <a:endParaRPr lang="en-US" dirty="0"/>
          </a:p>
        </p:txBody>
      </p:sp>
    </p:spTree>
    <p:extLst>
      <p:ext uri="{BB962C8B-B14F-4D97-AF65-F5344CB8AC3E}">
        <p14:creationId xmlns:p14="http://schemas.microsoft.com/office/powerpoint/2010/main" val="350614766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335584"/>
            <a:ext cx="5340499" cy="3353079"/>
          </a:xfrm>
        </p:spPr>
      </p:pic>
    </p:spTree>
    <p:extLst>
      <p:ext uri="{BB962C8B-B14F-4D97-AF65-F5344CB8AC3E}">
        <p14:creationId xmlns:p14="http://schemas.microsoft.com/office/powerpoint/2010/main" val="3691521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
            </a:r>
            <a:br>
              <a:rPr lang="en-PH" dirty="0" smtClean="0"/>
            </a:br>
            <a:r>
              <a:rPr lang="en-PH" dirty="0" smtClean="0"/>
              <a:t>Final Words</a:t>
            </a:r>
            <a:endParaRPr lang="en-PH" dirty="0"/>
          </a:p>
        </p:txBody>
      </p:sp>
      <p:sp>
        <p:nvSpPr>
          <p:cNvPr id="3" name="Text Placeholder 2"/>
          <p:cNvSpPr>
            <a:spLocks noGrp="1"/>
          </p:cNvSpPr>
          <p:nvPr>
            <p:ph type="body" idx="1"/>
          </p:nvPr>
        </p:nvSpPr>
        <p:spPr/>
        <p:txBody>
          <a:bodyPr/>
          <a:lstStyle/>
          <a:p>
            <a:r>
              <a:rPr lang="en-PH" dirty="0" smtClean="0"/>
              <a:t>Thank  you for attending the Android bootcamp!</a:t>
            </a:r>
          </a:p>
          <a:p>
            <a:r>
              <a:rPr lang="en-PH" dirty="0" smtClean="0"/>
              <a:t>Hopefully you learned something and will be able to use it in the future</a:t>
            </a:r>
            <a:endParaRPr lang="en-PH" dirty="0"/>
          </a:p>
        </p:txBody>
      </p:sp>
    </p:spTree>
    <p:extLst>
      <p:ext uri="{BB962C8B-B14F-4D97-AF65-F5344CB8AC3E}">
        <p14:creationId xmlns:p14="http://schemas.microsoft.com/office/powerpoint/2010/main" val="3133982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Activity Lifecycle</a:t>
            </a:r>
            <a:endParaRPr lang="en-PH" dirty="0"/>
          </a:p>
        </p:txBody>
      </p:sp>
      <p:sp>
        <p:nvSpPr>
          <p:cNvPr id="3" name="Content Placeholder 2"/>
          <p:cNvSpPr>
            <a:spLocks noGrp="1"/>
          </p:cNvSpPr>
          <p:nvPr>
            <p:ph idx="1"/>
          </p:nvPr>
        </p:nvSpPr>
        <p:spPr/>
        <p:txBody>
          <a:bodyPr/>
          <a:lstStyle/>
          <a:p>
            <a:endParaRPr lang="en-PH" dirty="0"/>
          </a:p>
        </p:txBody>
      </p:sp>
      <p:pic>
        <p:nvPicPr>
          <p:cNvPr id="1026" name="Picture 2" descr="State diagram for an Android Activity Lifecycle."/>
          <p:cNvPicPr>
            <a:picLocks noChangeAspect="1" noChangeArrowheads="1"/>
          </p:cNvPicPr>
          <p:nvPr/>
        </p:nvPicPr>
        <p:blipFill>
          <a:blip r:embed="rId3" cstate="print"/>
          <a:srcRect/>
          <a:stretch>
            <a:fillRect/>
          </a:stretch>
        </p:blipFill>
        <p:spPr bwMode="auto">
          <a:xfrm>
            <a:off x="4876800" y="1314116"/>
            <a:ext cx="3456799" cy="44675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Items to Monitor</a:t>
            </a:r>
            <a:endParaRPr lang="en-PH" dirty="0"/>
          </a:p>
        </p:txBody>
      </p:sp>
      <p:sp>
        <p:nvSpPr>
          <p:cNvPr id="3" name="Content Placeholder 2"/>
          <p:cNvSpPr>
            <a:spLocks noGrp="1"/>
          </p:cNvSpPr>
          <p:nvPr>
            <p:ph idx="1"/>
          </p:nvPr>
        </p:nvSpPr>
        <p:spPr/>
        <p:txBody>
          <a:bodyPr>
            <a:normAutofit fontScale="92500" lnSpcReduction="20000"/>
          </a:bodyPr>
          <a:lstStyle/>
          <a:p>
            <a:pPr marL="68580" indent="0">
              <a:buNone/>
            </a:pPr>
            <a:r>
              <a:rPr lang="en-PH" dirty="0" smtClean="0"/>
              <a:t>There are three key loops you may be interested in monitoring within your activity:</a:t>
            </a:r>
          </a:p>
          <a:p>
            <a:pPr marL="525780" indent="-457200">
              <a:buFont typeface="+mj-lt"/>
              <a:buAutoNum type="arabicPeriod"/>
            </a:pPr>
            <a:r>
              <a:rPr lang="en-PH" dirty="0" smtClean="0"/>
              <a:t>The entire lifetime of an activity happens between the first call to onCreate(Bundle) through to a single final call to onDestroy(). </a:t>
            </a:r>
          </a:p>
          <a:p>
            <a:pPr marL="525780" indent="-457200">
              <a:buFont typeface="+mj-lt"/>
              <a:buAutoNum type="arabicPeriod"/>
            </a:pPr>
            <a:r>
              <a:rPr lang="en-PH" dirty="0" smtClean="0"/>
              <a:t>The visible lifetime of an activity happens between a call to onStart() until a corresponding call to onStop(). </a:t>
            </a:r>
          </a:p>
          <a:p>
            <a:pPr marL="525780" indent="-457200">
              <a:buFont typeface="+mj-lt"/>
              <a:buAutoNum type="arabicPeriod"/>
            </a:pPr>
            <a:r>
              <a:rPr lang="en-PH" dirty="0" smtClean="0"/>
              <a:t>The foreground lifetime of an activity happens between a call to onResume() until a corresponding call to onPause(). </a:t>
            </a:r>
            <a:endParaRPr lang="en-P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Online Data</a:t>
            </a:r>
            <a:endParaRPr lang="en-US" dirty="0"/>
          </a:p>
        </p:txBody>
      </p:sp>
      <p:sp>
        <p:nvSpPr>
          <p:cNvPr id="3" name="Subtitle 2"/>
          <p:cNvSpPr>
            <a:spLocks noGrp="1"/>
          </p:cNvSpPr>
          <p:nvPr>
            <p:ph type="subTitle" idx="1"/>
          </p:nvPr>
        </p:nvSpPr>
        <p:spPr/>
        <p:txBody>
          <a:bodyPr/>
          <a:lstStyle/>
          <a:p>
            <a:r>
              <a:rPr lang="en-US" dirty="0" smtClean="0"/>
              <a:t>Android and JSON</a:t>
            </a:r>
          </a:p>
        </p:txBody>
      </p:sp>
    </p:spTree>
    <p:extLst>
      <p:ext uri="{BB962C8B-B14F-4D97-AF65-F5344CB8AC3E}">
        <p14:creationId xmlns:p14="http://schemas.microsoft.com/office/powerpoint/2010/main" val="245676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p:txBody>
          <a:bodyPr/>
          <a:lstStyle/>
          <a:p>
            <a:r>
              <a:rPr lang="en-US" dirty="0" smtClean="0"/>
              <a:t>Create a new Android project called </a:t>
            </a:r>
            <a:r>
              <a:rPr lang="en-US" dirty="0" err="1" smtClean="0"/>
              <a:t>AccessWebServiceActivity</a:t>
            </a:r>
            <a:endParaRPr lang="en-US" dirty="0" smtClean="0"/>
          </a:p>
          <a:p>
            <a:r>
              <a:rPr lang="en-US" dirty="0" smtClean="0"/>
              <a:t>Name the main activity as: </a:t>
            </a:r>
            <a:r>
              <a:rPr lang="en-US" dirty="0" err="1" smtClean="0"/>
              <a:t>AccessWebServiceActivity.java</a:t>
            </a:r>
            <a:endParaRPr lang="en-US" dirty="0" smtClean="0"/>
          </a:p>
          <a:p>
            <a:endParaRPr lang="en-US" dirty="0"/>
          </a:p>
        </p:txBody>
      </p:sp>
    </p:spTree>
    <p:extLst>
      <p:ext uri="{BB962C8B-B14F-4D97-AF65-F5344CB8AC3E}">
        <p14:creationId xmlns:p14="http://schemas.microsoft.com/office/powerpoint/2010/main" val="26232999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377</TotalTime>
  <Words>8748</Words>
  <Application>Microsoft Macintosh PowerPoint</Application>
  <PresentationFormat>On-screen Show (4:3)</PresentationFormat>
  <Paragraphs>1103</Paragraphs>
  <Slides>58</Slides>
  <Notes>28</Notes>
  <HiddenSlides>2</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Austin</vt:lpstr>
      <vt:lpstr>Webservices, SQLite and others</vt:lpstr>
      <vt:lpstr>The Android App Life Cycle</vt:lpstr>
      <vt:lpstr>Create a new project and add the code below</vt:lpstr>
      <vt:lpstr>Run the project on the emulator</vt:lpstr>
      <vt:lpstr>Android App Life Cycle</vt:lpstr>
      <vt:lpstr>Activity Lifecycle</vt:lpstr>
      <vt:lpstr>Items to Monitor</vt:lpstr>
      <vt:lpstr>Accessing Online Data</vt:lpstr>
      <vt:lpstr>The Project</vt:lpstr>
      <vt:lpstr>The interface</vt:lpstr>
      <vt:lpstr>AccessWebServiceActivity.java</vt:lpstr>
      <vt:lpstr>AsyncTask</vt:lpstr>
      <vt:lpstr>Android Manifest</vt:lpstr>
      <vt:lpstr>Running the App</vt:lpstr>
      <vt:lpstr>Summary</vt:lpstr>
      <vt:lpstr>SQLite Databases and Android</vt:lpstr>
      <vt:lpstr>PowerPoint Presentation</vt:lpstr>
      <vt:lpstr>SQLiteOpenHelper</vt:lpstr>
      <vt:lpstr>SQLiteDatabase methods</vt:lpstr>
      <vt:lpstr>Cursor</vt:lpstr>
      <vt:lpstr>A Sample DB App</vt:lpstr>
      <vt:lpstr>Create a new project</vt:lpstr>
      <vt:lpstr>Add a DBHelper class</vt:lpstr>
      <vt:lpstr>DBHelper class</vt:lpstr>
      <vt:lpstr>DBHelper class – initialize values</vt:lpstr>
      <vt:lpstr>DBHelper – inner class</vt:lpstr>
      <vt:lpstr>DBHelper – Open and Close</vt:lpstr>
      <vt:lpstr>DBHelper – Insert </vt:lpstr>
      <vt:lpstr>DBHelper – Update</vt:lpstr>
      <vt:lpstr>DBHelper – Delete</vt:lpstr>
      <vt:lpstr>DBHelper – GetAll</vt:lpstr>
      <vt:lpstr>The Complete Code DBHelper</vt:lpstr>
      <vt:lpstr>Using DBHelper</vt:lpstr>
      <vt:lpstr>The app in action</vt:lpstr>
      <vt:lpstr>Main.xml</vt:lpstr>
      <vt:lpstr>QuotesMain activity – initial values</vt:lpstr>
      <vt:lpstr>QuotesMain activity – The add button</vt:lpstr>
      <vt:lpstr>QuotesMain activity – The show button</vt:lpstr>
      <vt:lpstr>QuotesMain – complete code</vt:lpstr>
      <vt:lpstr>Screen Resolutions</vt:lpstr>
      <vt:lpstr>Android Screen Densities and Resolutions</vt:lpstr>
      <vt:lpstr>Android General Screen Sizes</vt:lpstr>
      <vt:lpstr>Android Screen Definitions</vt:lpstr>
      <vt:lpstr>Packaging the Application</vt:lpstr>
      <vt:lpstr>Before you consider your application ready for release</vt:lpstr>
      <vt:lpstr>Before you do the final compile of your application:</vt:lpstr>
      <vt:lpstr>Final Checks</vt:lpstr>
      <vt:lpstr>Installing the Application</vt:lpstr>
      <vt:lpstr>Ways to install</vt:lpstr>
      <vt:lpstr>Publishing on the Android Market</vt:lpstr>
      <vt:lpstr>The Android Market</vt:lpstr>
      <vt:lpstr>Uploading your Apps</vt:lpstr>
      <vt:lpstr>Uploading your App</vt:lpstr>
      <vt:lpstr>Uploading your App</vt:lpstr>
      <vt:lpstr>Requirements enforced by the Android Market server</vt:lpstr>
      <vt:lpstr>Upload Assets</vt:lpstr>
      <vt:lpstr>Upload Assets</vt:lpstr>
      <vt:lpstr> Final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Android App Life Cycle</dc:title>
  <dc:creator>Ronald L. Ramos</dc:creator>
  <cp:lastModifiedBy>Ronald Ramos</cp:lastModifiedBy>
  <cp:revision>37</cp:revision>
  <dcterms:created xsi:type="dcterms:W3CDTF">2013-01-28T05:37:51Z</dcterms:created>
  <dcterms:modified xsi:type="dcterms:W3CDTF">2016-05-17T16:03:28Z</dcterms:modified>
</cp:coreProperties>
</file>