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7" r:id="rId3"/>
    <p:sldId id="266" r:id="rId4"/>
    <p:sldId id="272" r:id="rId5"/>
    <p:sldId id="311" r:id="rId6"/>
    <p:sldId id="313" r:id="rId7"/>
    <p:sldId id="312"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262" r:id="rId24"/>
    <p:sldId id="258" r:id="rId25"/>
    <p:sldId id="329" r:id="rId26"/>
    <p:sldId id="259" r:id="rId27"/>
    <p:sldId id="260" r:id="rId28"/>
    <p:sldId id="261" r:id="rId29"/>
    <p:sldId id="263" r:id="rId30"/>
    <p:sldId id="264" r:id="rId31"/>
    <p:sldId id="265" r:id="rId32"/>
    <p:sldId id="330" r:id="rId33"/>
    <p:sldId id="331" r:id="rId34"/>
    <p:sldId id="332" r:id="rId35"/>
    <p:sldId id="333" r:id="rId36"/>
    <p:sldId id="334" r:id="rId37"/>
    <p:sldId id="337" r:id="rId38"/>
    <p:sldId id="335" r:id="rId39"/>
    <p:sldId id="336" r:id="rId40"/>
    <p:sldId id="338" r:id="rId41"/>
    <p:sldId id="339" r:id="rId42"/>
    <p:sldId id="340" r:id="rId43"/>
    <p:sldId id="341" r:id="rId44"/>
    <p:sldId id="342" r:id="rId45"/>
    <p:sldId id="343" r:id="rId46"/>
    <p:sldId id="34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86" autoAdjust="0"/>
  </p:normalViewPr>
  <p:slideViewPr>
    <p:cSldViewPr snapToGrid="0" snapToObjects="1">
      <p:cViewPr varScale="1">
        <p:scale>
          <a:sx n="81" d="100"/>
          <a:sy n="81" d="100"/>
        </p:scale>
        <p:origin x="-18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EB818-03B4-6440-B900-BE3C8C629987}" type="datetimeFigureOut">
              <a:rPr lang="en-US" smtClean="0"/>
              <a:t>12/9/15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08101-F981-6242-AE4C-4077D556006E}" type="slidenum">
              <a:rPr lang="en-US" smtClean="0"/>
              <a:t>‹#›</a:t>
            </a:fld>
            <a:endParaRPr lang="en-US"/>
          </a:p>
        </p:txBody>
      </p:sp>
    </p:spTree>
    <p:extLst>
      <p:ext uri="{BB962C8B-B14F-4D97-AF65-F5344CB8AC3E}">
        <p14:creationId xmlns:p14="http://schemas.microsoft.com/office/powerpoint/2010/main" val="10736994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http://www.101apps.co.za/</a:t>
            </a:r>
            <a:r>
              <a:rPr lang="en-US" dirty="0" err="1" smtClean="0"/>
              <a:t>index.php</a:t>
            </a:r>
            <a:r>
              <a:rPr lang="en-US" dirty="0" smtClean="0"/>
              <a:t>/articles/android-s-</a:t>
            </a:r>
            <a:r>
              <a:rPr lang="en-US" dirty="0" err="1" smtClean="0"/>
              <a:t>recyclerview</a:t>
            </a:r>
            <a:r>
              <a:rPr lang="en-US" dirty="0" smtClean="0"/>
              <a:t>-and-</a:t>
            </a:r>
            <a:r>
              <a:rPr lang="en-US" dirty="0" err="1" smtClean="0"/>
              <a:t>cardview</a:t>
            </a:r>
            <a:r>
              <a:rPr lang="en-US" dirty="0" smtClean="0"/>
              <a:t>-</a:t>
            </a:r>
            <a:r>
              <a:rPr lang="en-US" dirty="0" err="1" smtClean="0"/>
              <a:t>widgets.html</a:t>
            </a:r>
            <a:endParaRPr lang="en-US" dirty="0" smtClean="0"/>
          </a:p>
          <a:p>
            <a:endParaRPr lang="en-US" dirty="0" smtClean="0"/>
          </a:p>
          <a:p>
            <a:r>
              <a:rPr lang="en-US" dirty="0" smtClean="0"/>
              <a:t>https://</a:t>
            </a:r>
            <a:r>
              <a:rPr lang="en-US" dirty="0" err="1" smtClean="0"/>
              <a:t>www.binpress.com</a:t>
            </a:r>
            <a:r>
              <a:rPr lang="en-US" dirty="0" smtClean="0"/>
              <a:t>/tutorial/android-l-</a:t>
            </a:r>
            <a:r>
              <a:rPr lang="en-US" dirty="0" err="1" smtClean="0"/>
              <a:t>recyclerview</a:t>
            </a:r>
            <a:r>
              <a:rPr lang="en-US" dirty="0" smtClean="0"/>
              <a:t>-and-</a:t>
            </a:r>
            <a:r>
              <a:rPr lang="en-US" dirty="0" err="1" smtClean="0"/>
              <a:t>cardview</a:t>
            </a:r>
            <a:r>
              <a:rPr lang="en-US" dirty="0" smtClean="0"/>
              <a:t>-tutorial/156</a:t>
            </a:r>
          </a:p>
          <a:p>
            <a:endParaRPr lang="en-US" dirty="0" smtClean="0"/>
          </a:p>
          <a:p>
            <a:r>
              <a:rPr lang="en-US" dirty="0" smtClean="0"/>
              <a:t>http://</a:t>
            </a:r>
            <a:r>
              <a:rPr lang="en-US" dirty="0" err="1" smtClean="0"/>
              <a:t>code.tutsplus.com</a:t>
            </a:r>
            <a:r>
              <a:rPr lang="en-US" dirty="0" smtClean="0"/>
              <a:t>/tutorials/getting-started-with-</a:t>
            </a:r>
            <a:r>
              <a:rPr lang="en-US" dirty="0" err="1" smtClean="0"/>
              <a:t>recyclerview</a:t>
            </a:r>
            <a:r>
              <a:rPr lang="en-US" dirty="0" smtClean="0"/>
              <a:t>-and-</a:t>
            </a:r>
            <a:r>
              <a:rPr lang="en-US" dirty="0" err="1" smtClean="0"/>
              <a:t>cardview</a:t>
            </a:r>
            <a:r>
              <a:rPr lang="en-US" dirty="0" smtClean="0"/>
              <a:t>-on-android--cms-23465</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4</a:t>
            </a:fld>
            <a:endParaRPr lang="en-US"/>
          </a:p>
        </p:txBody>
      </p:sp>
    </p:spTree>
    <p:extLst>
      <p:ext uri="{BB962C8B-B14F-4D97-AF65-F5344CB8AC3E}">
        <p14:creationId xmlns:p14="http://schemas.microsoft.com/office/powerpoint/2010/main" val="270770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a </a:t>
            </a:r>
            <a:r>
              <a:rPr lang="en-US" dirty="0" err="1" smtClean="0"/>
              <a:t>ListView</a:t>
            </a:r>
            <a:r>
              <a:rPr lang="en-US" dirty="0" smtClean="0"/>
              <a:t>, a </a:t>
            </a:r>
            <a:r>
              <a:rPr lang="en-US" dirty="0" err="1" smtClean="0"/>
              <a:t>RecyclerView</a:t>
            </a:r>
            <a:r>
              <a:rPr lang="en-US" dirty="0" smtClean="0"/>
              <a:t> needs an adapter to access its data. But before we create an adapter, let us create data that we can work with. Create a simple class to represent a person and then write a constructor method to initialize a Person object</a:t>
            </a:r>
          </a:p>
          <a:p>
            <a:endParaRPr lang="en-US" dirty="0" smtClean="0"/>
          </a:p>
          <a:p>
            <a:r>
              <a:rPr lang="en-US" dirty="0" smtClean="0"/>
              <a:t>CODE:</a:t>
            </a:r>
          </a:p>
          <a:p>
            <a:r>
              <a:rPr lang="en-US" dirty="0" smtClean="0"/>
              <a:t>class Person {</a:t>
            </a:r>
          </a:p>
          <a:p>
            <a:r>
              <a:rPr lang="en-US" dirty="0" smtClean="0"/>
              <a:t>    String name;</a:t>
            </a:r>
          </a:p>
          <a:p>
            <a:r>
              <a:rPr lang="en-US" dirty="0" smtClean="0"/>
              <a:t>    String age;</a:t>
            </a:r>
          </a:p>
          <a:p>
            <a:r>
              <a:rPr lang="en-US" dirty="0" smtClean="0"/>
              <a:t>    </a:t>
            </a:r>
            <a:r>
              <a:rPr lang="en-US" dirty="0" err="1" smtClean="0"/>
              <a:t>int</a:t>
            </a:r>
            <a:r>
              <a:rPr lang="en-US" dirty="0" smtClean="0"/>
              <a:t> </a:t>
            </a:r>
            <a:r>
              <a:rPr lang="en-US" dirty="0" err="1" smtClean="0"/>
              <a:t>photoId</a:t>
            </a:r>
            <a:r>
              <a:rPr lang="en-US" dirty="0" smtClean="0"/>
              <a:t>;</a:t>
            </a:r>
          </a:p>
          <a:p>
            <a:r>
              <a:rPr lang="en-US" dirty="0" smtClean="0"/>
              <a:t> </a:t>
            </a:r>
          </a:p>
          <a:p>
            <a:r>
              <a:rPr lang="en-US" dirty="0" smtClean="0"/>
              <a:t>    Person(String name, String age, </a:t>
            </a:r>
            <a:r>
              <a:rPr lang="en-US" dirty="0" err="1" smtClean="0"/>
              <a:t>int</a:t>
            </a:r>
            <a:r>
              <a:rPr lang="en-US" dirty="0" smtClean="0"/>
              <a:t> </a:t>
            </a:r>
            <a:r>
              <a:rPr lang="en-US" dirty="0" err="1" smtClean="0"/>
              <a:t>photoId</a:t>
            </a:r>
            <a:r>
              <a:rPr lang="en-US" dirty="0" smtClean="0"/>
              <a:t>) {</a:t>
            </a:r>
          </a:p>
          <a:p>
            <a:r>
              <a:rPr lang="en-US" dirty="0" smtClean="0"/>
              <a:t>        </a:t>
            </a:r>
            <a:r>
              <a:rPr lang="en-US" dirty="0" err="1" smtClean="0"/>
              <a:t>this.name</a:t>
            </a:r>
            <a:r>
              <a:rPr lang="en-US" dirty="0" smtClean="0"/>
              <a:t> = name;</a:t>
            </a:r>
          </a:p>
          <a:p>
            <a:r>
              <a:rPr lang="en-US" dirty="0" smtClean="0"/>
              <a:t>        </a:t>
            </a:r>
            <a:r>
              <a:rPr lang="en-US" dirty="0" err="1" smtClean="0"/>
              <a:t>this.age</a:t>
            </a:r>
            <a:r>
              <a:rPr lang="en-US" dirty="0" smtClean="0"/>
              <a:t> = age;</a:t>
            </a:r>
          </a:p>
          <a:p>
            <a:r>
              <a:rPr lang="en-US" dirty="0" smtClean="0"/>
              <a:t>        </a:t>
            </a:r>
            <a:r>
              <a:rPr lang="en-US" dirty="0" err="1" smtClean="0"/>
              <a:t>this.photoId</a:t>
            </a:r>
            <a:r>
              <a:rPr lang="en-US" dirty="0" smtClean="0"/>
              <a:t> = </a:t>
            </a:r>
            <a:r>
              <a:rPr lang="en-US" dirty="0" err="1" smtClean="0"/>
              <a:t>photoId</a:t>
            </a:r>
            <a:r>
              <a:rPr lang="en-US" dirty="0" smtClean="0"/>
              <a:t>;</a:t>
            </a:r>
          </a:p>
          <a:p>
            <a:r>
              <a:rPr lang="en-US" dirty="0" smtClean="0"/>
              <a:t>    }</a:t>
            </a:r>
          </a:p>
          <a:p>
            <a:r>
              <a:rPr lang="en-US" dirty="0" smtClean="0"/>
              <a:t>}</a:t>
            </a:r>
          </a:p>
          <a:p>
            <a:r>
              <a:rPr lang="en-US" dirty="0" smtClean="0"/>
              <a:t> </a:t>
            </a:r>
          </a:p>
          <a:p>
            <a:r>
              <a:rPr lang="en-US" dirty="0" smtClean="0"/>
              <a:t>private List&lt;Person&gt; persons;</a:t>
            </a:r>
          </a:p>
          <a:p>
            <a:r>
              <a:rPr lang="en-US" dirty="0" smtClean="0"/>
              <a:t> </a:t>
            </a:r>
          </a:p>
          <a:p>
            <a:r>
              <a:rPr lang="en-US" dirty="0" smtClean="0"/>
              <a:t>// This method creates an </a:t>
            </a:r>
            <a:r>
              <a:rPr lang="en-US" dirty="0" err="1" smtClean="0"/>
              <a:t>ArrayList</a:t>
            </a:r>
            <a:r>
              <a:rPr lang="en-US" dirty="0" smtClean="0"/>
              <a:t> that has three Person objects</a:t>
            </a:r>
          </a:p>
          <a:p>
            <a:r>
              <a:rPr lang="en-US" dirty="0" smtClean="0"/>
              <a:t>// Checkout the project associated with this tutorial on </a:t>
            </a:r>
            <a:r>
              <a:rPr lang="en-US" dirty="0" err="1" smtClean="0"/>
              <a:t>Github</a:t>
            </a:r>
            <a:r>
              <a:rPr lang="en-US" dirty="0" smtClean="0"/>
              <a:t> if</a:t>
            </a:r>
          </a:p>
          <a:p>
            <a:r>
              <a:rPr lang="en-US" dirty="0" smtClean="0"/>
              <a:t>// you want to use the same images.</a:t>
            </a:r>
          </a:p>
          <a:p>
            <a:r>
              <a:rPr lang="en-US" dirty="0" smtClean="0"/>
              <a:t>private void </a:t>
            </a:r>
            <a:r>
              <a:rPr lang="en-US" dirty="0" err="1" smtClean="0"/>
              <a:t>initializeData</a:t>
            </a:r>
            <a:r>
              <a:rPr lang="en-US" dirty="0" smtClean="0"/>
              <a:t>(){</a:t>
            </a:r>
          </a:p>
          <a:p>
            <a:r>
              <a:rPr lang="en-US" dirty="0" smtClean="0"/>
              <a:t>    persons = new </a:t>
            </a:r>
            <a:r>
              <a:rPr lang="en-US" dirty="0" err="1" smtClean="0"/>
              <a:t>ArrayList</a:t>
            </a:r>
            <a:r>
              <a:rPr lang="en-US" dirty="0" smtClean="0"/>
              <a:t>&lt;&gt;();</a:t>
            </a:r>
          </a:p>
          <a:p>
            <a:r>
              <a:rPr lang="en-US" dirty="0" smtClean="0"/>
              <a:t>    </a:t>
            </a:r>
            <a:r>
              <a:rPr lang="en-US" dirty="0" err="1" smtClean="0"/>
              <a:t>persons.add</a:t>
            </a:r>
            <a:r>
              <a:rPr lang="en-US" dirty="0" smtClean="0"/>
              <a:t>(new Person("Emma Wilson", "23 years old", </a:t>
            </a:r>
            <a:r>
              <a:rPr lang="en-US" dirty="0" err="1" smtClean="0"/>
              <a:t>R.drawable.emma</a:t>
            </a:r>
            <a:r>
              <a:rPr lang="en-US" dirty="0" smtClean="0"/>
              <a:t>));</a:t>
            </a:r>
          </a:p>
          <a:p>
            <a:r>
              <a:rPr lang="en-US" dirty="0" smtClean="0"/>
              <a:t>    </a:t>
            </a:r>
            <a:r>
              <a:rPr lang="en-US" dirty="0" err="1" smtClean="0"/>
              <a:t>persons.add</a:t>
            </a:r>
            <a:r>
              <a:rPr lang="en-US" dirty="0" smtClean="0"/>
              <a:t>(new Person("</a:t>
            </a:r>
            <a:r>
              <a:rPr lang="en-US" dirty="0" err="1" smtClean="0"/>
              <a:t>Lavery</a:t>
            </a:r>
            <a:r>
              <a:rPr lang="en-US" dirty="0" smtClean="0"/>
              <a:t> </a:t>
            </a:r>
            <a:r>
              <a:rPr lang="en-US" dirty="0" err="1" smtClean="0"/>
              <a:t>Maiss</a:t>
            </a:r>
            <a:r>
              <a:rPr lang="en-US" dirty="0" smtClean="0"/>
              <a:t>", "25 years old", </a:t>
            </a:r>
            <a:r>
              <a:rPr lang="en-US" dirty="0" err="1" smtClean="0"/>
              <a:t>R.drawable.lavery</a:t>
            </a:r>
            <a:r>
              <a:rPr lang="en-US" dirty="0" smtClean="0"/>
              <a:t>));</a:t>
            </a:r>
          </a:p>
          <a:p>
            <a:r>
              <a:rPr lang="en-US" dirty="0" smtClean="0"/>
              <a:t>    </a:t>
            </a:r>
            <a:r>
              <a:rPr lang="en-US" dirty="0" err="1" smtClean="0"/>
              <a:t>persons.add</a:t>
            </a:r>
            <a:r>
              <a:rPr lang="en-US" dirty="0" smtClean="0"/>
              <a:t>(new Person("Lillie Watts", "35 years old", </a:t>
            </a:r>
            <a:r>
              <a:rPr lang="en-US" dirty="0" err="1" smtClean="0"/>
              <a:t>R.drawable.lillie</a:t>
            </a:r>
            <a:r>
              <a:rPr lang="en-US" dirty="0" smtClean="0"/>
              <a:t>));</a:t>
            </a:r>
          </a:p>
          <a:p>
            <a:r>
              <a:rPr lang="en-US" dirty="0" smtClean="0"/>
              <a:t>}</a:t>
            </a:r>
          </a:p>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16</a:t>
            </a:fld>
            <a:endParaRPr lang="en-US"/>
          </a:p>
        </p:txBody>
      </p:sp>
    </p:spTree>
    <p:extLst>
      <p:ext uri="{BB962C8B-B14F-4D97-AF65-F5344CB8AC3E}">
        <p14:creationId xmlns:p14="http://schemas.microsoft.com/office/powerpoint/2010/main" val="114174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17</a:t>
            </a:fld>
            <a:endParaRPr lang="en-US"/>
          </a:p>
        </p:txBody>
      </p:sp>
    </p:spTree>
    <p:extLst>
      <p:ext uri="{BB962C8B-B14F-4D97-AF65-F5344CB8AC3E}">
        <p14:creationId xmlns:p14="http://schemas.microsoft.com/office/powerpoint/2010/main" val="329708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sz="1200" b="1" kern="1200" dirty="0" smtClean="0">
                <a:solidFill>
                  <a:schemeClr val="tx1"/>
                </a:solidFill>
                <a:effectLst/>
                <a:latin typeface="+mn-lt"/>
                <a:ea typeface="+mn-ea"/>
                <a:cs typeface="+mn-cs"/>
              </a:rPr>
              <a:t>public class </a:t>
            </a:r>
            <a:r>
              <a:rPr lang="en-US" dirty="0" err="1" smtClean="0"/>
              <a:t>RVAdapter</a:t>
            </a:r>
            <a:r>
              <a:rPr lang="en-US" dirty="0" smtClean="0"/>
              <a:t> </a:t>
            </a:r>
            <a:r>
              <a:rPr lang="en-US" sz="1200" b="1" kern="1200" dirty="0" smtClean="0">
                <a:solidFill>
                  <a:schemeClr val="tx1"/>
                </a:solidFill>
                <a:effectLst/>
                <a:latin typeface="+mn-lt"/>
                <a:ea typeface="+mn-ea"/>
                <a:cs typeface="+mn-cs"/>
              </a:rPr>
              <a:t>extends </a:t>
            </a:r>
            <a:r>
              <a:rPr lang="en-US" dirty="0" err="1" smtClean="0"/>
              <a:t>RecyclerView.Adapter</a:t>
            </a:r>
            <a:r>
              <a:rPr lang="en-US" dirty="0" smtClean="0"/>
              <a:t>&lt;</a:t>
            </a:r>
            <a:r>
              <a:rPr lang="en-US" dirty="0" err="1" smtClean="0"/>
              <a:t>RVAdapter.PersonViewHolder</a:t>
            </a:r>
            <a:r>
              <a:rPr lang="en-US" dirty="0" smtClean="0"/>
              <a:t>&gt;{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static class </a:t>
            </a:r>
            <a:r>
              <a:rPr lang="en-US" dirty="0" err="1" smtClean="0"/>
              <a:t>PersonViewHolder</a:t>
            </a:r>
            <a:r>
              <a:rPr lang="en-US" dirty="0" smtClean="0"/>
              <a:t> </a:t>
            </a:r>
            <a:r>
              <a:rPr lang="en-US" sz="1200" b="1" kern="1200" dirty="0" smtClean="0">
                <a:solidFill>
                  <a:schemeClr val="tx1"/>
                </a:solidFill>
                <a:effectLst/>
                <a:latin typeface="+mn-lt"/>
                <a:ea typeface="+mn-ea"/>
                <a:cs typeface="+mn-cs"/>
              </a:rPr>
              <a:t>extends </a:t>
            </a:r>
            <a:r>
              <a:rPr lang="en-US" dirty="0" err="1" smtClean="0"/>
              <a:t>RecyclerView.ViewHolder</a:t>
            </a:r>
            <a:r>
              <a:rPr lang="en-US" dirty="0" smtClean="0"/>
              <a:t> {</a:t>
            </a:r>
            <a:br>
              <a:rPr lang="en-US" dirty="0" smtClean="0"/>
            </a:br>
            <a:r>
              <a:rPr lang="en-US" dirty="0" smtClean="0"/>
              <a:t>        </a:t>
            </a:r>
            <a:r>
              <a:rPr lang="en-US" dirty="0" err="1" smtClean="0"/>
              <a:t>CardView</a:t>
            </a:r>
            <a:r>
              <a:rPr lang="en-US" dirty="0" smtClean="0"/>
              <a:t> </a:t>
            </a:r>
            <a:r>
              <a:rPr lang="en-US" sz="1200" b="1" kern="1200" dirty="0" smtClean="0">
                <a:solidFill>
                  <a:schemeClr val="tx1"/>
                </a:solidFill>
                <a:effectLst/>
                <a:latin typeface="+mn-lt"/>
                <a:ea typeface="+mn-ea"/>
                <a:cs typeface="+mn-cs"/>
              </a:rPr>
              <a:t>cv</a:t>
            </a:r>
            <a:r>
              <a:rPr lang="en-US" dirty="0" smtClean="0"/>
              <a:t>;</a:t>
            </a:r>
            <a:br>
              <a:rPr lang="en-US" dirty="0" smtClean="0"/>
            </a:br>
            <a:r>
              <a:rPr lang="en-US" dirty="0" smtClean="0"/>
              <a:t>        </a:t>
            </a:r>
            <a:r>
              <a:rPr lang="en-US" dirty="0" err="1" smtClean="0"/>
              <a:t>TextView</a:t>
            </a:r>
            <a:r>
              <a:rPr lang="en-US" dirty="0" smtClean="0"/>
              <a:t> </a:t>
            </a:r>
            <a:r>
              <a:rPr lang="en-US" sz="1200" b="1" kern="1200" dirty="0" err="1" smtClean="0">
                <a:solidFill>
                  <a:schemeClr val="tx1"/>
                </a:solidFill>
                <a:effectLst/>
                <a:latin typeface="+mn-lt"/>
                <a:ea typeface="+mn-ea"/>
                <a:cs typeface="+mn-cs"/>
              </a:rPr>
              <a:t>personName</a:t>
            </a:r>
            <a:r>
              <a:rPr lang="en-US" dirty="0" smtClean="0"/>
              <a:t>;</a:t>
            </a:r>
            <a:br>
              <a:rPr lang="en-US" dirty="0" smtClean="0"/>
            </a:br>
            <a:r>
              <a:rPr lang="en-US" dirty="0" smtClean="0"/>
              <a:t>        </a:t>
            </a:r>
            <a:r>
              <a:rPr lang="en-US" dirty="0" err="1" smtClean="0"/>
              <a:t>TextView</a:t>
            </a:r>
            <a:r>
              <a:rPr lang="en-US" dirty="0" smtClean="0"/>
              <a:t> </a:t>
            </a:r>
            <a:r>
              <a:rPr lang="en-US" sz="1200" b="1" kern="1200" dirty="0" err="1" smtClean="0">
                <a:solidFill>
                  <a:schemeClr val="tx1"/>
                </a:solidFill>
                <a:effectLst/>
                <a:latin typeface="+mn-lt"/>
                <a:ea typeface="+mn-ea"/>
                <a:cs typeface="+mn-cs"/>
              </a:rPr>
              <a:t>personAge</a:t>
            </a:r>
            <a:r>
              <a:rPr lang="en-US" dirty="0" smtClean="0"/>
              <a:t>;</a:t>
            </a:r>
            <a:br>
              <a:rPr lang="en-US" dirty="0" smtClean="0"/>
            </a:br>
            <a:r>
              <a:rPr lang="en-US" dirty="0" smtClean="0"/>
              <a:t>        </a:t>
            </a:r>
            <a:r>
              <a:rPr lang="en-US" dirty="0" err="1" smtClean="0"/>
              <a:t>ImageView</a:t>
            </a:r>
            <a:r>
              <a:rPr lang="en-US" dirty="0" smtClean="0"/>
              <a:t> </a:t>
            </a:r>
            <a:r>
              <a:rPr lang="en-US" sz="1200" b="1" kern="1200" dirty="0" err="1" smtClean="0">
                <a:solidFill>
                  <a:schemeClr val="tx1"/>
                </a:solidFill>
                <a:effectLst/>
                <a:latin typeface="+mn-lt"/>
                <a:ea typeface="+mn-ea"/>
                <a:cs typeface="+mn-cs"/>
              </a:rPr>
              <a:t>personPhoto</a:t>
            </a:r>
            <a:r>
              <a:rPr lang="en-US" dirty="0" smtClean="0"/>
              <a:t>;</a:t>
            </a:r>
            <a:br>
              <a:rPr lang="en-US" dirty="0" smtClean="0"/>
            </a:br>
            <a:r>
              <a:rPr lang="en-US" dirty="0" smtClean="0"/>
              <a:t/>
            </a:r>
            <a:br>
              <a:rPr lang="en-US" dirty="0" smtClean="0"/>
            </a:br>
            <a:r>
              <a:rPr lang="en-US" dirty="0" smtClean="0"/>
              <a:t>        </a:t>
            </a:r>
            <a:r>
              <a:rPr lang="en-US" dirty="0" err="1" smtClean="0"/>
              <a:t>PersonViewHolder</a:t>
            </a:r>
            <a:r>
              <a:rPr lang="en-US" dirty="0" smtClean="0"/>
              <a:t>(View </a:t>
            </a:r>
            <a:r>
              <a:rPr lang="en-US" dirty="0" err="1" smtClean="0"/>
              <a:t>itemView</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super</a:t>
            </a:r>
            <a:r>
              <a:rPr lang="en-US" dirty="0" smtClean="0"/>
              <a:t>(</a:t>
            </a:r>
            <a:r>
              <a:rPr lang="en-US" dirty="0" err="1" smtClean="0"/>
              <a:t>itemView</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cv </a:t>
            </a:r>
            <a:r>
              <a:rPr lang="en-US" dirty="0" smtClean="0"/>
              <a:t>= (</a:t>
            </a:r>
            <a:r>
              <a:rPr lang="en-US" dirty="0" err="1" smtClean="0"/>
              <a:t>CardView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cv</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personName</a:t>
            </a:r>
            <a:r>
              <a:rPr lang="en-US" sz="1200" b="1" kern="1200" dirty="0" smtClean="0">
                <a:solidFill>
                  <a:schemeClr val="tx1"/>
                </a:solidFill>
                <a:effectLst/>
                <a:latin typeface="+mn-lt"/>
                <a:ea typeface="+mn-ea"/>
                <a:cs typeface="+mn-cs"/>
              </a:rPr>
              <a:t> </a:t>
            </a:r>
            <a:r>
              <a:rPr lang="en-US" dirty="0" smtClean="0"/>
              <a:t>= (</a:t>
            </a:r>
            <a:r>
              <a:rPr lang="en-US" dirty="0" err="1" smtClean="0"/>
              <a:t>TextView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person_name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personAge</a:t>
            </a:r>
            <a:r>
              <a:rPr lang="en-US" sz="1200" b="1" kern="1200" dirty="0" smtClean="0">
                <a:solidFill>
                  <a:schemeClr val="tx1"/>
                </a:solidFill>
                <a:effectLst/>
                <a:latin typeface="+mn-lt"/>
                <a:ea typeface="+mn-ea"/>
                <a:cs typeface="+mn-cs"/>
              </a:rPr>
              <a:t> </a:t>
            </a:r>
            <a:r>
              <a:rPr lang="en-US" dirty="0" smtClean="0"/>
              <a:t>= (</a:t>
            </a:r>
            <a:r>
              <a:rPr lang="en-US" dirty="0" err="1" smtClean="0"/>
              <a:t>TextView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person_age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personPhoto</a:t>
            </a:r>
            <a:r>
              <a:rPr lang="en-US" sz="1200" b="1" kern="1200" dirty="0" smtClean="0">
                <a:solidFill>
                  <a:schemeClr val="tx1"/>
                </a:solidFill>
                <a:effectLst/>
                <a:latin typeface="+mn-lt"/>
                <a:ea typeface="+mn-ea"/>
                <a:cs typeface="+mn-cs"/>
              </a:rPr>
              <a:t> </a:t>
            </a:r>
            <a:r>
              <a:rPr lang="en-US" dirty="0" smtClean="0"/>
              <a:t>= (</a:t>
            </a:r>
            <a:r>
              <a:rPr lang="en-US" dirty="0" err="1" smtClean="0"/>
              <a:t>ImageView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person_photo</a:t>
            </a:r>
            <a:r>
              <a:rPr lang="en-US" dirty="0" smtClean="0"/>
              <a:t>);</a:t>
            </a:r>
            <a:br>
              <a:rPr lang="en-US" dirty="0" smtClean="0"/>
            </a:br>
            <a:r>
              <a:rPr lang="en-US" dirty="0" smtClean="0"/>
              <a:t>        }</a:t>
            </a:r>
            <a:br>
              <a:rPr lang="en-US" dirty="0" smtClean="0"/>
            </a:br>
            <a:r>
              <a:rPr lang="en-US" dirty="0" smtClean="0"/>
              <a:t>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18</a:t>
            </a:fld>
            <a:endParaRPr lang="en-US"/>
          </a:p>
        </p:txBody>
      </p:sp>
    </p:spTree>
    <p:extLst>
      <p:ext uri="{BB962C8B-B14F-4D97-AF65-F5344CB8AC3E}">
        <p14:creationId xmlns:p14="http://schemas.microsoft.com/office/powerpoint/2010/main" val="2863254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CODE: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public class </a:t>
            </a:r>
            <a:r>
              <a:rPr lang="en-US" dirty="0" err="1" smtClean="0"/>
              <a:t>RVAdapter</a:t>
            </a:r>
            <a:r>
              <a:rPr lang="en-US" dirty="0" smtClean="0"/>
              <a:t> </a:t>
            </a:r>
            <a:r>
              <a:rPr lang="en-US" sz="1200" b="1" kern="1200" dirty="0" smtClean="0">
                <a:solidFill>
                  <a:schemeClr val="tx1"/>
                </a:solidFill>
                <a:effectLst/>
                <a:latin typeface="+mn-lt"/>
                <a:ea typeface="+mn-ea"/>
                <a:cs typeface="+mn-cs"/>
              </a:rPr>
              <a:t>extends </a:t>
            </a:r>
            <a:r>
              <a:rPr lang="en-US" dirty="0" err="1" smtClean="0"/>
              <a:t>RecyclerView.Adapter</a:t>
            </a:r>
            <a:r>
              <a:rPr lang="en-US" dirty="0" smtClean="0"/>
              <a:t>&lt;</a:t>
            </a:r>
            <a:r>
              <a:rPr lang="en-US" dirty="0" err="1" smtClean="0"/>
              <a:t>RVAdapter.PersonViewHolder</a:t>
            </a:r>
            <a:r>
              <a:rPr lang="en-US" dirty="0" smtClean="0"/>
              <a:t>&gt;{</a:t>
            </a:r>
            <a:br>
              <a:rPr lang="en-US" dirty="0" smtClean="0"/>
            </a:br>
            <a:r>
              <a:rPr lang="en-US" dirty="0" smtClean="0"/>
              <a:t/>
            </a:r>
            <a:br>
              <a:rPr lang="en-US" dirty="0" smtClean="0"/>
            </a:br>
            <a:r>
              <a:rPr lang="en-US" dirty="0" smtClean="0"/>
              <a:t>    List&lt;Person&gt;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r>
            <a:br>
              <a:rPr lang="en-US" dirty="0" smtClean="0"/>
            </a:br>
            <a:r>
              <a:rPr lang="en-US" dirty="0" smtClean="0"/>
              <a:t>    </a:t>
            </a:r>
            <a:r>
              <a:rPr lang="en-US" dirty="0" err="1" smtClean="0"/>
              <a:t>RVAdapter</a:t>
            </a:r>
            <a:r>
              <a:rPr lang="en-US" dirty="0" smtClean="0"/>
              <a:t>(List&lt;Person&gt; persons){</a:t>
            </a:r>
            <a:br>
              <a:rPr lang="en-US" dirty="0" smtClean="0"/>
            </a:br>
            <a:r>
              <a:rPr lang="en-US" dirty="0" smtClean="0"/>
              <a:t>        </a:t>
            </a:r>
            <a:r>
              <a:rPr lang="en-US" sz="1200" b="1" kern="1200" dirty="0" err="1" smtClean="0">
                <a:solidFill>
                  <a:schemeClr val="tx1"/>
                </a:solidFill>
                <a:effectLst/>
                <a:latin typeface="+mn-lt"/>
                <a:ea typeface="+mn-ea"/>
                <a:cs typeface="+mn-cs"/>
              </a:rPr>
              <a:t>this</a:t>
            </a:r>
            <a:r>
              <a:rPr lang="en-US" dirty="0" err="1" smtClean="0"/>
              <a:t>.</a:t>
            </a:r>
            <a:r>
              <a:rPr lang="en-US" sz="1200" b="1" kern="1200" dirty="0" err="1" smtClean="0">
                <a:solidFill>
                  <a:schemeClr val="tx1"/>
                </a:solidFill>
                <a:effectLst/>
                <a:latin typeface="+mn-lt"/>
                <a:ea typeface="+mn-ea"/>
                <a:cs typeface="+mn-cs"/>
              </a:rPr>
              <a:t>persons</a:t>
            </a:r>
            <a:r>
              <a:rPr lang="en-US" sz="1200" b="1" kern="1200" dirty="0" smtClean="0">
                <a:solidFill>
                  <a:schemeClr val="tx1"/>
                </a:solidFill>
                <a:effectLst/>
                <a:latin typeface="+mn-lt"/>
                <a:ea typeface="+mn-ea"/>
                <a:cs typeface="+mn-cs"/>
              </a:rPr>
              <a:t> </a:t>
            </a:r>
            <a:r>
              <a:rPr lang="en-US" dirty="0" smtClean="0"/>
              <a:t>= persons;</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static class </a:t>
            </a:r>
            <a:r>
              <a:rPr lang="en-US" dirty="0" err="1" smtClean="0"/>
              <a:t>PersonViewHolder</a:t>
            </a:r>
            <a:r>
              <a:rPr lang="en-US" dirty="0" smtClean="0"/>
              <a:t> </a:t>
            </a:r>
            <a:r>
              <a:rPr lang="en-US" sz="1200" b="1" kern="1200" dirty="0" smtClean="0">
                <a:solidFill>
                  <a:schemeClr val="tx1"/>
                </a:solidFill>
                <a:effectLst/>
                <a:latin typeface="+mn-lt"/>
                <a:ea typeface="+mn-ea"/>
                <a:cs typeface="+mn-cs"/>
              </a:rPr>
              <a:t>extends </a:t>
            </a:r>
            <a:r>
              <a:rPr lang="en-US" dirty="0" err="1" smtClean="0"/>
              <a:t>RecyclerView.ViewHolder</a:t>
            </a:r>
            <a:r>
              <a:rPr lang="en-US" dirty="0" smtClean="0"/>
              <a:t> {</a:t>
            </a:r>
            <a:br>
              <a:rPr lang="en-US" dirty="0" smtClean="0"/>
            </a:br>
            <a:r>
              <a:rPr lang="en-US" dirty="0" smtClean="0"/>
              <a:t>        </a:t>
            </a:r>
            <a:r>
              <a:rPr lang="en-US" dirty="0" err="1" smtClean="0"/>
              <a:t>CardView</a:t>
            </a:r>
            <a:r>
              <a:rPr lang="en-US" dirty="0" smtClean="0"/>
              <a:t> </a:t>
            </a:r>
            <a:r>
              <a:rPr lang="en-US" sz="1200" b="1" kern="1200" dirty="0" smtClean="0">
                <a:solidFill>
                  <a:schemeClr val="tx1"/>
                </a:solidFill>
                <a:effectLst/>
                <a:latin typeface="+mn-lt"/>
                <a:ea typeface="+mn-ea"/>
                <a:cs typeface="+mn-cs"/>
              </a:rPr>
              <a:t>cv</a:t>
            </a:r>
            <a:r>
              <a:rPr lang="en-US" dirty="0" smtClean="0"/>
              <a:t>;</a:t>
            </a:r>
            <a:br>
              <a:rPr lang="en-US" dirty="0" smtClean="0"/>
            </a:br>
            <a:r>
              <a:rPr lang="en-US" dirty="0" smtClean="0"/>
              <a:t>        </a:t>
            </a:r>
            <a:r>
              <a:rPr lang="en-US" dirty="0" err="1" smtClean="0"/>
              <a:t>TextView</a:t>
            </a:r>
            <a:r>
              <a:rPr lang="en-US" dirty="0" smtClean="0"/>
              <a:t> </a:t>
            </a:r>
            <a:r>
              <a:rPr lang="en-US" sz="1200" b="1" kern="1200" dirty="0" err="1" smtClean="0">
                <a:solidFill>
                  <a:schemeClr val="tx1"/>
                </a:solidFill>
                <a:effectLst/>
                <a:latin typeface="+mn-lt"/>
                <a:ea typeface="+mn-ea"/>
                <a:cs typeface="+mn-cs"/>
              </a:rPr>
              <a:t>personName</a:t>
            </a:r>
            <a:r>
              <a:rPr lang="en-US" dirty="0" smtClean="0"/>
              <a:t>;</a:t>
            </a:r>
            <a:br>
              <a:rPr lang="en-US" dirty="0" smtClean="0"/>
            </a:br>
            <a:r>
              <a:rPr lang="en-US" dirty="0" smtClean="0"/>
              <a:t>        </a:t>
            </a:r>
            <a:r>
              <a:rPr lang="en-US" dirty="0" err="1" smtClean="0"/>
              <a:t>TextView</a:t>
            </a:r>
            <a:r>
              <a:rPr lang="en-US" dirty="0" smtClean="0"/>
              <a:t> </a:t>
            </a:r>
            <a:r>
              <a:rPr lang="en-US" sz="1200" b="1" kern="1200" dirty="0" err="1" smtClean="0">
                <a:solidFill>
                  <a:schemeClr val="tx1"/>
                </a:solidFill>
                <a:effectLst/>
                <a:latin typeface="+mn-lt"/>
                <a:ea typeface="+mn-ea"/>
                <a:cs typeface="+mn-cs"/>
              </a:rPr>
              <a:t>personAge</a:t>
            </a:r>
            <a:r>
              <a:rPr lang="en-US" dirty="0" smtClean="0"/>
              <a:t>;</a:t>
            </a:r>
            <a:br>
              <a:rPr lang="en-US" dirty="0" smtClean="0"/>
            </a:br>
            <a:r>
              <a:rPr lang="en-US" dirty="0" smtClean="0"/>
              <a:t>        </a:t>
            </a:r>
            <a:r>
              <a:rPr lang="en-US" dirty="0" err="1" smtClean="0"/>
              <a:t>ImageView</a:t>
            </a:r>
            <a:r>
              <a:rPr lang="en-US" dirty="0" smtClean="0"/>
              <a:t> </a:t>
            </a:r>
            <a:r>
              <a:rPr lang="en-US" sz="1200" b="1" kern="1200" dirty="0" err="1" smtClean="0">
                <a:solidFill>
                  <a:schemeClr val="tx1"/>
                </a:solidFill>
                <a:effectLst/>
                <a:latin typeface="+mn-lt"/>
                <a:ea typeface="+mn-ea"/>
                <a:cs typeface="+mn-cs"/>
              </a:rPr>
              <a:t>personPhoto</a:t>
            </a:r>
            <a:r>
              <a:rPr lang="en-US" dirty="0" smtClean="0"/>
              <a:t>;</a:t>
            </a:r>
            <a:br>
              <a:rPr lang="en-US" dirty="0" smtClean="0"/>
            </a:br>
            <a:r>
              <a:rPr lang="en-US" dirty="0" smtClean="0"/>
              <a:t/>
            </a:r>
            <a:br>
              <a:rPr lang="en-US" dirty="0" smtClean="0"/>
            </a:br>
            <a:r>
              <a:rPr lang="en-US" dirty="0" smtClean="0"/>
              <a:t>        </a:t>
            </a:r>
            <a:r>
              <a:rPr lang="en-US" dirty="0" err="1" smtClean="0"/>
              <a:t>PersonViewHolder</a:t>
            </a:r>
            <a:r>
              <a:rPr lang="en-US" dirty="0" smtClean="0"/>
              <a:t>(View </a:t>
            </a:r>
            <a:r>
              <a:rPr lang="en-US" dirty="0" err="1" smtClean="0"/>
              <a:t>itemView</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super</a:t>
            </a:r>
            <a:r>
              <a:rPr lang="en-US" dirty="0" smtClean="0"/>
              <a:t>(</a:t>
            </a:r>
            <a:r>
              <a:rPr lang="en-US" dirty="0" err="1" smtClean="0"/>
              <a:t>itemView</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cv </a:t>
            </a:r>
            <a:r>
              <a:rPr lang="en-US" dirty="0" smtClean="0"/>
              <a:t>= (</a:t>
            </a:r>
            <a:r>
              <a:rPr lang="en-US" dirty="0" err="1" smtClean="0"/>
              <a:t>CardView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cv</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personName</a:t>
            </a:r>
            <a:r>
              <a:rPr lang="en-US" sz="1200" b="1" kern="1200" dirty="0" smtClean="0">
                <a:solidFill>
                  <a:schemeClr val="tx1"/>
                </a:solidFill>
                <a:effectLst/>
                <a:latin typeface="+mn-lt"/>
                <a:ea typeface="+mn-ea"/>
                <a:cs typeface="+mn-cs"/>
              </a:rPr>
              <a:t> </a:t>
            </a:r>
            <a:r>
              <a:rPr lang="en-US" dirty="0" smtClean="0"/>
              <a:t>= (</a:t>
            </a:r>
            <a:r>
              <a:rPr lang="en-US" dirty="0" err="1" smtClean="0"/>
              <a:t>TextView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person_name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personAge</a:t>
            </a:r>
            <a:r>
              <a:rPr lang="en-US" sz="1200" b="1" kern="1200" dirty="0" smtClean="0">
                <a:solidFill>
                  <a:schemeClr val="tx1"/>
                </a:solidFill>
                <a:effectLst/>
                <a:latin typeface="+mn-lt"/>
                <a:ea typeface="+mn-ea"/>
                <a:cs typeface="+mn-cs"/>
              </a:rPr>
              <a:t> </a:t>
            </a:r>
            <a:r>
              <a:rPr lang="en-US" dirty="0" smtClean="0"/>
              <a:t>= (</a:t>
            </a:r>
            <a:r>
              <a:rPr lang="en-US" dirty="0" err="1" smtClean="0"/>
              <a:t>TextView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person_age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personPhoto</a:t>
            </a:r>
            <a:r>
              <a:rPr lang="en-US" sz="1200" b="1" kern="1200" dirty="0" smtClean="0">
                <a:solidFill>
                  <a:schemeClr val="tx1"/>
                </a:solidFill>
                <a:effectLst/>
                <a:latin typeface="+mn-lt"/>
                <a:ea typeface="+mn-ea"/>
                <a:cs typeface="+mn-cs"/>
              </a:rPr>
              <a:t> </a:t>
            </a:r>
            <a:r>
              <a:rPr lang="en-US" dirty="0" smtClean="0"/>
              <a:t>= (</a:t>
            </a:r>
            <a:r>
              <a:rPr lang="en-US" dirty="0" err="1" smtClean="0"/>
              <a:t>ImageView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person_photo</a:t>
            </a:r>
            <a:r>
              <a:rPr lang="en-US" dirty="0" smtClean="0"/>
              <a:t>);</a:t>
            </a:r>
            <a:br>
              <a:rPr lang="en-US" dirty="0" smtClean="0"/>
            </a:br>
            <a:r>
              <a:rPr lang="en-US" dirty="0" smtClean="0"/>
              <a:t>        }</a:t>
            </a:r>
            <a:br>
              <a:rPr lang="en-US" dirty="0" smtClean="0"/>
            </a:br>
            <a:r>
              <a:rPr lang="en-US" dirty="0" smtClean="0"/>
              <a:t>    }</a:t>
            </a:r>
            <a:br>
              <a:rPr lang="en-US" dirty="0" smtClean="0"/>
            </a:br>
            <a:r>
              <a:rPr lang="en-US" dirty="0" smtClean="0"/>
              <a:t>}</a:t>
            </a:r>
            <a:br>
              <a:rPr lang="en-US" dirty="0" smtClean="0"/>
            </a:b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19</a:t>
            </a:fld>
            <a:endParaRPr lang="en-US"/>
          </a:p>
        </p:txBody>
      </p:sp>
    </p:spTree>
    <p:extLst>
      <p:ext uri="{BB962C8B-B14F-4D97-AF65-F5344CB8AC3E}">
        <p14:creationId xmlns:p14="http://schemas.microsoft.com/office/powerpoint/2010/main" val="2251693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RecyclerView.Adapter</a:t>
            </a:r>
            <a:r>
              <a:rPr lang="en-US" dirty="0" smtClean="0"/>
              <a:t> has three abstract methods that we must override. </a:t>
            </a:r>
          </a:p>
          <a:p>
            <a:endParaRPr lang="en-US" dirty="0" smtClean="0"/>
          </a:p>
          <a:p>
            <a:r>
              <a:rPr lang="en-US" dirty="0" smtClean="0"/>
              <a:t>Let us start with the </a:t>
            </a:r>
            <a:r>
              <a:rPr lang="en-US" dirty="0" err="1" smtClean="0"/>
              <a:t>getItemCount</a:t>
            </a:r>
            <a:r>
              <a:rPr lang="en-US" dirty="0" smtClean="0"/>
              <a:t> method. This should return the number of items present in the data. As our data is in the form of a List, we only need to call the size method on the List object.</a:t>
            </a:r>
          </a:p>
          <a:p>
            <a:endParaRPr lang="en-US" dirty="0" smtClean="0"/>
          </a:p>
          <a:p>
            <a:r>
              <a:rPr lang="en-US" dirty="0" smtClean="0"/>
              <a:t>Next, override the </a:t>
            </a:r>
            <a:r>
              <a:rPr lang="en-US" dirty="0" err="1" smtClean="0"/>
              <a:t>onCreateViewHolder</a:t>
            </a:r>
            <a:r>
              <a:rPr lang="en-US" dirty="0" smtClean="0"/>
              <a:t> method. As its name suggests, this method is called when the custom </a:t>
            </a:r>
            <a:r>
              <a:rPr lang="en-US" dirty="0" err="1" smtClean="0"/>
              <a:t>ViewHolder</a:t>
            </a:r>
            <a:r>
              <a:rPr lang="en-US" dirty="0" smtClean="0"/>
              <a:t> needs to be initialized. We specify the layout that each item of the </a:t>
            </a:r>
            <a:r>
              <a:rPr lang="en-US" dirty="0" err="1" smtClean="0"/>
              <a:t>RecyclerView</a:t>
            </a:r>
            <a:r>
              <a:rPr lang="en-US" dirty="0" smtClean="0"/>
              <a:t> should use. This is done by inflating the layout using </a:t>
            </a:r>
            <a:r>
              <a:rPr lang="en-US" dirty="0" err="1" smtClean="0"/>
              <a:t>LayoutInflater</a:t>
            </a:r>
            <a:r>
              <a:rPr lang="en-US" dirty="0" smtClean="0"/>
              <a:t>, passing the output to the constructor of the custom </a:t>
            </a:r>
            <a:r>
              <a:rPr lang="en-US" dirty="0" err="1" smtClean="0"/>
              <a:t>ViewHolder</a:t>
            </a:r>
            <a:r>
              <a:rPr lang="en-US" dirty="0" smtClean="0"/>
              <a:t>.</a:t>
            </a:r>
          </a:p>
          <a:p>
            <a:endParaRPr lang="en-US" dirty="0" smtClean="0"/>
          </a:p>
          <a:p>
            <a:r>
              <a:rPr lang="en-US" dirty="0" smtClean="0"/>
              <a:t>Override the </a:t>
            </a:r>
            <a:r>
              <a:rPr lang="en-US" dirty="0" err="1" smtClean="0"/>
              <a:t>onBindViewHolder</a:t>
            </a:r>
            <a:r>
              <a:rPr lang="en-US" dirty="0" smtClean="0"/>
              <a:t> to specify the contents of each item of the </a:t>
            </a:r>
            <a:r>
              <a:rPr lang="en-US" dirty="0" err="1" smtClean="0"/>
              <a:t>RecyclerView</a:t>
            </a:r>
            <a:r>
              <a:rPr lang="en-US" dirty="0" smtClean="0"/>
              <a:t>. This method is very similar to the </a:t>
            </a:r>
            <a:r>
              <a:rPr lang="en-US" dirty="0" err="1" smtClean="0"/>
              <a:t>getView</a:t>
            </a:r>
            <a:r>
              <a:rPr lang="en-US" dirty="0" smtClean="0"/>
              <a:t> method of a </a:t>
            </a:r>
            <a:r>
              <a:rPr lang="en-US" dirty="0" err="1" smtClean="0"/>
              <a:t>ListView's</a:t>
            </a:r>
            <a:r>
              <a:rPr lang="en-US" dirty="0" smtClean="0"/>
              <a:t> adapter. In our example, here's where you have to set the values of the name, age, and photo fields of the </a:t>
            </a:r>
            <a:r>
              <a:rPr lang="en-US" dirty="0" err="1" smtClean="0"/>
              <a:t>CardView</a:t>
            </a:r>
            <a:r>
              <a:rPr lang="en-US" dirty="0" smtClean="0"/>
              <a:t>.</a:t>
            </a:r>
          </a:p>
          <a:p>
            <a:endParaRPr lang="en-US" dirty="0" smtClean="0"/>
          </a:p>
          <a:p>
            <a:r>
              <a:rPr lang="en-US" dirty="0" smtClean="0"/>
              <a:t>Finally, you need to override the </a:t>
            </a:r>
            <a:r>
              <a:rPr lang="en-US" dirty="0" err="1" smtClean="0"/>
              <a:t>onAttachedToRecyclerView</a:t>
            </a:r>
            <a:r>
              <a:rPr lang="en-US" dirty="0" smtClean="0"/>
              <a:t> method. For now, we can simply use the superclass's implementation of this method as shown below.</a:t>
            </a:r>
          </a:p>
          <a:p>
            <a:endParaRPr lang="en-US" dirty="0" smtClean="0"/>
          </a:p>
          <a:p>
            <a:r>
              <a:rPr lang="en-US" dirty="0" smtClean="0"/>
              <a:t>CODE:</a:t>
            </a:r>
          </a:p>
          <a:p>
            <a:r>
              <a:rPr lang="en-US" sz="1200" b="1" kern="1200" dirty="0" smtClean="0">
                <a:solidFill>
                  <a:schemeClr val="tx1"/>
                </a:solidFill>
                <a:effectLst/>
                <a:latin typeface="+mn-lt"/>
                <a:ea typeface="+mn-ea"/>
                <a:cs typeface="+mn-cs"/>
              </a:rPr>
              <a:t>package </a:t>
            </a:r>
            <a:r>
              <a:rPr lang="en-US" dirty="0" err="1" smtClean="0"/>
              <a:t>ronaldramos.info.newviews</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smtClean="0"/>
              <a:t>android.support.v7.widget.CardView;</a:t>
            </a:r>
            <a:br>
              <a:rPr lang="en-US" dirty="0" smtClean="0"/>
            </a:br>
            <a:r>
              <a:rPr lang="en-US" sz="1200" b="1" kern="1200" dirty="0" smtClean="0">
                <a:solidFill>
                  <a:schemeClr val="tx1"/>
                </a:solidFill>
                <a:effectLst/>
                <a:latin typeface="+mn-lt"/>
                <a:ea typeface="+mn-ea"/>
                <a:cs typeface="+mn-cs"/>
              </a:rPr>
              <a:t>import </a:t>
            </a:r>
            <a:r>
              <a:rPr lang="en-US" dirty="0" smtClean="0"/>
              <a:t>android.support.v7.widget.</a:t>
            </a:r>
            <a:r>
              <a:rPr lang="en-US" dirty="0" smtClean="0">
                <a:effectLst/>
              </a:rPr>
              <a:t>RecyclerView</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android.view.LayoutInflater</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android.view.View</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android.view.ViewGroup</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android.widget.ImageView</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android.widget.TextView</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java.util.List</a:t>
            </a:r>
            <a:r>
              <a:rPr lang="en-US" dirty="0" smtClean="0"/>
              <a:t>;</a:t>
            </a:r>
            <a:br>
              <a:rPr lang="en-US" dirty="0" smtClean="0"/>
            </a:br>
            <a:r>
              <a:rPr lang="en-US" dirty="0" smtClean="0"/>
              <a:t/>
            </a:r>
            <a:br>
              <a:rPr lang="en-US" dirty="0" smtClean="0"/>
            </a:br>
            <a:r>
              <a:rPr lang="en-US" sz="1200" i="1" kern="1200" dirty="0" smtClean="0">
                <a:solidFill>
                  <a:schemeClr val="tx1"/>
                </a:solidFill>
                <a:effectLst/>
                <a:latin typeface="+mn-lt"/>
                <a:ea typeface="+mn-ea"/>
                <a:cs typeface="+mn-cs"/>
              </a:rPr>
              <a:t>/**</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 Created by </a:t>
            </a:r>
            <a:r>
              <a:rPr lang="en-US" sz="1200" i="1" kern="1200" dirty="0" err="1" smtClean="0">
                <a:solidFill>
                  <a:schemeClr val="tx1"/>
                </a:solidFill>
                <a:effectLst/>
                <a:latin typeface="+mn-lt"/>
                <a:ea typeface="+mn-ea"/>
                <a:cs typeface="+mn-cs"/>
              </a:rPr>
              <a:t>ronaldramos</a:t>
            </a:r>
            <a:r>
              <a:rPr lang="en-US" sz="1200" i="1" kern="1200" dirty="0" smtClean="0">
                <a:solidFill>
                  <a:schemeClr val="tx1"/>
                </a:solidFill>
                <a:effectLst/>
                <a:latin typeface="+mn-lt"/>
                <a:ea typeface="+mn-ea"/>
                <a:cs typeface="+mn-cs"/>
              </a:rPr>
              <a:t> on 12/9/15.</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br>
              <a:rPr lang="en-US" sz="1200" i="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public class </a:t>
            </a:r>
            <a:r>
              <a:rPr lang="en-US" dirty="0" err="1" smtClean="0"/>
              <a:t>RVAdapter</a:t>
            </a:r>
            <a:r>
              <a:rPr lang="en-US" dirty="0" smtClean="0"/>
              <a:t> </a:t>
            </a:r>
            <a:r>
              <a:rPr lang="en-US" sz="1200" b="1" kern="1200" dirty="0" smtClean="0">
                <a:solidFill>
                  <a:schemeClr val="tx1"/>
                </a:solidFill>
                <a:effectLst/>
                <a:latin typeface="+mn-lt"/>
                <a:ea typeface="+mn-ea"/>
                <a:cs typeface="+mn-cs"/>
              </a:rPr>
              <a:t>extends </a:t>
            </a:r>
            <a:r>
              <a:rPr lang="en-US" dirty="0" err="1" smtClean="0">
                <a:effectLst/>
              </a:rPr>
              <a:t>RecyclerView</a:t>
            </a:r>
            <a:r>
              <a:rPr lang="en-US" dirty="0" err="1" smtClean="0"/>
              <a:t>.Adapter</a:t>
            </a:r>
            <a:r>
              <a:rPr lang="en-US" dirty="0" smtClean="0"/>
              <a:t>&lt;</a:t>
            </a:r>
            <a:r>
              <a:rPr lang="en-US" dirty="0" err="1" smtClean="0"/>
              <a:t>RVAdapter.PersonViewHolder</a:t>
            </a:r>
            <a:r>
              <a:rPr lang="en-US" dirty="0" smtClean="0"/>
              <a:t>&gt;{</a:t>
            </a:r>
            <a:br>
              <a:rPr lang="en-US" dirty="0" smtClean="0"/>
            </a:br>
            <a:r>
              <a:rPr lang="en-US" dirty="0" smtClean="0"/>
              <a:t/>
            </a:r>
            <a:br>
              <a:rPr lang="en-US" dirty="0" smtClean="0"/>
            </a:br>
            <a:r>
              <a:rPr lang="en-US" dirty="0" smtClean="0"/>
              <a:t>    List&lt;Person&gt;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r>
            <a:br>
              <a:rPr lang="en-US" dirty="0" smtClean="0"/>
            </a:br>
            <a:r>
              <a:rPr lang="en-US" dirty="0" smtClean="0"/>
              <a:t>    </a:t>
            </a:r>
            <a:r>
              <a:rPr lang="en-US" dirty="0" err="1" smtClean="0"/>
              <a:t>RVAdapter</a:t>
            </a:r>
            <a:r>
              <a:rPr lang="en-US" dirty="0" smtClean="0"/>
              <a:t>(List&lt;Person&gt; persons){</a:t>
            </a:r>
            <a:br>
              <a:rPr lang="en-US" dirty="0" smtClean="0"/>
            </a:br>
            <a:r>
              <a:rPr lang="en-US" dirty="0" smtClean="0"/>
              <a:t>        </a:t>
            </a:r>
            <a:r>
              <a:rPr lang="en-US" sz="1200" b="1" kern="1200" dirty="0" err="1" smtClean="0">
                <a:solidFill>
                  <a:schemeClr val="tx1"/>
                </a:solidFill>
                <a:effectLst/>
                <a:latin typeface="+mn-lt"/>
                <a:ea typeface="+mn-ea"/>
                <a:cs typeface="+mn-cs"/>
              </a:rPr>
              <a:t>this</a:t>
            </a:r>
            <a:r>
              <a:rPr lang="en-US" dirty="0" err="1" smtClean="0"/>
              <a:t>.</a:t>
            </a:r>
            <a:r>
              <a:rPr lang="en-US" sz="1200" b="1" kern="1200" dirty="0" err="1" smtClean="0">
                <a:solidFill>
                  <a:schemeClr val="tx1"/>
                </a:solidFill>
                <a:effectLst/>
                <a:latin typeface="+mn-lt"/>
                <a:ea typeface="+mn-ea"/>
                <a:cs typeface="+mn-cs"/>
              </a:rPr>
              <a:t>persons</a:t>
            </a:r>
            <a:r>
              <a:rPr lang="en-US" sz="1200" b="1" kern="1200" dirty="0" smtClean="0">
                <a:solidFill>
                  <a:schemeClr val="tx1"/>
                </a:solidFill>
                <a:effectLst/>
                <a:latin typeface="+mn-lt"/>
                <a:ea typeface="+mn-ea"/>
                <a:cs typeface="+mn-cs"/>
              </a:rPr>
              <a:t> </a:t>
            </a:r>
            <a:r>
              <a:rPr lang="en-US" dirty="0" smtClean="0"/>
              <a:t>= persons;</a:t>
            </a:r>
            <a:br>
              <a:rPr lang="en-US" dirty="0" smtClean="0"/>
            </a:br>
            <a:r>
              <a:rPr lang="en-US" dirty="0" smtClean="0"/>
              <a:t>    }</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public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getItemCount</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sz="1200" b="1" kern="1200" dirty="0" err="1" smtClean="0">
                <a:solidFill>
                  <a:schemeClr val="tx1"/>
                </a:solidFill>
                <a:effectLst/>
                <a:latin typeface="+mn-lt"/>
                <a:ea typeface="+mn-ea"/>
                <a:cs typeface="+mn-cs"/>
              </a:rPr>
              <a:t>persons</a:t>
            </a:r>
            <a:r>
              <a:rPr lang="en-US" dirty="0" err="1" smtClean="0"/>
              <a:t>.size</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public </a:t>
            </a:r>
            <a:r>
              <a:rPr lang="en-US" dirty="0" err="1" smtClean="0"/>
              <a:t>PersonViewHolder</a:t>
            </a:r>
            <a:r>
              <a:rPr lang="en-US" dirty="0" smtClean="0"/>
              <a:t> </a:t>
            </a:r>
            <a:r>
              <a:rPr lang="en-US" dirty="0" err="1" smtClean="0"/>
              <a:t>onCreateViewHolder</a:t>
            </a:r>
            <a:r>
              <a:rPr lang="en-US" dirty="0" smtClean="0"/>
              <a:t>(</a:t>
            </a:r>
            <a:r>
              <a:rPr lang="en-US" dirty="0" err="1" smtClean="0"/>
              <a:t>ViewGroup</a:t>
            </a:r>
            <a:r>
              <a:rPr lang="en-US" dirty="0" smtClean="0"/>
              <a:t> </a:t>
            </a:r>
            <a:r>
              <a:rPr lang="en-US" dirty="0" err="1" smtClean="0"/>
              <a:t>viewGroup</a:t>
            </a:r>
            <a:r>
              <a:rPr lang="en-US" dirty="0" smtClean="0"/>
              <a:t>,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i</a:t>
            </a:r>
            <a:r>
              <a:rPr lang="en-US" dirty="0" smtClean="0"/>
              <a:t>) {</a:t>
            </a:r>
            <a:br>
              <a:rPr lang="en-US" dirty="0" smtClean="0"/>
            </a:br>
            <a:r>
              <a:rPr lang="en-US" dirty="0" smtClean="0"/>
              <a:t>        View v = </a:t>
            </a:r>
            <a:r>
              <a:rPr lang="en-US" dirty="0" err="1" smtClean="0"/>
              <a:t>LayoutInflater.</a:t>
            </a:r>
            <a:r>
              <a:rPr lang="en-US" i="1" dirty="0" err="1" smtClean="0">
                <a:effectLst/>
              </a:rPr>
              <a:t>from</a:t>
            </a:r>
            <a:r>
              <a:rPr lang="en-US" dirty="0" smtClean="0"/>
              <a:t>(</a:t>
            </a:r>
            <a:br>
              <a:rPr lang="en-US" dirty="0" smtClean="0"/>
            </a:br>
            <a:r>
              <a:rPr lang="en-US" dirty="0" smtClean="0"/>
              <a:t>                </a:t>
            </a:r>
            <a:r>
              <a:rPr lang="en-US" dirty="0" err="1" smtClean="0"/>
              <a:t>viewGroup.getContext</a:t>
            </a:r>
            <a:r>
              <a:rPr lang="en-US" dirty="0" smtClean="0"/>
              <a:t>()).inflate(</a:t>
            </a:r>
            <a:r>
              <a:rPr lang="en-US" dirty="0" err="1" smtClean="0"/>
              <a:t>R.layout.</a:t>
            </a:r>
            <a:r>
              <a:rPr lang="en-US" sz="1200" b="1" i="1" kern="1200" dirty="0" err="1" smtClean="0">
                <a:solidFill>
                  <a:schemeClr val="tx1"/>
                </a:solidFill>
                <a:effectLst/>
                <a:latin typeface="+mn-lt"/>
                <a:ea typeface="+mn-ea"/>
                <a:cs typeface="+mn-cs"/>
              </a:rPr>
              <a:t>cardview</a:t>
            </a:r>
            <a:r>
              <a:rPr lang="en-US" dirty="0" smtClean="0"/>
              <a:t>, </a:t>
            </a:r>
            <a:br>
              <a:rPr lang="en-US" dirty="0" smtClean="0"/>
            </a:br>
            <a:r>
              <a:rPr lang="en-US" dirty="0" smtClean="0"/>
              <a:t>                </a:t>
            </a:r>
            <a:r>
              <a:rPr lang="en-US" dirty="0" err="1" smtClean="0"/>
              <a:t>viewGroup</a:t>
            </a:r>
            <a:r>
              <a:rPr lang="en-US" dirty="0" smtClean="0"/>
              <a:t>, </a:t>
            </a:r>
            <a:r>
              <a:rPr lang="en-US" sz="1200" b="1" kern="1200" dirty="0" smtClean="0">
                <a:solidFill>
                  <a:schemeClr val="tx1"/>
                </a:solidFill>
                <a:effectLst/>
                <a:latin typeface="+mn-lt"/>
                <a:ea typeface="+mn-ea"/>
                <a:cs typeface="+mn-cs"/>
              </a:rPr>
              <a:t>false</a:t>
            </a:r>
            <a:r>
              <a:rPr lang="en-US" dirty="0" smtClean="0"/>
              <a:t>);</a:t>
            </a:r>
            <a:br>
              <a:rPr lang="en-US" dirty="0" smtClean="0"/>
            </a:br>
            <a:r>
              <a:rPr lang="en-US" dirty="0" smtClean="0"/>
              <a:t>        </a:t>
            </a:r>
            <a:r>
              <a:rPr lang="en-US" dirty="0" err="1" smtClean="0"/>
              <a:t>PersonViewHolder</a:t>
            </a:r>
            <a:r>
              <a:rPr lang="en-US" dirty="0" smtClean="0"/>
              <a:t> </a:t>
            </a:r>
            <a:r>
              <a:rPr lang="en-US" dirty="0" err="1" smtClean="0"/>
              <a:t>pvh</a:t>
            </a:r>
            <a:r>
              <a:rPr lang="en-US" dirty="0" smtClean="0"/>
              <a:t> = </a:t>
            </a:r>
            <a:r>
              <a:rPr lang="en-US" sz="1200" b="1" kern="1200" dirty="0" smtClean="0">
                <a:solidFill>
                  <a:schemeClr val="tx1"/>
                </a:solidFill>
                <a:effectLst/>
                <a:latin typeface="+mn-lt"/>
                <a:ea typeface="+mn-ea"/>
                <a:cs typeface="+mn-cs"/>
              </a:rPr>
              <a:t>new </a:t>
            </a:r>
            <a:r>
              <a:rPr lang="en-US" dirty="0" err="1" smtClean="0"/>
              <a:t>PersonViewHolder</a:t>
            </a:r>
            <a:r>
              <a:rPr lang="en-US" dirty="0" smtClean="0"/>
              <a:t>(v);</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dirty="0" err="1" smtClean="0"/>
              <a:t>pvh</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public void </a:t>
            </a:r>
            <a:r>
              <a:rPr lang="en-US" dirty="0" err="1" smtClean="0"/>
              <a:t>onBindViewHolder</a:t>
            </a:r>
            <a:r>
              <a:rPr lang="en-US" dirty="0" smtClean="0"/>
              <a:t>(</a:t>
            </a:r>
            <a:r>
              <a:rPr lang="en-US" dirty="0" err="1" smtClean="0"/>
              <a:t>PersonViewHolder</a:t>
            </a:r>
            <a:r>
              <a:rPr lang="en-US" dirty="0" smtClean="0"/>
              <a:t> </a:t>
            </a:r>
            <a:r>
              <a:rPr lang="en-US" dirty="0" err="1" smtClean="0"/>
              <a:t>personViewHolder</a:t>
            </a:r>
            <a:r>
              <a:rPr lang="en-US" dirty="0" smtClean="0"/>
              <a:t>,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i</a:t>
            </a:r>
            <a:r>
              <a:rPr lang="en-US" dirty="0" smtClean="0"/>
              <a:t>) {</a:t>
            </a:r>
            <a:br>
              <a:rPr lang="en-US" dirty="0" smtClean="0"/>
            </a:br>
            <a:r>
              <a:rPr lang="en-US" dirty="0" smtClean="0"/>
              <a:t>        </a:t>
            </a:r>
            <a:r>
              <a:rPr lang="en-US" dirty="0" err="1" smtClean="0"/>
              <a:t>personViewHolder.</a:t>
            </a:r>
            <a:r>
              <a:rPr lang="en-US" sz="1200" b="1" kern="1200" dirty="0" err="1" smtClean="0">
                <a:solidFill>
                  <a:schemeClr val="tx1"/>
                </a:solidFill>
                <a:effectLst/>
                <a:latin typeface="+mn-lt"/>
                <a:ea typeface="+mn-ea"/>
                <a:cs typeface="+mn-cs"/>
              </a:rPr>
              <a:t>personName</a:t>
            </a:r>
            <a:r>
              <a:rPr lang="en-US" dirty="0" err="1" smtClean="0"/>
              <a:t>.setText</a:t>
            </a:r>
            <a:r>
              <a:rPr lang="en-US" dirty="0" smtClean="0"/>
              <a:t>(</a:t>
            </a:r>
            <a:r>
              <a:rPr lang="en-US" sz="1200" b="1" kern="1200" dirty="0" err="1" smtClean="0">
                <a:solidFill>
                  <a:schemeClr val="tx1"/>
                </a:solidFill>
                <a:effectLst/>
                <a:latin typeface="+mn-lt"/>
                <a:ea typeface="+mn-ea"/>
                <a:cs typeface="+mn-cs"/>
              </a:rPr>
              <a:t>persons</a:t>
            </a:r>
            <a:r>
              <a:rPr lang="en-US" dirty="0" err="1" smtClean="0"/>
              <a:t>.get</a:t>
            </a:r>
            <a:r>
              <a:rPr lang="en-US" dirty="0" smtClean="0"/>
              <a:t>(</a:t>
            </a:r>
            <a:r>
              <a:rPr lang="en-US" dirty="0" err="1" smtClean="0"/>
              <a:t>i</a:t>
            </a:r>
            <a:r>
              <a:rPr lang="en-US" dirty="0" smtClean="0"/>
              <a:t>).</a:t>
            </a:r>
            <a:r>
              <a:rPr lang="en-US" sz="1200" b="1" kern="1200" dirty="0" smtClean="0">
                <a:solidFill>
                  <a:schemeClr val="tx1"/>
                </a:solidFill>
                <a:effectLst/>
                <a:latin typeface="+mn-lt"/>
                <a:ea typeface="+mn-ea"/>
                <a:cs typeface="+mn-cs"/>
              </a:rPr>
              <a:t>name</a:t>
            </a:r>
            <a:r>
              <a:rPr lang="en-US" dirty="0" smtClean="0"/>
              <a:t>);</a:t>
            </a:r>
            <a:br>
              <a:rPr lang="en-US" dirty="0" smtClean="0"/>
            </a:br>
            <a:r>
              <a:rPr lang="en-US" dirty="0" smtClean="0"/>
              <a:t>        </a:t>
            </a:r>
            <a:r>
              <a:rPr lang="en-US" dirty="0" err="1" smtClean="0"/>
              <a:t>personViewHolder.</a:t>
            </a:r>
            <a:r>
              <a:rPr lang="en-US" sz="1200" b="1" kern="1200" dirty="0" err="1" smtClean="0">
                <a:solidFill>
                  <a:schemeClr val="tx1"/>
                </a:solidFill>
                <a:effectLst/>
                <a:latin typeface="+mn-lt"/>
                <a:ea typeface="+mn-ea"/>
                <a:cs typeface="+mn-cs"/>
              </a:rPr>
              <a:t>personAge</a:t>
            </a:r>
            <a:r>
              <a:rPr lang="en-US" dirty="0" err="1" smtClean="0"/>
              <a:t>.setText</a:t>
            </a:r>
            <a:r>
              <a:rPr lang="en-US" dirty="0" smtClean="0"/>
              <a:t>(</a:t>
            </a:r>
            <a:r>
              <a:rPr lang="en-US" sz="1200" b="1" kern="1200" dirty="0" err="1" smtClean="0">
                <a:solidFill>
                  <a:schemeClr val="tx1"/>
                </a:solidFill>
                <a:effectLst/>
                <a:latin typeface="+mn-lt"/>
                <a:ea typeface="+mn-ea"/>
                <a:cs typeface="+mn-cs"/>
              </a:rPr>
              <a:t>persons</a:t>
            </a:r>
            <a:r>
              <a:rPr lang="en-US" dirty="0" err="1" smtClean="0"/>
              <a:t>.get</a:t>
            </a:r>
            <a:r>
              <a:rPr lang="en-US" dirty="0" smtClean="0"/>
              <a:t>(</a:t>
            </a:r>
            <a:r>
              <a:rPr lang="en-US" dirty="0" err="1" smtClean="0"/>
              <a:t>i</a:t>
            </a:r>
            <a:r>
              <a:rPr lang="en-US" dirty="0" smtClean="0"/>
              <a:t>).</a:t>
            </a:r>
            <a:r>
              <a:rPr lang="en-US" sz="1200" b="1" kern="1200" dirty="0" smtClean="0">
                <a:solidFill>
                  <a:schemeClr val="tx1"/>
                </a:solidFill>
                <a:effectLst/>
                <a:latin typeface="+mn-lt"/>
                <a:ea typeface="+mn-ea"/>
                <a:cs typeface="+mn-cs"/>
              </a:rPr>
              <a:t>age</a:t>
            </a:r>
            <a:r>
              <a:rPr lang="en-US" dirty="0" smtClean="0"/>
              <a:t>);</a:t>
            </a:r>
            <a:br>
              <a:rPr lang="en-US" dirty="0" smtClean="0"/>
            </a:br>
            <a:r>
              <a:rPr lang="en-US" dirty="0" smtClean="0"/>
              <a:t>        </a:t>
            </a:r>
            <a:r>
              <a:rPr lang="en-US" dirty="0" err="1" smtClean="0"/>
              <a:t>personViewHolder.</a:t>
            </a:r>
            <a:r>
              <a:rPr lang="en-US" sz="1200" b="1" kern="1200" dirty="0" err="1" smtClean="0">
                <a:solidFill>
                  <a:schemeClr val="tx1"/>
                </a:solidFill>
                <a:effectLst/>
                <a:latin typeface="+mn-lt"/>
                <a:ea typeface="+mn-ea"/>
                <a:cs typeface="+mn-cs"/>
              </a:rPr>
              <a:t>personPhoto</a:t>
            </a:r>
            <a:r>
              <a:rPr lang="en-US" dirty="0" err="1" smtClean="0"/>
              <a:t>.setImageResource</a:t>
            </a:r>
            <a:r>
              <a:rPr lang="en-US" dirty="0" smtClean="0"/>
              <a:t>(</a:t>
            </a:r>
            <a:r>
              <a:rPr lang="en-US" sz="1200" b="1" kern="1200" dirty="0" err="1" smtClean="0">
                <a:solidFill>
                  <a:schemeClr val="tx1"/>
                </a:solidFill>
                <a:effectLst/>
                <a:latin typeface="+mn-lt"/>
                <a:ea typeface="+mn-ea"/>
                <a:cs typeface="+mn-cs"/>
              </a:rPr>
              <a:t>persons</a:t>
            </a:r>
            <a:r>
              <a:rPr lang="en-US" dirty="0" err="1" smtClean="0"/>
              <a:t>.get</a:t>
            </a:r>
            <a:r>
              <a:rPr lang="en-US" dirty="0" smtClean="0"/>
              <a:t>(</a:t>
            </a:r>
            <a:r>
              <a:rPr lang="en-US" dirty="0" err="1" smtClean="0"/>
              <a:t>i</a:t>
            </a:r>
            <a:r>
              <a:rPr lang="en-US" dirty="0" smtClean="0"/>
              <a:t>).</a:t>
            </a:r>
            <a:r>
              <a:rPr lang="en-US" sz="1200" b="1" kern="1200" dirty="0" err="1" smtClean="0">
                <a:solidFill>
                  <a:schemeClr val="tx1"/>
                </a:solidFill>
                <a:effectLst/>
                <a:latin typeface="+mn-lt"/>
                <a:ea typeface="+mn-ea"/>
                <a:cs typeface="+mn-cs"/>
              </a:rPr>
              <a:t>photoId</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static class </a:t>
            </a:r>
            <a:r>
              <a:rPr lang="en-US" dirty="0" err="1" smtClean="0"/>
              <a:t>PersonViewHolder</a:t>
            </a:r>
            <a:r>
              <a:rPr lang="en-US" dirty="0" smtClean="0"/>
              <a:t> </a:t>
            </a:r>
            <a:r>
              <a:rPr lang="en-US" sz="1200" b="1" kern="1200" dirty="0" smtClean="0">
                <a:solidFill>
                  <a:schemeClr val="tx1"/>
                </a:solidFill>
                <a:effectLst/>
                <a:latin typeface="+mn-lt"/>
                <a:ea typeface="+mn-ea"/>
                <a:cs typeface="+mn-cs"/>
              </a:rPr>
              <a:t>extends </a:t>
            </a:r>
            <a:r>
              <a:rPr lang="en-US" dirty="0" err="1" smtClean="0">
                <a:effectLst/>
              </a:rPr>
              <a:t>RecyclerView</a:t>
            </a:r>
            <a:r>
              <a:rPr lang="en-US" dirty="0" err="1" smtClean="0"/>
              <a:t>.ViewHolder</a:t>
            </a:r>
            <a:r>
              <a:rPr lang="en-US" dirty="0" smtClean="0"/>
              <a:t> {</a:t>
            </a:r>
            <a:br>
              <a:rPr lang="en-US" dirty="0" smtClean="0"/>
            </a:br>
            <a:r>
              <a:rPr lang="en-US" dirty="0" smtClean="0"/>
              <a:t>        </a:t>
            </a:r>
            <a:r>
              <a:rPr lang="en-US" dirty="0" err="1" smtClean="0"/>
              <a:t>CardView</a:t>
            </a:r>
            <a:r>
              <a:rPr lang="en-US" dirty="0" smtClean="0"/>
              <a:t> </a:t>
            </a:r>
            <a:r>
              <a:rPr lang="en-US" sz="1200" b="1" kern="1200" dirty="0" smtClean="0">
                <a:solidFill>
                  <a:schemeClr val="tx1"/>
                </a:solidFill>
                <a:effectLst/>
                <a:latin typeface="+mn-lt"/>
                <a:ea typeface="+mn-ea"/>
                <a:cs typeface="+mn-cs"/>
              </a:rPr>
              <a:t>cv</a:t>
            </a:r>
            <a:r>
              <a:rPr lang="en-US" dirty="0" smtClean="0"/>
              <a:t>;</a:t>
            </a:r>
            <a:br>
              <a:rPr lang="en-US" dirty="0" smtClean="0"/>
            </a:br>
            <a:r>
              <a:rPr lang="en-US" dirty="0" smtClean="0"/>
              <a:t>        </a:t>
            </a:r>
            <a:r>
              <a:rPr lang="en-US" dirty="0" err="1" smtClean="0"/>
              <a:t>TextView</a:t>
            </a:r>
            <a:r>
              <a:rPr lang="en-US" dirty="0" smtClean="0"/>
              <a:t> </a:t>
            </a:r>
            <a:r>
              <a:rPr lang="en-US" sz="1200" b="1" kern="1200" dirty="0" err="1" smtClean="0">
                <a:solidFill>
                  <a:schemeClr val="tx1"/>
                </a:solidFill>
                <a:effectLst/>
                <a:latin typeface="+mn-lt"/>
                <a:ea typeface="+mn-ea"/>
                <a:cs typeface="+mn-cs"/>
              </a:rPr>
              <a:t>personName</a:t>
            </a:r>
            <a:r>
              <a:rPr lang="en-US" dirty="0" smtClean="0"/>
              <a:t>;</a:t>
            </a:r>
            <a:br>
              <a:rPr lang="en-US" dirty="0" smtClean="0"/>
            </a:br>
            <a:r>
              <a:rPr lang="en-US" dirty="0" smtClean="0"/>
              <a:t>        </a:t>
            </a:r>
            <a:r>
              <a:rPr lang="en-US" dirty="0" err="1" smtClean="0"/>
              <a:t>TextView</a:t>
            </a:r>
            <a:r>
              <a:rPr lang="en-US" dirty="0" smtClean="0"/>
              <a:t> </a:t>
            </a:r>
            <a:r>
              <a:rPr lang="en-US" sz="1200" b="1" kern="1200" dirty="0" err="1" smtClean="0">
                <a:solidFill>
                  <a:schemeClr val="tx1"/>
                </a:solidFill>
                <a:effectLst/>
                <a:latin typeface="+mn-lt"/>
                <a:ea typeface="+mn-ea"/>
                <a:cs typeface="+mn-cs"/>
              </a:rPr>
              <a:t>personAge</a:t>
            </a:r>
            <a:r>
              <a:rPr lang="en-US" dirty="0" smtClean="0"/>
              <a:t>;</a:t>
            </a:r>
            <a:br>
              <a:rPr lang="en-US" dirty="0" smtClean="0"/>
            </a:br>
            <a:r>
              <a:rPr lang="en-US" dirty="0" smtClean="0"/>
              <a:t>        </a:t>
            </a:r>
            <a:r>
              <a:rPr lang="en-US" dirty="0" err="1" smtClean="0"/>
              <a:t>ImageView</a:t>
            </a:r>
            <a:r>
              <a:rPr lang="en-US" dirty="0" smtClean="0"/>
              <a:t> </a:t>
            </a:r>
            <a:r>
              <a:rPr lang="en-US" sz="1200" b="1" kern="1200" dirty="0" err="1" smtClean="0">
                <a:solidFill>
                  <a:schemeClr val="tx1"/>
                </a:solidFill>
                <a:effectLst/>
                <a:latin typeface="+mn-lt"/>
                <a:ea typeface="+mn-ea"/>
                <a:cs typeface="+mn-cs"/>
              </a:rPr>
              <a:t>personPhoto</a:t>
            </a:r>
            <a:r>
              <a:rPr lang="en-US" dirty="0" smtClean="0"/>
              <a:t>;</a:t>
            </a:r>
            <a:br>
              <a:rPr lang="en-US" dirty="0" smtClean="0"/>
            </a:br>
            <a:r>
              <a:rPr lang="en-US" dirty="0" smtClean="0"/>
              <a:t/>
            </a:r>
            <a:br>
              <a:rPr lang="en-US" dirty="0" smtClean="0"/>
            </a:br>
            <a:r>
              <a:rPr lang="en-US" dirty="0" smtClean="0"/>
              <a:t>        </a:t>
            </a:r>
            <a:r>
              <a:rPr lang="en-US" dirty="0" err="1" smtClean="0"/>
              <a:t>PersonViewHolder</a:t>
            </a:r>
            <a:r>
              <a:rPr lang="en-US" dirty="0" smtClean="0"/>
              <a:t>(View </a:t>
            </a:r>
            <a:r>
              <a:rPr lang="en-US" dirty="0" err="1" smtClean="0"/>
              <a:t>itemView</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super</a:t>
            </a:r>
            <a:r>
              <a:rPr lang="en-US" dirty="0" smtClean="0"/>
              <a:t>(</a:t>
            </a:r>
            <a:r>
              <a:rPr lang="en-US" dirty="0" err="1" smtClean="0"/>
              <a:t>itemView</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cv </a:t>
            </a:r>
            <a:r>
              <a:rPr lang="en-US" dirty="0" smtClean="0"/>
              <a:t>= (</a:t>
            </a:r>
            <a:r>
              <a:rPr lang="en-US" dirty="0" err="1" smtClean="0"/>
              <a:t>CardView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cv</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personName</a:t>
            </a:r>
            <a:r>
              <a:rPr lang="en-US" sz="1200" b="1" kern="1200" dirty="0" smtClean="0">
                <a:solidFill>
                  <a:schemeClr val="tx1"/>
                </a:solidFill>
                <a:effectLst/>
                <a:latin typeface="+mn-lt"/>
                <a:ea typeface="+mn-ea"/>
                <a:cs typeface="+mn-cs"/>
              </a:rPr>
              <a:t> </a:t>
            </a:r>
            <a:r>
              <a:rPr lang="en-US" dirty="0" smtClean="0"/>
              <a:t>= (</a:t>
            </a:r>
            <a:r>
              <a:rPr lang="en-US" dirty="0" err="1" smtClean="0"/>
              <a:t>TextView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person_name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personAge</a:t>
            </a:r>
            <a:r>
              <a:rPr lang="en-US" sz="1200" b="1" kern="1200" dirty="0" smtClean="0">
                <a:solidFill>
                  <a:schemeClr val="tx1"/>
                </a:solidFill>
                <a:effectLst/>
                <a:latin typeface="+mn-lt"/>
                <a:ea typeface="+mn-ea"/>
                <a:cs typeface="+mn-cs"/>
              </a:rPr>
              <a:t> </a:t>
            </a:r>
            <a:r>
              <a:rPr lang="en-US" dirty="0" smtClean="0"/>
              <a:t>= (</a:t>
            </a:r>
            <a:r>
              <a:rPr lang="en-US" dirty="0" err="1" smtClean="0"/>
              <a:t>TextView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person_age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personPhoto</a:t>
            </a:r>
            <a:r>
              <a:rPr lang="en-US" sz="1200" b="1" kern="1200" dirty="0" smtClean="0">
                <a:solidFill>
                  <a:schemeClr val="tx1"/>
                </a:solidFill>
                <a:effectLst/>
                <a:latin typeface="+mn-lt"/>
                <a:ea typeface="+mn-ea"/>
                <a:cs typeface="+mn-cs"/>
              </a:rPr>
              <a:t> </a:t>
            </a:r>
            <a:r>
              <a:rPr lang="en-US" dirty="0" smtClean="0"/>
              <a:t>= (</a:t>
            </a:r>
            <a:r>
              <a:rPr lang="en-US" dirty="0" err="1" smtClean="0"/>
              <a:t>ImageView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person_photo</a:t>
            </a:r>
            <a:r>
              <a:rPr lang="en-US" dirty="0" smtClean="0"/>
              <a:t>);</a:t>
            </a:r>
            <a:br>
              <a:rPr lang="en-US" dirty="0" smtClean="0"/>
            </a:br>
            <a:r>
              <a:rPr lang="en-US" dirty="0" smtClean="0"/>
              <a:t>        }</a:t>
            </a:r>
            <a:br>
              <a:rPr lang="en-US" dirty="0" smtClean="0"/>
            </a:br>
            <a:r>
              <a:rPr lang="en-US" dirty="0" smtClean="0"/>
              <a:t>    }</a:t>
            </a:r>
            <a:br>
              <a:rPr lang="en-US" dirty="0" smtClean="0"/>
            </a:br>
            <a:r>
              <a:rPr lang="en-US" dirty="0" smtClean="0"/>
              <a:t>}</a:t>
            </a:r>
            <a:br>
              <a:rPr lang="en-US" dirty="0" smtClean="0"/>
            </a:b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20</a:t>
            </a:fld>
            <a:endParaRPr lang="en-US"/>
          </a:p>
        </p:txBody>
      </p:sp>
    </p:spTree>
    <p:extLst>
      <p:ext uri="{BB962C8B-B14F-4D97-AF65-F5344CB8AC3E}">
        <p14:creationId xmlns:p14="http://schemas.microsoft.com/office/powerpoint/2010/main" val="800264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CODE:</a:t>
            </a:r>
          </a:p>
          <a:p>
            <a:endParaRPr lang="en-US" dirty="0" smtClean="0"/>
          </a:p>
          <a:p>
            <a:r>
              <a:rPr lang="en-US" sz="1200" b="1" kern="1200" dirty="0" smtClean="0">
                <a:solidFill>
                  <a:schemeClr val="tx1"/>
                </a:solidFill>
                <a:effectLst/>
                <a:latin typeface="+mn-lt"/>
                <a:ea typeface="+mn-ea"/>
                <a:cs typeface="+mn-cs"/>
              </a:rPr>
              <a:t>package </a:t>
            </a:r>
            <a:r>
              <a:rPr lang="en-US" dirty="0" err="1" smtClean="0"/>
              <a:t>ronaldramos.info.newviews</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smtClean="0"/>
              <a:t>android.support.v7.app.AppCompatActivity;</a:t>
            </a:r>
            <a:br>
              <a:rPr lang="en-US" dirty="0" smtClean="0"/>
            </a:br>
            <a:r>
              <a:rPr lang="en-US" sz="1200" b="1" kern="1200" dirty="0" smtClean="0">
                <a:solidFill>
                  <a:schemeClr val="tx1"/>
                </a:solidFill>
                <a:effectLst/>
                <a:latin typeface="+mn-lt"/>
                <a:ea typeface="+mn-ea"/>
                <a:cs typeface="+mn-cs"/>
              </a:rPr>
              <a:t>import </a:t>
            </a:r>
            <a:r>
              <a:rPr lang="en-US" dirty="0" err="1" smtClean="0"/>
              <a:t>android.os.Bundle</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smtClean="0"/>
              <a:t>android.support.v7.widget.LinearLayoutManager;</a:t>
            </a:r>
            <a:br>
              <a:rPr lang="en-US" dirty="0" smtClean="0"/>
            </a:br>
            <a:r>
              <a:rPr lang="en-US" sz="1200" b="1" kern="1200" dirty="0" smtClean="0">
                <a:solidFill>
                  <a:schemeClr val="tx1"/>
                </a:solidFill>
                <a:effectLst/>
                <a:latin typeface="+mn-lt"/>
                <a:ea typeface="+mn-ea"/>
                <a:cs typeface="+mn-cs"/>
              </a:rPr>
              <a:t>import </a:t>
            </a:r>
            <a:r>
              <a:rPr lang="en-US" dirty="0" smtClean="0"/>
              <a:t>android.support.v7.widget.RecyclerView;</a:t>
            </a:r>
            <a:br>
              <a:rPr lang="en-US" dirty="0" smtClean="0"/>
            </a:br>
            <a:r>
              <a:rPr lang="en-US" sz="1200" b="1" kern="1200" dirty="0" smtClean="0">
                <a:solidFill>
                  <a:schemeClr val="tx1"/>
                </a:solidFill>
                <a:effectLst/>
                <a:latin typeface="+mn-lt"/>
                <a:ea typeface="+mn-ea"/>
                <a:cs typeface="+mn-cs"/>
              </a:rPr>
              <a:t>import </a:t>
            </a:r>
            <a:r>
              <a:rPr lang="en-US" dirty="0" err="1" smtClean="0"/>
              <a:t>android.widget.ImageView</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android.widget.TextView</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java.util.ArrayList</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java.util.List</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public class </a:t>
            </a:r>
            <a:r>
              <a:rPr lang="en-US" dirty="0" err="1" smtClean="0"/>
              <a:t>MainActivity</a:t>
            </a:r>
            <a:r>
              <a:rPr lang="en-US" dirty="0" smtClean="0"/>
              <a:t> </a:t>
            </a:r>
            <a:r>
              <a:rPr lang="en-US" sz="1200" b="1" kern="1200" dirty="0" smtClean="0">
                <a:solidFill>
                  <a:schemeClr val="tx1"/>
                </a:solidFill>
                <a:effectLst/>
                <a:latin typeface="+mn-lt"/>
                <a:ea typeface="+mn-ea"/>
                <a:cs typeface="+mn-cs"/>
              </a:rPr>
              <a:t>extends </a:t>
            </a:r>
            <a:r>
              <a:rPr lang="en-US" dirty="0" err="1" smtClean="0"/>
              <a:t>AppCompatActivity</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List&lt;Person&gt;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void </a:t>
            </a:r>
            <a:r>
              <a:rPr lang="en-US" dirty="0" err="1" smtClean="0"/>
              <a:t>onCreate</a:t>
            </a:r>
            <a:r>
              <a:rPr lang="en-US" dirty="0" smtClean="0"/>
              <a:t>(Bundle </a:t>
            </a:r>
            <a:r>
              <a:rPr lang="en-US" dirty="0" err="1" smtClean="0"/>
              <a:t>savedInstanceState</a:t>
            </a:r>
            <a:r>
              <a:rPr lang="en-US" dirty="0" smtClean="0"/>
              <a:t>) {</a:t>
            </a:r>
            <a:br>
              <a:rPr lang="en-US" dirty="0" smtClean="0"/>
            </a:br>
            <a:r>
              <a:rPr lang="en-US" dirty="0" smtClean="0"/>
              <a:t>        </a:t>
            </a:r>
            <a:r>
              <a:rPr lang="en-US" sz="1200" b="1" kern="1200" dirty="0" err="1" smtClean="0">
                <a:solidFill>
                  <a:schemeClr val="tx1"/>
                </a:solidFill>
                <a:effectLst/>
                <a:latin typeface="+mn-lt"/>
                <a:ea typeface="+mn-ea"/>
                <a:cs typeface="+mn-cs"/>
              </a:rPr>
              <a:t>super</a:t>
            </a:r>
            <a:r>
              <a:rPr lang="en-US" dirty="0" err="1" smtClean="0"/>
              <a:t>.onCreate</a:t>
            </a:r>
            <a:r>
              <a:rPr lang="en-US" dirty="0" smtClean="0"/>
              <a:t>(</a:t>
            </a:r>
            <a:r>
              <a:rPr lang="en-US" dirty="0" err="1" smtClean="0"/>
              <a:t>savedInstanceState</a:t>
            </a:r>
            <a:r>
              <a:rPr lang="en-US" dirty="0" smtClean="0"/>
              <a:t>);</a:t>
            </a:r>
            <a:br>
              <a:rPr lang="en-US" dirty="0" smtClean="0"/>
            </a:br>
            <a:r>
              <a:rPr lang="en-US" dirty="0" smtClean="0"/>
              <a:t>        </a:t>
            </a:r>
            <a:r>
              <a:rPr lang="en-US" dirty="0" err="1" smtClean="0"/>
              <a:t>setContentView</a:t>
            </a:r>
            <a:r>
              <a:rPr lang="en-US" dirty="0" smtClean="0"/>
              <a:t>(</a:t>
            </a:r>
            <a:r>
              <a:rPr lang="en-US" dirty="0" err="1" smtClean="0"/>
              <a:t>R.layout.</a:t>
            </a:r>
            <a:r>
              <a:rPr lang="en-US" sz="1200" b="1" i="1" kern="1200" dirty="0" err="1" smtClean="0">
                <a:solidFill>
                  <a:schemeClr val="tx1"/>
                </a:solidFill>
                <a:effectLst/>
                <a:latin typeface="+mn-lt"/>
                <a:ea typeface="+mn-ea"/>
                <a:cs typeface="+mn-cs"/>
              </a:rPr>
              <a:t>activity_main</a:t>
            </a:r>
            <a:r>
              <a:rPr lang="en-US" dirty="0" smtClean="0"/>
              <a:t>);</a:t>
            </a:r>
            <a:br>
              <a:rPr lang="en-US" dirty="0" smtClean="0"/>
            </a:br>
            <a:r>
              <a:rPr lang="en-US" dirty="0" smtClean="0"/>
              <a:t/>
            </a:r>
            <a:br>
              <a:rPr lang="en-US" dirty="0" smtClean="0"/>
            </a:br>
            <a:r>
              <a:rPr lang="en-US" dirty="0" smtClean="0"/>
              <a:t>        </a:t>
            </a:r>
            <a:r>
              <a:rPr lang="en-US" dirty="0" err="1" smtClean="0"/>
              <a:t>initializeData</a:t>
            </a:r>
            <a:r>
              <a:rPr lang="en-US" dirty="0" smtClean="0"/>
              <a:t>();</a:t>
            </a:r>
            <a:br>
              <a:rPr lang="en-US" dirty="0" smtClean="0"/>
            </a:br>
            <a:r>
              <a:rPr lang="en-US" dirty="0" smtClean="0"/>
              <a:t>        </a:t>
            </a:r>
            <a:r>
              <a:rPr lang="en-US" dirty="0" err="1" smtClean="0"/>
              <a:t>RecyclerView</a:t>
            </a:r>
            <a:r>
              <a:rPr lang="en-US" dirty="0" smtClean="0"/>
              <a:t> </a:t>
            </a:r>
            <a:r>
              <a:rPr lang="en-US" dirty="0" err="1" smtClean="0"/>
              <a:t>rv</a:t>
            </a:r>
            <a:r>
              <a:rPr lang="en-US" dirty="0" smtClean="0"/>
              <a:t> = (</a:t>
            </a:r>
            <a:r>
              <a:rPr lang="en-US" dirty="0" err="1" smtClean="0"/>
              <a:t>RecyclerView</a:t>
            </a:r>
            <a:r>
              <a:rPr lang="en-US" dirty="0" smtClean="0"/>
              <a:t>)</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rv</a:t>
            </a:r>
            <a:r>
              <a:rPr lang="en-US" dirty="0" smtClean="0"/>
              <a:t>);</a:t>
            </a:r>
            <a:br>
              <a:rPr lang="en-US" dirty="0" smtClean="0"/>
            </a:br>
            <a:r>
              <a:rPr lang="en-US" dirty="0" smtClean="0"/>
              <a:t>        </a:t>
            </a:r>
            <a:r>
              <a:rPr lang="en-US" dirty="0" err="1" smtClean="0"/>
              <a:t>rv.setHasFixedSize</a:t>
            </a:r>
            <a:r>
              <a:rPr lang="en-US" dirty="0" smtClean="0"/>
              <a:t>(</a:t>
            </a:r>
            <a:r>
              <a:rPr lang="en-US" sz="1200" b="1" kern="1200" dirty="0" smtClean="0">
                <a:solidFill>
                  <a:schemeClr val="tx1"/>
                </a:solidFill>
                <a:effectLst/>
                <a:latin typeface="+mn-lt"/>
                <a:ea typeface="+mn-ea"/>
                <a:cs typeface="+mn-cs"/>
              </a:rPr>
              <a:t>true</a:t>
            </a:r>
            <a:r>
              <a:rPr lang="en-US" dirty="0" smtClean="0"/>
              <a:t>);</a:t>
            </a:r>
            <a:br>
              <a:rPr lang="en-US" dirty="0" smtClean="0"/>
            </a:br>
            <a:r>
              <a:rPr lang="en-US" dirty="0" smtClean="0"/>
              <a:t>        </a:t>
            </a:r>
            <a:br>
              <a:rPr lang="en-US" dirty="0" smtClean="0"/>
            </a:br>
            <a:r>
              <a:rPr lang="en-US" dirty="0" smtClean="0"/>
              <a:t>        </a:t>
            </a:r>
            <a:r>
              <a:rPr lang="en-US" dirty="0" err="1" smtClean="0"/>
              <a:t>RVAdapter</a:t>
            </a:r>
            <a:r>
              <a:rPr lang="en-US" dirty="0" smtClean="0"/>
              <a:t> adapter = </a:t>
            </a:r>
            <a:r>
              <a:rPr lang="en-US" sz="1200" b="1" kern="1200" dirty="0" smtClean="0">
                <a:solidFill>
                  <a:schemeClr val="tx1"/>
                </a:solidFill>
                <a:effectLst/>
                <a:latin typeface="+mn-lt"/>
                <a:ea typeface="+mn-ea"/>
                <a:cs typeface="+mn-cs"/>
              </a:rPr>
              <a:t>new </a:t>
            </a:r>
            <a:r>
              <a:rPr lang="en-US" dirty="0" err="1" smtClean="0"/>
              <a:t>RVAdapter</a:t>
            </a:r>
            <a:r>
              <a:rPr lang="en-US" dirty="0" smtClean="0"/>
              <a:t>(</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t>
            </a:r>
            <a:r>
              <a:rPr lang="en-US" dirty="0" err="1" smtClean="0"/>
              <a:t>rv.setAdapter</a:t>
            </a:r>
            <a:r>
              <a:rPr lang="en-US" dirty="0" smtClean="0"/>
              <a:t>(adapter);</a:t>
            </a:r>
            <a:br>
              <a:rPr lang="en-US" dirty="0" smtClean="0"/>
            </a:br>
            <a:r>
              <a:rPr lang="en-US" dirty="0" smtClean="0"/>
              <a:t/>
            </a:r>
            <a:br>
              <a:rPr lang="en-US" dirty="0" smtClean="0"/>
            </a:br>
            <a:r>
              <a:rPr lang="en-US" dirty="0" smtClean="0"/>
              <a:t>        </a:t>
            </a:r>
            <a:r>
              <a:rPr lang="en-US" dirty="0" err="1" smtClean="0"/>
              <a:t>LinearLayoutManager</a:t>
            </a:r>
            <a:r>
              <a:rPr lang="en-US" dirty="0" smtClean="0"/>
              <a:t> </a:t>
            </a:r>
            <a:r>
              <a:rPr lang="en-US" dirty="0" err="1" smtClean="0"/>
              <a:t>llm</a:t>
            </a:r>
            <a:r>
              <a:rPr lang="en-US" dirty="0" smtClean="0"/>
              <a:t> = </a:t>
            </a:r>
            <a:r>
              <a:rPr lang="en-US" sz="1200" b="1" kern="1200" dirty="0" smtClean="0">
                <a:solidFill>
                  <a:schemeClr val="tx1"/>
                </a:solidFill>
                <a:effectLst/>
                <a:latin typeface="+mn-lt"/>
                <a:ea typeface="+mn-ea"/>
                <a:cs typeface="+mn-cs"/>
              </a:rPr>
              <a:t>new </a:t>
            </a:r>
            <a:r>
              <a:rPr lang="en-US" dirty="0" err="1" smtClean="0"/>
              <a:t>LinearLayoutManager</a:t>
            </a:r>
            <a:r>
              <a:rPr lang="en-US" dirty="0" smtClean="0"/>
              <a:t>(</a:t>
            </a:r>
            <a:r>
              <a:rPr lang="en-US" sz="1200" b="1" kern="1200" dirty="0" smtClean="0">
                <a:solidFill>
                  <a:schemeClr val="tx1"/>
                </a:solidFill>
                <a:effectLst/>
                <a:latin typeface="+mn-lt"/>
                <a:ea typeface="+mn-ea"/>
                <a:cs typeface="+mn-cs"/>
              </a:rPr>
              <a:t>this</a:t>
            </a:r>
            <a:r>
              <a:rPr lang="en-US" dirty="0" smtClean="0"/>
              <a:t>);</a:t>
            </a:r>
            <a:br>
              <a:rPr lang="en-US" dirty="0" smtClean="0"/>
            </a:br>
            <a:r>
              <a:rPr lang="en-US" dirty="0" smtClean="0"/>
              <a:t>        </a:t>
            </a:r>
            <a:r>
              <a:rPr lang="en-US" dirty="0" err="1" smtClean="0"/>
              <a:t>rv.setLayoutManager</a:t>
            </a:r>
            <a:r>
              <a:rPr lang="en-US" dirty="0" smtClean="0"/>
              <a:t>(</a:t>
            </a:r>
            <a:r>
              <a:rPr lang="en-US" dirty="0" err="1" smtClean="0"/>
              <a:t>llm</a:t>
            </a:r>
            <a:r>
              <a:rPr lang="en-US" dirty="0" smtClean="0"/>
              <a:t>);</a:t>
            </a:r>
            <a:br>
              <a:rPr lang="en-US" dirty="0" smtClean="0"/>
            </a:br>
            <a:r>
              <a:rPr lang="en-US" dirty="0" smtClean="0"/>
              <a:t>    }</a:t>
            </a:r>
            <a:br>
              <a:rPr lang="en-US" dirty="0" smtClean="0"/>
            </a:br>
            <a:r>
              <a:rPr lang="en-US" dirty="0" smtClean="0"/>
              <a:t>    </a:t>
            </a:r>
            <a:r>
              <a:rPr lang="en-US" sz="1200" i="1" kern="1200" dirty="0" smtClean="0">
                <a:solidFill>
                  <a:schemeClr val="tx1"/>
                </a:solidFill>
                <a:effectLst/>
                <a:latin typeface="+mn-lt"/>
                <a:ea typeface="+mn-ea"/>
                <a:cs typeface="+mn-cs"/>
              </a:rPr>
              <a:t>// This method creates an </a:t>
            </a:r>
            <a:r>
              <a:rPr lang="en-US" sz="1200" i="1" kern="1200" dirty="0" err="1" smtClean="0">
                <a:solidFill>
                  <a:schemeClr val="tx1"/>
                </a:solidFill>
                <a:effectLst/>
                <a:latin typeface="+mn-lt"/>
                <a:ea typeface="+mn-ea"/>
                <a:cs typeface="+mn-cs"/>
              </a:rPr>
              <a:t>ArrayList</a:t>
            </a:r>
            <a:r>
              <a:rPr lang="en-US" sz="1200" i="1" kern="1200" dirty="0" smtClean="0">
                <a:solidFill>
                  <a:schemeClr val="tx1"/>
                </a:solidFill>
                <a:effectLst/>
                <a:latin typeface="+mn-lt"/>
                <a:ea typeface="+mn-ea"/>
                <a:cs typeface="+mn-cs"/>
              </a:rPr>
              <a:t> that has three Person objects</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private void </a:t>
            </a:r>
            <a:r>
              <a:rPr lang="en-US" dirty="0" err="1" smtClean="0"/>
              <a:t>initializeData</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persons </a:t>
            </a:r>
            <a:r>
              <a:rPr lang="en-US" dirty="0" smtClean="0"/>
              <a:t>= </a:t>
            </a:r>
            <a:r>
              <a:rPr lang="en-US" sz="1200" b="1" kern="1200" dirty="0" smtClean="0">
                <a:solidFill>
                  <a:schemeClr val="tx1"/>
                </a:solidFill>
                <a:effectLst/>
                <a:latin typeface="+mn-lt"/>
                <a:ea typeface="+mn-ea"/>
                <a:cs typeface="+mn-cs"/>
              </a:rPr>
              <a:t>new </a:t>
            </a:r>
            <a:r>
              <a:rPr lang="en-US" dirty="0" err="1" smtClean="0"/>
              <a:t>ArrayList</a:t>
            </a:r>
            <a:r>
              <a:rPr lang="en-US" dirty="0" smtClean="0"/>
              <a:t>&lt;&gt;();</a:t>
            </a:r>
            <a:br>
              <a:rPr lang="en-US" dirty="0" smtClean="0"/>
            </a:br>
            <a:r>
              <a:rPr lang="en-US" dirty="0" smtClean="0"/>
              <a:t>        </a:t>
            </a:r>
            <a:r>
              <a:rPr lang="en-US" sz="1200" b="1" kern="1200" dirty="0" err="1" smtClean="0">
                <a:solidFill>
                  <a:schemeClr val="tx1"/>
                </a:solidFill>
                <a:effectLst/>
                <a:latin typeface="+mn-lt"/>
                <a:ea typeface="+mn-ea"/>
                <a:cs typeface="+mn-cs"/>
              </a:rPr>
              <a:t>persons</a:t>
            </a:r>
            <a:r>
              <a:rPr lang="en-US" dirty="0" err="1" smtClean="0"/>
              <a:t>.add</a:t>
            </a:r>
            <a:r>
              <a:rPr lang="en-US" dirty="0" smtClean="0"/>
              <a:t>(</a:t>
            </a:r>
            <a:r>
              <a:rPr lang="en-US" sz="1200" b="1" kern="1200" dirty="0" smtClean="0">
                <a:solidFill>
                  <a:schemeClr val="tx1"/>
                </a:solidFill>
                <a:effectLst/>
                <a:latin typeface="+mn-lt"/>
                <a:ea typeface="+mn-ea"/>
                <a:cs typeface="+mn-cs"/>
              </a:rPr>
              <a:t>new </a:t>
            </a:r>
            <a:r>
              <a:rPr lang="en-US" dirty="0" smtClean="0"/>
              <a:t>Person(</a:t>
            </a:r>
            <a:r>
              <a:rPr lang="en-US" sz="1200" b="1" kern="1200" dirty="0" smtClean="0">
                <a:solidFill>
                  <a:schemeClr val="tx1"/>
                </a:solidFill>
                <a:effectLst/>
                <a:latin typeface="+mn-lt"/>
                <a:ea typeface="+mn-ea"/>
                <a:cs typeface="+mn-cs"/>
              </a:rPr>
              <a:t>"Brother Bear"</a:t>
            </a:r>
            <a:r>
              <a:rPr lang="en-US" dirty="0" smtClean="0"/>
              <a:t>, </a:t>
            </a:r>
            <a:r>
              <a:rPr lang="en-US" sz="1200" b="1" kern="1200" dirty="0" smtClean="0">
                <a:solidFill>
                  <a:schemeClr val="tx1"/>
                </a:solidFill>
                <a:effectLst/>
                <a:latin typeface="+mn-lt"/>
                <a:ea typeface="+mn-ea"/>
                <a:cs typeface="+mn-cs"/>
              </a:rPr>
              <a:t>"23 years old"</a:t>
            </a:r>
            <a:r>
              <a:rPr lang="en-US" dirty="0" smtClean="0"/>
              <a:t>, </a:t>
            </a:r>
            <a:r>
              <a:rPr lang="en-US" dirty="0" err="1" smtClean="0"/>
              <a:t>R.drawable.</a:t>
            </a:r>
            <a:r>
              <a:rPr lang="en-US" sz="1200" b="1" i="1" kern="1200" dirty="0" err="1" smtClean="0">
                <a:solidFill>
                  <a:schemeClr val="tx1"/>
                </a:solidFill>
                <a:effectLst/>
                <a:latin typeface="+mn-lt"/>
                <a:ea typeface="+mn-ea"/>
                <a:cs typeface="+mn-cs"/>
              </a:rPr>
              <a:t>bear</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persons</a:t>
            </a:r>
            <a:r>
              <a:rPr lang="en-US" dirty="0" err="1" smtClean="0"/>
              <a:t>.add</a:t>
            </a:r>
            <a:r>
              <a:rPr lang="en-US" dirty="0" smtClean="0"/>
              <a:t>(</a:t>
            </a:r>
            <a:r>
              <a:rPr lang="en-US" sz="1200" b="1" kern="1200" dirty="0" smtClean="0">
                <a:solidFill>
                  <a:schemeClr val="tx1"/>
                </a:solidFill>
                <a:effectLst/>
                <a:latin typeface="+mn-lt"/>
                <a:ea typeface="+mn-ea"/>
                <a:cs typeface="+mn-cs"/>
              </a:rPr>
              <a:t>new </a:t>
            </a:r>
            <a:r>
              <a:rPr lang="en-US" dirty="0" smtClean="0"/>
              <a:t>Person(</a:t>
            </a:r>
            <a:r>
              <a:rPr lang="en-US" sz="1200" b="1" kern="1200" dirty="0" smtClean="0">
                <a:solidFill>
                  <a:schemeClr val="tx1"/>
                </a:solidFill>
                <a:effectLst/>
                <a:latin typeface="+mn-lt"/>
                <a:ea typeface="+mn-ea"/>
                <a:cs typeface="+mn-cs"/>
              </a:rPr>
              <a:t>"Grumpy Cat"</a:t>
            </a:r>
            <a:r>
              <a:rPr lang="en-US" dirty="0" smtClean="0"/>
              <a:t>, </a:t>
            </a:r>
            <a:r>
              <a:rPr lang="en-US" sz="1200" b="1" kern="1200" dirty="0" smtClean="0">
                <a:solidFill>
                  <a:schemeClr val="tx1"/>
                </a:solidFill>
                <a:effectLst/>
                <a:latin typeface="+mn-lt"/>
                <a:ea typeface="+mn-ea"/>
                <a:cs typeface="+mn-cs"/>
              </a:rPr>
              <a:t>"25 years old"</a:t>
            </a:r>
            <a:r>
              <a:rPr lang="en-US" dirty="0" smtClean="0"/>
              <a:t>, </a:t>
            </a:r>
            <a:r>
              <a:rPr lang="en-US" dirty="0" err="1" smtClean="0"/>
              <a:t>R.drawable.</a:t>
            </a:r>
            <a:r>
              <a:rPr lang="en-US" sz="1200" b="1" i="1" kern="1200" dirty="0" err="1" smtClean="0">
                <a:solidFill>
                  <a:schemeClr val="tx1"/>
                </a:solidFill>
                <a:effectLst/>
                <a:latin typeface="+mn-lt"/>
                <a:ea typeface="+mn-ea"/>
                <a:cs typeface="+mn-cs"/>
              </a:rPr>
              <a:t>cat</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persons</a:t>
            </a:r>
            <a:r>
              <a:rPr lang="en-US" dirty="0" err="1" smtClean="0"/>
              <a:t>.add</a:t>
            </a:r>
            <a:r>
              <a:rPr lang="en-US" dirty="0" smtClean="0"/>
              <a:t>(</a:t>
            </a:r>
            <a:r>
              <a:rPr lang="en-US" sz="1200" b="1" kern="1200" dirty="0" smtClean="0">
                <a:solidFill>
                  <a:schemeClr val="tx1"/>
                </a:solidFill>
                <a:effectLst/>
                <a:latin typeface="+mn-lt"/>
                <a:ea typeface="+mn-ea"/>
                <a:cs typeface="+mn-cs"/>
              </a:rPr>
              <a:t>new </a:t>
            </a:r>
            <a:r>
              <a:rPr lang="en-US" dirty="0" smtClean="0"/>
              <a:t>Person(</a:t>
            </a:r>
            <a:r>
              <a:rPr lang="en-US" sz="1200" b="1" kern="1200" dirty="0" smtClean="0">
                <a:solidFill>
                  <a:schemeClr val="tx1"/>
                </a:solidFill>
                <a:effectLst/>
                <a:latin typeface="+mn-lt"/>
                <a:ea typeface="+mn-ea"/>
                <a:cs typeface="+mn-cs"/>
              </a:rPr>
              <a:t>"Happy Dog"</a:t>
            </a:r>
            <a:r>
              <a:rPr lang="en-US" dirty="0" smtClean="0"/>
              <a:t>, </a:t>
            </a:r>
            <a:r>
              <a:rPr lang="en-US" sz="1200" b="1" kern="1200" dirty="0" smtClean="0">
                <a:solidFill>
                  <a:schemeClr val="tx1"/>
                </a:solidFill>
                <a:effectLst/>
                <a:latin typeface="+mn-lt"/>
                <a:ea typeface="+mn-ea"/>
                <a:cs typeface="+mn-cs"/>
              </a:rPr>
              <a:t>"35 years old"</a:t>
            </a:r>
            <a:r>
              <a:rPr lang="en-US" dirty="0" smtClean="0"/>
              <a:t>, </a:t>
            </a:r>
            <a:r>
              <a:rPr lang="en-US" dirty="0" err="1" smtClean="0"/>
              <a:t>R.drawable.</a:t>
            </a:r>
            <a:r>
              <a:rPr lang="en-US" sz="1200" b="1" i="1" kern="1200" dirty="0" err="1" smtClean="0">
                <a:solidFill>
                  <a:schemeClr val="tx1"/>
                </a:solidFill>
                <a:effectLst/>
                <a:latin typeface="+mn-lt"/>
                <a:ea typeface="+mn-ea"/>
                <a:cs typeface="+mn-cs"/>
              </a:rPr>
              <a:t>dog</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a:t>
            </a:r>
            <a:br>
              <a:rPr lang="en-US" dirty="0" smtClean="0"/>
            </a:br>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39208101-F981-6242-AE4C-4077D556006E}" type="slidenum">
              <a:rPr lang="en-US" smtClean="0"/>
              <a:t>21</a:t>
            </a:fld>
            <a:endParaRPr lang="en-US"/>
          </a:p>
        </p:txBody>
      </p:sp>
    </p:spTree>
    <p:extLst>
      <p:ext uri="{BB962C8B-B14F-4D97-AF65-F5344CB8AC3E}">
        <p14:creationId xmlns:p14="http://schemas.microsoft.com/office/powerpoint/2010/main" val="3203230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JSON is very light weight, structured, easy to parse and much human readable. JSON is best alternative to XML when your android app needs to interchange data with your server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References: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httP</a:t>
            </a:r>
            <a:r>
              <a:rPr lang="en-US" dirty="0" smtClean="0"/>
              <a:t>://</a:t>
            </a:r>
            <a:r>
              <a:rPr lang="en-US" dirty="0" err="1" smtClean="0"/>
              <a:t>www.json.org</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www.androidhive.info</a:t>
            </a:r>
            <a:r>
              <a:rPr lang="en-US" dirty="0" smtClean="0"/>
              <a:t>/2012/01/android-</a:t>
            </a:r>
            <a:r>
              <a:rPr lang="en-US" dirty="0" err="1" smtClean="0"/>
              <a:t>json</a:t>
            </a:r>
            <a:r>
              <a:rPr lang="en-US" dirty="0" smtClean="0"/>
              <a:t>-parsing-tutorial/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24</a:t>
            </a:fld>
            <a:endParaRPr lang="en-US"/>
          </a:p>
        </p:txBody>
      </p:sp>
    </p:spTree>
    <p:extLst>
      <p:ext uri="{BB962C8B-B14F-4D97-AF65-F5344CB8AC3E}">
        <p14:creationId xmlns:p14="http://schemas.microsoft.com/office/powerpoint/2010/main" val="1950496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is the sample JSON that we are going to parse in this tutorial. This is very simple JSON which gives us list of contacts where each node contains contact information like name, email, address, gender and phone numbers.</a:t>
            </a:r>
          </a:p>
          <a:p>
            <a:endParaRPr lang="en-US" dirty="0" smtClean="0"/>
          </a:p>
          <a:p>
            <a:r>
              <a:rPr lang="en-US" dirty="0" smtClean="0"/>
              <a:t>You can get this JSON data by accessing http://</a:t>
            </a:r>
            <a:r>
              <a:rPr lang="en-US" dirty="0" err="1" smtClean="0"/>
              <a:t>api.androidhive.info</a:t>
            </a:r>
            <a:r>
              <a:rPr lang="en-US" dirty="0" smtClean="0"/>
              <a:t>/contacts/</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26</a:t>
            </a:fld>
            <a:endParaRPr lang="en-US"/>
          </a:p>
        </p:txBody>
      </p:sp>
    </p:spTree>
    <p:extLst>
      <p:ext uri="{BB962C8B-B14F-4D97-AF65-F5344CB8AC3E}">
        <p14:creationId xmlns:p14="http://schemas.microsoft.com/office/powerpoint/2010/main" val="3244360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between [ and { – (Square brackets and Curly brackets)</a:t>
            </a:r>
          </a:p>
          <a:p>
            <a:endParaRPr lang="en-US" dirty="0" smtClean="0"/>
          </a:p>
          <a:p>
            <a:r>
              <a:rPr lang="en-US" dirty="0" smtClean="0"/>
              <a:t>In general all the JSON nodes will start with a square bracket or with a curly bracket. The difference between [ and { is, the square bracket ([) represents starting of an </a:t>
            </a:r>
            <a:r>
              <a:rPr lang="en-US" dirty="0" err="1" smtClean="0"/>
              <a:t>JSONArray</a:t>
            </a:r>
            <a:r>
              <a:rPr lang="en-US" dirty="0" smtClean="0"/>
              <a:t> node whereas curly bracket ({) represents </a:t>
            </a:r>
            <a:r>
              <a:rPr lang="en-US" dirty="0" err="1" smtClean="0"/>
              <a:t>JSONObject</a:t>
            </a:r>
            <a:r>
              <a:rPr lang="en-US" dirty="0" smtClean="0"/>
              <a:t>. So while accessing these nodes we need to call appropriate method to access the data.</a:t>
            </a:r>
          </a:p>
          <a:p>
            <a:endParaRPr lang="en-US" dirty="0" smtClean="0"/>
          </a:p>
          <a:p>
            <a:r>
              <a:rPr lang="en-US" dirty="0" smtClean="0"/>
              <a:t>If your JSON node starts with [, then we should use </a:t>
            </a:r>
            <a:r>
              <a:rPr lang="en-US" dirty="0" err="1" smtClean="0"/>
              <a:t>getJSONArray</a:t>
            </a:r>
            <a:r>
              <a:rPr lang="en-US" dirty="0" smtClean="0"/>
              <a:t>() method. Same as if the node starts with {, then we should use </a:t>
            </a:r>
            <a:r>
              <a:rPr lang="en-US" dirty="0" err="1" smtClean="0"/>
              <a:t>getJSONObject</a:t>
            </a:r>
            <a:r>
              <a:rPr lang="en-US" dirty="0" smtClean="0"/>
              <a:t>() method.</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27</a:t>
            </a:fld>
            <a:endParaRPr lang="en-US"/>
          </a:p>
        </p:txBody>
      </p:sp>
    </p:spTree>
    <p:extLst>
      <p:ext uri="{BB962C8B-B14F-4D97-AF65-F5344CB8AC3E}">
        <p14:creationId xmlns:p14="http://schemas.microsoft.com/office/powerpoint/2010/main" val="1175210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docs.phalconphp.com</a:t>
            </a:r>
            <a:r>
              <a:rPr lang="en-US" dirty="0" smtClean="0"/>
              <a:t>/en/latest/reference/tutorial-</a:t>
            </a:r>
            <a:r>
              <a:rPr lang="en-US" dirty="0" err="1" smtClean="0"/>
              <a:t>rest.html</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30</a:t>
            </a:fld>
            <a:endParaRPr lang="en-US"/>
          </a:p>
        </p:txBody>
      </p:sp>
    </p:spTree>
    <p:extLst>
      <p:ext uri="{BB962C8B-B14F-4D97-AF65-F5344CB8AC3E}">
        <p14:creationId xmlns:p14="http://schemas.microsoft.com/office/powerpoint/2010/main" val="396659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minimum SDK is 10 (Gingerbread_MR1) so we need to use the </a:t>
            </a:r>
            <a:r>
              <a:rPr lang="en-US" u="sng" dirty="0" smtClean="0">
                <a:effectLst/>
              </a:rPr>
              <a:t>Support Libraries</a:t>
            </a:r>
            <a:r>
              <a:rPr lang="en-US" dirty="0" smtClean="0"/>
              <a:t> to:</a:t>
            </a:r>
          </a:p>
          <a:p>
            <a:r>
              <a:rPr lang="en-US" dirty="0" smtClean="0">
                <a:effectLst/>
              </a:rPr>
              <a:t>Use the </a:t>
            </a:r>
            <a:r>
              <a:rPr lang="en-US" dirty="0" err="1" smtClean="0">
                <a:effectLst/>
              </a:rPr>
              <a:t>ActionBar</a:t>
            </a:r>
            <a:endParaRPr lang="en-US" dirty="0" smtClean="0">
              <a:effectLst/>
            </a:endParaRPr>
          </a:p>
          <a:p>
            <a:r>
              <a:rPr lang="en-US" dirty="0" smtClean="0">
                <a:effectLst/>
              </a:rPr>
              <a:t>Use the </a:t>
            </a:r>
            <a:r>
              <a:rPr lang="en-US" dirty="0" err="1" smtClean="0">
                <a:effectLst/>
              </a:rPr>
              <a:t>CardView</a:t>
            </a:r>
            <a:r>
              <a:rPr lang="en-US" dirty="0" smtClean="0">
                <a:effectLst/>
              </a:rPr>
              <a:t> widget</a:t>
            </a:r>
          </a:p>
          <a:p>
            <a:r>
              <a:rPr lang="en-US" dirty="0" smtClean="0">
                <a:effectLst/>
              </a:rPr>
              <a:t>Use the </a:t>
            </a:r>
            <a:r>
              <a:rPr lang="en-US" dirty="0" err="1" smtClean="0">
                <a:effectLst/>
              </a:rPr>
              <a:t>RecyclerView</a:t>
            </a:r>
            <a:r>
              <a:rPr lang="en-US" dirty="0" smtClean="0">
                <a:effectLst/>
              </a:rPr>
              <a:t> widget</a:t>
            </a:r>
          </a:p>
          <a:p>
            <a:r>
              <a:rPr lang="en-US" dirty="0" smtClean="0"/>
              <a:t>In Android Studio, check your app’s </a:t>
            </a:r>
            <a:r>
              <a:rPr lang="en-US" i="1" dirty="0" err="1" smtClean="0"/>
              <a:t>build.gradle</a:t>
            </a:r>
            <a:r>
              <a:rPr lang="en-US" dirty="0" smtClean="0"/>
              <a:t> file, making sure that it includes the appropriate dependencies</a:t>
            </a:r>
          </a:p>
          <a:p>
            <a:endParaRPr lang="en-US" dirty="0" smtClean="0"/>
          </a:p>
          <a:p>
            <a:endParaRPr lang="en-US" dirty="0" smtClean="0"/>
          </a:p>
          <a:p>
            <a:r>
              <a:rPr lang="en-US" dirty="0" smtClean="0"/>
              <a:t>CODE:</a:t>
            </a:r>
          </a:p>
          <a:p>
            <a:r>
              <a:rPr lang="en-US" dirty="0" smtClean="0"/>
              <a:t>compile </a:t>
            </a:r>
            <a:r>
              <a:rPr lang="en-US" sz="1200" b="1" kern="1200" dirty="0" smtClean="0">
                <a:solidFill>
                  <a:schemeClr val="tx1"/>
                </a:solidFill>
                <a:effectLst/>
                <a:latin typeface="+mn-lt"/>
                <a:ea typeface="+mn-ea"/>
                <a:cs typeface="+mn-cs"/>
              </a:rPr>
              <a:t>'com.android.support:appcompat-v7:23.1.1'</a:t>
            </a:r>
            <a:br>
              <a:rPr lang="en-US" sz="1200" b="1" kern="1200" dirty="0" smtClean="0">
                <a:solidFill>
                  <a:schemeClr val="tx1"/>
                </a:solidFill>
                <a:effectLst/>
                <a:latin typeface="+mn-lt"/>
                <a:ea typeface="+mn-ea"/>
                <a:cs typeface="+mn-cs"/>
              </a:rPr>
            </a:br>
            <a:r>
              <a:rPr lang="en-US" dirty="0" smtClean="0"/>
              <a:t>compile </a:t>
            </a:r>
            <a:r>
              <a:rPr lang="en-US" sz="1200" b="1" kern="1200" dirty="0" smtClean="0">
                <a:solidFill>
                  <a:schemeClr val="tx1"/>
                </a:solidFill>
                <a:effectLst/>
                <a:latin typeface="+mn-lt"/>
                <a:ea typeface="+mn-ea"/>
                <a:cs typeface="+mn-cs"/>
              </a:rPr>
              <a:t>'com.android.support:cardview-v7:23.1.+'</a:t>
            </a:r>
            <a:br>
              <a:rPr lang="en-US" sz="1200" b="1" kern="1200" dirty="0" smtClean="0">
                <a:solidFill>
                  <a:schemeClr val="tx1"/>
                </a:solidFill>
                <a:effectLst/>
                <a:latin typeface="+mn-lt"/>
                <a:ea typeface="+mn-ea"/>
                <a:cs typeface="+mn-cs"/>
              </a:rPr>
            </a:br>
            <a:r>
              <a:rPr lang="en-US" dirty="0" smtClean="0"/>
              <a:t>compile </a:t>
            </a:r>
            <a:r>
              <a:rPr lang="en-US" sz="1200" b="1" kern="1200" dirty="0" smtClean="0">
                <a:solidFill>
                  <a:schemeClr val="tx1"/>
                </a:solidFill>
                <a:effectLst/>
                <a:latin typeface="+mn-lt"/>
                <a:ea typeface="+mn-ea"/>
                <a:cs typeface="+mn-cs"/>
              </a:rPr>
              <a:t>'com.android.support:recyclerview-v7:23.1.+'</a:t>
            </a:r>
            <a:endParaRPr lang="en-US" dirty="0" smtClean="0"/>
          </a:p>
          <a:p>
            <a:endParaRPr lang="en-US" dirty="0" smtClean="0"/>
          </a:p>
          <a:p>
            <a:r>
              <a:rPr lang="en-US" dirty="0" smtClean="0"/>
              <a:t>NOTE: Make sure to change the number to reflect the latest SDK</a:t>
            </a:r>
          </a:p>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5</a:t>
            </a:fld>
            <a:endParaRPr lang="en-US"/>
          </a:p>
        </p:txBody>
      </p:sp>
    </p:spTree>
    <p:extLst>
      <p:ext uri="{BB962C8B-B14F-4D97-AF65-F5344CB8AC3E}">
        <p14:creationId xmlns:p14="http://schemas.microsoft.com/office/powerpoint/2010/main" val="3959993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reuse the </a:t>
            </a:r>
            <a:r>
              <a:rPr lang="en-US" dirty="0" err="1" smtClean="0"/>
              <a:t>CardView</a:t>
            </a:r>
            <a:r>
              <a:rPr lang="en-US" dirty="0" smtClean="0"/>
              <a:t> and </a:t>
            </a:r>
            <a:r>
              <a:rPr lang="en-US" dirty="0" err="1" smtClean="0"/>
              <a:t>RecyclerView</a:t>
            </a:r>
            <a:r>
              <a:rPr lang="en-US" dirty="0" smtClean="0"/>
              <a:t> that we created earlier</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32</a:t>
            </a:fld>
            <a:endParaRPr lang="en-US"/>
          </a:p>
        </p:txBody>
      </p:sp>
    </p:spTree>
    <p:extLst>
      <p:ext uri="{BB962C8B-B14F-4D97-AF65-F5344CB8AC3E}">
        <p14:creationId xmlns:p14="http://schemas.microsoft.com/office/powerpoint/2010/main" val="3506195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33</a:t>
            </a:fld>
            <a:endParaRPr lang="en-US"/>
          </a:p>
        </p:txBody>
      </p:sp>
    </p:spTree>
    <p:extLst>
      <p:ext uri="{BB962C8B-B14F-4D97-AF65-F5344CB8AC3E}">
        <p14:creationId xmlns:p14="http://schemas.microsoft.com/office/powerpoint/2010/main" val="138073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 initialize</a:t>
            </a:r>
            <a:r>
              <a:rPr lang="en-US" sz="1200" b="1" kern="1200" baseline="0" dirty="0" smtClean="0">
                <a:solidFill>
                  <a:schemeClr val="tx1"/>
                </a:solidFill>
                <a:effectLst/>
                <a:latin typeface="+mn-lt"/>
                <a:ea typeface="+mn-ea"/>
                <a:cs typeface="+mn-cs"/>
              </a:rPr>
              <a:t> some components we will use for processing data. We also initialize the source of the data.</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CODE:</a:t>
            </a:r>
          </a:p>
          <a:p>
            <a:r>
              <a:rPr lang="en-US" sz="1200" b="1" kern="1200" dirty="0" smtClean="0">
                <a:solidFill>
                  <a:schemeClr val="tx1"/>
                </a:solidFill>
                <a:effectLst/>
                <a:latin typeface="+mn-lt"/>
                <a:ea typeface="+mn-ea"/>
                <a:cs typeface="+mn-cs"/>
              </a:rPr>
              <a:t>public class </a:t>
            </a:r>
            <a:r>
              <a:rPr lang="en-US" dirty="0" err="1" smtClean="0"/>
              <a:t>JSONActivity</a:t>
            </a:r>
            <a:r>
              <a:rPr lang="en-US" dirty="0" smtClean="0"/>
              <a:t> </a:t>
            </a:r>
            <a:r>
              <a:rPr lang="en-US" sz="1200" b="1" kern="1200" dirty="0" smtClean="0">
                <a:solidFill>
                  <a:schemeClr val="tx1"/>
                </a:solidFill>
                <a:effectLst/>
                <a:latin typeface="+mn-lt"/>
                <a:ea typeface="+mn-ea"/>
                <a:cs typeface="+mn-cs"/>
              </a:rPr>
              <a:t>extends </a:t>
            </a:r>
            <a:r>
              <a:rPr lang="en-US" dirty="0" err="1" smtClean="0"/>
              <a:t>AppCompatActivity</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private static final </a:t>
            </a:r>
            <a:r>
              <a:rPr lang="en-US" dirty="0" smtClean="0"/>
              <a:t>String </a:t>
            </a:r>
            <a:r>
              <a:rPr lang="en-US" sz="1200" b="1" i="1" kern="1200" dirty="0" smtClean="0">
                <a:solidFill>
                  <a:schemeClr val="tx1"/>
                </a:solidFill>
                <a:effectLst/>
                <a:latin typeface="+mn-lt"/>
                <a:ea typeface="+mn-ea"/>
                <a:cs typeface="+mn-cs"/>
              </a:rPr>
              <a:t>TAG </a:t>
            </a:r>
            <a:r>
              <a:rPr lang="en-US" dirty="0" smtClean="0"/>
              <a:t>= </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JSONExample</a:t>
            </a:r>
            <a:r>
              <a:rPr lang="en-US" sz="1200" b="1" kern="1200" dirty="0" smtClean="0">
                <a:solidFill>
                  <a:schemeClr val="tx1"/>
                </a:solidFill>
                <a:effectLst/>
                <a:latin typeface="+mn-lt"/>
                <a:ea typeface="+mn-ea"/>
                <a:cs typeface="+mn-cs"/>
              </a:rPr>
              <a:t>"</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List&lt;Person&gt;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RecyclerView</a:t>
            </a:r>
            <a:r>
              <a:rPr lang="en-US" dirty="0" smtClean="0"/>
              <a:t> </a:t>
            </a:r>
            <a:r>
              <a:rPr lang="en-US" sz="1200" b="1" kern="1200" dirty="0" err="1" smtClean="0">
                <a:solidFill>
                  <a:schemeClr val="tx1"/>
                </a:solidFill>
                <a:effectLst/>
                <a:latin typeface="+mn-lt"/>
                <a:ea typeface="+mn-ea"/>
                <a:cs typeface="+mn-cs"/>
              </a:rPr>
              <a:t>mRecyclerView</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RVAdapter</a:t>
            </a:r>
            <a:r>
              <a:rPr lang="en-US" dirty="0" smtClean="0"/>
              <a:t> </a:t>
            </a:r>
            <a:r>
              <a:rPr lang="en-US" sz="1200" b="1" kern="1200" dirty="0" smtClean="0">
                <a:solidFill>
                  <a:schemeClr val="tx1"/>
                </a:solidFill>
                <a:effectLst/>
                <a:latin typeface="+mn-lt"/>
                <a:ea typeface="+mn-ea"/>
                <a:cs typeface="+mn-cs"/>
              </a:rPr>
              <a:t>adapter</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ProgressBar</a:t>
            </a:r>
            <a:r>
              <a:rPr lang="en-US" dirty="0" smtClean="0"/>
              <a:t> </a:t>
            </a:r>
            <a:r>
              <a:rPr lang="en-US" sz="1200" b="1" kern="1200" dirty="0" err="1" smtClean="0">
                <a:solidFill>
                  <a:schemeClr val="tx1"/>
                </a:solidFill>
                <a:effectLst/>
                <a:latin typeface="+mn-lt"/>
                <a:ea typeface="+mn-ea"/>
                <a:cs typeface="+mn-cs"/>
              </a:rPr>
              <a:t>progressBar</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String </a:t>
            </a:r>
            <a:r>
              <a:rPr lang="en-US" sz="1200" b="1" kern="1200" dirty="0" err="1" smtClean="0">
                <a:solidFill>
                  <a:schemeClr val="tx1"/>
                </a:solidFill>
                <a:effectLst/>
                <a:latin typeface="+mn-lt"/>
                <a:ea typeface="+mn-ea"/>
                <a:cs typeface="+mn-cs"/>
              </a:rPr>
              <a:t>urlString</a:t>
            </a:r>
            <a:r>
              <a:rPr lang="en-US" sz="1200" b="1" kern="1200" dirty="0" smtClean="0">
                <a:solidFill>
                  <a:schemeClr val="tx1"/>
                </a:solidFill>
                <a:effectLst/>
                <a:latin typeface="+mn-lt"/>
                <a:ea typeface="+mn-ea"/>
                <a:cs typeface="+mn-cs"/>
              </a:rPr>
              <a:t> </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mobiledev.ronaldramos.info</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getallcontacts.php</a:t>
            </a:r>
            <a:r>
              <a:rPr lang="en-US" sz="1200" b="1" kern="1200" dirty="0" smtClean="0">
                <a:solidFill>
                  <a:schemeClr val="tx1"/>
                </a:solidFill>
                <a:effectLst/>
                <a:latin typeface="+mn-lt"/>
                <a:ea typeface="+mn-ea"/>
                <a:cs typeface="+mn-cs"/>
              </a:rPr>
              <a:t>"</a:t>
            </a:r>
            <a:r>
              <a:rPr lang="en-US" dirty="0" smtClean="0"/>
              <a: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34</a:t>
            </a:fld>
            <a:endParaRPr lang="en-US"/>
          </a:p>
        </p:txBody>
      </p:sp>
    </p:spTree>
    <p:extLst>
      <p:ext uri="{BB962C8B-B14F-4D97-AF65-F5344CB8AC3E}">
        <p14:creationId xmlns:p14="http://schemas.microsoft.com/office/powerpoint/2010/main" val="703984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37</a:t>
            </a:fld>
            <a:endParaRPr lang="en-US"/>
          </a:p>
        </p:txBody>
      </p:sp>
    </p:spTree>
    <p:extLst>
      <p:ext uri="{BB962C8B-B14F-4D97-AF65-F5344CB8AC3E}">
        <p14:creationId xmlns:p14="http://schemas.microsoft.com/office/powerpoint/2010/main" val="4001496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a:t>
            </a:r>
          </a:p>
          <a:p>
            <a:r>
              <a:rPr lang="en-US" sz="1200" b="1" kern="1200" dirty="0" smtClean="0">
                <a:solidFill>
                  <a:schemeClr val="tx1"/>
                </a:solidFill>
                <a:effectLst/>
                <a:latin typeface="+mn-lt"/>
                <a:ea typeface="+mn-ea"/>
                <a:cs typeface="+mn-cs"/>
              </a:rPr>
              <a:t>public class </a:t>
            </a:r>
            <a:r>
              <a:rPr lang="en-US" dirty="0" err="1" smtClean="0"/>
              <a:t>GetData</a:t>
            </a:r>
            <a:r>
              <a:rPr lang="en-US" dirty="0" smtClean="0"/>
              <a:t> </a:t>
            </a:r>
            <a:r>
              <a:rPr lang="en-US" sz="1200" b="1" kern="1200" dirty="0" smtClean="0">
                <a:solidFill>
                  <a:schemeClr val="tx1"/>
                </a:solidFill>
                <a:effectLst/>
                <a:latin typeface="+mn-lt"/>
                <a:ea typeface="+mn-ea"/>
                <a:cs typeface="+mn-cs"/>
              </a:rPr>
              <a:t>extends </a:t>
            </a:r>
            <a:r>
              <a:rPr lang="en-US" dirty="0" err="1" smtClean="0"/>
              <a:t>AsyncTask</a:t>
            </a:r>
            <a:r>
              <a:rPr lang="en-US" dirty="0" smtClean="0"/>
              <a:t>&lt;String, Void, Integer&gt;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void </a:t>
            </a:r>
            <a:r>
              <a:rPr lang="en-US" dirty="0" err="1" smtClean="0"/>
              <a:t>onPreExecute</a:t>
            </a:r>
            <a:r>
              <a:rPr lang="en-US" dirty="0" smtClean="0"/>
              <a:t>() {</a:t>
            </a:r>
            <a:br>
              <a:rPr lang="en-US" dirty="0" smtClean="0"/>
            </a:br>
            <a:r>
              <a:rPr lang="en-US" dirty="0" smtClean="0"/>
              <a:t>        </a:t>
            </a:r>
            <a:r>
              <a:rPr lang="en-US" dirty="0" err="1" smtClean="0"/>
              <a:t>setProgressBarIndeterminateVisibility</a:t>
            </a:r>
            <a:r>
              <a:rPr lang="en-US" dirty="0" smtClean="0"/>
              <a:t>(</a:t>
            </a:r>
            <a:r>
              <a:rPr lang="en-US" sz="1200" b="1" kern="1200" dirty="0" smtClean="0">
                <a:solidFill>
                  <a:schemeClr val="tx1"/>
                </a:solidFill>
                <a:effectLst/>
                <a:latin typeface="+mn-lt"/>
                <a:ea typeface="+mn-ea"/>
                <a:cs typeface="+mn-cs"/>
              </a:rPr>
              <a:t>true</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a:t>
            </a:r>
            <a:r>
              <a:rPr lang="en-US" dirty="0" smtClean="0"/>
              <a:t>Integer </a:t>
            </a:r>
            <a:r>
              <a:rPr lang="en-US" dirty="0" err="1" smtClean="0"/>
              <a:t>doInBackground</a:t>
            </a:r>
            <a:r>
              <a:rPr lang="en-US" dirty="0" smtClean="0"/>
              <a:t>(String... </a:t>
            </a:r>
            <a:r>
              <a:rPr lang="en-US" dirty="0" err="1" smtClean="0"/>
              <a:t>params</a:t>
            </a:r>
            <a:r>
              <a:rPr lang="en-US" dirty="0" smtClean="0"/>
              <a:t>) {</a:t>
            </a:r>
            <a:br>
              <a:rPr lang="en-US" dirty="0" smtClean="0"/>
            </a:br>
            <a:r>
              <a:rPr lang="en-US" dirty="0" smtClean="0"/>
              <a:t>        Integer result = </a:t>
            </a:r>
            <a:r>
              <a:rPr lang="en-US" sz="1200" kern="1200" dirty="0" smtClean="0">
                <a:solidFill>
                  <a:schemeClr val="tx1"/>
                </a:solidFill>
                <a:effectLst/>
                <a:latin typeface="+mn-lt"/>
                <a:ea typeface="+mn-ea"/>
                <a:cs typeface="+mn-cs"/>
              </a:rPr>
              <a:t>0</a:t>
            </a:r>
            <a:r>
              <a:rPr lang="en-US" dirty="0" smtClean="0"/>
              <a:t>;</a:t>
            </a:r>
            <a:br>
              <a:rPr lang="en-US" dirty="0" smtClean="0"/>
            </a:br>
            <a:r>
              <a:rPr lang="en-US" dirty="0" smtClean="0"/>
              <a:t>        </a:t>
            </a:r>
            <a:r>
              <a:rPr lang="en-US" dirty="0" err="1" smtClean="0"/>
              <a:t>HttpURLConnection</a:t>
            </a:r>
            <a:r>
              <a:rPr lang="en-US" dirty="0" smtClean="0"/>
              <a:t> </a:t>
            </a:r>
            <a:r>
              <a:rPr lang="en-US" dirty="0" err="1" smtClean="0"/>
              <a:t>urlConnection</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try </a:t>
            </a:r>
            <a:r>
              <a:rPr lang="en-US" dirty="0" smtClean="0"/>
              <a:t>{</a:t>
            </a:r>
            <a:br>
              <a:rPr lang="en-US" dirty="0" smtClean="0"/>
            </a:br>
            <a:r>
              <a:rPr lang="en-US" dirty="0" smtClean="0"/>
              <a:t>            URL </a:t>
            </a:r>
            <a:r>
              <a:rPr lang="en-US" dirty="0" err="1" smtClean="0"/>
              <a:t>url</a:t>
            </a:r>
            <a:r>
              <a:rPr lang="en-US" dirty="0" smtClean="0"/>
              <a:t> = </a:t>
            </a:r>
            <a:r>
              <a:rPr lang="en-US" sz="1200" b="1" kern="1200" dirty="0" smtClean="0">
                <a:solidFill>
                  <a:schemeClr val="tx1"/>
                </a:solidFill>
                <a:effectLst/>
                <a:latin typeface="+mn-lt"/>
                <a:ea typeface="+mn-ea"/>
                <a:cs typeface="+mn-cs"/>
              </a:rPr>
              <a:t>new </a:t>
            </a:r>
            <a:r>
              <a:rPr lang="en-US" dirty="0" smtClean="0"/>
              <a:t>URL(</a:t>
            </a:r>
            <a:r>
              <a:rPr lang="en-US" dirty="0" err="1" smtClean="0"/>
              <a:t>params</a:t>
            </a:r>
            <a:r>
              <a:rPr lang="en-US" dirty="0" smtClean="0"/>
              <a:t>[</a:t>
            </a:r>
            <a:r>
              <a:rPr lang="en-US" sz="1200" kern="1200" dirty="0" smtClean="0">
                <a:solidFill>
                  <a:schemeClr val="tx1"/>
                </a:solidFill>
                <a:effectLst/>
                <a:latin typeface="+mn-lt"/>
                <a:ea typeface="+mn-ea"/>
                <a:cs typeface="+mn-cs"/>
              </a:rPr>
              <a:t>0</a:t>
            </a:r>
            <a:r>
              <a:rPr lang="en-US" dirty="0" smtClean="0"/>
              <a:t>]);</a:t>
            </a:r>
            <a:br>
              <a:rPr lang="en-US" dirty="0" smtClean="0"/>
            </a:br>
            <a:r>
              <a:rPr lang="en-US" dirty="0" smtClean="0"/>
              <a:t>            </a:t>
            </a:r>
            <a:r>
              <a:rPr lang="en-US" dirty="0" err="1" smtClean="0"/>
              <a:t>urlConnection</a:t>
            </a:r>
            <a:r>
              <a:rPr lang="en-US" dirty="0" smtClean="0"/>
              <a:t> = (</a:t>
            </a:r>
            <a:r>
              <a:rPr lang="en-US" dirty="0" err="1" smtClean="0"/>
              <a:t>HttpURLConnection</a:t>
            </a:r>
            <a:r>
              <a:rPr lang="en-US" dirty="0" smtClean="0"/>
              <a:t>) </a:t>
            </a:r>
            <a:r>
              <a:rPr lang="en-US" dirty="0" err="1" smtClean="0"/>
              <a:t>url.openConnection</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statusCode</a:t>
            </a:r>
            <a:r>
              <a:rPr lang="en-US" dirty="0" smtClean="0"/>
              <a:t> = </a:t>
            </a:r>
            <a:r>
              <a:rPr lang="en-US" dirty="0" err="1" smtClean="0"/>
              <a:t>urlConnection.getResponseCode</a:t>
            </a:r>
            <a:r>
              <a:rPr lang="en-US" dirty="0" smtClean="0"/>
              <a:t>();</a:t>
            </a:r>
            <a:br>
              <a:rPr lang="en-US" dirty="0" smtClean="0"/>
            </a:br>
            <a:r>
              <a:rPr lang="en-US" dirty="0" smtClean="0"/>
              <a:t/>
            </a:r>
            <a:br>
              <a:rPr lang="en-US" dirty="0" smtClean="0"/>
            </a:br>
            <a:r>
              <a:rPr lang="en-US" dirty="0" smtClean="0"/>
              <a:t>            </a:t>
            </a:r>
            <a:r>
              <a:rPr lang="en-US" sz="1200" i="1" kern="1200" dirty="0" smtClean="0">
                <a:solidFill>
                  <a:schemeClr val="tx1"/>
                </a:solidFill>
                <a:effectLst/>
                <a:latin typeface="+mn-lt"/>
                <a:ea typeface="+mn-ea"/>
                <a:cs typeface="+mn-cs"/>
              </a:rPr>
              <a:t>// 200 represents HTTP OK</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if </a:t>
            </a:r>
            <a:r>
              <a:rPr lang="en-US" dirty="0" smtClean="0"/>
              <a:t>(</a:t>
            </a:r>
            <a:r>
              <a:rPr lang="en-US" dirty="0" err="1" smtClean="0"/>
              <a:t>statusCode</a:t>
            </a:r>
            <a:r>
              <a:rPr lang="en-US" dirty="0" smtClean="0"/>
              <a:t> == </a:t>
            </a:r>
            <a:r>
              <a:rPr lang="en-US" sz="1200" kern="1200" dirty="0" smtClean="0">
                <a:solidFill>
                  <a:schemeClr val="tx1"/>
                </a:solidFill>
                <a:effectLst/>
                <a:latin typeface="+mn-lt"/>
                <a:ea typeface="+mn-ea"/>
                <a:cs typeface="+mn-cs"/>
              </a:rPr>
              <a:t>200</a:t>
            </a:r>
            <a:r>
              <a:rPr lang="en-US" dirty="0" smtClean="0"/>
              <a:t>) {</a:t>
            </a:r>
            <a:br>
              <a:rPr lang="en-US" dirty="0" smtClean="0"/>
            </a:br>
            <a:r>
              <a:rPr lang="en-US" dirty="0" smtClean="0"/>
              <a:t>                </a:t>
            </a:r>
            <a:r>
              <a:rPr lang="en-US" dirty="0" err="1" smtClean="0"/>
              <a:t>BufferedReader</a:t>
            </a:r>
            <a:r>
              <a:rPr lang="en-US" dirty="0" smtClean="0"/>
              <a:t> r = </a:t>
            </a:r>
            <a:r>
              <a:rPr lang="en-US" sz="1200" b="1" kern="1200" dirty="0" smtClean="0">
                <a:solidFill>
                  <a:schemeClr val="tx1"/>
                </a:solidFill>
                <a:effectLst/>
                <a:latin typeface="+mn-lt"/>
                <a:ea typeface="+mn-ea"/>
                <a:cs typeface="+mn-cs"/>
              </a:rPr>
              <a:t>new </a:t>
            </a:r>
            <a:r>
              <a:rPr lang="en-US" dirty="0" err="1" smtClean="0"/>
              <a:t>BufferedReader</a:t>
            </a:r>
            <a:r>
              <a:rPr lang="en-US" dirty="0" smtClean="0"/>
              <a:t>(</a:t>
            </a:r>
            <a:r>
              <a:rPr lang="en-US" sz="1200" b="1" kern="1200" dirty="0" smtClean="0">
                <a:solidFill>
                  <a:schemeClr val="tx1"/>
                </a:solidFill>
                <a:effectLst/>
                <a:latin typeface="+mn-lt"/>
                <a:ea typeface="+mn-ea"/>
                <a:cs typeface="+mn-cs"/>
              </a:rPr>
              <a:t>new </a:t>
            </a:r>
            <a:r>
              <a:rPr lang="en-US" dirty="0" err="1" smtClean="0"/>
              <a:t>InputStreamReader</a:t>
            </a:r>
            <a:r>
              <a:rPr lang="en-US" dirty="0" smtClean="0"/>
              <a:t/>
            </a:r>
            <a:br>
              <a:rPr lang="en-US" dirty="0" smtClean="0"/>
            </a:br>
            <a:r>
              <a:rPr lang="en-US" dirty="0" smtClean="0"/>
              <a:t>                        (</a:t>
            </a:r>
            <a:r>
              <a:rPr lang="en-US" dirty="0" err="1" smtClean="0"/>
              <a:t>urlConnection.getInputStream</a:t>
            </a:r>
            <a:r>
              <a:rPr lang="en-US" dirty="0" smtClean="0"/>
              <a:t>()));</a:t>
            </a:r>
            <a:br>
              <a:rPr lang="en-US" dirty="0" smtClean="0"/>
            </a:br>
            <a:r>
              <a:rPr lang="en-US" dirty="0" smtClean="0"/>
              <a:t>                </a:t>
            </a:r>
            <a:r>
              <a:rPr lang="en-US" dirty="0" err="1" smtClean="0"/>
              <a:t>StringBuilder</a:t>
            </a:r>
            <a:r>
              <a:rPr lang="en-US" dirty="0" smtClean="0"/>
              <a:t> response = </a:t>
            </a:r>
            <a:r>
              <a:rPr lang="en-US" sz="1200" b="1" kern="1200" dirty="0" smtClean="0">
                <a:solidFill>
                  <a:schemeClr val="tx1"/>
                </a:solidFill>
                <a:effectLst/>
                <a:latin typeface="+mn-lt"/>
                <a:ea typeface="+mn-ea"/>
                <a:cs typeface="+mn-cs"/>
              </a:rPr>
              <a:t>new </a:t>
            </a:r>
            <a:r>
              <a:rPr lang="en-US" dirty="0" err="1" smtClean="0"/>
              <a:t>StringBuilder</a:t>
            </a:r>
            <a:r>
              <a:rPr lang="en-US" dirty="0" smtClean="0"/>
              <a:t>();</a:t>
            </a:r>
            <a:br>
              <a:rPr lang="en-US" dirty="0" smtClean="0"/>
            </a:br>
            <a:r>
              <a:rPr lang="en-US" dirty="0" smtClean="0"/>
              <a:t>                String line;</a:t>
            </a:r>
            <a:br>
              <a:rPr lang="en-US" dirty="0" smtClean="0"/>
            </a:br>
            <a:r>
              <a:rPr lang="en-US" dirty="0" smtClean="0"/>
              <a:t>                </a:t>
            </a:r>
            <a:r>
              <a:rPr lang="en-US" sz="1200" b="1" kern="1200" dirty="0" smtClean="0">
                <a:solidFill>
                  <a:schemeClr val="tx1"/>
                </a:solidFill>
                <a:effectLst/>
                <a:latin typeface="+mn-lt"/>
                <a:ea typeface="+mn-ea"/>
                <a:cs typeface="+mn-cs"/>
              </a:rPr>
              <a:t>while </a:t>
            </a:r>
            <a:r>
              <a:rPr lang="en-US" dirty="0" smtClean="0"/>
              <a:t>((line = </a:t>
            </a:r>
            <a:r>
              <a:rPr lang="en-US" dirty="0" err="1" smtClean="0"/>
              <a:t>r.readLine</a:t>
            </a:r>
            <a:r>
              <a:rPr lang="en-US" dirty="0" smtClean="0"/>
              <a:t>()) != </a:t>
            </a:r>
            <a:r>
              <a:rPr lang="en-US" sz="1200" b="1" kern="1200" dirty="0" smtClean="0">
                <a:solidFill>
                  <a:schemeClr val="tx1"/>
                </a:solidFill>
                <a:effectLst/>
                <a:latin typeface="+mn-lt"/>
                <a:ea typeface="+mn-ea"/>
                <a:cs typeface="+mn-cs"/>
              </a:rPr>
              <a:t>null</a:t>
            </a:r>
            <a:r>
              <a:rPr lang="en-US" dirty="0" smtClean="0"/>
              <a:t>) {</a:t>
            </a:r>
            <a:br>
              <a:rPr lang="en-US" dirty="0" smtClean="0"/>
            </a:br>
            <a:r>
              <a:rPr lang="en-US" dirty="0" smtClean="0"/>
              <a:t>                    </a:t>
            </a:r>
            <a:r>
              <a:rPr lang="en-US" dirty="0" err="1" smtClean="0"/>
              <a:t>response.append</a:t>
            </a:r>
            <a:r>
              <a:rPr lang="en-US" dirty="0" smtClean="0"/>
              <a:t>(line);</a:t>
            </a:r>
            <a:br>
              <a:rPr lang="en-US" dirty="0" smtClean="0"/>
            </a:br>
            <a:r>
              <a:rPr lang="en-US" dirty="0" smtClean="0"/>
              <a:t>                }</a:t>
            </a:r>
            <a:br>
              <a:rPr lang="en-US" dirty="0" smtClean="0"/>
            </a:br>
            <a:r>
              <a:rPr lang="en-US" dirty="0" smtClean="0"/>
              <a:t>                </a:t>
            </a:r>
            <a:r>
              <a:rPr lang="en-US" dirty="0" err="1" smtClean="0"/>
              <a:t>parseResult</a:t>
            </a:r>
            <a:r>
              <a:rPr lang="en-US" dirty="0" smtClean="0"/>
              <a:t>(</a:t>
            </a:r>
            <a:r>
              <a:rPr lang="en-US" dirty="0" err="1" smtClean="0"/>
              <a:t>response.toString</a:t>
            </a:r>
            <a:r>
              <a:rPr lang="en-US" dirty="0" smtClean="0"/>
              <a:t>());</a:t>
            </a:r>
            <a:br>
              <a:rPr lang="en-US" dirty="0" smtClean="0"/>
            </a:br>
            <a:r>
              <a:rPr lang="en-US" dirty="0" smtClean="0"/>
              <a:t>                result = </a:t>
            </a:r>
            <a:r>
              <a:rPr lang="en-US" sz="1200" kern="1200" dirty="0" smtClean="0">
                <a:solidFill>
                  <a:schemeClr val="tx1"/>
                </a:solidFill>
                <a:effectLst/>
                <a:latin typeface="+mn-lt"/>
                <a:ea typeface="+mn-ea"/>
                <a:cs typeface="+mn-cs"/>
              </a:rPr>
              <a:t>1</a:t>
            </a:r>
            <a:r>
              <a:rPr lang="en-US" dirty="0" smtClean="0"/>
              <a:t>; </a:t>
            </a:r>
            <a:r>
              <a:rPr lang="en-US" sz="1200" i="1" kern="1200" dirty="0" smtClean="0">
                <a:solidFill>
                  <a:schemeClr val="tx1"/>
                </a:solidFill>
                <a:effectLst/>
                <a:latin typeface="+mn-lt"/>
                <a:ea typeface="+mn-ea"/>
                <a:cs typeface="+mn-cs"/>
              </a:rPr>
              <a:t>// Successful</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 </a:t>
            </a:r>
            <a:r>
              <a:rPr lang="en-US" sz="1200" b="1" kern="1200" dirty="0" smtClean="0">
                <a:solidFill>
                  <a:schemeClr val="tx1"/>
                </a:solidFill>
                <a:effectLst/>
                <a:latin typeface="+mn-lt"/>
                <a:ea typeface="+mn-ea"/>
                <a:cs typeface="+mn-cs"/>
              </a:rPr>
              <a:t>else </a:t>
            </a:r>
            <a:r>
              <a:rPr lang="en-US" dirty="0" smtClean="0"/>
              <a:t>{</a:t>
            </a:r>
            <a:br>
              <a:rPr lang="en-US" dirty="0" smtClean="0"/>
            </a:br>
            <a:r>
              <a:rPr lang="en-US" dirty="0" smtClean="0"/>
              <a:t>                result = </a:t>
            </a:r>
            <a:r>
              <a:rPr lang="en-US" sz="1200" kern="1200" dirty="0" smtClean="0">
                <a:solidFill>
                  <a:schemeClr val="tx1"/>
                </a:solidFill>
                <a:effectLst/>
                <a:latin typeface="+mn-lt"/>
                <a:ea typeface="+mn-ea"/>
                <a:cs typeface="+mn-cs"/>
              </a:rPr>
              <a:t>0</a:t>
            </a:r>
            <a:r>
              <a:rPr lang="en-US" dirty="0" smtClean="0"/>
              <a:t>; </a:t>
            </a:r>
            <a:r>
              <a:rPr lang="en-US" sz="1200" i="1" kern="1200" dirty="0" smtClean="0">
                <a:solidFill>
                  <a:schemeClr val="tx1"/>
                </a:solidFill>
                <a:effectLst/>
                <a:latin typeface="+mn-lt"/>
                <a:ea typeface="+mn-ea"/>
                <a:cs typeface="+mn-cs"/>
              </a:rPr>
              <a:t>//"Failed to fetch data!";</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a:t>
            </a:r>
            <a:br>
              <a:rPr lang="en-US" dirty="0" smtClean="0"/>
            </a:br>
            <a:r>
              <a:rPr lang="en-US" dirty="0" smtClean="0"/>
              <a:t>        } </a:t>
            </a:r>
            <a:r>
              <a:rPr lang="en-US" sz="1200" b="1" kern="1200" dirty="0" smtClean="0">
                <a:solidFill>
                  <a:schemeClr val="tx1"/>
                </a:solidFill>
                <a:effectLst/>
                <a:latin typeface="+mn-lt"/>
                <a:ea typeface="+mn-ea"/>
                <a:cs typeface="+mn-cs"/>
              </a:rPr>
              <a:t>catch </a:t>
            </a:r>
            <a:r>
              <a:rPr lang="en-US" dirty="0" smtClean="0"/>
              <a:t>(Exception e) {</a:t>
            </a:r>
            <a:br>
              <a:rPr lang="en-US" dirty="0" smtClean="0"/>
            </a:br>
            <a:r>
              <a:rPr lang="en-US" dirty="0" smtClean="0"/>
              <a:t>            </a:t>
            </a:r>
            <a:r>
              <a:rPr lang="en-US" dirty="0" err="1" smtClean="0"/>
              <a:t>Log.</a:t>
            </a:r>
            <a:r>
              <a:rPr lang="en-US" i="1" dirty="0" err="1" smtClean="0">
                <a:effectLst/>
              </a:rPr>
              <a:t>d</a:t>
            </a:r>
            <a:r>
              <a:rPr lang="en-US" dirty="0" smtClean="0"/>
              <a:t>(</a:t>
            </a:r>
            <a:r>
              <a:rPr lang="en-US" sz="1200" b="1" i="1" kern="1200" dirty="0" smtClean="0">
                <a:solidFill>
                  <a:schemeClr val="tx1"/>
                </a:solidFill>
                <a:effectLst/>
                <a:latin typeface="+mn-lt"/>
                <a:ea typeface="+mn-ea"/>
                <a:cs typeface="+mn-cs"/>
              </a:rPr>
              <a:t>TAG</a:t>
            </a:r>
            <a:r>
              <a:rPr lang="en-US" dirty="0" smtClean="0"/>
              <a:t>, </a:t>
            </a:r>
            <a:r>
              <a:rPr lang="en-US" dirty="0" err="1" smtClean="0"/>
              <a:t>e.getLocalizedMessage</a:t>
            </a:r>
            <a:r>
              <a:rPr lang="en-US" dirty="0" smtClean="0"/>
              <a:t>());</a:t>
            </a:r>
            <a:br>
              <a:rPr lang="en-US" dirty="0" smtClean="0"/>
            </a:b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dirty="0" smtClean="0"/>
              <a:t>result; </a:t>
            </a:r>
            <a:r>
              <a:rPr lang="en-US" sz="1200" i="1" kern="1200" dirty="0" smtClean="0">
                <a:solidFill>
                  <a:schemeClr val="tx1"/>
                </a:solidFill>
                <a:effectLst/>
                <a:latin typeface="+mn-lt"/>
                <a:ea typeface="+mn-ea"/>
                <a:cs typeface="+mn-cs"/>
              </a:rPr>
              <a:t>//"Failed to fetch data!";</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protected void </a:t>
            </a:r>
            <a:r>
              <a:rPr lang="en-US" dirty="0" err="1" smtClean="0"/>
              <a:t>onPostExecute</a:t>
            </a:r>
            <a:r>
              <a:rPr lang="en-US" dirty="0" smtClean="0"/>
              <a:t>(Integer result) {</a:t>
            </a:r>
            <a:br>
              <a:rPr lang="en-US" dirty="0" smtClean="0"/>
            </a:br>
            <a:r>
              <a:rPr lang="en-US" dirty="0" smtClean="0"/>
              <a:t>        </a:t>
            </a:r>
            <a:r>
              <a:rPr lang="en-US" sz="1200" i="1" kern="1200" dirty="0" smtClean="0">
                <a:solidFill>
                  <a:schemeClr val="tx1"/>
                </a:solidFill>
                <a:effectLst/>
                <a:latin typeface="+mn-lt"/>
                <a:ea typeface="+mn-ea"/>
                <a:cs typeface="+mn-cs"/>
              </a:rPr>
              <a:t>// Download complete. Let us update UI</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progressBar</a:t>
            </a:r>
            <a:r>
              <a:rPr lang="en-US" dirty="0" err="1" smtClean="0"/>
              <a:t>.setVisibility</a:t>
            </a:r>
            <a:r>
              <a:rPr lang="en-US" dirty="0" smtClean="0"/>
              <a:t>(</a:t>
            </a:r>
            <a:r>
              <a:rPr lang="en-US" dirty="0" err="1" smtClean="0"/>
              <a:t>View.</a:t>
            </a:r>
            <a:r>
              <a:rPr lang="en-US" sz="1200" b="1" i="1" kern="1200" dirty="0" err="1" smtClean="0">
                <a:solidFill>
                  <a:schemeClr val="tx1"/>
                </a:solidFill>
                <a:effectLst/>
                <a:latin typeface="+mn-lt"/>
                <a:ea typeface="+mn-ea"/>
                <a:cs typeface="+mn-cs"/>
              </a:rPr>
              <a:t>GONE</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if </a:t>
            </a:r>
            <a:r>
              <a:rPr lang="en-US" dirty="0" smtClean="0"/>
              <a:t>(result == </a:t>
            </a:r>
            <a:r>
              <a:rPr lang="en-US" sz="1200" kern="1200" dirty="0" smtClean="0">
                <a:solidFill>
                  <a:schemeClr val="tx1"/>
                </a:solidFill>
                <a:effectLst/>
                <a:latin typeface="+mn-lt"/>
                <a:ea typeface="+mn-ea"/>
                <a:cs typeface="+mn-cs"/>
              </a:rPr>
              <a:t>1</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adapter </a:t>
            </a:r>
            <a:r>
              <a:rPr lang="en-US" dirty="0" smtClean="0"/>
              <a:t>= </a:t>
            </a:r>
            <a:r>
              <a:rPr lang="en-US" sz="1200" b="1" kern="1200" dirty="0" smtClean="0">
                <a:solidFill>
                  <a:schemeClr val="tx1"/>
                </a:solidFill>
                <a:effectLst/>
                <a:latin typeface="+mn-lt"/>
                <a:ea typeface="+mn-ea"/>
                <a:cs typeface="+mn-cs"/>
              </a:rPr>
              <a:t>new </a:t>
            </a:r>
            <a:r>
              <a:rPr lang="en-US" dirty="0" err="1" smtClean="0"/>
              <a:t>RVAdapter</a:t>
            </a:r>
            <a:r>
              <a:rPr lang="en-US" dirty="0" smtClean="0"/>
              <a:t>(</a:t>
            </a:r>
            <a:r>
              <a:rPr lang="en-US" dirty="0" err="1" smtClean="0"/>
              <a:t>getApplicationContext</a:t>
            </a:r>
            <a:r>
              <a:rPr lang="en-US" dirty="0" smtClean="0"/>
              <a: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mRecyclerView</a:t>
            </a:r>
            <a:r>
              <a:rPr lang="en-US" dirty="0" err="1" smtClean="0"/>
              <a:t>.setAdapter</a:t>
            </a:r>
            <a:r>
              <a:rPr lang="en-US" dirty="0" smtClean="0"/>
              <a:t>(</a:t>
            </a:r>
            <a:r>
              <a:rPr lang="en-US" sz="1200" b="1" kern="1200" dirty="0" smtClean="0">
                <a:solidFill>
                  <a:schemeClr val="tx1"/>
                </a:solidFill>
                <a:effectLst/>
                <a:latin typeface="+mn-lt"/>
                <a:ea typeface="+mn-ea"/>
                <a:cs typeface="+mn-cs"/>
              </a:rPr>
              <a:t>adapter</a:t>
            </a:r>
            <a:r>
              <a:rPr lang="en-US" dirty="0" smtClean="0"/>
              <a:t>);</a:t>
            </a:r>
            <a:br>
              <a:rPr lang="en-US" dirty="0" smtClean="0"/>
            </a:br>
            <a:r>
              <a:rPr lang="en-US" dirty="0" smtClean="0"/>
              <a:t>        } </a:t>
            </a:r>
            <a:r>
              <a:rPr lang="en-US" sz="1200" b="1" kern="1200" dirty="0" smtClean="0">
                <a:solidFill>
                  <a:schemeClr val="tx1"/>
                </a:solidFill>
                <a:effectLst/>
                <a:latin typeface="+mn-lt"/>
                <a:ea typeface="+mn-ea"/>
                <a:cs typeface="+mn-cs"/>
              </a:rPr>
              <a:t>else </a:t>
            </a:r>
            <a:r>
              <a:rPr lang="en-US" dirty="0" smtClean="0"/>
              <a:t>{</a:t>
            </a:r>
            <a:br>
              <a:rPr lang="en-US" dirty="0" smtClean="0"/>
            </a:br>
            <a:r>
              <a:rPr lang="en-US" dirty="0" smtClean="0"/>
              <a:t>            </a:t>
            </a:r>
            <a:r>
              <a:rPr lang="en-US" dirty="0" err="1" smtClean="0"/>
              <a:t>Toast.</a:t>
            </a:r>
            <a:r>
              <a:rPr lang="en-US" i="1" dirty="0" err="1" smtClean="0">
                <a:effectLst/>
              </a:rPr>
              <a:t>makeText</a:t>
            </a:r>
            <a:r>
              <a:rPr lang="en-US" dirty="0" smtClean="0"/>
              <a:t>(</a:t>
            </a:r>
            <a:r>
              <a:rPr lang="en-US" dirty="0" err="1" smtClean="0"/>
              <a:t>getApplicationContext</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"Failed to fetch data!"</a:t>
            </a:r>
            <a:r>
              <a:rPr lang="en-US" dirty="0" smtClean="0"/>
              <a:t>, </a:t>
            </a:r>
            <a:r>
              <a:rPr lang="en-US" dirty="0" err="1" smtClean="0"/>
              <a:t>Toast.</a:t>
            </a:r>
            <a:r>
              <a:rPr lang="en-US" sz="1200" b="1" i="1" kern="1200" dirty="0" err="1" smtClean="0">
                <a:solidFill>
                  <a:schemeClr val="tx1"/>
                </a:solidFill>
                <a:effectLst/>
                <a:latin typeface="+mn-lt"/>
                <a:ea typeface="+mn-ea"/>
                <a:cs typeface="+mn-cs"/>
              </a:rPr>
              <a:t>LENGTH_SHORT</a:t>
            </a:r>
            <a:r>
              <a:rPr lang="en-US" dirty="0" smtClean="0"/>
              <a:t>).show();</a:t>
            </a:r>
            <a:br>
              <a:rPr lang="en-US" dirty="0" smtClean="0"/>
            </a:br>
            <a:r>
              <a:rPr lang="en-US" dirty="0" smtClean="0"/>
              <a:t>        }</a:t>
            </a:r>
            <a:br>
              <a:rPr lang="en-US" dirty="0" smtClean="0"/>
            </a:br>
            <a:r>
              <a:rPr lang="en-US" dirty="0" smtClean="0"/>
              <a:t>    }</a:t>
            </a:r>
            <a:br>
              <a:rPr lang="en-US" dirty="0" smtClean="0"/>
            </a:br>
            <a:r>
              <a:rPr lang="en-US" dirty="0" smtClean="0"/>
              <a: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42</a:t>
            </a:fld>
            <a:endParaRPr lang="en-US"/>
          </a:p>
        </p:txBody>
      </p:sp>
    </p:spTree>
    <p:extLst>
      <p:ext uri="{BB962C8B-B14F-4D97-AF65-F5344CB8AC3E}">
        <p14:creationId xmlns:p14="http://schemas.microsoft.com/office/powerpoint/2010/main" val="797420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parseResult</a:t>
            </a:r>
            <a:r>
              <a:rPr lang="en-US" dirty="0" smtClean="0"/>
              <a:t>()</a:t>
            </a:r>
            <a:r>
              <a:rPr lang="en-US" baseline="0" dirty="0" smtClean="0"/>
              <a:t> is a utility method to process JSON information and connect it to the </a:t>
            </a:r>
            <a:r>
              <a:rPr lang="en-US" baseline="0" dirty="0" err="1" smtClean="0"/>
              <a:t>CardView</a:t>
            </a:r>
            <a:endParaRPr lang="en-US" dirty="0" smtClean="0"/>
          </a:p>
          <a:p>
            <a:endParaRPr lang="en-US" dirty="0" smtClean="0"/>
          </a:p>
          <a:p>
            <a:r>
              <a:rPr lang="en-US" dirty="0" smtClean="0"/>
              <a:t>CODE:</a:t>
            </a:r>
          </a:p>
          <a:p>
            <a:endParaRPr lang="en-US" dirty="0" smtClean="0"/>
          </a:p>
          <a:p>
            <a:r>
              <a:rPr lang="en-US" sz="1200" b="1" kern="1200" dirty="0" smtClean="0">
                <a:solidFill>
                  <a:schemeClr val="tx1"/>
                </a:solidFill>
                <a:effectLst/>
                <a:latin typeface="+mn-lt"/>
                <a:ea typeface="+mn-ea"/>
                <a:cs typeface="+mn-cs"/>
              </a:rPr>
              <a:t>private void </a:t>
            </a:r>
            <a:r>
              <a:rPr lang="en-US" dirty="0" err="1" smtClean="0"/>
              <a:t>parseResult</a:t>
            </a:r>
            <a:r>
              <a:rPr lang="en-US" dirty="0" smtClean="0"/>
              <a:t>(String result) {</a:t>
            </a:r>
            <a:br>
              <a:rPr lang="en-US" dirty="0" smtClean="0"/>
            </a:br>
            <a:r>
              <a:rPr lang="en-US" dirty="0" smtClean="0"/>
              <a:t>    </a:t>
            </a:r>
            <a:r>
              <a:rPr lang="en-US" sz="1200" b="1" kern="1200" dirty="0" smtClean="0">
                <a:solidFill>
                  <a:schemeClr val="tx1"/>
                </a:solidFill>
                <a:effectLst/>
                <a:latin typeface="+mn-lt"/>
                <a:ea typeface="+mn-ea"/>
                <a:cs typeface="+mn-cs"/>
              </a:rPr>
              <a:t>try </a:t>
            </a:r>
            <a:r>
              <a:rPr lang="en-US" dirty="0" smtClean="0"/>
              <a:t>{</a:t>
            </a:r>
            <a:br>
              <a:rPr lang="en-US" dirty="0" smtClean="0"/>
            </a:br>
            <a:r>
              <a:rPr lang="en-US" dirty="0" smtClean="0"/>
              <a:t>        </a:t>
            </a:r>
            <a:r>
              <a:rPr lang="en-US" dirty="0" err="1" smtClean="0"/>
              <a:t>JSONArray</a:t>
            </a:r>
            <a:r>
              <a:rPr lang="en-US" dirty="0" smtClean="0"/>
              <a:t> </a:t>
            </a:r>
            <a:r>
              <a:rPr lang="en-US" dirty="0" err="1" smtClean="0"/>
              <a:t>personJSON</a:t>
            </a:r>
            <a:r>
              <a:rPr lang="en-US" dirty="0" smtClean="0"/>
              <a:t> = </a:t>
            </a:r>
            <a:r>
              <a:rPr lang="en-US" sz="1200" b="1" kern="1200" dirty="0" smtClean="0">
                <a:solidFill>
                  <a:schemeClr val="tx1"/>
                </a:solidFill>
                <a:effectLst/>
                <a:latin typeface="+mn-lt"/>
                <a:ea typeface="+mn-ea"/>
                <a:cs typeface="+mn-cs"/>
              </a:rPr>
              <a:t>new </a:t>
            </a:r>
            <a:r>
              <a:rPr lang="en-US" dirty="0" err="1" smtClean="0"/>
              <a:t>JSONArray</a:t>
            </a:r>
            <a:r>
              <a:rPr lang="en-US" dirty="0" smtClean="0"/>
              <a:t>(result);</a:t>
            </a:r>
            <a:br>
              <a:rPr lang="en-US" dirty="0" smtClean="0"/>
            </a:br>
            <a:r>
              <a:rPr lang="en-US" dirty="0" smtClean="0"/>
              <a:t>        </a:t>
            </a:r>
            <a:r>
              <a:rPr lang="en-US" sz="1200" b="1" kern="1200" dirty="0" smtClean="0">
                <a:solidFill>
                  <a:schemeClr val="tx1"/>
                </a:solidFill>
                <a:effectLst/>
                <a:latin typeface="+mn-lt"/>
                <a:ea typeface="+mn-ea"/>
                <a:cs typeface="+mn-cs"/>
              </a:rPr>
              <a:t>persons </a:t>
            </a:r>
            <a:r>
              <a:rPr lang="en-US" dirty="0" smtClean="0"/>
              <a:t>= </a:t>
            </a:r>
            <a:r>
              <a:rPr lang="en-US" sz="1200" b="1" kern="1200" dirty="0" smtClean="0">
                <a:solidFill>
                  <a:schemeClr val="tx1"/>
                </a:solidFill>
                <a:effectLst/>
                <a:latin typeface="+mn-lt"/>
                <a:ea typeface="+mn-ea"/>
                <a:cs typeface="+mn-cs"/>
              </a:rPr>
              <a:t>new </a:t>
            </a:r>
            <a:r>
              <a:rPr lang="en-US" dirty="0" err="1" smtClean="0"/>
              <a:t>ArrayList</a:t>
            </a:r>
            <a:r>
              <a:rPr lang="en-US" dirty="0" smtClean="0"/>
              <a:t>&lt;&gt;();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for </a:t>
            </a:r>
            <a:r>
              <a:rPr lang="en-US" dirty="0" smtClean="0"/>
              <a:t>(</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i</a:t>
            </a:r>
            <a:r>
              <a:rPr lang="en-US" dirty="0" smtClean="0"/>
              <a:t> = </a:t>
            </a:r>
            <a:r>
              <a:rPr lang="en-US" sz="1200" kern="1200" dirty="0" smtClean="0">
                <a:solidFill>
                  <a:schemeClr val="tx1"/>
                </a:solidFill>
                <a:effectLst/>
                <a:latin typeface="+mn-lt"/>
                <a:ea typeface="+mn-ea"/>
                <a:cs typeface="+mn-cs"/>
              </a:rPr>
              <a:t>0</a:t>
            </a:r>
            <a:r>
              <a:rPr lang="en-US" dirty="0" smtClean="0"/>
              <a:t>; </a:t>
            </a:r>
            <a:r>
              <a:rPr lang="en-US" dirty="0" err="1" smtClean="0"/>
              <a:t>i</a:t>
            </a:r>
            <a:r>
              <a:rPr lang="en-US" dirty="0" smtClean="0"/>
              <a:t> &lt; </a:t>
            </a:r>
            <a:r>
              <a:rPr lang="en-US" dirty="0" err="1" smtClean="0"/>
              <a:t>personJSON.length</a:t>
            </a:r>
            <a:r>
              <a:rPr lang="en-US" dirty="0" smtClean="0"/>
              <a:t>(); </a:t>
            </a:r>
            <a:r>
              <a:rPr lang="en-US" dirty="0" err="1" smtClean="0"/>
              <a:t>i</a:t>
            </a:r>
            <a:r>
              <a:rPr lang="en-US" dirty="0" smtClean="0"/>
              <a:t>++) {</a:t>
            </a:r>
            <a:br>
              <a:rPr lang="en-US" dirty="0" smtClean="0"/>
            </a:br>
            <a:r>
              <a:rPr lang="en-US" dirty="0" smtClean="0"/>
              <a:t>            </a:t>
            </a:r>
            <a:r>
              <a:rPr lang="en-US" dirty="0" err="1" smtClean="0"/>
              <a:t>JSONObject</a:t>
            </a:r>
            <a:r>
              <a:rPr lang="en-US" dirty="0" smtClean="0"/>
              <a:t> post = </a:t>
            </a:r>
            <a:r>
              <a:rPr lang="en-US" dirty="0" err="1" smtClean="0"/>
              <a:t>personJSON.optJSONObject</a:t>
            </a:r>
            <a:r>
              <a:rPr lang="en-US" dirty="0" smtClean="0"/>
              <a:t>(</a:t>
            </a:r>
            <a:r>
              <a:rPr lang="en-US" dirty="0" err="1" smtClean="0"/>
              <a:t>i</a:t>
            </a:r>
            <a:r>
              <a:rPr lang="en-US" dirty="0" smtClean="0"/>
              <a:t>);</a:t>
            </a:r>
            <a:br>
              <a:rPr lang="en-US" dirty="0" smtClean="0"/>
            </a:br>
            <a:r>
              <a:rPr lang="en-US" dirty="0" smtClean="0"/>
              <a:t>            Person person = </a:t>
            </a:r>
            <a:r>
              <a:rPr lang="en-US" sz="1200" b="1" kern="1200" dirty="0" smtClean="0">
                <a:solidFill>
                  <a:schemeClr val="tx1"/>
                </a:solidFill>
                <a:effectLst/>
                <a:latin typeface="+mn-lt"/>
                <a:ea typeface="+mn-ea"/>
                <a:cs typeface="+mn-cs"/>
              </a:rPr>
              <a:t>new </a:t>
            </a:r>
            <a:r>
              <a:rPr lang="en-US" dirty="0" smtClean="0"/>
              <a:t>Person(</a:t>
            </a:r>
            <a:r>
              <a:rPr lang="en-US" dirty="0" err="1" smtClean="0"/>
              <a:t>post.getString</a:t>
            </a:r>
            <a:r>
              <a:rPr lang="en-US" dirty="0" smtClean="0"/>
              <a:t>(</a:t>
            </a:r>
            <a:r>
              <a:rPr lang="en-US" sz="1200" b="1" kern="1200" dirty="0" smtClean="0">
                <a:solidFill>
                  <a:schemeClr val="tx1"/>
                </a:solidFill>
                <a:effectLst/>
                <a:latin typeface="+mn-lt"/>
                <a:ea typeface="+mn-ea"/>
                <a:cs typeface="+mn-cs"/>
              </a:rPr>
              <a:t>"name"</a:t>
            </a:r>
            <a:r>
              <a:rPr lang="en-US" dirty="0" smtClean="0"/>
              <a:t>),</a:t>
            </a:r>
            <a:br>
              <a:rPr lang="en-US" dirty="0" smtClean="0"/>
            </a:br>
            <a:r>
              <a:rPr lang="en-US" dirty="0" smtClean="0"/>
              <a:t>                    </a:t>
            </a:r>
            <a:r>
              <a:rPr lang="en-US" dirty="0" err="1" smtClean="0"/>
              <a:t>post.getString</a:t>
            </a:r>
            <a:r>
              <a:rPr lang="en-US" dirty="0" smtClean="0"/>
              <a:t>(</a:t>
            </a:r>
            <a:r>
              <a:rPr lang="en-US" sz="1200" b="1" kern="1200" dirty="0" smtClean="0">
                <a:solidFill>
                  <a:schemeClr val="tx1"/>
                </a:solidFill>
                <a:effectLst/>
                <a:latin typeface="+mn-lt"/>
                <a:ea typeface="+mn-ea"/>
                <a:cs typeface="+mn-cs"/>
              </a:rPr>
              <a:t>"phone"</a:t>
            </a:r>
            <a:r>
              <a:rPr lang="en-US" dirty="0" smtClean="0"/>
              <a:t>),</a:t>
            </a:r>
            <a:br>
              <a:rPr lang="en-US" dirty="0" smtClean="0"/>
            </a:br>
            <a:r>
              <a:rPr lang="en-US" dirty="0" smtClean="0"/>
              <a:t>                    </a:t>
            </a:r>
            <a:r>
              <a:rPr lang="en-US" dirty="0" err="1" smtClean="0"/>
              <a:t>R.drawable.</a:t>
            </a:r>
            <a:r>
              <a:rPr lang="en-US" sz="1200" b="1" i="1" kern="1200" dirty="0" err="1" smtClean="0">
                <a:solidFill>
                  <a:schemeClr val="tx1"/>
                </a:solidFill>
                <a:effectLst/>
                <a:latin typeface="+mn-lt"/>
                <a:ea typeface="+mn-ea"/>
                <a:cs typeface="+mn-cs"/>
              </a:rPr>
              <a:t>cat</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t>
            </a:r>
            <a:r>
              <a:rPr lang="en-US" sz="1200" b="1" kern="1200" dirty="0" err="1" smtClean="0">
                <a:solidFill>
                  <a:schemeClr val="tx1"/>
                </a:solidFill>
                <a:effectLst/>
                <a:latin typeface="+mn-lt"/>
                <a:ea typeface="+mn-ea"/>
                <a:cs typeface="+mn-cs"/>
              </a:rPr>
              <a:t>persons</a:t>
            </a:r>
            <a:r>
              <a:rPr lang="en-US" dirty="0" err="1" smtClean="0"/>
              <a:t>.add</a:t>
            </a:r>
            <a:r>
              <a:rPr lang="en-US" dirty="0" smtClean="0"/>
              <a:t>(person);</a:t>
            </a:r>
            <a:br>
              <a:rPr lang="en-US" dirty="0" smtClean="0"/>
            </a:br>
            <a:r>
              <a:rPr lang="en-US" dirty="0" smtClean="0"/>
              <a:t>        }</a:t>
            </a:r>
            <a:br>
              <a:rPr lang="en-US" dirty="0" smtClean="0"/>
            </a:br>
            <a:r>
              <a:rPr lang="en-US" dirty="0" smtClean="0"/>
              <a:t>    } </a:t>
            </a:r>
            <a:r>
              <a:rPr lang="en-US" sz="1200" b="1" kern="1200" dirty="0" smtClean="0">
                <a:solidFill>
                  <a:schemeClr val="tx1"/>
                </a:solidFill>
                <a:effectLst/>
                <a:latin typeface="+mn-lt"/>
                <a:ea typeface="+mn-ea"/>
                <a:cs typeface="+mn-cs"/>
              </a:rPr>
              <a:t>catch </a:t>
            </a:r>
            <a:r>
              <a:rPr lang="en-US" dirty="0" smtClean="0"/>
              <a:t>(</a:t>
            </a:r>
            <a:r>
              <a:rPr lang="en-US" dirty="0" err="1" smtClean="0"/>
              <a:t>JSONException</a:t>
            </a:r>
            <a:r>
              <a:rPr lang="en-US" dirty="0" smtClean="0"/>
              <a:t> e) {</a:t>
            </a:r>
            <a:br>
              <a:rPr lang="en-US" dirty="0" smtClean="0"/>
            </a:br>
            <a:r>
              <a:rPr lang="en-US" dirty="0" smtClean="0"/>
              <a:t>        </a:t>
            </a:r>
            <a:r>
              <a:rPr lang="en-US" dirty="0" err="1" smtClean="0"/>
              <a:t>e.printStackTrace</a:t>
            </a:r>
            <a:r>
              <a:rPr lang="en-US" dirty="0" smtClean="0"/>
              <a:t>();</a:t>
            </a:r>
            <a:br>
              <a:rPr lang="en-US" dirty="0" smtClean="0"/>
            </a:br>
            <a:r>
              <a:rPr lang="en-US" dirty="0" smtClean="0"/>
              <a:t>    }</a:t>
            </a:r>
            <a:br>
              <a:rPr lang="en-US" dirty="0" smtClean="0"/>
            </a:br>
            <a:r>
              <a:rPr lang="en-US" dirty="0" smtClean="0"/>
              <a: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43</a:t>
            </a:fld>
            <a:endParaRPr lang="en-US"/>
          </a:p>
        </p:txBody>
      </p:sp>
    </p:spTree>
    <p:extLst>
      <p:ext uri="{BB962C8B-B14F-4D97-AF65-F5344CB8AC3E}">
        <p14:creationId xmlns:p14="http://schemas.microsoft.com/office/powerpoint/2010/main" val="550322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package </a:t>
            </a:r>
            <a:r>
              <a:rPr lang="en-US" dirty="0" err="1" smtClean="0"/>
              <a:t>ronaldramos.info.newviews</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android.os.AsyncTask</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smtClean="0"/>
              <a:t>android.support.v7.app.AppCompatActivity;</a:t>
            </a:r>
            <a:br>
              <a:rPr lang="en-US" dirty="0" smtClean="0"/>
            </a:br>
            <a:r>
              <a:rPr lang="en-US" sz="1200" b="1" kern="1200" dirty="0" smtClean="0">
                <a:solidFill>
                  <a:schemeClr val="tx1"/>
                </a:solidFill>
                <a:effectLst/>
                <a:latin typeface="+mn-lt"/>
                <a:ea typeface="+mn-ea"/>
                <a:cs typeface="+mn-cs"/>
              </a:rPr>
              <a:t>import </a:t>
            </a:r>
            <a:r>
              <a:rPr lang="en-US" dirty="0" err="1" smtClean="0"/>
              <a:t>android.os.Bundle</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smtClean="0"/>
              <a:t>android.support.v7.widget.LinearLayoutManager;</a:t>
            </a:r>
            <a:br>
              <a:rPr lang="en-US" dirty="0" smtClean="0"/>
            </a:br>
            <a:r>
              <a:rPr lang="en-US" sz="1200" b="1" kern="1200" dirty="0" smtClean="0">
                <a:solidFill>
                  <a:schemeClr val="tx1"/>
                </a:solidFill>
                <a:effectLst/>
                <a:latin typeface="+mn-lt"/>
                <a:ea typeface="+mn-ea"/>
                <a:cs typeface="+mn-cs"/>
              </a:rPr>
              <a:t>import </a:t>
            </a:r>
            <a:r>
              <a:rPr lang="en-US" dirty="0" smtClean="0"/>
              <a:t>android.support.v7.widget.RecyclerView;</a:t>
            </a:r>
            <a:br>
              <a:rPr lang="en-US" dirty="0" smtClean="0"/>
            </a:br>
            <a:r>
              <a:rPr lang="en-US" sz="1200" b="1" kern="1200" dirty="0" smtClean="0">
                <a:solidFill>
                  <a:schemeClr val="tx1"/>
                </a:solidFill>
                <a:effectLst/>
                <a:latin typeface="+mn-lt"/>
                <a:ea typeface="+mn-ea"/>
                <a:cs typeface="+mn-cs"/>
              </a:rPr>
              <a:t>import </a:t>
            </a:r>
            <a:r>
              <a:rPr lang="en-US" dirty="0" err="1" smtClean="0"/>
              <a:t>android.util.Log</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android.view.View</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android.widget.ProgressBar</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android.widget.Toast</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org.json.JSONArray</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org.json.JSONException</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org.json.JSONObject</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java.io.BufferedReader</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java.io.InputStreamReader</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java.net.HttpURLConnection</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java.net.URL</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java.util.ArrayList</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java.util.List</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public class </a:t>
            </a:r>
            <a:r>
              <a:rPr lang="en-US" dirty="0" err="1" smtClean="0"/>
              <a:t>JSONActivity</a:t>
            </a:r>
            <a:r>
              <a:rPr lang="en-US" dirty="0" smtClean="0"/>
              <a:t> </a:t>
            </a:r>
            <a:r>
              <a:rPr lang="en-US" sz="1200" b="1" kern="1200" dirty="0" smtClean="0">
                <a:solidFill>
                  <a:schemeClr val="tx1"/>
                </a:solidFill>
                <a:effectLst/>
                <a:latin typeface="+mn-lt"/>
                <a:ea typeface="+mn-ea"/>
                <a:cs typeface="+mn-cs"/>
              </a:rPr>
              <a:t>extends </a:t>
            </a:r>
            <a:r>
              <a:rPr lang="en-US" dirty="0" err="1" smtClean="0"/>
              <a:t>AppCompatActivity</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private static final </a:t>
            </a:r>
            <a:r>
              <a:rPr lang="en-US" dirty="0" smtClean="0"/>
              <a:t>String </a:t>
            </a:r>
            <a:r>
              <a:rPr lang="en-US" sz="1200" b="1" i="1" kern="1200" dirty="0" smtClean="0">
                <a:solidFill>
                  <a:schemeClr val="tx1"/>
                </a:solidFill>
                <a:effectLst/>
                <a:latin typeface="+mn-lt"/>
                <a:ea typeface="+mn-ea"/>
                <a:cs typeface="+mn-cs"/>
              </a:rPr>
              <a:t>TAG </a:t>
            </a:r>
            <a:r>
              <a:rPr lang="en-US" dirty="0" smtClean="0"/>
              <a:t>= </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JSONExample</a:t>
            </a:r>
            <a:r>
              <a:rPr lang="en-US" sz="1200" b="1" kern="1200" dirty="0" smtClean="0">
                <a:solidFill>
                  <a:schemeClr val="tx1"/>
                </a:solidFill>
                <a:effectLst/>
                <a:latin typeface="+mn-lt"/>
                <a:ea typeface="+mn-ea"/>
                <a:cs typeface="+mn-cs"/>
              </a:rPr>
              <a:t>"</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List&lt;Person&gt;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RecyclerView</a:t>
            </a:r>
            <a:r>
              <a:rPr lang="en-US" dirty="0" smtClean="0"/>
              <a:t> </a:t>
            </a:r>
            <a:r>
              <a:rPr lang="en-US" sz="1200" b="1" kern="1200" dirty="0" err="1" smtClean="0">
                <a:solidFill>
                  <a:schemeClr val="tx1"/>
                </a:solidFill>
                <a:effectLst/>
                <a:latin typeface="+mn-lt"/>
                <a:ea typeface="+mn-ea"/>
                <a:cs typeface="+mn-cs"/>
              </a:rPr>
              <a:t>mRecyclerView</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RVAdapter</a:t>
            </a:r>
            <a:r>
              <a:rPr lang="en-US" dirty="0" smtClean="0"/>
              <a:t> </a:t>
            </a:r>
            <a:r>
              <a:rPr lang="en-US" sz="1200" b="1" kern="1200" dirty="0" smtClean="0">
                <a:solidFill>
                  <a:schemeClr val="tx1"/>
                </a:solidFill>
                <a:effectLst/>
                <a:latin typeface="+mn-lt"/>
                <a:ea typeface="+mn-ea"/>
                <a:cs typeface="+mn-cs"/>
              </a:rPr>
              <a:t>adapter</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ProgressBar</a:t>
            </a:r>
            <a:r>
              <a:rPr lang="en-US" dirty="0" smtClean="0"/>
              <a:t> </a:t>
            </a:r>
            <a:r>
              <a:rPr lang="en-US" sz="1200" b="1" kern="1200" dirty="0" err="1" smtClean="0">
                <a:solidFill>
                  <a:schemeClr val="tx1"/>
                </a:solidFill>
                <a:effectLst/>
                <a:latin typeface="+mn-lt"/>
                <a:ea typeface="+mn-ea"/>
                <a:cs typeface="+mn-cs"/>
              </a:rPr>
              <a:t>progressBar</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String </a:t>
            </a:r>
            <a:r>
              <a:rPr lang="en-US" sz="1200" b="1" kern="1200" dirty="0" err="1" smtClean="0">
                <a:solidFill>
                  <a:schemeClr val="tx1"/>
                </a:solidFill>
                <a:effectLst/>
                <a:latin typeface="+mn-lt"/>
                <a:ea typeface="+mn-ea"/>
                <a:cs typeface="+mn-cs"/>
              </a:rPr>
              <a:t>urlString</a:t>
            </a:r>
            <a:r>
              <a:rPr lang="en-US" sz="1200" b="1" kern="1200" dirty="0" smtClean="0">
                <a:solidFill>
                  <a:schemeClr val="tx1"/>
                </a:solidFill>
                <a:effectLst/>
                <a:latin typeface="+mn-lt"/>
                <a:ea typeface="+mn-ea"/>
                <a:cs typeface="+mn-cs"/>
              </a:rPr>
              <a:t> </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mobiledev.ronaldramos.info</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getallcontacts.php</a:t>
            </a:r>
            <a:r>
              <a:rPr lang="en-US" sz="1200" b="1" kern="1200" dirty="0" smtClean="0">
                <a:solidFill>
                  <a:schemeClr val="tx1"/>
                </a:solidFill>
                <a:effectLst/>
                <a:latin typeface="+mn-lt"/>
                <a:ea typeface="+mn-ea"/>
                <a:cs typeface="+mn-cs"/>
              </a:rPr>
              <a:t>"</a:t>
            </a:r>
            <a:r>
              <a:rPr lang="en-US" dirty="0" smtClean="0"/>
              <a:t>;</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void </a:t>
            </a:r>
            <a:r>
              <a:rPr lang="en-US" dirty="0" err="1" smtClean="0"/>
              <a:t>onCreate</a:t>
            </a:r>
            <a:r>
              <a:rPr lang="en-US" dirty="0" smtClean="0"/>
              <a:t>(Bundle </a:t>
            </a:r>
            <a:r>
              <a:rPr lang="en-US" dirty="0" err="1" smtClean="0"/>
              <a:t>savedInstanceState</a:t>
            </a:r>
            <a:r>
              <a:rPr lang="en-US" dirty="0" smtClean="0"/>
              <a:t>) {</a:t>
            </a:r>
            <a:br>
              <a:rPr lang="en-US" dirty="0" smtClean="0"/>
            </a:br>
            <a:r>
              <a:rPr lang="en-US" dirty="0" smtClean="0"/>
              <a:t>        </a:t>
            </a:r>
            <a:r>
              <a:rPr lang="en-US" sz="1200" b="1" kern="1200" dirty="0" err="1" smtClean="0">
                <a:solidFill>
                  <a:schemeClr val="tx1"/>
                </a:solidFill>
                <a:effectLst/>
                <a:latin typeface="+mn-lt"/>
                <a:ea typeface="+mn-ea"/>
                <a:cs typeface="+mn-cs"/>
              </a:rPr>
              <a:t>super</a:t>
            </a:r>
            <a:r>
              <a:rPr lang="en-US" dirty="0" err="1" smtClean="0"/>
              <a:t>.onCreate</a:t>
            </a:r>
            <a:r>
              <a:rPr lang="en-US" dirty="0" smtClean="0"/>
              <a:t>(</a:t>
            </a:r>
            <a:r>
              <a:rPr lang="en-US" dirty="0" err="1" smtClean="0"/>
              <a:t>savedInstanceState</a:t>
            </a:r>
            <a:r>
              <a:rPr lang="en-US" dirty="0" smtClean="0"/>
              <a:t>);</a:t>
            </a:r>
            <a:br>
              <a:rPr lang="en-US" dirty="0" smtClean="0"/>
            </a:br>
            <a:r>
              <a:rPr lang="en-US" dirty="0" smtClean="0"/>
              <a:t>        </a:t>
            </a:r>
            <a:r>
              <a:rPr lang="en-US" dirty="0" err="1" smtClean="0"/>
              <a:t>setContentView</a:t>
            </a:r>
            <a:r>
              <a:rPr lang="en-US" dirty="0" smtClean="0"/>
              <a:t>(</a:t>
            </a:r>
            <a:r>
              <a:rPr lang="en-US" dirty="0" err="1" smtClean="0"/>
              <a:t>R.layout.</a:t>
            </a:r>
            <a:r>
              <a:rPr lang="en-US" sz="1200" b="1" i="1" kern="1200" dirty="0" err="1" smtClean="0">
                <a:solidFill>
                  <a:schemeClr val="tx1"/>
                </a:solidFill>
                <a:effectLst/>
                <a:latin typeface="+mn-lt"/>
                <a:ea typeface="+mn-ea"/>
                <a:cs typeface="+mn-cs"/>
              </a:rPr>
              <a:t>activity_main</a:t>
            </a:r>
            <a:r>
              <a:rPr lang="en-US" dirty="0" smtClean="0"/>
              <a:t>);</a:t>
            </a:r>
            <a:br>
              <a:rPr lang="en-US" dirty="0" smtClean="0"/>
            </a:br>
            <a:r>
              <a:rPr lang="en-US" dirty="0" smtClean="0"/>
              <a:t/>
            </a:r>
            <a:br>
              <a:rPr lang="en-US" dirty="0" smtClean="0"/>
            </a:br>
            <a:r>
              <a:rPr lang="en-US" dirty="0" smtClean="0"/>
              <a:t>        </a:t>
            </a:r>
            <a:r>
              <a:rPr lang="en-US" sz="1200" b="1" kern="1200" dirty="0" err="1" smtClean="0">
                <a:solidFill>
                  <a:schemeClr val="tx1"/>
                </a:solidFill>
                <a:effectLst/>
                <a:latin typeface="+mn-lt"/>
                <a:ea typeface="+mn-ea"/>
                <a:cs typeface="+mn-cs"/>
              </a:rPr>
              <a:t>mRecyclerView</a:t>
            </a:r>
            <a:r>
              <a:rPr lang="en-US" sz="1200" b="1" kern="1200" dirty="0" smtClean="0">
                <a:solidFill>
                  <a:schemeClr val="tx1"/>
                </a:solidFill>
                <a:effectLst/>
                <a:latin typeface="+mn-lt"/>
                <a:ea typeface="+mn-ea"/>
                <a:cs typeface="+mn-cs"/>
              </a:rPr>
              <a:t> </a:t>
            </a:r>
            <a:r>
              <a:rPr lang="en-US" dirty="0" smtClean="0"/>
              <a:t>= (</a:t>
            </a:r>
            <a:r>
              <a:rPr lang="en-US" dirty="0" err="1" smtClean="0"/>
              <a:t>RecyclerView</a:t>
            </a:r>
            <a:r>
              <a:rPr lang="en-US" dirty="0" smtClean="0"/>
              <a:t>) </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rv</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mRecyclerView</a:t>
            </a:r>
            <a:r>
              <a:rPr lang="en-US" dirty="0" err="1" smtClean="0"/>
              <a:t>.setLayoutManager</a:t>
            </a:r>
            <a:r>
              <a:rPr lang="en-US" dirty="0" smtClean="0"/>
              <a:t>(</a:t>
            </a:r>
            <a:r>
              <a:rPr lang="en-US" sz="1200" b="1" kern="1200" dirty="0" smtClean="0">
                <a:solidFill>
                  <a:schemeClr val="tx1"/>
                </a:solidFill>
                <a:effectLst/>
                <a:latin typeface="+mn-lt"/>
                <a:ea typeface="+mn-ea"/>
                <a:cs typeface="+mn-cs"/>
              </a:rPr>
              <a:t>new </a:t>
            </a:r>
            <a:r>
              <a:rPr lang="en-US" dirty="0" err="1" smtClean="0"/>
              <a:t>LinearLayoutManager</a:t>
            </a:r>
            <a:r>
              <a:rPr lang="en-US" dirty="0" smtClean="0"/>
              <a:t>(</a:t>
            </a:r>
            <a:r>
              <a:rPr lang="en-US" sz="1200" b="1" kern="1200" dirty="0" smtClean="0">
                <a:solidFill>
                  <a:schemeClr val="tx1"/>
                </a:solidFill>
                <a:effectLst/>
                <a:latin typeface="+mn-lt"/>
                <a:ea typeface="+mn-ea"/>
                <a:cs typeface="+mn-cs"/>
              </a:rPr>
              <a:t>this</a:t>
            </a:r>
            <a:r>
              <a:rPr lang="en-US" dirty="0" smtClean="0"/>
              <a:t>));</a:t>
            </a:r>
            <a:br>
              <a:rPr lang="en-US" dirty="0" smtClean="0"/>
            </a:br>
            <a:r>
              <a:rPr lang="en-US" dirty="0" smtClean="0"/>
              <a:t/>
            </a:r>
            <a:br>
              <a:rPr lang="en-US" dirty="0" smtClean="0"/>
            </a:br>
            <a:r>
              <a:rPr lang="en-US" dirty="0" smtClean="0"/>
              <a:t>        </a:t>
            </a:r>
            <a:r>
              <a:rPr lang="en-US" sz="1200" b="1" kern="1200" dirty="0" err="1" smtClean="0">
                <a:solidFill>
                  <a:schemeClr val="tx1"/>
                </a:solidFill>
                <a:effectLst/>
                <a:latin typeface="+mn-lt"/>
                <a:ea typeface="+mn-ea"/>
                <a:cs typeface="+mn-cs"/>
              </a:rPr>
              <a:t>progressBar</a:t>
            </a:r>
            <a:r>
              <a:rPr lang="en-US" sz="1200" b="1" kern="1200" dirty="0" smtClean="0">
                <a:solidFill>
                  <a:schemeClr val="tx1"/>
                </a:solidFill>
                <a:effectLst/>
                <a:latin typeface="+mn-lt"/>
                <a:ea typeface="+mn-ea"/>
                <a:cs typeface="+mn-cs"/>
              </a:rPr>
              <a:t> </a:t>
            </a:r>
            <a:r>
              <a:rPr lang="en-US" dirty="0" smtClean="0"/>
              <a:t>= (</a:t>
            </a:r>
            <a:r>
              <a:rPr lang="en-US" dirty="0" err="1" smtClean="0"/>
              <a:t>ProgressBar</a:t>
            </a:r>
            <a:r>
              <a:rPr lang="en-US" dirty="0" smtClean="0"/>
              <a:t>) </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progressBar</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progressBar</a:t>
            </a:r>
            <a:r>
              <a:rPr lang="en-US" dirty="0" err="1" smtClean="0"/>
              <a:t>.setVisibility</a:t>
            </a:r>
            <a:r>
              <a:rPr lang="en-US" dirty="0" smtClean="0"/>
              <a:t>(</a:t>
            </a:r>
            <a:r>
              <a:rPr lang="en-US" dirty="0" err="1" smtClean="0"/>
              <a:t>View.</a:t>
            </a:r>
            <a:r>
              <a:rPr lang="en-US" sz="1200" b="1" i="1" kern="1200" dirty="0" err="1" smtClean="0">
                <a:solidFill>
                  <a:schemeClr val="tx1"/>
                </a:solidFill>
                <a:effectLst/>
                <a:latin typeface="+mn-lt"/>
                <a:ea typeface="+mn-ea"/>
                <a:cs typeface="+mn-cs"/>
              </a:rPr>
              <a:t>VISIBLE</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new </a:t>
            </a:r>
            <a:r>
              <a:rPr lang="en-US" dirty="0" err="1" smtClean="0"/>
              <a:t>GetData</a:t>
            </a:r>
            <a:r>
              <a:rPr lang="en-US" dirty="0" smtClean="0"/>
              <a:t>().execute(</a:t>
            </a:r>
            <a:r>
              <a:rPr lang="en-US" sz="1200" b="1" kern="1200" dirty="0" err="1" smtClean="0">
                <a:solidFill>
                  <a:schemeClr val="tx1"/>
                </a:solidFill>
                <a:effectLst/>
                <a:latin typeface="+mn-lt"/>
                <a:ea typeface="+mn-ea"/>
                <a:cs typeface="+mn-cs"/>
              </a:rPr>
              <a:t>urlString</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class </a:t>
            </a:r>
            <a:r>
              <a:rPr lang="en-US" dirty="0" err="1" smtClean="0"/>
              <a:t>GetData</a:t>
            </a:r>
            <a:r>
              <a:rPr lang="en-US" dirty="0" smtClean="0"/>
              <a:t> </a:t>
            </a:r>
            <a:r>
              <a:rPr lang="en-US" sz="1200" b="1" kern="1200" dirty="0" smtClean="0">
                <a:solidFill>
                  <a:schemeClr val="tx1"/>
                </a:solidFill>
                <a:effectLst/>
                <a:latin typeface="+mn-lt"/>
                <a:ea typeface="+mn-ea"/>
                <a:cs typeface="+mn-cs"/>
              </a:rPr>
              <a:t>extends </a:t>
            </a:r>
            <a:r>
              <a:rPr lang="en-US" dirty="0" err="1" smtClean="0"/>
              <a:t>AsyncTask</a:t>
            </a:r>
            <a:r>
              <a:rPr lang="en-US" dirty="0" smtClean="0"/>
              <a:t>&lt;String, Void, Integer&gt;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void </a:t>
            </a:r>
            <a:r>
              <a:rPr lang="en-US" dirty="0" err="1" smtClean="0"/>
              <a:t>onPreExecute</a:t>
            </a:r>
            <a:r>
              <a:rPr lang="en-US" dirty="0" smtClean="0"/>
              <a:t>() {</a:t>
            </a:r>
            <a:br>
              <a:rPr lang="en-US" dirty="0" smtClean="0"/>
            </a:br>
            <a:r>
              <a:rPr lang="en-US" dirty="0" smtClean="0"/>
              <a:t>            </a:t>
            </a:r>
            <a:r>
              <a:rPr lang="en-US" dirty="0" err="1" smtClean="0"/>
              <a:t>setProgressBarIndeterminateVisibility</a:t>
            </a:r>
            <a:r>
              <a:rPr lang="en-US" dirty="0" smtClean="0"/>
              <a:t>(</a:t>
            </a:r>
            <a:r>
              <a:rPr lang="en-US" sz="1200" b="1" kern="1200" dirty="0" smtClean="0">
                <a:solidFill>
                  <a:schemeClr val="tx1"/>
                </a:solidFill>
                <a:effectLst/>
                <a:latin typeface="+mn-lt"/>
                <a:ea typeface="+mn-ea"/>
                <a:cs typeface="+mn-cs"/>
              </a:rPr>
              <a:t>true</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a:t>
            </a:r>
            <a:r>
              <a:rPr lang="en-US" dirty="0" smtClean="0"/>
              <a:t>Integer </a:t>
            </a:r>
            <a:r>
              <a:rPr lang="en-US" dirty="0" err="1" smtClean="0"/>
              <a:t>doInBackground</a:t>
            </a:r>
            <a:r>
              <a:rPr lang="en-US" dirty="0" smtClean="0"/>
              <a:t>(String... </a:t>
            </a:r>
            <a:r>
              <a:rPr lang="en-US" dirty="0" err="1" smtClean="0"/>
              <a:t>params</a:t>
            </a:r>
            <a:r>
              <a:rPr lang="en-US" dirty="0" smtClean="0"/>
              <a:t>) {</a:t>
            </a:r>
            <a:br>
              <a:rPr lang="en-US" dirty="0" smtClean="0"/>
            </a:br>
            <a:r>
              <a:rPr lang="en-US" dirty="0" smtClean="0"/>
              <a:t>            Integer result = </a:t>
            </a:r>
            <a:r>
              <a:rPr lang="en-US" sz="1200" kern="1200" dirty="0" smtClean="0">
                <a:solidFill>
                  <a:schemeClr val="tx1"/>
                </a:solidFill>
                <a:effectLst/>
                <a:latin typeface="+mn-lt"/>
                <a:ea typeface="+mn-ea"/>
                <a:cs typeface="+mn-cs"/>
              </a:rPr>
              <a:t>0</a:t>
            </a:r>
            <a:r>
              <a:rPr lang="en-US" dirty="0" smtClean="0"/>
              <a:t>;</a:t>
            </a:r>
            <a:br>
              <a:rPr lang="en-US" dirty="0" smtClean="0"/>
            </a:br>
            <a:r>
              <a:rPr lang="en-US" dirty="0" smtClean="0"/>
              <a:t>            </a:t>
            </a:r>
            <a:r>
              <a:rPr lang="en-US" dirty="0" err="1" smtClean="0"/>
              <a:t>HttpURLConnection</a:t>
            </a:r>
            <a:r>
              <a:rPr lang="en-US" dirty="0" smtClean="0"/>
              <a:t> </a:t>
            </a:r>
            <a:r>
              <a:rPr lang="en-US" dirty="0" err="1" smtClean="0"/>
              <a:t>urlConnection</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try </a:t>
            </a:r>
            <a:r>
              <a:rPr lang="en-US" dirty="0" smtClean="0"/>
              <a:t>{</a:t>
            </a:r>
            <a:br>
              <a:rPr lang="en-US" dirty="0" smtClean="0"/>
            </a:br>
            <a:r>
              <a:rPr lang="en-US" dirty="0" smtClean="0"/>
              <a:t>                URL </a:t>
            </a:r>
            <a:r>
              <a:rPr lang="en-US" dirty="0" err="1" smtClean="0"/>
              <a:t>url</a:t>
            </a:r>
            <a:r>
              <a:rPr lang="en-US" dirty="0" smtClean="0"/>
              <a:t> = </a:t>
            </a:r>
            <a:r>
              <a:rPr lang="en-US" sz="1200" b="1" kern="1200" dirty="0" smtClean="0">
                <a:solidFill>
                  <a:schemeClr val="tx1"/>
                </a:solidFill>
                <a:effectLst/>
                <a:latin typeface="+mn-lt"/>
                <a:ea typeface="+mn-ea"/>
                <a:cs typeface="+mn-cs"/>
              </a:rPr>
              <a:t>new </a:t>
            </a:r>
            <a:r>
              <a:rPr lang="en-US" dirty="0" smtClean="0"/>
              <a:t>URL(</a:t>
            </a:r>
            <a:r>
              <a:rPr lang="en-US" dirty="0" err="1" smtClean="0"/>
              <a:t>params</a:t>
            </a:r>
            <a:r>
              <a:rPr lang="en-US" dirty="0" smtClean="0"/>
              <a:t>[</a:t>
            </a:r>
            <a:r>
              <a:rPr lang="en-US" sz="1200" kern="1200" dirty="0" smtClean="0">
                <a:solidFill>
                  <a:schemeClr val="tx1"/>
                </a:solidFill>
                <a:effectLst/>
                <a:latin typeface="+mn-lt"/>
                <a:ea typeface="+mn-ea"/>
                <a:cs typeface="+mn-cs"/>
              </a:rPr>
              <a:t>0</a:t>
            </a:r>
            <a:r>
              <a:rPr lang="en-US" dirty="0" smtClean="0"/>
              <a:t>]);</a:t>
            </a:r>
            <a:br>
              <a:rPr lang="en-US" dirty="0" smtClean="0"/>
            </a:br>
            <a:r>
              <a:rPr lang="en-US" dirty="0" smtClean="0"/>
              <a:t>                </a:t>
            </a:r>
            <a:r>
              <a:rPr lang="en-US" dirty="0" err="1" smtClean="0"/>
              <a:t>urlConnection</a:t>
            </a:r>
            <a:r>
              <a:rPr lang="en-US" dirty="0" smtClean="0"/>
              <a:t> = (</a:t>
            </a:r>
            <a:r>
              <a:rPr lang="en-US" dirty="0" err="1" smtClean="0"/>
              <a:t>HttpURLConnection</a:t>
            </a:r>
            <a:r>
              <a:rPr lang="en-US" dirty="0" smtClean="0"/>
              <a:t>) </a:t>
            </a:r>
            <a:r>
              <a:rPr lang="en-US" dirty="0" err="1" smtClean="0"/>
              <a:t>url.openConnection</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statusCode</a:t>
            </a:r>
            <a:r>
              <a:rPr lang="en-US" dirty="0" smtClean="0"/>
              <a:t> = </a:t>
            </a:r>
            <a:r>
              <a:rPr lang="en-US" dirty="0" err="1" smtClean="0"/>
              <a:t>urlConnection.getResponseCode</a:t>
            </a:r>
            <a:r>
              <a:rPr lang="en-US" dirty="0" smtClean="0"/>
              <a:t>();</a:t>
            </a:r>
            <a:br>
              <a:rPr lang="en-US" dirty="0" smtClean="0"/>
            </a:br>
            <a:r>
              <a:rPr lang="en-US" dirty="0" smtClean="0"/>
              <a:t/>
            </a:r>
            <a:br>
              <a:rPr lang="en-US" dirty="0" smtClean="0"/>
            </a:br>
            <a:r>
              <a:rPr lang="en-US" dirty="0" smtClean="0"/>
              <a:t>                </a:t>
            </a:r>
            <a:r>
              <a:rPr lang="en-US" sz="1200" i="1" kern="1200" dirty="0" smtClean="0">
                <a:solidFill>
                  <a:schemeClr val="tx1"/>
                </a:solidFill>
                <a:effectLst/>
                <a:latin typeface="+mn-lt"/>
                <a:ea typeface="+mn-ea"/>
                <a:cs typeface="+mn-cs"/>
              </a:rPr>
              <a:t>// 200 represents HTTP OK</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if </a:t>
            </a:r>
            <a:r>
              <a:rPr lang="en-US" dirty="0" smtClean="0"/>
              <a:t>(</a:t>
            </a:r>
            <a:r>
              <a:rPr lang="en-US" dirty="0" err="1" smtClean="0"/>
              <a:t>statusCode</a:t>
            </a:r>
            <a:r>
              <a:rPr lang="en-US" dirty="0" smtClean="0"/>
              <a:t> == </a:t>
            </a:r>
            <a:r>
              <a:rPr lang="en-US" sz="1200" kern="1200" dirty="0" smtClean="0">
                <a:solidFill>
                  <a:schemeClr val="tx1"/>
                </a:solidFill>
                <a:effectLst/>
                <a:latin typeface="+mn-lt"/>
                <a:ea typeface="+mn-ea"/>
                <a:cs typeface="+mn-cs"/>
              </a:rPr>
              <a:t>200</a:t>
            </a:r>
            <a:r>
              <a:rPr lang="en-US" dirty="0" smtClean="0"/>
              <a:t>) {</a:t>
            </a:r>
            <a:br>
              <a:rPr lang="en-US" dirty="0" smtClean="0"/>
            </a:br>
            <a:r>
              <a:rPr lang="en-US" dirty="0" smtClean="0"/>
              <a:t>                    </a:t>
            </a:r>
            <a:r>
              <a:rPr lang="en-US" dirty="0" err="1" smtClean="0"/>
              <a:t>BufferedReader</a:t>
            </a:r>
            <a:r>
              <a:rPr lang="en-US" dirty="0" smtClean="0"/>
              <a:t> r = </a:t>
            </a:r>
            <a:r>
              <a:rPr lang="en-US" sz="1200" b="1" kern="1200" dirty="0" smtClean="0">
                <a:solidFill>
                  <a:schemeClr val="tx1"/>
                </a:solidFill>
                <a:effectLst/>
                <a:latin typeface="+mn-lt"/>
                <a:ea typeface="+mn-ea"/>
                <a:cs typeface="+mn-cs"/>
              </a:rPr>
              <a:t>new </a:t>
            </a:r>
            <a:r>
              <a:rPr lang="en-US" dirty="0" err="1" smtClean="0"/>
              <a:t>BufferedReader</a:t>
            </a:r>
            <a:r>
              <a:rPr lang="en-US" dirty="0" smtClean="0"/>
              <a:t>(</a:t>
            </a:r>
            <a:r>
              <a:rPr lang="en-US" sz="1200" b="1" kern="1200" dirty="0" smtClean="0">
                <a:solidFill>
                  <a:schemeClr val="tx1"/>
                </a:solidFill>
                <a:effectLst/>
                <a:latin typeface="+mn-lt"/>
                <a:ea typeface="+mn-ea"/>
                <a:cs typeface="+mn-cs"/>
              </a:rPr>
              <a:t>new </a:t>
            </a:r>
            <a:r>
              <a:rPr lang="en-US" dirty="0" err="1" smtClean="0"/>
              <a:t>InputStreamReader</a:t>
            </a:r>
            <a:r>
              <a:rPr lang="en-US" dirty="0" smtClean="0"/>
              <a:t/>
            </a:r>
            <a:br>
              <a:rPr lang="en-US" dirty="0" smtClean="0"/>
            </a:br>
            <a:r>
              <a:rPr lang="en-US" dirty="0" smtClean="0"/>
              <a:t>                            (</a:t>
            </a:r>
            <a:r>
              <a:rPr lang="en-US" dirty="0" err="1" smtClean="0"/>
              <a:t>urlConnection.getInputStream</a:t>
            </a:r>
            <a:r>
              <a:rPr lang="en-US" dirty="0" smtClean="0"/>
              <a:t>()));</a:t>
            </a:r>
            <a:br>
              <a:rPr lang="en-US" dirty="0" smtClean="0"/>
            </a:br>
            <a:r>
              <a:rPr lang="en-US" dirty="0" smtClean="0"/>
              <a:t>                    </a:t>
            </a:r>
            <a:r>
              <a:rPr lang="en-US" dirty="0" err="1" smtClean="0"/>
              <a:t>StringBuilder</a:t>
            </a:r>
            <a:r>
              <a:rPr lang="en-US" dirty="0" smtClean="0"/>
              <a:t> response = </a:t>
            </a:r>
            <a:r>
              <a:rPr lang="en-US" sz="1200" b="1" kern="1200" dirty="0" smtClean="0">
                <a:solidFill>
                  <a:schemeClr val="tx1"/>
                </a:solidFill>
                <a:effectLst/>
                <a:latin typeface="+mn-lt"/>
                <a:ea typeface="+mn-ea"/>
                <a:cs typeface="+mn-cs"/>
              </a:rPr>
              <a:t>new </a:t>
            </a:r>
            <a:r>
              <a:rPr lang="en-US" dirty="0" err="1" smtClean="0"/>
              <a:t>StringBuilder</a:t>
            </a:r>
            <a:r>
              <a:rPr lang="en-US" dirty="0" smtClean="0"/>
              <a:t>();</a:t>
            </a:r>
            <a:br>
              <a:rPr lang="en-US" dirty="0" smtClean="0"/>
            </a:br>
            <a:r>
              <a:rPr lang="en-US" dirty="0" smtClean="0"/>
              <a:t>                    String line;</a:t>
            </a:r>
            <a:br>
              <a:rPr lang="en-US" dirty="0" smtClean="0"/>
            </a:br>
            <a:r>
              <a:rPr lang="en-US" dirty="0" smtClean="0"/>
              <a:t>                    </a:t>
            </a:r>
            <a:r>
              <a:rPr lang="en-US" sz="1200" b="1" kern="1200" dirty="0" smtClean="0">
                <a:solidFill>
                  <a:schemeClr val="tx1"/>
                </a:solidFill>
                <a:effectLst/>
                <a:latin typeface="+mn-lt"/>
                <a:ea typeface="+mn-ea"/>
                <a:cs typeface="+mn-cs"/>
              </a:rPr>
              <a:t>while </a:t>
            </a:r>
            <a:r>
              <a:rPr lang="en-US" dirty="0" smtClean="0"/>
              <a:t>((line = </a:t>
            </a:r>
            <a:r>
              <a:rPr lang="en-US" dirty="0" err="1" smtClean="0"/>
              <a:t>r.readLine</a:t>
            </a:r>
            <a:r>
              <a:rPr lang="en-US" dirty="0" smtClean="0"/>
              <a:t>()) != </a:t>
            </a:r>
            <a:r>
              <a:rPr lang="en-US" sz="1200" b="1" kern="1200" dirty="0" smtClean="0">
                <a:solidFill>
                  <a:schemeClr val="tx1"/>
                </a:solidFill>
                <a:effectLst/>
                <a:latin typeface="+mn-lt"/>
                <a:ea typeface="+mn-ea"/>
                <a:cs typeface="+mn-cs"/>
              </a:rPr>
              <a:t>null</a:t>
            </a:r>
            <a:r>
              <a:rPr lang="en-US" dirty="0" smtClean="0"/>
              <a:t>) {</a:t>
            </a:r>
            <a:br>
              <a:rPr lang="en-US" dirty="0" smtClean="0"/>
            </a:br>
            <a:r>
              <a:rPr lang="en-US" dirty="0" smtClean="0"/>
              <a:t>                        </a:t>
            </a:r>
            <a:r>
              <a:rPr lang="en-US" dirty="0" err="1" smtClean="0"/>
              <a:t>response.append</a:t>
            </a:r>
            <a:r>
              <a:rPr lang="en-US" dirty="0" smtClean="0"/>
              <a:t>(line);</a:t>
            </a:r>
            <a:br>
              <a:rPr lang="en-US" dirty="0" smtClean="0"/>
            </a:br>
            <a:r>
              <a:rPr lang="en-US" dirty="0" smtClean="0"/>
              <a:t>                    }</a:t>
            </a:r>
            <a:br>
              <a:rPr lang="en-US" dirty="0" smtClean="0"/>
            </a:br>
            <a:r>
              <a:rPr lang="en-US" dirty="0" smtClean="0"/>
              <a:t>                    </a:t>
            </a:r>
            <a:r>
              <a:rPr lang="en-US" dirty="0" err="1" smtClean="0"/>
              <a:t>parseResult</a:t>
            </a:r>
            <a:r>
              <a:rPr lang="en-US" dirty="0" smtClean="0"/>
              <a:t>(</a:t>
            </a:r>
            <a:r>
              <a:rPr lang="en-US" dirty="0" err="1" smtClean="0"/>
              <a:t>response.toString</a:t>
            </a:r>
            <a:r>
              <a:rPr lang="en-US" dirty="0" smtClean="0"/>
              <a:t>());</a:t>
            </a:r>
            <a:br>
              <a:rPr lang="en-US" dirty="0" smtClean="0"/>
            </a:br>
            <a:r>
              <a:rPr lang="en-US" dirty="0" smtClean="0"/>
              <a:t>                    result = </a:t>
            </a:r>
            <a:r>
              <a:rPr lang="en-US" sz="1200" kern="1200" dirty="0" smtClean="0">
                <a:solidFill>
                  <a:schemeClr val="tx1"/>
                </a:solidFill>
                <a:effectLst/>
                <a:latin typeface="+mn-lt"/>
                <a:ea typeface="+mn-ea"/>
                <a:cs typeface="+mn-cs"/>
              </a:rPr>
              <a:t>1</a:t>
            </a:r>
            <a:r>
              <a:rPr lang="en-US" dirty="0" smtClean="0"/>
              <a:t>; </a:t>
            </a:r>
            <a:r>
              <a:rPr lang="en-US" sz="1200" i="1" kern="1200" dirty="0" smtClean="0">
                <a:solidFill>
                  <a:schemeClr val="tx1"/>
                </a:solidFill>
                <a:effectLst/>
                <a:latin typeface="+mn-lt"/>
                <a:ea typeface="+mn-ea"/>
                <a:cs typeface="+mn-cs"/>
              </a:rPr>
              <a:t>// Successful</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 </a:t>
            </a:r>
            <a:r>
              <a:rPr lang="en-US" sz="1200" b="1" kern="1200" dirty="0" smtClean="0">
                <a:solidFill>
                  <a:schemeClr val="tx1"/>
                </a:solidFill>
                <a:effectLst/>
                <a:latin typeface="+mn-lt"/>
                <a:ea typeface="+mn-ea"/>
                <a:cs typeface="+mn-cs"/>
              </a:rPr>
              <a:t>else </a:t>
            </a:r>
            <a:r>
              <a:rPr lang="en-US" dirty="0" smtClean="0"/>
              <a:t>{</a:t>
            </a:r>
            <a:br>
              <a:rPr lang="en-US" dirty="0" smtClean="0"/>
            </a:br>
            <a:r>
              <a:rPr lang="en-US" dirty="0" smtClean="0"/>
              <a:t>                    result = </a:t>
            </a:r>
            <a:r>
              <a:rPr lang="en-US" sz="1200" kern="1200" dirty="0" smtClean="0">
                <a:solidFill>
                  <a:schemeClr val="tx1"/>
                </a:solidFill>
                <a:effectLst/>
                <a:latin typeface="+mn-lt"/>
                <a:ea typeface="+mn-ea"/>
                <a:cs typeface="+mn-cs"/>
              </a:rPr>
              <a:t>0</a:t>
            </a:r>
            <a:r>
              <a:rPr lang="en-US" dirty="0" smtClean="0"/>
              <a:t>; </a:t>
            </a:r>
            <a:r>
              <a:rPr lang="en-US" sz="1200" i="1" kern="1200" dirty="0" smtClean="0">
                <a:solidFill>
                  <a:schemeClr val="tx1"/>
                </a:solidFill>
                <a:effectLst/>
                <a:latin typeface="+mn-lt"/>
                <a:ea typeface="+mn-ea"/>
                <a:cs typeface="+mn-cs"/>
              </a:rPr>
              <a:t>//"Failed to fetch data!";</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a:t>
            </a:r>
            <a:br>
              <a:rPr lang="en-US" dirty="0" smtClean="0"/>
            </a:br>
            <a:r>
              <a:rPr lang="en-US" dirty="0" smtClean="0"/>
              <a:t>            } </a:t>
            </a:r>
            <a:r>
              <a:rPr lang="en-US" sz="1200" b="1" kern="1200" dirty="0" smtClean="0">
                <a:solidFill>
                  <a:schemeClr val="tx1"/>
                </a:solidFill>
                <a:effectLst/>
                <a:latin typeface="+mn-lt"/>
                <a:ea typeface="+mn-ea"/>
                <a:cs typeface="+mn-cs"/>
              </a:rPr>
              <a:t>catch </a:t>
            </a:r>
            <a:r>
              <a:rPr lang="en-US" dirty="0" smtClean="0"/>
              <a:t>(Exception e) {</a:t>
            </a:r>
            <a:br>
              <a:rPr lang="en-US" dirty="0" smtClean="0"/>
            </a:br>
            <a:r>
              <a:rPr lang="en-US" dirty="0" smtClean="0"/>
              <a:t>                </a:t>
            </a:r>
            <a:r>
              <a:rPr lang="en-US" dirty="0" err="1" smtClean="0"/>
              <a:t>Log.</a:t>
            </a:r>
            <a:r>
              <a:rPr lang="en-US" i="1" dirty="0" err="1" smtClean="0">
                <a:effectLst/>
              </a:rPr>
              <a:t>d</a:t>
            </a:r>
            <a:r>
              <a:rPr lang="en-US" dirty="0" smtClean="0"/>
              <a:t>(</a:t>
            </a:r>
            <a:r>
              <a:rPr lang="en-US" sz="1200" b="1" i="1" kern="1200" dirty="0" smtClean="0">
                <a:solidFill>
                  <a:schemeClr val="tx1"/>
                </a:solidFill>
                <a:effectLst/>
                <a:latin typeface="+mn-lt"/>
                <a:ea typeface="+mn-ea"/>
                <a:cs typeface="+mn-cs"/>
              </a:rPr>
              <a:t>TAG</a:t>
            </a:r>
            <a:r>
              <a:rPr lang="en-US" dirty="0" smtClean="0"/>
              <a:t>, </a:t>
            </a:r>
            <a:r>
              <a:rPr lang="en-US" dirty="0" err="1" smtClean="0"/>
              <a:t>e.getLocalizedMessage</a:t>
            </a:r>
            <a:r>
              <a:rPr lang="en-US" dirty="0" smtClean="0"/>
              <a:t>());</a:t>
            </a:r>
            <a:br>
              <a:rPr lang="en-US" dirty="0" smtClean="0"/>
            </a:b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dirty="0" smtClean="0"/>
              <a:t>result; </a:t>
            </a:r>
            <a:r>
              <a:rPr lang="en-US" sz="1200" i="1" kern="1200" dirty="0" smtClean="0">
                <a:solidFill>
                  <a:schemeClr val="tx1"/>
                </a:solidFill>
                <a:effectLst/>
                <a:latin typeface="+mn-lt"/>
                <a:ea typeface="+mn-ea"/>
                <a:cs typeface="+mn-cs"/>
              </a:rPr>
              <a:t>//"Failed to fetch data!";</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protected void </a:t>
            </a:r>
            <a:r>
              <a:rPr lang="en-US" dirty="0" err="1" smtClean="0"/>
              <a:t>onPostExecute</a:t>
            </a:r>
            <a:r>
              <a:rPr lang="en-US" dirty="0" smtClean="0"/>
              <a:t>(Integer result) {</a:t>
            </a:r>
            <a:br>
              <a:rPr lang="en-US" dirty="0" smtClean="0"/>
            </a:br>
            <a:r>
              <a:rPr lang="en-US" dirty="0" smtClean="0"/>
              <a:t>            </a:t>
            </a:r>
            <a:r>
              <a:rPr lang="en-US" sz="1200" i="1" kern="1200" dirty="0" smtClean="0">
                <a:solidFill>
                  <a:schemeClr val="tx1"/>
                </a:solidFill>
                <a:effectLst/>
                <a:latin typeface="+mn-lt"/>
                <a:ea typeface="+mn-ea"/>
                <a:cs typeface="+mn-cs"/>
              </a:rPr>
              <a:t>// Download complete. Let us update UI</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progressBar</a:t>
            </a:r>
            <a:r>
              <a:rPr lang="en-US" dirty="0" err="1" smtClean="0"/>
              <a:t>.setVisibility</a:t>
            </a:r>
            <a:r>
              <a:rPr lang="en-US" dirty="0" smtClean="0"/>
              <a:t>(</a:t>
            </a:r>
            <a:r>
              <a:rPr lang="en-US" dirty="0" err="1" smtClean="0"/>
              <a:t>View.</a:t>
            </a:r>
            <a:r>
              <a:rPr lang="en-US" sz="1200" b="1" i="1" kern="1200" dirty="0" err="1" smtClean="0">
                <a:solidFill>
                  <a:schemeClr val="tx1"/>
                </a:solidFill>
                <a:effectLst/>
                <a:latin typeface="+mn-lt"/>
                <a:ea typeface="+mn-ea"/>
                <a:cs typeface="+mn-cs"/>
              </a:rPr>
              <a:t>GONE</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if </a:t>
            </a:r>
            <a:r>
              <a:rPr lang="en-US" dirty="0" smtClean="0"/>
              <a:t>(result == </a:t>
            </a:r>
            <a:r>
              <a:rPr lang="en-US" sz="1200" kern="1200" dirty="0" smtClean="0">
                <a:solidFill>
                  <a:schemeClr val="tx1"/>
                </a:solidFill>
                <a:effectLst/>
                <a:latin typeface="+mn-lt"/>
                <a:ea typeface="+mn-ea"/>
                <a:cs typeface="+mn-cs"/>
              </a:rPr>
              <a:t>1</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adapter </a:t>
            </a:r>
            <a:r>
              <a:rPr lang="en-US" dirty="0" smtClean="0"/>
              <a:t>= </a:t>
            </a:r>
            <a:r>
              <a:rPr lang="en-US" sz="1200" b="1" kern="1200" dirty="0" smtClean="0">
                <a:solidFill>
                  <a:schemeClr val="tx1"/>
                </a:solidFill>
                <a:effectLst/>
                <a:latin typeface="+mn-lt"/>
                <a:ea typeface="+mn-ea"/>
                <a:cs typeface="+mn-cs"/>
              </a:rPr>
              <a:t>new </a:t>
            </a:r>
            <a:r>
              <a:rPr lang="en-US" dirty="0" err="1" smtClean="0"/>
              <a:t>RVAdapter</a:t>
            </a:r>
            <a:r>
              <a:rPr lang="en-US" dirty="0" smtClean="0"/>
              <a:t>(</a:t>
            </a:r>
            <a:r>
              <a:rPr lang="en-US" dirty="0" err="1" smtClean="0"/>
              <a:t>getApplicationContext</a:t>
            </a:r>
            <a:r>
              <a:rPr lang="en-US" dirty="0" smtClean="0"/>
              <a: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mRecyclerView</a:t>
            </a:r>
            <a:r>
              <a:rPr lang="en-US" dirty="0" err="1" smtClean="0"/>
              <a:t>.setAdapter</a:t>
            </a:r>
            <a:r>
              <a:rPr lang="en-US" dirty="0" smtClean="0"/>
              <a:t>(</a:t>
            </a:r>
            <a:r>
              <a:rPr lang="en-US" sz="1200" b="1" kern="1200" dirty="0" smtClean="0">
                <a:solidFill>
                  <a:schemeClr val="tx1"/>
                </a:solidFill>
                <a:effectLst/>
                <a:latin typeface="+mn-lt"/>
                <a:ea typeface="+mn-ea"/>
                <a:cs typeface="+mn-cs"/>
              </a:rPr>
              <a:t>adapter</a:t>
            </a:r>
            <a:r>
              <a:rPr lang="en-US" dirty="0" smtClean="0"/>
              <a:t>);</a:t>
            </a:r>
            <a:br>
              <a:rPr lang="en-US" dirty="0" smtClean="0"/>
            </a:br>
            <a:r>
              <a:rPr lang="en-US" dirty="0" smtClean="0"/>
              <a:t>            } </a:t>
            </a:r>
            <a:r>
              <a:rPr lang="en-US" sz="1200" b="1" kern="1200" dirty="0" smtClean="0">
                <a:solidFill>
                  <a:schemeClr val="tx1"/>
                </a:solidFill>
                <a:effectLst/>
                <a:latin typeface="+mn-lt"/>
                <a:ea typeface="+mn-ea"/>
                <a:cs typeface="+mn-cs"/>
              </a:rPr>
              <a:t>else </a:t>
            </a:r>
            <a:r>
              <a:rPr lang="en-US" dirty="0" smtClean="0"/>
              <a:t>{</a:t>
            </a:r>
            <a:br>
              <a:rPr lang="en-US" dirty="0" smtClean="0"/>
            </a:br>
            <a:r>
              <a:rPr lang="en-US" dirty="0" smtClean="0"/>
              <a:t>                </a:t>
            </a:r>
            <a:r>
              <a:rPr lang="en-US" dirty="0" err="1" smtClean="0"/>
              <a:t>Toast.</a:t>
            </a:r>
            <a:r>
              <a:rPr lang="en-US" i="1" dirty="0" err="1" smtClean="0">
                <a:effectLst/>
              </a:rPr>
              <a:t>makeText</a:t>
            </a:r>
            <a:r>
              <a:rPr lang="en-US" dirty="0" smtClean="0"/>
              <a:t>(</a:t>
            </a:r>
            <a:r>
              <a:rPr lang="en-US" dirty="0" err="1" smtClean="0"/>
              <a:t>getApplicationContext</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"Failed to fetch data!"</a:t>
            </a:r>
            <a:r>
              <a:rPr lang="en-US" dirty="0" smtClean="0"/>
              <a:t>, </a:t>
            </a:r>
            <a:r>
              <a:rPr lang="en-US" dirty="0" err="1" smtClean="0"/>
              <a:t>Toast.</a:t>
            </a:r>
            <a:r>
              <a:rPr lang="en-US" sz="1200" b="1" i="1" kern="1200" dirty="0" err="1" smtClean="0">
                <a:solidFill>
                  <a:schemeClr val="tx1"/>
                </a:solidFill>
                <a:effectLst/>
                <a:latin typeface="+mn-lt"/>
                <a:ea typeface="+mn-ea"/>
                <a:cs typeface="+mn-cs"/>
              </a:rPr>
              <a:t>LENGTH_SHORT</a:t>
            </a:r>
            <a:r>
              <a:rPr lang="en-US" dirty="0" smtClean="0"/>
              <a:t>).show();</a:t>
            </a:r>
            <a:br>
              <a:rPr lang="en-US" dirty="0" smtClean="0"/>
            </a:br>
            <a:r>
              <a:rPr lang="en-US" dirty="0" smtClean="0"/>
              <a:t>            }</a:t>
            </a:r>
            <a:br>
              <a:rPr lang="en-US" dirty="0" smtClean="0"/>
            </a:br>
            <a:r>
              <a:rPr lang="en-US" dirty="0" smtClean="0"/>
              <a:t>        }</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private void </a:t>
            </a:r>
            <a:r>
              <a:rPr lang="en-US" dirty="0" err="1" smtClean="0"/>
              <a:t>parseResult</a:t>
            </a:r>
            <a:r>
              <a:rPr lang="en-US" dirty="0" smtClean="0"/>
              <a:t>(String result) {</a:t>
            </a:r>
            <a:br>
              <a:rPr lang="en-US" dirty="0" smtClean="0"/>
            </a:br>
            <a:r>
              <a:rPr lang="en-US" dirty="0" smtClean="0"/>
              <a:t>        </a:t>
            </a:r>
            <a:r>
              <a:rPr lang="en-US" sz="1200" b="1" kern="1200" dirty="0" smtClean="0">
                <a:solidFill>
                  <a:schemeClr val="tx1"/>
                </a:solidFill>
                <a:effectLst/>
                <a:latin typeface="+mn-lt"/>
                <a:ea typeface="+mn-ea"/>
                <a:cs typeface="+mn-cs"/>
              </a:rPr>
              <a:t>try </a:t>
            </a:r>
            <a:r>
              <a:rPr lang="en-US" dirty="0" smtClean="0"/>
              <a:t>{</a:t>
            </a:r>
            <a:br>
              <a:rPr lang="en-US" dirty="0" smtClean="0"/>
            </a:br>
            <a:r>
              <a:rPr lang="en-US" dirty="0" smtClean="0"/>
              <a:t>            </a:t>
            </a:r>
            <a:r>
              <a:rPr lang="en-US" dirty="0" err="1" smtClean="0"/>
              <a:t>JSONArray</a:t>
            </a:r>
            <a:r>
              <a:rPr lang="en-US" dirty="0" smtClean="0"/>
              <a:t> </a:t>
            </a:r>
            <a:r>
              <a:rPr lang="en-US" dirty="0" err="1" smtClean="0"/>
              <a:t>personJSON</a:t>
            </a:r>
            <a:r>
              <a:rPr lang="en-US" dirty="0" smtClean="0"/>
              <a:t> = </a:t>
            </a:r>
            <a:r>
              <a:rPr lang="en-US" sz="1200" b="1" kern="1200" dirty="0" smtClean="0">
                <a:solidFill>
                  <a:schemeClr val="tx1"/>
                </a:solidFill>
                <a:effectLst/>
                <a:latin typeface="+mn-lt"/>
                <a:ea typeface="+mn-ea"/>
                <a:cs typeface="+mn-cs"/>
              </a:rPr>
              <a:t>new </a:t>
            </a:r>
            <a:r>
              <a:rPr lang="en-US" dirty="0" err="1" smtClean="0"/>
              <a:t>JSONArray</a:t>
            </a:r>
            <a:r>
              <a:rPr lang="en-US" dirty="0" smtClean="0"/>
              <a:t>(result);</a:t>
            </a:r>
            <a:br>
              <a:rPr lang="en-US" dirty="0" smtClean="0"/>
            </a:br>
            <a:r>
              <a:rPr lang="en-US" dirty="0" smtClean="0"/>
              <a:t>            </a:t>
            </a:r>
            <a:r>
              <a:rPr lang="en-US" sz="1200" b="1" kern="1200" dirty="0" smtClean="0">
                <a:solidFill>
                  <a:schemeClr val="tx1"/>
                </a:solidFill>
                <a:effectLst/>
                <a:latin typeface="+mn-lt"/>
                <a:ea typeface="+mn-ea"/>
                <a:cs typeface="+mn-cs"/>
              </a:rPr>
              <a:t>persons </a:t>
            </a:r>
            <a:r>
              <a:rPr lang="en-US" dirty="0" smtClean="0"/>
              <a:t>= </a:t>
            </a:r>
            <a:r>
              <a:rPr lang="en-US" sz="1200" b="1" kern="1200" dirty="0" smtClean="0">
                <a:solidFill>
                  <a:schemeClr val="tx1"/>
                </a:solidFill>
                <a:effectLst/>
                <a:latin typeface="+mn-lt"/>
                <a:ea typeface="+mn-ea"/>
                <a:cs typeface="+mn-cs"/>
              </a:rPr>
              <a:t>new </a:t>
            </a:r>
            <a:r>
              <a:rPr lang="en-US" dirty="0" err="1" smtClean="0"/>
              <a:t>ArrayList</a:t>
            </a:r>
            <a:r>
              <a:rPr lang="en-US" dirty="0" smtClean="0"/>
              <a:t>&lt;&gt;();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for </a:t>
            </a:r>
            <a:r>
              <a:rPr lang="en-US" dirty="0" smtClean="0"/>
              <a:t>(</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i</a:t>
            </a:r>
            <a:r>
              <a:rPr lang="en-US" dirty="0" smtClean="0"/>
              <a:t> = </a:t>
            </a:r>
            <a:r>
              <a:rPr lang="en-US" sz="1200" kern="1200" dirty="0" smtClean="0">
                <a:solidFill>
                  <a:schemeClr val="tx1"/>
                </a:solidFill>
                <a:effectLst/>
                <a:latin typeface="+mn-lt"/>
                <a:ea typeface="+mn-ea"/>
                <a:cs typeface="+mn-cs"/>
              </a:rPr>
              <a:t>0</a:t>
            </a:r>
            <a:r>
              <a:rPr lang="en-US" dirty="0" smtClean="0"/>
              <a:t>; </a:t>
            </a:r>
            <a:r>
              <a:rPr lang="en-US" dirty="0" err="1" smtClean="0"/>
              <a:t>i</a:t>
            </a:r>
            <a:r>
              <a:rPr lang="en-US" dirty="0" smtClean="0"/>
              <a:t> &lt; </a:t>
            </a:r>
            <a:r>
              <a:rPr lang="en-US" dirty="0" err="1" smtClean="0"/>
              <a:t>personJSON.length</a:t>
            </a:r>
            <a:r>
              <a:rPr lang="en-US" dirty="0" smtClean="0"/>
              <a:t>(); </a:t>
            </a:r>
            <a:r>
              <a:rPr lang="en-US" dirty="0" err="1" smtClean="0"/>
              <a:t>i</a:t>
            </a:r>
            <a:r>
              <a:rPr lang="en-US" dirty="0" smtClean="0"/>
              <a:t>++) {</a:t>
            </a:r>
            <a:br>
              <a:rPr lang="en-US" dirty="0" smtClean="0"/>
            </a:br>
            <a:r>
              <a:rPr lang="en-US" dirty="0" smtClean="0"/>
              <a:t>                </a:t>
            </a:r>
            <a:r>
              <a:rPr lang="en-US" dirty="0" err="1" smtClean="0"/>
              <a:t>JSONObject</a:t>
            </a:r>
            <a:r>
              <a:rPr lang="en-US" dirty="0" smtClean="0"/>
              <a:t> post = </a:t>
            </a:r>
            <a:r>
              <a:rPr lang="en-US" dirty="0" err="1" smtClean="0"/>
              <a:t>personJSON.optJSONObject</a:t>
            </a:r>
            <a:r>
              <a:rPr lang="en-US" dirty="0" smtClean="0"/>
              <a:t>(</a:t>
            </a:r>
            <a:r>
              <a:rPr lang="en-US" dirty="0" err="1" smtClean="0"/>
              <a:t>i</a:t>
            </a:r>
            <a:r>
              <a:rPr lang="en-US" dirty="0" smtClean="0"/>
              <a:t>);</a:t>
            </a:r>
            <a:br>
              <a:rPr lang="en-US" dirty="0" smtClean="0"/>
            </a:br>
            <a:r>
              <a:rPr lang="en-US" dirty="0" smtClean="0"/>
              <a:t>                Person person = </a:t>
            </a:r>
            <a:r>
              <a:rPr lang="en-US" sz="1200" b="1" kern="1200" dirty="0" smtClean="0">
                <a:solidFill>
                  <a:schemeClr val="tx1"/>
                </a:solidFill>
                <a:effectLst/>
                <a:latin typeface="+mn-lt"/>
                <a:ea typeface="+mn-ea"/>
                <a:cs typeface="+mn-cs"/>
              </a:rPr>
              <a:t>new </a:t>
            </a:r>
            <a:r>
              <a:rPr lang="en-US" dirty="0" smtClean="0"/>
              <a:t>Person(</a:t>
            </a:r>
            <a:r>
              <a:rPr lang="en-US" dirty="0" err="1" smtClean="0"/>
              <a:t>post.getString</a:t>
            </a:r>
            <a:r>
              <a:rPr lang="en-US" dirty="0" smtClean="0"/>
              <a:t>(</a:t>
            </a:r>
            <a:r>
              <a:rPr lang="en-US" sz="1200" b="1" kern="1200" dirty="0" smtClean="0">
                <a:solidFill>
                  <a:schemeClr val="tx1"/>
                </a:solidFill>
                <a:effectLst/>
                <a:latin typeface="+mn-lt"/>
                <a:ea typeface="+mn-ea"/>
                <a:cs typeface="+mn-cs"/>
              </a:rPr>
              <a:t>"name"</a:t>
            </a:r>
            <a:r>
              <a:rPr lang="en-US" dirty="0" smtClean="0"/>
              <a:t>),</a:t>
            </a:r>
            <a:br>
              <a:rPr lang="en-US" dirty="0" smtClean="0"/>
            </a:br>
            <a:r>
              <a:rPr lang="en-US" dirty="0" smtClean="0"/>
              <a:t>                        </a:t>
            </a:r>
            <a:r>
              <a:rPr lang="en-US" dirty="0" err="1" smtClean="0"/>
              <a:t>post.getString</a:t>
            </a:r>
            <a:r>
              <a:rPr lang="en-US" dirty="0" smtClean="0"/>
              <a:t>(</a:t>
            </a:r>
            <a:r>
              <a:rPr lang="en-US" sz="1200" b="1" kern="1200" dirty="0" smtClean="0">
                <a:solidFill>
                  <a:schemeClr val="tx1"/>
                </a:solidFill>
                <a:effectLst/>
                <a:latin typeface="+mn-lt"/>
                <a:ea typeface="+mn-ea"/>
                <a:cs typeface="+mn-cs"/>
              </a:rPr>
              <a:t>"phone"</a:t>
            </a:r>
            <a:r>
              <a:rPr lang="en-US" dirty="0" smtClean="0"/>
              <a:t>),</a:t>
            </a:r>
            <a:br>
              <a:rPr lang="en-US" dirty="0" smtClean="0"/>
            </a:br>
            <a:r>
              <a:rPr lang="en-US" dirty="0" smtClean="0"/>
              <a:t>                        </a:t>
            </a:r>
            <a:r>
              <a:rPr lang="en-US" dirty="0" err="1" smtClean="0"/>
              <a:t>R.drawable.</a:t>
            </a:r>
            <a:r>
              <a:rPr lang="en-US" sz="1200" b="1" i="1" kern="1200" dirty="0" err="1" smtClean="0">
                <a:solidFill>
                  <a:schemeClr val="tx1"/>
                </a:solidFill>
                <a:effectLst/>
                <a:latin typeface="+mn-lt"/>
                <a:ea typeface="+mn-ea"/>
                <a:cs typeface="+mn-cs"/>
              </a:rPr>
              <a:t>cat</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t>
            </a:r>
            <a:r>
              <a:rPr lang="en-US" sz="1200" b="1" kern="1200" dirty="0" err="1" smtClean="0">
                <a:solidFill>
                  <a:schemeClr val="tx1"/>
                </a:solidFill>
                <a:effectLst/>
                <a:latin typeface="+mn-lt"/>
                <a:ea typeface="+mn-ea"/>
                <a:cs typeface="+mn-cs"/>
              </a:rPr>
              <a:t>persons</a:t>
            </a:r>
            <a:r>
              <a:rPr lang="en-US" dirty="0" err="1" smtClean="0"/>
              <a:t>.add</a:t>
            </a:r>
            <a:r>
              <a:rPr lang="en-US" dirty="0" smtClean="0"/>
              <a:t>(person);</a:t>
            </a:r>
            <a:br>
              <a:rPr lang="en-US" dirty="0" smtClean="0"/>
            </a:br>
            <a:r>
              <a:rPr lang="en-US" dirty="0" smtClean="0"/>
              <a:t>            }</a:t>
            </a:r>
            <a:br>
              <a:rPr lang="en-US" dirty="0" smtClean="0"/>
            </a:br>
            <a:r>
              <a:rPr lang="en-US" dirty="0" smtClean="0"/>
              <a:t>        } </a:t>
            </a:r>
            <a:r>
              <a:rPr lang="en-US" sz="1200" b="1" kern="1200" dirty="0" smtClean="0">
                <a:solidFill>
                  <a:schemeClr val="tx1"/>
                </a:solidFill>
                <a:effectLst/>
                <a:latin typeface="+mn-lt"/>
                <a:ea typeface="+mn-ea"/>
                <a:cs typeface="+mn-cs"/>
              </a:rPr>
              <a:t>catch </a:t>
            </a:r>
            <a:r>
              <a:rPr lang="en-US" dirty="0" smtClean="0"/>
              <a:t>(</a:t>
            </a:r>
            <a:r>
              <a:rPr lang="en-US" dirty="0" err="1" smtClean="0"/>
              <a:t>JSONException</a:t>
            </a:r>
            <a:r>
              <a:rPr lang="en-US" dirty="0" smtClean="0"/>
              <a:t> e) {</a:t>
            </a:r>
            <a:br>
              <a:rPr lang="en-US" dirty="0" smtClean="0"/>
            </a:br>
            <a:r>
              <a:rPr lang="en-US" dirty="0" smtClean="0"/>
              <a:t>            </a:t>
            </a:r>
            <a:r>
              <a:rPr lang="en-US" dirty="0" err="1" smtClean="0"/>
              <a:t>e.printStackTrace</a:t>
            </a:r>
            <a:r>
              <a:rPr lang="en-US" dirty="0" smtClean="0"/>
              <a:t>();</a:t>
            </a:r>
            <a:br>
              <a:rPr lang="en-US" dirty="0" smtClean="0"/>
            </a:br>
            <a:r>
              <a:rPr lang="en-US" dirty="0" smtClean="0"/>
              <a:t>        }</a:t>
            </a:r>
            <a:br>
              <a:rPr lang="en-US" dirty="0" smtClean="0"/>
            </a:br>
            <a:r>
              <a:rPr lang="en-US" dirty="0" smtClean="0"/>
              <a:t>    }</a:t>
            </a:r>
            <a:br>
              <a:rPr lang="en-US" dirty="0" smtClean="0"/>
            </a:br>
            <a:r>
              <a:rPr lang="en-US" dirty="0" smtClean="0"/>
              <a:t/>
            </a:r>
            <a:br>
              <a:rPr lang="en-US" dirty="0" smtClean="0"/>
            </a:br>
            <a:r>
              <a:rPr lang="en-US" dirty="0" smtClean="0"/>
              <a:t>}</a:t>
            </a:r>
            <a:br>
              <a:rPr lang="en-US" dirty="0" smtClean="0"/>
            </a:b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44</a:t>
            </a:fld>
            <a:endParaRPr lang="en-US"/>
          </a:p>
        </p:txBody>
      </p:sp>
    </p:spTree>
    <p:extLst>
      <p:ext uri="{BB962C8B-B14F-4D97-AF65-F5344CB8AC3E}">
        <p14:creationId xmlns:p14="http://schemas.microsoft.com/office/powerpoint/2010/main" val="184005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7</a:t>
            </a:fld>
            <a:endParaRPr lang="en-US"/>
          </a:p>
        </p:txBody>
      </p:sp>
    </p:spTree>
    <p:extLst>
      <p:ext uri="{BB962C8B-B14F-4D97-AF65-F5344CB8AC3E}">
        <p14:creationId xmlns:p14="http://schemas.microsoft.com/office/powerpoint/2010/main" val="70818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a:t>
            </a:r>
            <a:r>
              <a:rPr lang="en-US" dirty="0" err="1" smtClean="0"/>
              <a:t>CardView</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8</a:t>
            </a:fld>
            <a:endParaRPr lang="en-US"/>
          </a:p>
        </p:txBody>
      </p:sp>
    </p:spTree>
    <p:extLst>
      <p:ext uri="{BB962C8B-B14F-4D97-AF65-F5344CB8AC3E}">
        <p14:creationId xmlns:p14="http://schemas.microsoft.com/office/powerpoint/2010/main" val="277671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set the width of the card to match its parent so that the card stretches across the width of the screen. The height is set so that it stretches to enclose its biggest view, the </a:t>
            </a:r>
            <a:r>
              <a:rPr lang="en-US" i="1" dirty="0" smtClean="0"/>
              <a:t>icon</a:t>
            </a:r>
            <a:r>
              <a:rPr lang="en-US" dirty="0" smtClean="0"/>
              <a:t>.</a:t>
            </a:r>
          </a:p>
          <a:p>
            <a:r>
              <a:rPr lang="en-US" dirty="0" smtClean="0"/>
              <a:t>We set the </a:t>
            </a:r>
            <a:r>
              <a:rPr lang="en-US" u="sng" dirty="0" smtClean="0">
                <a:effectLst/>
              </a:rPr>
              <a:t>background </a:t>
            </a:r>
            <a:r>
              <a:rPr lang="en-US" u="sng" dirty="0" err="1" smtClean="0">
                <a:effectLst/>
              </a:rPr>
              <a:t>colour</a:t>
            </a:r>
            <a:r>
              <a:rPr lang="en-US" dirty="0" smtClean="0"/>
              <a:t> using a </a:t>
            </a:r>
            <a:r>
              <a:rPr lang="en-US" dirty="0" err="1" smtClean="0"/>
              <a:t>colour</a:t>
            </a:r>
            <a:r>
              <a:rPr lang="en-US" dirty="0" smtClean="0"/>
              <a:t> resource. The </a:t>
            </a:r>
            <a:r>
              <a:rPr lang="en-US" i="1" dirty="0" err="1" smtClean="0"/>
              <a:t>cardCornerRadius</a:t>
            </a:r>
            <a:r>
              <a:rPr lang="en-US" dirty="0" smtClean="0"/>
              <a:t> attribute sets the radius of each of the card’s corners.</a:t>
            </a:r>
          </a:p>
          <a:p>
            <a:r>
              <a:rPr lang="en-US" dirty="0" smtClean="0"/>
              <a:t>The </a:t>
            </a:r>
            <a:r>
              <a:rPr lang="en-US" i="1" dirty="0" err="1" smtClean="0"/>
              <a:t>cardElevation</a:t>
            </a:r>
            <a:r>
              <a:rPr lang="en-US" dirty="0" smtClean="0"/>
              <a:t> attribute provides the shadow.</a:t>
            </a:r>
          </a:p>
          <a:p>
            <a:r>
              <a:rPr lang="en-US" dirty="0" smtClean="0"/>
              <a:t>In addition, we </a:t>
            </a:r>
            <a:r>
              <a:rPr lang="en-US" u="sng" dirty="0" smtClean="0">
                <a:effectLst/>
              </a:rPr>
              <a:t>include the text views and the image view</a:t>
            </a:r>
            <a:r>
              <a:rPr lang="en-US" dirty="0" smtClean="0"/>
              <a:t> within the </a:t>
            </a:r>
            <a:r>
              <a:rPr lang="en-US" dirty="0" err="1" smtClean="0"/>
              <a:t>CardView</a:t>
            </a:r>
            <a:r>
              <a:rPr lang="en-US" dirty="0" smtClean="0"/>
              <a:t> widget’s tags (see the project code).</a:t>
            </a:r>
          </a:p>
          <a:p>
            <a:endParaRPr lang="en-US" dirty="0" smtClean="0"/>
          </a:p>
          <a:p>
            <a:endParaRPr lang="en-US" dirty="0" smtClean="0"/>
          </a:p>
          <a:p>
            <a:endParaRPr lang="en-US" dirty="0" smtClean="0"/>
          </a:p>
          <a:p>
            <a:r>
              <a:rPr lang="en-US" dirty="0" smtClean="0"/>
              <a:t>CODE:</a:t>
            </a:r>
          </a:p>
          <a:p>
            <a:r>
              <a:rPr lang="en-US" i="1" dirty="0" smtClean="0">
                <a:effectLst/>
              </a:rPr>
              <a:t>&lt;?</a:t>
            </a:r>
            <a:r>
              <a:rPr lang="en-US" sz="1200" b="1" kern="1200" dirty="0" smtClean="0">
                <a:solidFill>
                  <a:schemeClr val="tx1"/>
                </a:solidFill>
                <a:effectLst/>
                <a:latin typeface="+mn-lt"/>
                <a:ea typeface="+mn-ea"/>
                <a:cs typeface="+mn-cs"/>
              </a:rPr>
              <a:t>xml version="1.0" encoding="utf-8"</a:t>
            </a:r>
            <a:r>
              <a:rPr lang="en-US" i="1" dirty="0" smtClean="0">
                <a:effectLst/>
              </a:rPr>
              <a:t>?&gt;</a:t>
            </a:r>
            <a:br>
              <a:rPr lang="en-US" i="1" dirty="0" smtClean="0">
                <a:effectLst/>
              </a:rPr>
            </a:br>
            <a:r>
              <a:rPr lang="en-US" dirty="0" smtClean="0"/>
              <a:t>&lt;</a:t>
            </a:r>
            <a:r>
              <a:rPr lang="en-US" sz="1200" b="1" kern="1200" dirty="0" err="1" smtClean="0">
                <a:solidFill>
                  <a:schemeClr val="tx1"/>
                </a:solidFill>
                <a:effectLst/>
                <a:latin typeface="+mn-lt"/>
                <a:ea typeface="+mn-ea"/>
                <a:cs typeface="+mn-cs"/>
              </a:rPr>
              <a:t>LinearLayout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xmlns:android</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schemas.android.com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apk</a:t>
            </a:r>
            <a:r>
              <a:rPr lang="en-US" sz="1200" b="1" kern="1200" dirty="0" smtClean="0">
                <a:solidFill>
                  <a:schemeClr val="tx1"/>
                </a:solidFill>
                <a:effectLst/>
                <a:latin typeface="+mn-lt"/>
                <a:ea typeface="+mn-ea"/>
                <a:cs typeface="+mn-cs"/>
              </a:rPr>
              <a:t>/res/android"</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a:t>
            </a:r>
            <a:r>
              <a:rPr lang="en-US" sz="1200" b="1" kern="1200" dirty="0" smtClean="0">
                <a:solidFill>
                  <a:schemeClr val="tx1"/>
                </a:solidFill>
                <a:effectLst/>
                <a:latin typeface="+mn-lt"/>
                <a:ea typeface="+mn-ea"/>
                <a:cs typeface="+mn-cs"/>
              </a:rPr>
              <a:t>="16dp"</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
            </a:r>
            <a:br>
              <a:rPr lang="en-US" dirty="0" smtClean="0"/>
            </a:br>
            <a:r>
              <a:rPr lang="en-US" dirty="0" smtClean="0"/>
              <a:t>    &lt;</a:t>
            </a:r>
            <a:r>
              <a:rPr lang="en-US" sz="1200" b="1" kern="1200" dirty="0" smtClean="0">
                <a:solidFill>
                  <a:schemeClr val="tx1"/>
                </a:solidFill>
                <a:effectLst/>
                <a:latin typeface="+mn-lt"/>
                <a:ea typeface="+mn-ea"/>
                <a:cs typeface="+mn-cs"/>
              </a:rPr>
              <a:t>android.support.v7.widget.CardView</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="@+id/cv"</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RelativeLayout</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a:t>
            </a:r>
            <a:r>
              <a:rPr lang="en-US" sz="1200" b="1" kern="1200" dirty="0" smtClean="0">
                <a:solidFill>
                  <a:schemeClr val="tx1"/>
                </a:solidFill>
                <a:effectLst/>
                <a:latin typeface="+mn-lt"/>
                <a:ea typeface="+mn-ea"/>
                <a:cs typeface="+mn-cs"/>
              </a:rPr>
              <a:t>="16dp"</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ImageView</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="75dp"</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="75dp"</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person_photo</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android:layout_alignParentLeft</a:t>
            </a:r>
            <a:r>
              <a:rPr lang="en-US" sz="1200" b="1" kern="1200" dirty="0" smtClean="0">
                <a:solidFill>
                  <a:schemeClr val="tx1"/>
                </a:solidFill>
                <a:effectLst/>
                <a:latin typeface="+mn-lt"/>
                <a:ea typeface="+mn-ea"/>
                <a:cs typeface="+mn-cs"/>
              </a:rPr>
              <a:t>="true"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android:layout_alignParentTop</a:t>
            </a:r>
            <a:r>
              <a:rPr lang="en-US" sz="1200" b="1" kern="1200" dirty="0" smtClean="0">
                <a:solidFill>
                  <a:schemeClr val="tx1"/>
                </a:solidFill>
                <a:effectLst/>
                <a:latin typeface="+mn-lt"/>
                <a:ea typeface="+mn-ea"/>
                <a:cs typeface="+mn-cs"/>
              </a:rPr>
              <a:t>="true"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android:layout_marginRight</a:t>
            </a:r>
            <a:r>
              <a:rPr lang="en-US" sz="1200" b="1" kern="1200" dirty="0" smtClean="0">
                <a:solidFill>
                  <a:schemeClr val="tx1"/>
                </a:solidFill>
                <a:effectLst/>
                <a:latin typeface="+mn-lt"/>
                <a:ea typeface="+mn-ea"/>
                <a:cs typeface="+mn-cs"/>
              </a:rPr>
              <a:t>="16dp"</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TextView</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person_name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android:layout_toRightOf</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person_photo</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android:layout_alignParentTop</a:t>
            </a:r>
            <a:r>
              <a:rPr lang="en-US" sz="1200" b="1" kern="1200" dirty="0" smtClean="0">
                <a:solidFill>
                  <a:schemeClr val="tx1"/>
                </a:solidFill>
                <a:effectLst/>
                <a:latin typeface="+mn-lt"/>
                <a:ea typeface="+mn-ea"/>
                <a:cs typeface="+mn-cs"/>
              </a:rPr>
              <a:t>="true"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android:textSize</a:t>
            </a:r>
            <a:r>
              <a:rPr lang="en-US" sz="1200" b="1" kern="1200" dirty="0" smtClean="0">
                <a:solidFill>
                  <a:schemeClr val="tx1"/>
                </a:solidFill>
                <a:effectLst/>
                <a:latin typeface="+mn-lt"/>
                <a:ea typeface="+mn-ea"/>
                <a:cs typeface="+mn-cs"/>
              </a:rPr>
              <a:t>="30sp"</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TextView</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person_age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android:layout_toRightOf</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person_photo</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android:layout_below</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person_name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RelativeLayout</a:t>
            </a:r>
            <a:r>
              <a:rPr lang="en-US" dirty="0" smtClean="0"/>
              <a:t>&gt;</a:t>
            </a:r>
            <a:br>
              <a:rPr lang="en-US" dirty="0" smtClean="0"/>
            </a:br>
            <a:r>
              <a:rPr lang="en-US" dirty="0" smtClean="0"/>
              <a:t/>
            </a:r>
            <a:br>
              <a:rPr lang="en-US" dirty="0" smtClean="0"/>
            </a:br>
            <a:r>
              <a:rPr lang="en-US" dirty="0" smtClean="0"/>
              <a:t>    &lt;/</a:t>
            </a:r>
            <a:r>
              <a:rPr lang="en-US" sz="1200" b="1" kern="1200" dirty="0" smtClean="0">
                <a:solidFill>
                  <a:schemeClr val="tx1"/>
                </a:solidFill>
                <a:effectLst/>
                <a:latin typeface="+mn-lt"/>
                <a:ea typeface="+mn-ea"/>
                <a:cs typeface="+mn-cs"/>
              </a:rPr>
              <a:t>android.support.v7.widget.CardView</a:t>
            </a:r>
            <a:r>
              <a:rPr lang="en-US" dirty="0" smtClean="0"/>
              <a:t>&gt;</a:t>
            </a:r>
            <a:br>
              <a:rPr lang="en-US" dirty="0" smtClean="0"/>
            </a:br>
            <a:r>
              <a:rPr lang="en-US" dirty="0" smtClean="0"/>
              <a:t/>
            </a:r>
            <a:br>
              <a:rPr lang="en-US" dirty="0" smtClean="0"/>
            </a:br>
            <a:r>
              <a:rPr lang="en-US" dirty="0" smtClean="0"/>
              <a:t>&lt;/</a:t>
            </a:r>
            <a:r>
              <a:rPr lang="en-US" sz="1200" b="1" kern="1200" dirty="0" err="1" smtClean="0">
                <a:solidFill>
                  <a:schemeClr val="tx1"/>
                </a:solidFill>
                <a:effectLst/>
                <a:latin typeface="+mn-lt"/>
                <a:ea typeface="+mn-ea"/>
                <a:cs typeface="+mn-cs"/>
              </a:rPr>
              <a:t>LinearLayout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9</a:t>
            </a:fld>
            <a:endParaRPr lang="en-US"/>
          </a:p>
        </p:txBody>
      </p:sp>
    </p:spTree>
    <p:extLst>
      <p:ext uri="{BB962C8B-B14F-4D97-AF65-F5344CB8AC3E}">
        <p14:creationId xmlns:p14="http://schemas.microsoft.com/office/powerpoint/2010/main" val="358059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sz="1200" b="1" kern="1200" dirty="0" smtClean="0">
                <a:solidFill>
                  <a:schemeClr val="tx1"/>
                </a:solidFill>
                <a:effectLst/>
                <a:latin typeface="+mn-lt"/>
                <a:ea typeface="+mn-ea"/>
                <a:cs typeface="+mn-cs"/>
              </a:rPr>
              <a:t>public class </a:t>
            </a:r>
            <a:r>
              <a:rPr lang="en-US" dirty="0" err="1" smtClean="0"/>
              <a:t>MainActivity</a:t>
            </a:r>
            <a:r>
              <a:rPr lang="en-US" dirty="0" smtClean="0"/>
              <a:t> </a:t>
            </a:r>
            <a:r>
              <a:rPr lang="en-US" sz="1200" b="1" kern="1200" dirty="0" smtClean="0">
                <a:solidFill>
                  <a:schemeClr val="tx1"/>
                </a:solidFill>
                <a:effectLst/>
                <a:latin typeface="+mn-lt"/>
                <a:ea typeface="+mn-ea"/>
                <a:cs typeface="+mn-cs"/>
              </a:rPr>
              <a:t>extends </a:t>
            </a:r>
            <a:r>
              <a:rPr lang="en-US" dirty="0" err="1" smtClean="0"/>
              <a:t>AppCompatActivity</a:t>
            </a:r>
            <a:r>
              <a:rPr lang="en-US" dirty="0" smtClean="0"/>
              <a:t> {</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void </a:t>
            </a:r>
            <a:r>
              <a:rPr lang="en-US" dirty="0" err="1" smtClean="0"/>
              <a:t>onCreate</a:t>
            </a:r>
            <a:r>
              <a:rPr lang="en-US" dirty="0" smtClean="0"/>
              <a:t>(Bundle </a:t>
            </a:r>
            <a:r>
              <a:rPr lang="en-US" dirty="0" err="1" smtClean="0"/>
              <a:t>savedInstanceState</a:t>
            </a:r>
            <a:r>
              <a:rPr lang="en-US" dirty="0" smtClean="0"/>
              <a:t>) {</a:t>
            </a:r>
            <a:br>
              <a:rPr lang="en-US" dirty="0" smtClean="0"/>
            </a:br>
            <a:r>
              <a:rPr lang="en-US" dirty="0" smtClean="0"/>
              <a:t>        </a:t>
            </a:r>
            <a:r>
              <a:rPr lang="en-US" sz="1200" b="1" kern="1200" dirty="0" err="1" smtClean="0">
                <a:solidFill>
                  <a:schemeClr val="tx1"/>
                </a:solidFill>
                <a:effectLst/>
                <a:latin typeface="+mn-lt"/>
                <a:ea typeface="+mn-ea"/>
                <a:cs typeface="+mn-cs"/>
              </a:rPr>
              <a:t>super</a:t>
            </a:r>
            <a:r>
              <a:rPr lang="en-US" dirty="0" err="1" smtClean="0"/>
              <a:t>.onCreate</a:t>
            </a:r>
            <a:r>
              <a:rPr lang="en-US" dirty="0" smtClean="0"/>
              <a:t>(</a:t>
            </a:r>
            <a:r>
              <a:rPr lang="en-US" dirty="0" err="1" smtClean="0"/>
              <a:t>savedInstanceState</a:t>
            </a:r>
            <a:r>
              <a:rPr lang="en-US" dirty="0" smtClean="0"/>
              <a:t>);</a:t>
            </a:r>
            <a:br>
              <a:rPr lang="en-US" dirty="0" smtClean="0"/>
            </a:br>
            <a:r>
              <a:rPr lang="en-US" dirty="0" smtClean="0"/>
              <a:t>        </a:t>
            </a:r>
            <a:r>
              <a:rPr lang="en-US" dirty="0" err="1" smtClean="0"/>
              <a:t>setContentView</a:t>
            </a:r>
            <a:r>
              <a:rPr lang="en-US" dirty="0" smtClean="0"/>
              <a:t>(</a:t>
            </a:r>
            <a:r>
              <a:rPr lang="en-US" dirty="0" err="1" smtClean="0"/>
              <a:t>R.layout.</a:t>
            </a:r>
            <a:r>
              <a:rPr lang="en-US" sz="1200" b="1" i="1" kern="1200" dirty="0" err="1" smtClean="0">
                <a:solidFill>
                  <a:schemeClr val="tx1"/>
                </a:solidFill>
                <a:effectLst/>
                <a:latin typeface="+mn-lt"/>
                <a:ea typeface="+mn-ea"/>
                <a:cs typeface="+mn-cs"/>
              </a:rPr>
              <a:t>cardview</a:t>
            </a:r>
            <a:r>
              <a:rPr lang="en-US" dirty="0" smtClean="0"/>
              <a:t>);</a:t>
            </a:r>
            <a:br>
              <a:rPr lang="en-US" dirty="0" smtClean="0"/>
            </a:br>
            <a:r>
              <a:rPr lang="en-US" dirty="0" smtClean="0"/>
              <a:t/>
            </a:r>
            <a:br>
              <a:rPr lang="en-US" dirty="0" smtClean="0"/>
            </a:br>
            <a:r>
              <a:rPr lang="en-US" dirty="0" smtClean="0"/>
              <a:t>        </a:t>
            </a:r>
            <a:r>
              <a:rPr lang="en-US" dirty="0" err="1" smtClean="0"/>
              <a:t>TextView</a:t>
            </a:r>
            <a:r>
              <a:rPr lang="en-US" dirty="0" smtClean="0"/>
              <a:t> </a:t>
            </a:r>
            <a:r>
              <a:rPr lang="en-US" dirty="0" err="1" smtClean="0"/>
              <a:t>tvName</a:t>
            </a:r>
            <a:r>
              <a:rPr lang="en-US" dirty="0" smtClean="0"/>
              <a:t> = (</a:t>
            </a:r>
            <a:r>
              <a:rPr lang="en-US" dirty="0" err="1" smtClean="0"/>
              <a:t>TextView</a:t>
            </a:r>
            <a:r>
              <a:rPr lang="en-US" dirty="0" smtClean="0"/>
              <a:t>)</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person_name</a:t>
            </a:r>
            <a:r>
              <a:rPr lang="en-US" dirty="0" smtClean="0"/>
              <a:t>);</a:t>
            </a:r>
            <a:br>
              <a:rPr lang="en-US" dirty="0" smtClean="0"/>
            </a:br>
            <a:r>
              <a:rPr lang="en-US" dirty="0" smtClean="0"/>
              <a:t>        </a:t>
            </a:r>
            <a:r>
              <a:rPr lang="en-US" dirty="0" err="1" smtClean="0"/>
              <a:t>TextView</a:t>
            </a:r>
            <a:r>
              <a:rPr lang="en-US" dirty="0" smtClean="0"/>
              <a:t> </a:t>
            </a:r>
            <a:r>
              <a:rPr lang="en-US" dirty="0" err="1" smtClean="0"/>
              <a:t>tvAge</a:t>
            </a:r>
            <a:r>
              <a:rPr lang="en-US" dirty="0" smtClean="0"/>
              <a:t> = (</a:t>
            </a:r>
            <a:r>
              <a:rPr lang="en-US" dirty="0" err="1" smtClean="0"/>
              <a:t>TextView</a:t>
            </a:r>
            <a:r>
              <a:rPr lang="en-US" dirty="0" smtClean="0"/>
              <a:t>)</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person_age</a:t>
            </a:r>
            <a:r>
              <a:rPr lang="en-US" dirty="0" smtClean="0"/>
              <a:t>);</a:t>
            </a:r>
            <a:br>
              <a:rPr lang="en-US" dirty="0" smtClean="0"/>
            </a:br>
            <a:r>
              <a:rPr lang="en-US" dirty="0" smtClean="0"/>
              <a:t>        </a:t>
            </a:r>
            <a:r>
              <a:rPr lang="en-US" dirty="0" err="1" smtClean="0"/>
              <a:t>ImageView</a:t>
            </a:r>
            <a:r>
              <a:rPr lang="en-US" dirty="0" smtClean="0"/>
              <a:t> </a:t>
            </a:r>
            <a:r>
              <a:rPr lang="en-US" dirty="0" err="1" smtClean="0"/>
              <a:t>ivId</a:t>
            </a:r>
            <a:r>
              <a:rPr lang="en-US" dirty="0" smtClean="0"/>
              <a:t> = (</a:t>
            </a:r>
            <a:r>
              <a:rPr lang="en-US" dirty="0" err="1" smtClean="0"/>
              <a:t>ImageView</a:t>
            </a:r>
            <a:r>
              <a:rPr lang="en-US" dirty="0" smtClean="0"/>
              <a:t>) </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person_photo</a:t>
            </a:r>
            <a:r>
              <a:rPr lang="en-US" dirty="0" smtClean="0"/>
              <a:t>);</a:t>
            </a:r>
            <a:br>
              <a:rPr lang="en-US" dirty="0" smtClean="0"/>
            </a:br>
            <a:r>
              <a:rPr lang="en-US" dirty="0" smtClean="0"/>
              <a:t/>
            </a:r>
            <a:br>
              <a:rPr lang="en-US" dirty="0" smtClean="0"/>
            </a:br>
            <a:r>
              <a:rPr lang="en-US" dirty="0" smtClean="0"/>
              <a:t>        </a:t>
            </a:r>
            <a:r>
              <a:rPr lang="en-US" dirty="0" err="1" smtClean="0"/>
              <a:t>tvName.setText</a:t>
            </a:r>
            <a:r>
              <a:rPr lang="en-US" dirty="0" smtClean="0"/>
              <a:t>(</a:t>
            </a:r>
            <a:r>
              <a:rPr lang="en-US" sz="1200" b="1" kern="1200" dirty="0" smtClean="0">
                <a:solidFill>
                  <a:schemeClr val="tx1"/>
                </a:solidFill>
                <a:effectLst/>
                <a:latin typeface="+mn-lt"/>
                <a:ea typeface="+mn-ea"/>
                <a:cs typeface="+mn-cs"/>
              </a:rPr>
              <a:t>"Brother Bear"</a:t>
            </a:r>
            <a:r>
              <a:rPr lang="en-US" dirty="0" smtClean="0"/>
              <a:t>);</a:t>
            </a:r>
            <a:br>
              <a:rPr lang="en-US" dirty="0" smtClean="0"/>
            </a:br>
            <a:r>
              <a:rPr lang="en-US" dirty="0" smtClean="0"/>
              <a:t>        </a:t>
            </a:r>
            <a:r>
              <a:rPr lang="en-US" dirty="0" err="1" smtClean="0"/>
              <a:t>tvAge.setText</a:t>
            </a:r>
            <a:r>
              <a:rPr lang="en-US" dirty="0" smtClean="0"/>
              <a:t>(</a:t>
            </a:r>
            <a:r>
              <a:rPr lang="en-US" sz="1200" b="1" kern="1200" dirty="0" smtClean="0">
                <a:solidFill>
                  <a:schemeClr val="tx1"/>
                </a:solidFill>
                <a:effectLst/>
                <a:latin typeface="+mn-lt"/>
                <a:ea typeface="+mn-ea"/>
                <a:cs typeface="+mn-cs"/>
              </a:rPr>
              <a:t>"Age: 23"</a:t>
            </a:r>
            <a:r>
              <a:rPr lang="en-US" dirty="0" smtClean="0"/>
              <a:t>);</a:t>
            </a:r>
            <a:br>
              <a:rPr lang="en-US" dirty="0" smtClean="0"/>
            </a:br>
            <a:r>
              <a:rPr lang="en-US" dirty="0" smtClean="0"/>
              <a:t>        </a:t>
            </a:r>
            <a:r>
              <a:rPr lang="en-US" dirty="0" err="1" smtClean="0"/>
              <a:t>ivId.setImageResource</a:t>
            </a:r>
            <a:r>
              <a:rPr lang="en-US" dirty="0" smtClean="0"/>
              <a:t>(</a:t>
            </a:r>
            <a:r>
              <a:rPr lang="en-US" dirty="0" err="1" smtClean="0"/>
              <a:t>R.drawable.</a:t>
            </a:r>
            <a:r>
              <a:rPr lang="en-US" sz="1200" b="1" i="1" kern="1200" dirty="0" err="1" smtClean="0">
                <a:solidFill>
                  <a:schemeClr val="tx1"/>
                </a:solidFill>
                <a:effectLst/>
                <a:latin typeface="+mn-lt"/>
                <a:ea typeface="+mn-ea"/>
                <a:cs typeface="+mn-cs"/>
              </a:rPr>
              <a:t>bear</a:t>
            </a:r>
            <a:r>
              <a:rPr lang="en-US" dirty="0" smtClean="0"/>
              <a:t>);</a:t>
            </a:r>
            <a:br>
              <a:rPr lang="en-US" dirty="0" smtClean="0"/>
            </a:br>
            <a:r>
              <a:rPr lang="en-US" dirty="0" smtClean="0"/>
              <a:t/>
            </a:r>
            <a:br>
              <a:rPr lang="en-US" dirty="0" smtClean="0"/>
            </a:br>
            <a:r>
              <a:rPr lang="en-US" dirty="0" smtClean="0"/>
              <a:t>    }</a:t>
            </a:r>
            <a:br>
              <a:rPr lang="en-US" dirty="0" smtClean="0"/>
            </a:br>
            <a:r>
              <a:rPr lang="en-US" dirty="0" smtClean="0"/>
              <a: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10</a:t>
            </a:fld>
            <a:endParaRPr lang="en-US"/>
          </a:p>
        </p:txBody>
      </p:sp>
    </p:spTree>
    <p:extLst>
      <p:ext uri="{BB962C8B-B14F-4D97-AF65-F5344CB8AC3E}">
        <p14:creationId xmlns:p14="http://schemas.microsoft.com/office/powerpoint/2010/main" val="423409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RecyclerView</a:t>
            </a:r>
            <a:r>
              <a:rPr lang="en-US" dirty="0" smtClean="0"/>
              <a:t> is more flexible that </a:t>
            </a:r>
            <a:r>
              <a:rPr lang="en-US" i="1" dirty="0" err="1" smtClean="0"/>
              <a:t>ListView</a:t>
            </a:r>
            <a:r>
              <a:rPr lang="en-US" dirty="0" smtClean="0"/>
              <a:t> even if it introduces some complexities. We all know how to use </a:t>
            </a:r>
            <a:r>
              <a:rPr lang="en-US" dirty="0" err="1" smtClean="0"/>
              <a:t>ListView</a:t>
            </a:r>
            <a:r>
              <a:rPr lang="en-US" dirty="0" smtClean="0"/>
              <a:t> in our app and we know if we want to increase the </a:t>
            </a:r>
            <a:r>
              <a:rPr lang="en-US" dirty="0" err="1" smtClean="0"/>
              <a:t>ListView</a:t>
            </a:r>
            <a:r>
              <a:rPr lang="en-US" dirty="0" smtClean="0"/>
              <a:t> performances we can use a pattern called </a:t>
            </a:r>
            <a:r>
              <a:rPr lang="en-US" i="1" dirty="0" err="1" smtClean="0"/>
              <a:t>ViewHolder</a:t>
            </a:r>
            <a:r>
              <a:rPr lang="en-US" dirty="0" smtClean="0"/>
              <a:t>. This pattern consists of a simple class that holds the references to the UI components for each row in the </a:t>
            </a:r>
            <a:r>
              <a:rPr lang="en-US" dirty="0" err="1" smtClean="0"/>
              <a:t>ListView</a:t>
            </a:r>
            <a:r>
              <a:rPr lang="en-US" dirty="0" smtClean="0"/>
              <a:t>. This pattern avoids looking up the UI components all the time the system shows a row in the list. Even if this pattern introduces some benefits, we can implement the </a:t>
            </a:r>
            <a:r>
              <a:rPr lang="en-US" dirty="0" err="1" smtClean="0"/>
              <a:t>ListView</a:t>
            </a:r>
            <a:r>
              <a:rPr lang="en-US" dirty="0" smtClean="0"/>
              <a:t> without using it at all. </a:t>
            </a:r>
            <a:r>
              <a:rPr lang="en-US" dirty="0" err="1" smtClean="0"/>
              <a:t>RecyclerView</a:t>
            </a:r>
            <a:r>
              <a:rPr lang="en-US" dirty="0" smtClean="0"/>
              <a:t> forces us to use the </a:t>
            </a:r>
            <a:r>
              <a:rPr lang="en-US" i="1" dirty="0" err="1" smtClean="0"/>
              <a:t>ViewHolder</a:t>
            </a:r>
            <a:r>
              <a:rPr lang="en-US" i="1" dirty="0" smtClean="0"/>
              <a:t> pattern</a:t>
            </a:r>
            <a:r>
              <a:rPr lang="en-US" dirty="0" smtClean="0"/>
              <a:t>. </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12</a:t>
            </a:fld>
            <a:endParaRPr lang="en-US"/>
          </a:p>
        </p:txBody>
      </p:sp>
    </p:spTree>
    <p:extLst>
      <p:ext uri="{BB962C8B-B14F-4D97-AF65-F5344CB8AC3E}">
        <p14:creationId xmlns:p14="http://schemas.microsoft.com/office/powerpoint/2010/main" val="343282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display our list of items using the </a:t>
            </a:r>
            <a:r>
              <a:rPr lang="en-US" dirty="0" err="1" smtClean="0"/>
              <a:t>RecyclerView</a:t>
            </a:r>
            <a:r>
              <a:rPr lang="en-US" dirty="0" smtClean="0"/>
              <a:t> widget. Each item is displayed inside a </a:t>
            </a:r>
            <a:r>
              <a:rPr lang="en-US" dirty="0" err="1" smtClean="0"/>
              <a:t>CardView</a:t>
            </a:r>
            <a:r>
              <a:rPr lang="en-US" dirty="0" smtClean="0"/>
              <a:t> card.</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13</a:t>
            </a:fld>
            <a:endParaRPr lang="en-US"/>
          </a:p>
        </p:txBody>
      </p:sp>
    </p:spTree>
    <p:extLst>
      <p:ext uri="{BB962C8B-B14F-4D97-AF65-F5344CB8AC3E}">
        <p14:creationId xmlns:p14="http://schemas.microsoft.com/office/powerpoint/2010/main" val="1974033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rPr>
              <a:t>&lt;?</a:t>
            </a:r>
            <a:r>
              <a:rPr lang="en-US" sz="1200" b="1" kern="1200" dirty="0" smtClean="0">
                <a:solidFill>
                  <a:schemeClr val="tx1"/>
                </a:solidFill>
                <a:effectLst/>
                <a:latin typeface="+mn-lt"/>
                <a:ea typeface="+mn-ea"/>
                <a:cs typeface="+mn-cs"/>
              </a:rPr>
              <a:t>xml version="1.0" encoding="utf-8"</a:t>
            </a:r>
            <a:r>
              <a:rPr lang="en-US" i="1" dirty="0" smtClean="0">
                <a:effectLst/>
              </a:rPr>
              <a:t>?&gt;</a:t>
            </a:r>
            <a:br>
              <a:rPr lang="en-US" i="1" dirty="0" smtClean="0">
                <a:effectLst/>
              </a:rPr>
            </a:br>
            <a:r>
              <a:rPr lang="en-US" dirty="0" smtClean="0"/>
              <a:t>&lt;</a:t>
            </a:r>
            <a:r>
              <a:rPr lang="en-US" sz="1200" b="1" kern="1200" dirty="0" err="1" smtClean="0">
                <a:solidFill>
                  <a:schemeClr val="tx1"/>
                </a:solidFill>
                <a:effectLst/>
                <a:latin typeface="+mn-lt"/>
                <a:ea typeface="+mn-ea"/>
                <a:cs typeface="+mn-cs"/>
              </a:rPr>
              <a:t>RelativeLayout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xmlns:android</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schemas.android.com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apk</a:t>
            </a:r>
            <a:r>
              <a:rPr lang="en-US" sz="1200" b="1" kern="1200" dirty="0" smtClean="0">
                <a:solidFill>
                  <a:schemeClr val="tx1"/>
                </a:solidFill>
                <a:effectLst/>
                <a:latin typeface="+mn-lt"/>
                <a:ea typeface="+mn-ea"/>
                <a:cs typeface="+mn-cs"/>
              </a:rPr>
              <a:t>/res/android"</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xmlns:tools</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schemas.android.com</a:t>
            </a:r>
            <a:r>
              <a:rPr lang="en-US" sz="1200" b="1" kern="1200" dirty="0" smtClean="0">
                <a:solidFill>
                  <a:schemeClr val="tx1"/>
                </a:solidFill>
                <a:effectLst/>
                <a:latin typeface="+mn-lt"/>
                <a:ea typeface="+mn-ea"/>
                <a:cs typeface="+mn-cs"/>
              </a:rPr>
              <a:t>/tools"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android:paddingLeft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activity_horizontal_margin</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android:paddingRight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activity_horizontal_margin</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android:paddingTop</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activity_vertical_margin</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android:paddingBottom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activity_vertical_margin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tools:context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MainActivity</a:t>
            </a:r>
            <a:r>
              <a:rPr lang="en-US" sz="1200" b="1" kern="1200" dirty="0" smtClean="0">
                <a:solidFill>
                  <a:schemeClr val="tx1"/>
                </a:solidFill>
                <a:effectLst/>
                <a:latin typeface="+mn-lt"/>
                <a:ea typeface="+mn-ea"/>
                <a:cs typeface="+mn-cs"/>
              </a:rPr>
              <a:t>"</a:t>
            </a:r>
            <a:r>
              <a:rPr lang="en-US" dirty="0" smtClean="0"/>
              <a:t>&gt;</a:t>
            </a:r>
            <a:br>
              <a:rPr lang="en-US" dirty="0" smtClean="0"/>
            </a:br>
            <a:r>
              <a:rPr lang="en-US" dirty="0" smtClean="0"/>
              <a:t>    &lt;</a:t>
            </a:r>
            <a:r>
              <a:rPr lang="en-US" sz="1200" b="1" kern="1200" dirty="0" smtClean="0">
                <a:solidFill>
                  <a:schemeClr val="tx1"/>
                </a:solidFill>
                <a:effectLst/>
                <a:latin typeface="+mn-lt"/>
                <a:ea typeface="+mn-ea"/>
                <a:cs typeface="+mn-cs"/>
              </a:rPr>
              <a:t>android.support.v7.widget.RecyclerView</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rv</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&lt;/</a:t>
            </a:r>
            <a:r>
              <a:rPr lang="en-US" sz="1200" b="1" kern="1200" dirty="0" err="1" smtClean="0">
                <a:solidFill>
                  <a:schemeClr val="tx1"/>
                </a:solidFill>
                <a:effectLst/>
                <a:latin typeface="+mn-lt"/>
                <a:ea typeface="+mn-ea"/>
                <a:cs typeface="+mn-cs"/>
              </a:rPr>
              <a:t>RelativeLayout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15</a:t>
            </a:fld>
            <a:endParaRPr lang="en-US"/>
          </a:p>
        </p:txBody>
      </p:sp>
    </p:spTree>
    <p:extLst>
      <p:ext uri="{BB962C8B-B14F-4D97-AF65-F5344CB8AC3E}">
        <p14:creationId xmlns:p14="http://schemas.microsoft.com/office/powerpoint/2010/main" val="1953505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323270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10800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71556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0571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FCA51-ABAF-804E-909A-B646586E3E0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335687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FCA51-ABAF-804E-909A-B646586E3E09}"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6056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FCA51-ABAF-804E-909A-B646586E3E09}" type="datetimeFigureOut">
              <a:rPr lang="en-US" smtClean="0"/>
              <a:t>12/9/15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66625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FCA51-ABAF-804E-909A-B646586E3E09}" type="datetimeFigureOut">
              <a:rPr lang="en-US" smtClean="0"/>
              <a:t>12/9/15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78460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FCA51-ABAF-804E-909A-B646586E3E09}" type="datetimeFigureOut">
              <a:rPr lang="en-US" smtClean="0"/>
              <a:t>12/9/15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74230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FCA51-ABAF-804E-909A-B646586E3E09}"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2662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FCA51-ABAF-804E-909A-B646586E3E09}"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9068530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FCA51-ABAF-804E-909A-B646586E3E09}" type="datetimeFigureOut">
              <a:rPr lang="en-US" smtClean="0"/>
              <a:t>12/10/15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A5408-A3EF-624B-AE81-7DD887101907}" type="slidenum">
              <a:rPr lang="en-US" smtClean="0"/>
              <a:t>‹#›</a:t>
            </a:fld>
            <a:endParaRPr lang="en-US"/>
          </a:p>
        </p:txBody>
      </p:sp>
      <p:pic>
        <p:nvPicPr>
          <p:cNvPr id="7" name="Picture 6"/>
          <p:cNvPicPr>
            <a:picLocks noChangeAspect="1"/>
          </p:cNvPicPr>
          <p:nvPr userDrawn="1"/>
        </p:nvPicPr>
        <p:blipFill>
          <a:blip r:embed="rId13"/>
          <a:stretch>
            <a:fillRect/>
          </a:stretch>
        </p:blipFill>
        <p:spPr>
          <a:xfrm>
            <a:off x="7460675" y="6077677"/>
            <a:ext cx="1625600" cy="745688"/>
          </a:xfrm>
          <a:prstGeom prst="rect">
            <a:avLst/>
          </a:prstGeom>
        </p:spPr>
      </p:pic>
    </p:spTree>
    <p:extLst>
      <p:ext uri="{BB962C8B-B14F-4D97-AF65-F5344CB8AC3E}">
        <p14:creationId xmlns:p14="http://schemas.microsoft.com/office/powerpoint/2010/main" val="425802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Apps Development</a:t>
            </a:r>
            <a:endParaRPr lang="en-US" dirty="0"/>
          </a:p>
        </p:txBody>
      </p:sp>
      <p:sp>
        <p:nvSpPr>
          <p:cNvPr id="3" name="Subtitle 2"/>
          <p:cNvSpPr>
            <a:spLocks noGrp="1"/>
          </p:cNvSpPr>
          <p:nvPr>
            <p:ph type="subTitle" idx="1"/>
          </p:nvPr>
        </p:nvSpPr>
        <p:spPr/>
        <p:txBody>
          <a:bodyPr/>
          <a:lstStyle/>
          <a:p>
            <a:r>
              <a:rPr lang="en-US" dirty="0" smtClean="0"/>
              <a:t>Android and </a:t>
            </a:r>
            <a:r>
              <a:rPr lang="en-US" dirty="0" smtClean="0"/>
              <a:t>Databases</a:t>
            </a:r>
            <a:endParaRPr lang="en-US" dirty="0" smtClean="0"/>
          </a:p>
          <a:p>
            <a:r>
              <a:rPr lang="en-US" dirty="0" smtClean="0"/>
              <a:t>Ronald L. Ramos</a:t>
            </a:r>
          </a:p>
          <a:p>
            <a:r>
              <a:rPr lang="en-US" dirty="0" smtClean="0"/>
              <a:t>December </a:t>
            </a:r>
            <a:r>
              <a:rPr lang="en-US" dirty="0" smtClean="0"/>
              <a:t>2015 </a:t>
            </a:r>
            <a:endParaRPr lang="en-US" dirty="0" smtClean="0"/>
          </a:p>
        </p:txBody>
      </p:sp>
      <p:pic>
        <p:nvPicPr>
          <p:cNvPr id="4" name="Picture 3"/>
          <p:cNvPicPr>
            <a:picLocks noChangeAspect="1"/>
          </p:cNvPicPr>
          <p:nvPr/>
        </p:nvPicPr>
        <p:blipFill>
          <a:blip r:embed="rId2"/>
          <a:stretch>
            <a:fillRect/>
          </a:stretch>
        </p:blipFill>
        <p:spPr>
          <a:xfrm>
            <a:off x="4323315" y="3347746"/>
            <a:ext cx="505408" cy="505408"/>
          </a:xfrm>
          <a:prstGeom prst="rect">
            <a:avLst/>
          </a:prstGeom>
        </p:spPr>
      </p:pic>
      <p:pic>
        <p:nvPicPr>
          <p:cNvPr id="5" name="Picture 4" descr="Ateneo_de_Zamboanga_University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11" y="5678870"/>
            <a:ext cx="970578" cy="990798"/>
          </a:xfrm>
          <a:prstGeom prst="rect">
            <a:avLst/>
          </a:prstGeom>
        </p:spPr>
      </p:pic>
      <p:pic>
        <p:nvPicPr>
          <p:cNvPr id="6" name="Picture 5"/>
          <p:cNvPicPr>
            <a:picLocks noChangeAspect="1"/>
          </p:cNvPicPr>
          <p:nvPr/>
        </p:nvPicPr>
        <p:blipFill>
          <a:blip r:embed="rId4"/>
          <a:stretch>
            <a:fillRect/>
          </a:stretch>
        </p:blipFill>
        <p:spPr>
          <a:xfrm>
            <a:off x="1371600" y="5829672"/>
            <a:ext cx="1550222" cy="685218"/>
          </a:xfrm>
          <a:prstGeom prst="rect">
            <a:avLst/>
          </a:prstGeom>
        </p:spPr>
      </p:pic>
    </p:spTree>
    <p:extLst>
      <p:ext uri="{BB962C8B-B14F-4D97-AF65-F5344CB8AC3E}">
        <p14:creationId xmlns:p14="http://schemas.microsoft.com/office/powerpoint/2010/main" val="127229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t>
            </a:r>
            <a:r>
              <a:rPr lang="en-US" dirty="0" err="1" smtClean="0"/>
              <a:t>CardView</a:t>
            </a:r>
            <a:endParaRPr lang="en-US" dirty="0"/>
          </a:p>
        </p:txBody>
      </p:sp>
      <p:pic>
        <p:nvPicPr>
          <p:cNvPr id="8" name="Content Placeholder 7" descr="Screen Shot 2015-12-09 at 10.22.07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47" r="-838"/>
          <a:stretch/>
        </p:blipFill>
        <p:spPr>
          <a:xfrm>
            <a:off x="457200" y="1600200"/>
            <a:ext cx="2539782" cy="4525963"/>
          </a:xfrm>
        </p:spPr>
      </p:pic>
      <p:pic>
        <p:nvPicPr>
          <p:cNvPr id="9" name="Content Placeholder 8" descr="Screen Shot 2015-12-09 at 10.23.36 P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3516" b="3293"/>
          <a:stretch/>
        </p:blipFill>
        <p:spPr>
          <a:xfrm>
            <a:off x="3066764" y="2289266"/>
            <a:ext cx="6077236" cy="3214382"/>
          </a:xfrm>
        </p:spPr>
      </p:pic>
    </p:spTree>
    <p:extLst>
      <p:ext uri="{BB962C8B-B14F-4D97-AF65-F5344CB8AC3E}">
        <p14:creationId xmlns:p14="http://schemas.microsoft.com/office/powerpoint/2010/main" val="428844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t>
            </a:r>
            <a:r>
              <a:rPr lang="en-US" dirty="0" err="1" smtClean="0"/>
              <a:t>RecyclerView</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707532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t>
            </a:r>
            <a:r>
              <a:rPr lang="en-US" dirty="0" err="1" smtClean="0"/>
              <a:t>RecyclerView</a:t>
            </a:r>
            <a:r>
              <a:rPr lang="en-US" dirty="0" smtClean="0"/>
              <a:t> Widget</a:t>
            </a:r>
            <a:endParaRPr lang="en-US" dirty="0"/>
          </a:p>
        </p:txBody>
      </p:sp>
      <p:sp>
        <p:nvSpPr>
          <p:cNvPr id="6" name="Content Placeholder 5"/>
          <p:cNvSpPr>
            <a:spLocks noGrp="1"/>
          </p:cNvSpPr>
          <p:nvPr>
            <p:ph idx="1"/>
          </p:nvPr>
        </p:nvSpPr>
        <p:spPr/>
        <p:txBody>
          <a:bodyPr>
            <a:normAutofit fontScale="92500" lnSpcReduction="10000"/>
          </a:bodyPr>
          <a:lstStyle/>
          <a:p>
            <a:r>
              <a:rPr lang="en-US" dirty="0"/>
              <a:t>The </a:t>
            </a:r>
            <a:r>
              <a:rPr lang="en-US" dirty="0" err="1"/>
              <a:t>RecyclerView</a:t>
            </a:r>
            <a:r>
              <a:rPr lang="en-US" dirty="0"/>
              <a:t> widget is essentially a container that you can use to display large sets of data. </a:t>
            </a:r>
            <a:endParaRPr lang="en-US" dirty="0" smtClean="0"/>
          </a:p>
          <a:p>
            <a:r>
              <a:rPr lang="en-US" dirty="0" smtClean="0"/>
              <a:t>It’s </a:t>
            </a:r>
            <a:r>
              <a:rPr lang="en-US" dirty="0"/>
              <a:t>very efficient as it only displays a few items at a time. </a:t>
            </a:r>
            <a:endParaRPr lang="en-US" dirty="0" smtClean="0"/>
          </a:p>
          <a:p>
            <a:r>
              <a:rPr lang="en-US" b="1" dirty="0" smtClean="0"/>
              <a:t>Views </a:t>
            </a:r>
            <a:r>
              <a:rPr lang="en-US" b="1" dirty="0"/>
              <a:t>that are no longer needed are recycled and reused.</a:t>
            </a:r>
            <a:r>
              <a:rPr lang="en-US" dirty="0"/>
              <a:t> Not having to keep on inflating views saves CPU resources and valuable memory is saved by not having to keep views alive in the background.</a:t>
            </a:r>
          </a:p>
        </p:txBody>
      </p:sp>
    </p:spTree>
    <p:extLst>
      <p:ext uri="{BB962C8B-B14F-4D97-AF65-F5344CB8AC3E}">
        <p14:creationId xmlns:p14="http://schemas.microsoft.com/office/powerpoint/2010/main" val="397668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t>
            </a:r>
            <a:r>
              <a:rPr lang="en-US" dirty="0" err="1" smtClean="0"/>
              <a:t>RecyclerView</a:t>
            </a:r>
            <a:endParaRPr lang="en-US" dirty="0"/>
          </a:p>
        </p:txBody>
      </p:sp>
      <p:sp>
        <p:nvSpPr>
          <p:cNvPr id="3" name="Content Placeholder 2"/>
          <p:cNvSpPr>
            <a:spLocks noGrp="1"/>
          </p:cNvSpPr>
          <p:nvPr>
            <p:ph idx="1"/>
          </p:nvPr>
        </p:nvSpPr>
        <p:spPr>
          <a:xfrm>
            <a:off x="457200" y="1600200"/>
            <a:ext cx="8229600" cy="5095121"/>
          </a:xfrm>
        </p:spPr>
        <p:txBody>
          <a:bodyPr>
            <a:normAutofit fontScale="70000" lnSpcReduction="20000"/>
          </a:bodyPr>
          <a:lstStyle/>
          <a:p>
            <a:r>
              <a:rPr lang="en-US" dirty="0"/>
              <a:t>It’s easy to use the </a:t>
            </a:r>
            <a:r>
              <a:rPr lang="en-US" dirty="0" err="1"/>
              <a:t>RecyclerView</a:t>
            </a:r>
            <a:r>
              <a:rPr lang="en-US" dirty="0"/>
              <a:t> Widget, simply</a:t>
            </a:r>
            <a:r>
              <a:rPr lang="en-US" dirty="0" smtClean="0"/>
              <a:t>:</a:t>
            </a:r>
          </a:p>
          <a:p>
            <a:pPr marL="971550" lvl="1" indent="-514350">
              <a:buFont typeface="+mj-lt"/>
              <a:buAutoNum type="arabicPeriod"/>
            </a:pPr>
            <a:r>
              <a:rPr lang="en-US" dirty="0" smtClean="0"/>
              <a:t> </a:t>
            </a:r>
            <a:r>
              <a:rPr lang="en-US" dirty="0"/>
              <a:t>Specify an adapter – you need to create a custom adapter by extending the </a:t>
            </a:r>
            <a:r>
              <a:rPr lang="en-US" dirty="0" err="1"/>
              <a:t>RecyclerView.Adapter</a:t>
            </a:r>
            <a:r>
              <a:rPr lang="en-US" dirty="0"/>
              <a:t> class. The adapter will then display the data in the views that it </a:t>
            </a:r>
            <a:r>
              <a:rPr lang="en-US" dirty="0" smtClean="0"/>
              <a:t>creates</a:t>
            </a:r>
          </a:p>
          <a:p>
            <a:pPr marL="971550" lvl="1" indent="-514350">
              <a:buFont typeface="+mj-lt"/>
              <a:buAutoNum type="arabicPeriod"/>
            </a:pPr>
            <a:r>
              <a:rPr lang="en-US" dirty="0" smtClean="0"/>
              <a:t>Specify </a:t>
            </a:r>
            <a:r>
              <a:rPr lang="en-US" dirty="0"/>
              <a:t>a layout manager – you’ll need a layout manager to manage the positioning of items within the </a:t>
            </a:r>
            <a:r>
              <a:rPr lang="en-US" dirty="0" err="1"/>
              <a:t>RecyclerView</a:t>
            </a:r>
            <a:r>
              <a:rPr lang="en-US" dirty="0"/>
              <a:t> widget and also for recycling the views. There are three built-in layout </a:t>
            </a:r>
            <a:r>
              <a:rPr lang="en-US" dirty="0" smtClean="0"/>
              <a:t>managers:</a:t>
            </a:r>
          </a:p>
          <a:p>
            <a:pPr lvl="2"/>
            <a:r>
              <a:rPr lang="en-US" dirty="0" err="1" smtClean="0"/>
              <a:t>LinearLayoutManager</a:t>
            </a:r>
            <a:r>
              <a:rPr lang="en-US" dirty="0" smtClean="0"/>
              <a:t> </a:t>
            </a:r>
            <a:r>
              <a:rPr lang="en-US" dirty="0"/>
              <a:t>– where items appear in a vertical or horizontal scrolling </a:t>
            </a:r>
            <a:r>
              <a:rPr lang="en-US" dirty="0" smtClean="0"/>
              <a:t>list</a:t>
            </a:r>
          </a:p>
          <a:p>
            <a:pPr lvl="2"/>
            <a:r>
              <a:rPr lang="en-US" dirty="0" err="1" smtClean="0"/>
              <a:t>GridLayoutManager</a:t>
            </a:r>
            <a:r>
              <a:rPr lang="en-US" dirty="0" smtClean="0"/>
              <a:t> </a:t>
            </a:r>
            <a:r>
              <a:rPr lang="en-US" dirty="0"/>
              <a:t>- where items appear in a </a:t>
            </a:r>
            <a:r>
              <a:rPr lang="en-US" dirty="0" smtClean="0"/>
              <a:t>grid</a:t>
            </a:r>
          </a:p>
          <a:p>
            <a:pPr lvl="2"/>
            <a:r>
              <a:rPr lang="en-US" dirty="0" err="1" smtClean="0"/>
              <a:t>StaggeredGridLayoutManager</a:t>
            </a:r>
            <a:r>
              <a:rPr lang="en-US" dirty="0" smtClean="0"/>
              <a:t> </a:t>
            </a:r>
            <a:r>
              <a:rPr lang="en-US" dirty="0"/>
              <a:t>– where items appear in a staggered grid</a:t>
            </a:r>
          </a:p>
          <a:p>
            <a:endParaRPr lang="en-US" dirty="0"/>
          </a:p>
          <a:p>
            <a:r>
              <a:rPr lang="en-US" dirty="0"/>
              <a:t>You can also create your own custom layout manager</a:t>
            </a:r>
            <a:r>
              <a:rPr lang="en-US" dirty="0" smtClean="0"/>
              <a:t>.</a:t>
            </a:r>
          </a:p>
          <a:p>
            <a:r>
              <a:rPr lang="en-US" dirty="0"/>
              <a:t>You can animate the list items when they are added to or removed from the list. Adding and removing items are set by default to use the default animation. You can also use your own custom animations.</a:t>
            </a:r>
          </a:p>
          <a:p>
            <a:endParaRPr lang="en-US" dirty="0"/>
          </a:p>
        </p:txBody>
      </p:sp>
    </p:spTree>
    <p:extLst>
      <p:ext uri="{BB962C8B-B14F-4D97-AF65-F5344CB8AC3E}">
        <p14:creationId xmlns:p14="http://schemas.microsoft.com/office/powerpoint/2010/main" val="219237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Sample app with </a:t>
            </a:r>
            <a:r>
              <a:rPr lang="en-US" dirty="0" err="1" smtClean="0"/>
              <a:t>CardView</a:t>
            </a:r>
            <a:r>
              <a:rPr lang="en-US" dirty="0" smtClean="0"/>
              <a:t> and </a:t>
            </a:r>
            <a:r>
              <a:rPr lang="en-US" dirty="0" err="1" smtClean="0"/>
              <a:t>RecyclerView</a:t>
            </a:r>
            <a:endParaRPr lang="en-US" dirty="0"/>
          </a:p>
        </p:txBody>
      </p:sp>
      <p:pic>
        <p:nvPicPr>
          <p:cNvPr id="4" name="Content Placeholder 3"/>
          <p:cNvPicPr>
            <a:picLocks noGrp="1" noChangeAspect="1"/>
          </p:cNvPicPr>
          <p:nvPr>
            <p:ph idx="1"/>
          </p:nvPr>
        </p:nvPicPr>
        <p:blipFill>
          <a:blip r:embed="rId2"/>
          <a:srcRect l="-48586" r="-48586"/>
          <a:stretch>
            <a:fillRect/>
          </a:stretch>
        </p:blipFill>
        <p:spPr/>
      </p:pic>
    </p:spTree>
    <p:extLst>
      <p:ext uri="{BB962C8B-B14F-4D97-AF65-F5344CB8AC3E}">
        <p14:creationId xmlns:p14="http://schemas.microsoft.com/office/powerpoint/2010/main" val="2957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t>
            </a:r>
            <a:r>
              <a:rPr lang="en-US" dirty="0" err="1" smtClean="0"/>
              <a:t>ctivity_main</a:t>
            </a:r>
            <a:r>
              <a:rPr lang="en-US" dirty="0" smtClean="0"/>
              <a:t> with </a:t>
            </a:r>
            <a:r>
              <a:rPr lang="en-US" dirty="0" err="1" smtClean="0"/>
              <a:t>RecyclerView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5727" y="1464677"/>
            <a:ext cx="7635412" cy="3004097"/>
          </a:xfrm>
        </p:spPr>
      </p:pic>
      <p:pic>
        <p:nvPicPr>
          <p:cNvPr id="5" name="Picture 4" descr="Screen Shot 2015-12-09 at 10.38.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660" y="3041902"/>
            <a:ext cx="2060140" cy="3816098"/>
          </a:xfrm>
          <a:prstGeom prst="rect">
            <a:avLst/>
          </a:prstGeom>
        </p:spPr>
      </p:pic>
    </p:spTree>
    <p:extLst>
      <p:ext uri="{BB962C8B-B14F-4D97-AF65-F5344CB8AC3E}">
        <p14:creationId xmlns:p14="http://schemas.microsoft.com/office/powerpoint/2010/main" val="348464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 Person Object</a:t>
            </a:r>
            <a:endParaRPr lang="en-US" dirty="0"/>
          </a:p>
        </p:txBody>
      </p:sp>
      <p:pic>
        <p:nvPicPr>
          <p:cNvPr id="4" name="Content Placeholder 3" descr="Screen Shot 2015-12-09 at 10.50.11 PM.png"/>
          <p:cNvPicPr>
            <a:picLocks noGrp="1" noChangeAspect="1"/>
          </p:cNvPicPr>
          <p:nvPr>
            <p:ph idx="1"/>
          </p:nvPr>
        </p:nvPicPr>
        <p:blipFill>
          <a:blip r:embed="rId3">
            <a:extLst>
              <a:ext uri="{28A0092B-C50C-407E-A947-70E740481C1C}">
                <a14:useLocalDpi xmlns:a14="http://schemas.microsoft.com/office/drawing/2010/main" val="0"/>
              </a:ext>
            </a:extLst>
          </a:blip>
          <a:srcRect t="-3357" b="-3357"/>
          <a:stretch>
            <a:fillRect/>
          </a:stretch>
        </p:blipFill>
        <p:spPr/>
      </p:pic>
    </p:spTree>
    <p:extLst>
      <p:ext uri="{BB962C8B-B14F-4D97-AF65-F5344CB8AC3E}">
        <p14:creationId xmlns:p14="http://schemas.microsoft.com/office/powerpoint/2010/main" val="353535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Adapter</a:t>
            </a:r>
            <a:endParaRPr lang="en-US" dirty="0"/>
          </a:p>
        </p:txBody>
      </p:sp>
      <p:sp>
        <p:nvSpPr>
          <p:cNvPr id="3" name="Content Placeholder 2"/>
          <p:cNvSpPr>
            <a:spLocks noGrp="1"/>
          </p:cNvSpPr>
          <p:nvPr>
            <p:ph idx="1"/>
          </p:nvPr>
        </p:nvSpPr>
        <p:spPr/>
        <p:txBody>
          <a:bodyPr>
            <a:normAutofit fontScale="85000" lnSpcReduction="20000"/>
          </a:bodyPr>
          <a:lstStyle/>
          <a:p>
            <a:r>
              <a:rPr lang="en-US" dirty="0"/>
              <a:t>To create an adapter that a </a:t>
            </a:r>
            <a:r>
              <a:rPr lang="en-US" dirty="0" err="1"/>
              <a:t>RecyclerView</a:t>
            </a:r>
            <a:r>
              <a:rPr lang="en-US" dirty="0"/>
              <a:t> can use, you must extend </a:t>
            </a:r>
            <a:r>
              <a:rPr lang="en-US" dirty="0" err="1"/>
              <a:t>RecyclerView.Adapter</a:t>
            </a:r>
            <a:r>
              <a:rPr lang="en-US" dirty="0"/>
              <a:t>. This adapter follows the </a:t>
            </a:r>
            <a:r>
              <a:rPr lang="en-US" b="1" dirty="0"/>
              <a:t>view holder</a:t>
            </a:r>
            <a:r>
              <a:rPr lang="en-US" dirty="0"/>
              <a:t> design pattern, which means that it you to define a custom class that extends </a:t>
            </a:r>
            <a:r>
              <a:rPr lang="en-US" dirty="0" err="1"/>
              <a:t>RecyclerView.ViewHolder</a:t>
            </a:r>
            <a:r>
              <a:rPr lang="en-US" dirty="0"/>
              <a:t>. This pattern minimizes the number of calls to the costly </a:t>
            </a:r>
            <a:r>
              <a:rPr lang="en-US" dirty="0" err="1"/>
              <a:t>findViewById</a:t>
            </a:r>
            <a:r>
              <a:rPr lang="en-US" dirty="0"/>
              <a:t> method.</a:t>
            </a:r>
            <a:br>
              <a:rPr lang="en-US" dirty="0"/>
            </a:br>
            <a:endParaRPr lang="en-US" dirty="0"/>
          </a:p>
          <a:p>
            <a:r>
              <a:rPr lang="en-US" dirty="0"/>
              <a:t>Earlier we already defined the XML layout for a </a:t>
            </a:r>
            <a:r>
              <a:rPr lang="en-US" dirty="0" err="1"/>
              <a:t>CardView</a:t>
            </a:r>
            <a:r>
              <a:rPr lang="en-US" dirty="0"/>
              <a:t> that represents a person. We are going to reuse that layout now. Inside the constructor of our custom </a:t>
            </a:r>
            <a:r>
              <a:rPr lang="en-US" dirty="0" err="1"/>
              <a:t>ViewHolder</a:t>
            </a:r>
            <a:r>
              <a:rPr lang="en-US" dirty="0"/>
              <a:t>, initialize the views that belong to the items of our </a:t>
            </a:r>
            <a:r>
              <a:rPr lang="en-US" dirty="0" err="1"/>
              <a:t>RecyclerView</a:t>
            </a:r>
            <a:r>
              <a:rPr lang="en-US" dirty="0"/>
              <a:t>.</a:t>
            </a:r>
          </a:p>
          <a:p>
            <a:endParaRPr lang="en-US" dirty="0"/>
          </a:p>
        </p:txBody>
      </p:sp>
    </p:spTree>
    <p:extLst>
      <p:ext uri="{BB962C8B-B14F-4D97-AF65-F5344CB8AC3E}">
        <p14:creationId xmlns:p14="http://schemas.microsoft.com/office/powerpoint/2010/main" val="96184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Adapter: </a:t>
            </a:r>
            <a:r>
              <a:rPr lang="en-US" dirty="0" err="1" smtClean="0"/>
              <a:t>ViewHolder</a:t>
            </a:r>
            <a:r>
              <a:rPr lang="en-US" dirty="0" smtClean="0"/>
              <a:t> </a:t>
            </a:r>
            <a:r>
              <a:rPr lang="en-US" dirty="0" err="1" smtClean="0"/>
              <a:t>innerclass</a:t>
            </a:r>
            <a:endParaRPr lang="en-US" dirty="0"/>
          </a:p>
        </p:txBody>
      </p:sp>
      <p:pic>
        <p:nvPicPr>
          <p:cNvPr id="4" name="Content Placeholder 3" descr="Screen Shot 2015-12-09 at 11.09.09 PM.png"/>
          <p:cNvPicPr>
            <a:picLocks noGrp="1" noChangeAspect="1"/>
          </p:cNvPicPr>
          <p:nvPr>
            <p:ph idx="1"/>
          </p:nvPr>
        </p:nvPicPr>
        <p:blipFill>
          <a:blip r:embed="rId3">
            <a:extLst>
              <a:ext uri="{28A0092B-C50C-407E-A947-70E740481C1C}">
                <a14:useLocalDpi xmlns:a14="http://schemas.microsoft.com/office/drawing/2010/main" val="0"/>
              </a:ext>
            </a:extLst>
          </a:blip>
          <a:srcRect t="-15702" b="-15702"/>
          <a:stretch>
            <a:fillRect/>
          </a:stretch>
        </p:blipFill>
        <p:spPr/>
      </p:pic>
    </p:spTree>
    <p:extLst>
      <p:ext uri="{BB962C8B-B14F-4D97-AF65-F5344CB8AC3E}">
        <p14:creationId xmlns:p14="http://schemas.microsoft.com/office/powerpoint/2010/main" val="3497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Adapter: Constructor &amp; List of Persons</a:t>
            </a:r>
            <a:endParaRPr lang="en-US" dirty="0"/>
          </a:p>
        </p:txBody>
      </p:sp>
      <p:pic>
        <p:nvPicPr>
          <p:cNvPr id="4" name="Content Placeholder 3" descr="Screen Shot 2015-12-09 at 11.10.34 PM.png"/>
          <p:cNvPicPr>
            <a:picLocks noGrp="1" noChangeAspect="1"/>
          </p:cNvPicPr>
          <p:nvPr>
            <p:ph idx="1"/>
          </p:nvPr>
        </p:nvPicPr>
        <p:blipFill>
          <a:blip r:embed="rId3">
            <a:extLst>
              <a:ext uri="{28A0092B-C50C-407E-A947-70E740481C1C}">
                <a14:useLocalDpi xmlns:a14="http://schemas.microsoft.com/office/drawing/2010/main" val="0"/>
              </a:ext>
            </a:extLst>
          </a:blip>
          <a:srcRect t="-34939" b="-34939"/>
          <a:stretch>
            <a:fillRect/>
          </a:stretch>
        </p:blipFill>
        <p:spPr/>
      </p:pic>
    </p:spTree>
    <p:extLst>
      <p:ext uri="{BB962C8B-B14F-4D97-AF65-F5344CB8AC3E}">
        <p14:creationId xmlns:p14="http://schemas.microsoft.com/office/powerpoint/2010/main" val="153349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err="1" smtClean="0"/>
              <a:t>CardViews</a:t>
            </a:r>
            <a:r>
              <a:rPr lang="en-US" dirty="0" smtClean="0"/>
              <a:t> &amp; </a:t>
            </a:r>
            <a:r>
              <a:rPr lang="en-US" dirty="0" err="1" smtClean="0"/>
              <a:t>RecyclerViews</a:t>
            </a:r>
            <a:endParaRPr lang="en-US" dirty="0" smtClean="0"/>
          </a:p>
          <a:p>
            <a:r>
              <a:rPr lang="en-US" dirty="0" smtClean="0"/>
              <a:t>Obtaining and Processing JSON data</a:t>
            </a:r>
          </a:p>
          <a:p>
            <a:r>
              <a:rPr lang="en-US" dirty="0" smtClean="0"/>
              <a:t>Using </a:t>
            </a:r>
            <a:r>
              <a:rPr lang="en-US" dirty="0" err="1" smtClean="0"/>
              <a:t>CardViews</a:t>
            </a:r>
            <a:r>
              <a:rPr lang="en-US" dirty="0" smtClean="0"/>
              <a:t> &amp; </a:t>
            </a:r>
            <a:r>
              <a:rPr lang="en-US" dirty="0" err="1" smtClean="0"/>
              <a:t>RecyclerViews</a:t>
            </a:r>
            <a:r>
              <a:rPr lang="en-US" dirty="0" smtClean="0"/>
              <a:t> with JSON</a:t>
            </a:r>
          </a:p>
          <a:p>
            <a:endParaRPr lang="en-US" dirty="0"/>
          </a:p>
        </p:txBody>
      </p:sp>
    </p:spTree>
    <p:extLst>
      <p:ext uri="{BB962C8B-B14F-4D97-AF65-F5344CB8AC3E}">
        <p14:creationId xmlns:p14="http://schemas.microsoft.com/office/powerpoint/2010/main" val="3528092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Adapter: </a:t>
            </a:r>
            <a:r>
              <a:rPr lang="en-US" dirty="0"/>
              <a:t>R</a:t>
            </a:r>
            <a:r>
              <a:rPr lang="en-US" dirty="0" smtClean="0"/>
              <a:t>equired Methods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8884" y="1600200"/>
            <a:ext cx="7206231" cy="4525963"/>
          </a:xfrm>
        </p:spPr>
      </p:pic>
    </p:spTree>
    <p:extLst>
      <p:ext uri="{BB962C8B-B14F-4D97-AF65-F5344CB8AC3E}">
        <p14:creationId xmlns:p14="http://schemas.microsoft.com/office/powerpoint/2010/main" val="396239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MainActivity</a:t>
            </a:r>
            <a:endParaRPr lang="en-US" dirty="0"/>
          </a:p>
        </p:txBody>
      </p:sp>
      <p:pic>
        <p:nvPicPr>
          <p:cNvPr id="4" name="Content Placeholder 3" descr="Screen Shot 2015-12-09 at 11.36.29 PM.png"/>
          <p:cNvPicPr>
            <a:picLocks noGrp="1" noChangeAspect="1"/>
          </p:cNvPicPr>
          <p:nvPr>
            <p:ph idx="1"/>
          </p:nvPr>
        </p:nvPicPr>
        <p:blipFill>
          <a:blip r:embed="rId3">
            <a:extLst>
              <a:ext uri="{28A0092B-C50C-407E-A947-70E740481C1C}">
                <a14:useLocalDpi xmlns:a14="http://schemas.microsoft.com/office/drawing/2010/main" val="0"/>
              </a:ext>
            </a:extLst>
          </a:blip>
          <a:srcRect l="-15342" r="-15342"/>
          <a:stretch>
            <a:fillRect/>
          </a:stretch>
        </p:blipFill>
        <p:spPr/>
      </p:pic>
    </p:spTree>
    <p:extLst>
      <p:ext uri="{BB962C8B-B14F-4D97-AF65-F5344CB8AC3E}">
        <p14:creationId xmlns:p14="http://schemas.microsoft.com/office/powerpoint/2010/main" val="489844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a:t>
            </a:r>
            <a:endParaRPr lang="en-US" dirty="0"/>
          </a:p>
        </p:txBody>
      </p:sp>
      <p:pic>
        <p:nvPicPr>
          <p:cNvPr id="4" name="Content Placeholder 3" descr="Screen Shot 2015-12-09 at 11.33.05 PM.png"/>
          <p:cNvPicPr>
            <a:picLocks noGrp="1" noChangeAspect="1"/>
          </p:cNvPicPr>
          <p:nvPr>
            <p:ph idx="1"/>
          </p:nvPr>
        </p:nvPicPr>
        <p:blipFill>
          <a:blip r:embed="rId2">
            <a:extLst>
              <a:ext uri="{28A0092B-C50C-407E-A947-70E740481C1C}">
                <a14:useLocalDpi xmlns:a14="http://schemas.microsoft.com/office/drawing/2010/main" val="0"/>
              </a:ext>
            </a:extLst>
          </a:blip>
          <a:srcRect l="-128062" r="-128062"/>
          <a:stretch>
            <a:fillRect/>
          </a:stretch>
        </p:blipFill>
        <p:spPr/>
      </p:pic>
    </p:spTree>
    <p:extLst>
      <p:ext uri="{BB962C8B-B14F-4D97-AF65-F5344CB8AC3E}">
        <p14:creationId xmlns:p14="http://schemas.microsoft.com/office/powerpoint/2010/main" val="1537616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Little bit of JSON on our minds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26108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JSON?</a:t>
            </a:r>
            <a:endParaRPr lang="en-US" dirty="0"/>
          </a:p>
        </p:txBody>
      </p:sp>
      <p:sp>
        <p:nvSpPr>
          <p:cNvPr id="3" name="Content Placeholder 2"/>
          <p:cNvSpPr>
            <a:spLocks noGrp="1"/>
          </p:cNvSpPr>
          <p:nvPr>
            <p:ph idx="1"/>
          </p:nvPr>
        </p:nvSpPr>
        <p:spPr/>
        <p:txBody>
          <a:bodyPr>
            <a:normAutofit/>
          </a:bodyPr>
          <a:lstStyle/>
          <a:p>
            <a:r>
              <a:rPr lang="en-US" dirty="0" smtClean="0"/>
              <a:t>JSON (JavaScript Object Notation) is a lightweight data-interchange format. It is easy for humans to read and write. It is easy for machines to parse and generate. </a:t>
            </a:r>
          </a:p>
          <a:p>
            <a:r>
              <a:rPr lang="en-US" dirty="0" smtClean="0"/>
              <a:t>It is based on a subset of the JavaScript Programming Language, Standard ECMA-262 3rd Edition - December 1999.</a:t>
            </a:r>
          </a:p>
        </p:txBody>
      </p:sp>
    </p:spTree>
    <p:extLst>
      <p:ext uri="{BB962C8B-B14F-4D97-AF65-F5344CB8AC3E}">
        <p14:creationId xmlns:p14="http://schemas.microsoft.com/office/powerpoint/2010/main" val="2232887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JSON?</a:t>
            </a:r>
            <a:endParaRPr lang="en-US" dirty="0"/>
          </a:p>
        </p:txBody>
      </p:sp>
      <p:sp>
        <p:nvSpPr>
          <p:cNvPr id="3" name="Content Placeholder 2"/>
          <p:cNvSpPr>
            <a:spLocks noGrp="1"/>
          </p:cNvSpPr>
          <p:nvPr>
            <p:ph idx="1"/>
          </p:nvPr>
        </p:nvSpPr>
        <p:spPr/>
        <p:txBody>
          <a:bodyPr/>
          <a:lstStyle/>
          <a:p>
            <a:r>
              <a:rPr lang="en-US" dirty="0"/>
              <a:t>You should use JSON in your projects instead of XML </a:t>
            </a:r>
            <a:r>
              <a:rPr lang="en-US" dirty="0" smtClean="0"/>
              <a:t>because:</a:t>
            </a:r>
          </a:p>
          <a:p>
            <a:pPr lvl="1"/>
            <a:r>
              <a:rPr lang="en-US" dirty="0" smtClean="0"/>
              <a:t>it </a:t>
            </a:r>
            <a:r>
              <a:rPr lang="en-US" dirty="0"/>
              <a:t>is </a:t>
            </a:r>
            <a:r>
              <a:rPr lang="en-US" dirty="0" smtClean="0"/>
              <a:t>lightweight</a:t>
            </a:r>
          </a:p>
          <a:p>
            <a:pPr lvl="1"/>
            <a:r>
              <a:rPr lang="en-US" dirty="0" smtClean="0"/>
              <a:t>easier </a:t>
            </a:r>
            <a:r>
              <a:rPr lang="en-US" dirty="0"/>
              <a:t>to </a:t>
            </a:r>
            <a:r>
              <a:rPr lang="en-US" dirty="0" smtClean="0"/>
              <a:t>parse</a:t>
            </a:r>
          </a:p>
          <a:p>
            <a:pPr lvl="1"/>
            <a:r>
              <a:rPr lang="en-US" dirty="0" smtClean="0"/>
              <a:t>supported </a:t>
            </a:r>
            <a:r>
              <a:rPr lang="en-US" dirty="0"/>
              <a:t>by most programming </a:t>
            </a:r>
            <a:r>
              <a:rPr lang="en-US" dirty="0" smtClean="0"/>
              <a:t>languages. </a:t>
            </a:r>
            <a:endParaRPr lang="en-US" dirty="0"/>
          </a:p>
        </p:txBody>
      </p:sp>
    </p:spTree>
    <p:extLst>
      <p:ext uri="{BB962C8B-B14F-4D97-AF65-F5344CB8AC3E}">
        <p14:creationId xmlns:p14="http://schemas.microsoft.com/office/powerpoint/2010/main" val="448902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JSON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7658" y="1600200"/>
            <a:ext cx="4848683" cy="4525963"/>
          </a:xfrm>
        </p:spPr>
      </p:pic>
    </p:spTree>
    <p:extLst>
      <p:ext uri="{BB962C8B-B14F-4D97-AF65-F5344CB8AC3E}">
        <p14:creationId xmlns:p14="http://schemas.microsoft.com/office/powerpoint/2010/main" val="3395597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JSON Structure</a:t>
            </a:r>
            <a:endParaRPr lang="en-US" dirty="0"/>
          </a:p>
        </p:txBody>
      </p:sp>
      <p:pic>
        <p:nvPicPr>
          <p:cNvPr id="4" name="Content Placeholder 3" descr="Screen Shot 2015-12-07 at 4.01.19 PM.png"/>
          <p:cNvPicPr>
            <a:picLocks noGrp="1" noChangeAspect="1"/>
          </p:cNvPicPr>
          <p:nvPr>
            <p:ph idx="1"/>
          </p:nvPr>
        </p:nvPicPr>
        <p:blipFill>
          <a:blip r:embed="rId3">
            <a:extLst>
              <a:ext uri="{28A0092B-C50C-407E-A947-70E740481C1C}">
                <a14:useLocalDpi xmlns:a14="http://schemas.microsoft.com/office/drawing/2010/main" val="0"/>
              </a:ext>
            </a:extLst>
          </a:blip>
          <a:srcRect l="-8356" r="-8356"/>
          <a:stretch>
            <a:fillRect/>
          </a:stretch>
        </p:blipFill>
        <p:spPr/>
      </p:pic>
    </p:spTree>
    <p:extLst>
      <p:ext uri="{BB962C8B-B14F-4D97-AF65-F5344CB8AC3E}">
        <p14:creationId xmlns:p14="http://schemas.microsoft.com/office/powerpoint/2010/main" val="1717238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expose your data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56955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RESTful</a:t>
            </a:r>
            <a:r>
              <a:rPr lang="en-US" dirty="0" smtClean="0"/>
              <a:t> APIs</a:t>
            </a:r>
            <a:endParaRPr lang="en-US" dirty="0"/>
          </a:p>
        </p:txBody>
      </p:sp>
      <p:sp>
        <p:nvSpPr>
          <p:cNvPr id="3" name="Content Placeholder 2"/>
          <p:cNvSpPr>
            <a:spLocks noGrp="1"/>
          </p:cNvSpPr>
          <p:nvPr>
            <p:ph idx="1"/>
          </p:nvPr>
        </p:nvSpPr>
        <p:spPr/>
        <p:txBody>
          <a:bodyPr/>
          <a:lstStyle/>
          <a:p>
            <a:r>
              <a:rPr lang="en-US" b="1" i="1" dirty="0" err="1" smtClean="0">
                <a:solidFill>
                  <a:srgbClr val="FF0000"/>
                </a:solidFill>
              </a:rPr>
              <a:t>RE</a:t>
            </a:r>
            <a:r>
              <a:rPr lang="en-US" b="1" i="1" dirty="0" err="1" smtClean="0"/>
              <a:t>presentational</a:t>
            </a:r>
            <a:r>
              <a:rPr lang="en-US" b="1" i="1" dirty="0" smtClean="0"/>
              <a:t> </a:t>
            </a:r>
            <a:r>
              <a:rPr lang="en-US" b="1" i="1" dirty="0" smtClean="0">
                <a:solidFill>
                  <a:srgbClr val="FF0000"/>
                </a:solidFill>
              </a:rPr>
              <a:t>S</a:t>
            </a:r>
            <a:r>
              <a:rPr lang="en-US" b="1" i="1" dirty="0" smtClean="0"/>
              <a:t>tate </a:t>
            </a:r>
            <a:r>
              <a:rPr lang="en-US" b="1" i="1" dirty="0" smtClean="0">
                <a:solidFill>
                  <a:srgbClr val="FF0000"/>
                </a:solidFill>
              </a:rPr>
              <a:t>T</a:t>
            </a:r>
            <a:r>
              <a:rPr lang="en-US" b="1" i="1" dirty="0" smtClean="0"/>
              <a:t>ransfer</a:t>
            </a:r>
            <a:r>
              <a:rPr lang="en-US" dirty="0" smtClean="0"/>
              <a:t>, an architectural style that can be used in building networked applications, is becoming increasingly popular nowadays. </a:t>
            </a:r>
          </a:p>
          <a:p>
            <a:r>
              <a:rPr lang="en-US" dirty="0" smtClean="0"/>
              <a:t>Many leading vendors have opened the doors of their services to developers, providing them with restful accesses to different web services. </a:t>
            </a:r>
            <a:endParaRPr lang="en-US" dirty="0"/>
          </a:p>
        </p:txBody>
      </p:sp>
    </p:spTree>
    <p:extLst>
      <p:ext uri="{BB962C8B-B14F-4D97-AF65-F5344CB8AC3E}">
        <p14:creationId xmlns:p14="http://schemas.microsoft.com/office/powerpoint/2010/main" val="421189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Presenting Data: </a:t>
            </a:r>
            <a:r>
              <a:rPr lang="en-US" dirty="0" err="1" smtClean="0"/>
              <a:t>CARDviews</a:t>
            </a:r>
            <a:r>
              <a:rPr lang="en-US" dirty="0" smtClean="0"/>
              <a:t> &amp; Recycler Views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1113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Methods to Facilitate REST</a:t>
            </a:r>
            <a:endParaRPr lang="en-US" dirty="0"/>
          </a:p>
        </p:txBody>
      </p:sp>
      <p:sp>
        <p:nvSpPr>
          <p:cNvPr id="3" name="Content Placeholder 2"/>
          <p:cNvSpPr>
            <a:spLocks noGrp="1"/>
          </p:cNvSpPr>
          <p:nvPr>
            <p:ph idx="1"/>
          </p:nvPr>
        </p:nvSpPr>
        <p:spPr/>
        <p:txBody>
          <a:bodyPr/>
          <a:lstStyle/>
          <a:p>
            <a:r>
              <a:rPr lang="en-US" dirty="0" smtClean="0"/>
              <a:t>GET to retrieve and search data</a:t>
            </a:r>
          </a:p>
          <a:p>
            <a:r>
              <a:rPr lang="en-US" dirty="0" smtClean="0"/>
              <a:t>POST to add data</a:t>
            </a:r>
          </a:p>
          <a:p>
            <a:r>
              <a:rPr lang="en-US" dirty="0" smtClean="0"/>
              <a:t>PUT to update data</a:t>
            </a:r>
          </a:p>
          <a:p>
            <a:r>
              <a:rPr lang="en-US" dirty="0" smtClean="0"/>
              <a:t>DELETE to delete data</a:t>
            </a:r>
            <a:endParaRPr lang="en-US" dirty="0"/>
          </a:p>
        </p:txBody>
      </p:sp>
    </p:spTree>
    <p:extLst>
      <p:ext uri="{BB962C8B-B14F-4D97-AF65-F5344CB8AC3E}">
        <p14:creationId xmlns:p14="http://schemas.microsoft.com/office/powerpoint/2010/main" val="481457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 app that Accesses JSON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39748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 a new BLANK Activity Class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38700"/>
            <a:ext cx="8229600" cy="4048963"/>
          </a:xfrm>
        </p:spPr>
      </p:pic>
      <p:sp>
        <p:nvSpPr>
          <p:cNvPr id="7" name="Rounded Rectangle 6"/>
          <p:cNvSpPr/>
          <p:nvPr/>
        </p:nvSpPr>
        <p:spPr>
          <a:xfrm>
            <a:off x="2461394" y="2994863"/>
            <a:ext cx="3793996" cy="815355"/>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929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AndroidManifest.xml</a:t>
            </a:r>
            <a:endParaRPr lang="en-US" dirty="0"/>
          </a:p>
        </p:txBody>
      </p:sp>
      <p:pic>
        <p:nvPicPr>
          <p:cNvPr id="4" name="Content Placeholder 3" descr="Screen Shot 2015-12-10 at 12.53.27 AM.png"/>
          <p:cNvPicPr>
            <a:picLocks noGrp="1" noChangeAspect="1"/>
          </p:cNvPicPr>
          <p:nvPr>
            <p:ph idx="1"/>
          </p:nvPr>
        </p:nvPicPr>
        <p:blipFill>
          <a:blip r:embed="rId3">
            <a:extLst>
              <a:ext uri="{28A0092B-C50C-407E-A947-70E740481C1C}">
                <a14:useLocalDpi xmlns:a14="http://schemas.microsoft.com/office/drawing/2010/main" val="0"/>
              </a:ext>
            </a:extLst>
          </a:blip>
          <a:srcRect l="-5147" r="-5147"/>
          <a:stretch>
            <a:fillRect/>
          </a:stretch>
        </p:blipFill>
        <p:spPr>
          <a:xfrm>
            <a:off x="282026" y="1417638"/>
            <a:ext cx="8561554" cy="4708525"/>
          </a:xfrm>
        </p:spPr>
      </p:pic>
      <p:sp>
        <p:nvSpPr>
          <p:cNvPr id="5" name="Rounded Rectangle 4"/>
          <p:cNvSpPr/>
          <p:nvPr/>
        </p:nvSpPr>
        <p:spPr>
          <a:xfrm>
            <a:off x="972015" y="2022710"/>
            <a:ext cx="6427844" cy="282238"/>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301245" y="4359015"/>
            <a:ext cx="7243083" cy="100351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ine Callout 1 6"/>
          <p:cNvSpPr/>
          <p:nvPr/>
        </p:nvSpPr>
        <p:spPr>
          <a:xfrm>
            <a:off x="5643961" y="2477426"/>
            <a:ext cx="2022419" cy="831035"/>
          </a:xfrm>
          <a:prstGeom prst="borderCallout1">
            <a:avLst>
              <a:gd name="adj1" fmla="val 18750"/>
              <a:gd name="adj2" fmla="val -8333"/>
              <a:gd name="adj3" fmla="val -15802"/>
              <a:gd name="adj4" fmla="val -7166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Add permission to access the internet</a:t>
            </a:r>
            <a:endParaRPr lang="en-US" dirty="0"/>
          </a:p>
        </p:txBody>
      </p:sp>
      <p:sp>
        <p:nvSpPr>
          <p:cNvPr id="8" name="Line Callout 1 7"/>
          <p:cNvSpPr/>
          <p:nvPr/>
        </p:nvSpPr>
        <p:spPr>
          <a:xfrm>
            <a:off x="5377440" y="5710645"/>
            <a:ext cx="2022419" cy="831035"/>
          </a:xfrm>
          <a:prstGeom prst="borderCallout1">
            <a:avLst>
              <a:gd name="adj1" fmla="val 18750"/>
              <a:gd name="adj2" fmla="val -8333"/>
              <a:gd name="adj3" fmla="val -38444"/>
              <a:gd name="adj4" fmla="val -7166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Make the new activity the launch activity</a:t>
            </a:r>
            <a:endParaRPr lang="en-US" dirty="0"/>
          </a:p>
        </p:txBody>
      </p:sp>
    </p:spTree>
    <p:extLst>
      <p:ext uri="{BB962C8B-B14F-4D97-AF65-F5344CB8AC3E}">
        <p14:creationId xmlns:p14="http://schemas.microsoft.com/office/powerpoint/2010/main" val="2557956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JSONActivity</a:t>
            </a:r>
            <a:r>
              <a:rPr lang="en-US" dirty="0" smtClean="0"/>
              <a:t>: Initializations</a:t>
            </a:r>
            <a:endParaRPr lang="en-US" dirty="0"/>
          </a:p>
        </p:txBody>
      </p:sp>
      <p:pic>
        <p:nvPicPr>
          <p:cNvPr id="4" name="Content Placeholder 3" descr="Screen Shot 2015-12-10 at 12.57.51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4392" b="1355"/>
          <a:stretch/>
        </p:blipFill>
        <p:spPr>
          <a:xfrm>
            <a:off x="457200" y="1756149"/>
            <a:ext cx="8229600" cy="2179507"/>
          </a:xfrm>
        </p:spPr>
      </p:pic>
    </p:spTree>
    <p:extLst>
      <p:ext uri="{BB962C8B-B14F-4D97-AF65-F5344CB8AC3E}">
        <p14:creationId xmlns:p14="http://schemas.microsoft.com/office/powerpoint/2010/main" val="4234911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JSONActivity</a:t>
            </a:r>
            <a:r>
              <a:rPr lang="en-US" dirty="0" smtClean="0"/>
              <a:t>: </a:t>
            </a:r>
            <a:r>
              <a:rPr lang="en-US" dirty="0" err="1" smtClean="0"/>
              <a:t>onCreate</a:t>
            </a:r>
            <a:r>
              <a:rPr lang="en-US" dirty="0" smtClean="0"/>
              <a:t>()</a:t>
            </a:r>
            <a:endParaRPr lang="en-US" dirty="0"/>
          </a:p>
        </p:txBody>
      </p:sp>
      <p:pic>
        <p:nvPicPr>
          <p:cNvPr id="4" name="Content Placeholder 3" descr="Screen Shot 2015-12-10 at 12.59.44 AM.png"/>
          <p:cNvPicPr>
            <a:picLocks noGrp="1" noChangeAspect="1"/>
          </p:cNvPicPr>
          <p:nvPr>
            <p:ph idx="1"/>
          </p:nvPr>
        </p:nvPicPr>
        <p:blipFill>
          <a:blip r:embed="rId2">
            <a:extLst>
              <a:ext uri="{28A0092B-C50C-407E-A947-70E740481C1C}">
                <a14:useLocalDpi xmlns:a14="http://schemas.microsoft.com/office/drawing/2010/main" val="0"/>
              </a:ext>
            </a:extLst>
          </a:blip>
          <a:srcRect t="-17060" b="-17060"/>
          <a:stretch>
            <a:fillRect/>
          </a:stretch>
        </p:blipFill>
        <p:spPr>
          <a:xfrm>
            <a:off x="21024" y="1417638"/>
            <a:ext cx="8997730" cy="4948405"/>
          </a:xfrm>
        </p:spPr>
      </p:pic>
      <p:sp>
        <p:nvSpPr>
          <p:cNvPr id="5" name="Rounded Rectangle 4"/>
          <p:cNvSpPr/>
          <p:nvPr/>
        </p:nvSpPr>
        <p:spPr>
          <a:xfrm>
            <a:off x="3841028" y="2994863"/>
            <a:ext cx="1740221" cy="282238"/>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ine Callout 1 5"/>
          <p:cNvSpPr/>
          <p:nvPr/>
        </p:nvSpPr>
        <p:spPr>
          <a:xfrm>
            <a:off x="6145646" y="1630710"/>
            <a:ext cx="2873108" cy="815356"/>
          </a:xfrm>
          <a:prstGeom prst="borderCallout1">
            <a:avLst>
              <a:gd name="adj1" fmla="val 18750"/>
              <a:gd name="adj2" fmla="val -8333"/>
              <a:gd name="adj3" fmla="val 168762"/>
              <a:gd name="adj4" fmla="val -27689"/>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Activity_main</a:t>
            </a:r>
            <a:r>
              <a:rPr lang="en-US" dirty="0" smtClean="0"/>
              <a:t> is reused; </a:t>
            </a:r>
            <a:r>
              <a:rPr lang="en-US" dirty="0" err="1" smtClean="0"/>
              <a:t>RecyclerView</a:t>
            </a:r>
            <a:r>
              <a:rPr lang="en-US" dirty="0" smtClean="0"/>
              <a:t> is reused</a:t>
            </a:r>
            <a:endParaRPr lang="en-US" dirty="0"/>
          </a:p>
        </p:txBody>
      </p:sp>
    </p:spTree>
    <p:extLst>
      <p:ext uri="{BB962C8B-B14F-4D97-AF65-F5344CB8AC3E}">
        <p14:creationId xmlns:p14="http://schemas.microsoft.com/office/powerpoint/2010/main" val="2233794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GetData</a:t>
            </a:r>
            <a:r>
              <a:rPr lang="en-US" dirty="0" smtClean="0"/>
              <a:t> inner </a:t>
            </a:r>
            <a:r>
              <a:rPr lang="en-US" dirty="0" err="1" smtClean="0"/>
              <a:t>AsyncTask</a:t>
            </a:r>
            <a:r>
              <a:rPr lang="en-US" dirty="0" smtClean="0"/>
              <a:t> class </a:t>
            </a:r>
            <a:endParaRPr lang="en-US" dirty="0"/>
          </a:p>
        </p:txBody>
      </p:sp>
      <p:sp>
        <p:nvSpPr>
          <p:cNvPr id="3" name="Content Placeholder 2"/>
          <p:cNvSpPr>
            <a:spLocks noGrp="1"/>
          </p:cNvSpPr>
          <p:nvPr>
            <p:ph idx="1"/>
          </p:nvPr>
        </p:nvSpPr>
        <p:spPr/>
        <p:txBody>
          <a:bodyPr/>
          <a:lstStyle/>
          <a:p>
            <a:r>
              <a:rPr lang="en-US" dirty="0" err="1"/>
              <a:t>AsyncTask</a:t>
            </a:r>
            <a:r>
              <a:rPr lang="en-US" dirty="0"/>
              <a:t> is an abstract class provided by Android which helps us to use the UI thread properly. </a:t>
            </a:r>
            <a:endParaRPr lang="en-US" dirty="0" smtClean="0"/>
          </a:p>
          <a:p>
            <a:r>
              <a:rPr lang="en-US" dirty="0" smtClean="0"/>
              <a:t>This </a:t>
            </a:r>
            <a:r>
              <a:rPr lang="en-US" dirty="0"/>
              <a:t>class allows us to perform long/background operations and show its result on the UI thread without having to manipulate threads.</a:t>
            </a:r>
            <a:endParaRPr lang="en-US" dirty="0"/>
          </a:p>
        </p:txBody>
      </p:sp>
    </p:spTree>
    <p:extLst>
      <p:ext uri="{BB962C8B-B14F-4D97-AF65-F5344CB8AC3E}">
        <p14:creationId xmlns:p14="http://schemas.microsoft.com/office/powerpoint/2010/main" val="2396077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AsyncTask</a:t>
            </a:r>
            <a:r>
              <a:rPr lang="en-US" dirty="0"/>
              <a:t>?</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a:t>Android implements </a:t>
            </a:r>
            <a:r>
              <a:rPr lang="en-US" dirty="0" smtClean="0"/>
              <a:t> a single </a:t>
            </a:r>
            <a:r>
              <a:rPr lang="en-US" dirty="0"/>
              <a:t>thread model and whenever an android application is launched, a thread is created. </a:t>
            </a:r>
            <a:endParaRPr lang="en-US" dirty="0" smtClean="0"/>
          </a:p>
          <a:p>
            <a:r>
              <a:rPr lang="en-US" dirty="0" smtClean="0"/>
              <a:t>Assuming </a:t>
            </a:r>
            <a:r>
              <a:rPr lang="en-US" dirty="0"/>
              <a:t>we are doing network operation on a button click in our application. On button click a request would be made to the server and response will be awaited. </a:t>
            </a:r>
            <a:endParaRPr lang="en-US" dirty="0" smtClean="0"/>
          </a:p>
          <a:p>
            <a:r>
              <a:rPr lang="en-US" dirty="0" smtClean="0"/>
              <a:t>Due </a:t>
            </a:r>
            <a:r>
              <a:rPr lang="en-US" dirty="0"/>
              <a:t>to </a:t>
            </a:r>
            <a:r>
              <a:rPr lang="en-US" dirty="0" smtClean="0"/>
              <a:t>the single </a:t>
            </a:r>
            <a:r>
              <a:rPr lang="en-US" dirty="0"/>
              <a:t>thread model of android, till the time response </a:t>
            </a:r>
            <a:r>
              <a:rPr lang="en-US" dirty="0" smtClean="0"/>
              <a:t>is complete </a:t>
            </a:r>
            <a:r>
              <a:rPr lang="en-US" dirty="0"/>
              <a:t>our screen is non-responsive. </a:t>
            </a:r>
            <a:endParaRPr lang="en-US" dirty="0" smtClean="0"/>
          </a:p>
          <a:p>
            <a:r>
              <a:rPr lang="en-US" dirty="0" smtClean="0"/>
              <a:t>So </a:t>
            </a:r>
            <a:r>
              <a:rPr lang="en-US" dirty="0"/>
              <a:t>we should avoid performing long running operations on the </a:t>
            </a:r>
            <a:r>
              <a:rPr lang="en-US" dirty="0" smtClean="0"/>
              <a:t>main UI </a:t>
            </a:r>
            <a:r>
              <a:rPr lang="en-US" dirty="0"/>
              <a:t>thread. </a:t>
            </a:r>
            <a:endParaRPr lang="en-US" dirty="0" smtClean="0"/>
          </a:p>
          <a:p>
            <a:r>
              <a:rPr lang="en-US" dirty="0" smtClean="0"/>
              <a:t>This </a:t>
            </a:r>
            <a:r>
              <a:rPr lang="en-US" dirty="0"/>
              <a:t>includes file and network access</a:t>
            </a:r>
            <a:r>
              <a:rPr lang="en-US" dirty="0" smtClean="0"/>
              <a:t>. </a:t>
            </a:r>
            <a:r>
              <a:rPr lang="en-US" dirty="0"/>
              <a:t>To overcome this we can create new thread </a:t>
            </a:r>
            <a:r>
              <a:rPr lang="en-US" dirty="0" smtClean="0"/>
              <a:t>using an </a:t>
            </a:r>
            <a:r>
              <a:rPr lang="en-US" dirty="0" err="1" smtClean="0"/>
              <a:t>AsyncTask</a:t>
            </a:r>
            <a:r>
              <a:rPr lang="en-US" dirty="0" smtClean="0"/>
              <a:t> and </a:t>
            </a:r>
            <a:r>
              <a:rPr lang="en-US" dirty="0"/>
              <a:t>implement run method to perform this network call, so </a:t>
            </a:r>
            <a:r>
              <a:rPr lang="en-US" dirty="0" smtClean="0"/>
              <a:t>that the UI </a:t>
            </a:r>
            <a:r>
              <a:rPr lang="en-US" dirty="0"/>
              <a:t>remains responsive.</a:t>
            </a:r>
            <a:endParaRPr lang="en-US" dirty="0">
              <a:effectLst/>
            </a:endParaRPr>
          </a:p>
        </p:txBody>
      </p:sp>
    </p:spTree>
    <p:extLst>
      <p:ext uri="{BB962C8B-B14F-4D97-AF65-F5344CB8AC3E}">
        <p14:creationId xmlns:p14="http://schemas.microsoft.com/office/powerpoint/2010/main" val="654156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JSONActivity</a:t>
            </a:r>
            <a:r>
              <a:rPr lang="en-US" dirty="0" smtClean="0"/>
              <a:t>: </a:t>
            </a:r>
            <a:r>
              <a:rPr lang="en-US" dirty="0" err="1" smtClean="0"/>
              <a:t>GetData</a:t>
            </a:r>
            <a:r>
              <a:rPr lang="en-US" dirty="0" smtClean="0"/>
              <a:t> inner class</a:t>
            </a:r>
            <a:endParaRPr lang="en-US" dirty="0"/>
          </a:p>
        </p:txBody>
      </p:sp>
      <p:sp>
        <p:nvSpPr>
          <p:cNvPr id="3" name="Content Placeholder 2"/>
          <p:cNvSpPr>
            <a:spLocks noGrp="1"/>
          </p:cNvSpPr>
          <p:nvPr>
            <p:ph idx="1"/>
          </p:nvPr>
        </p:nvSpPr>
        <p:spPr/>
        <p:txBody>
          <a:bodyPr/>
          <a:lstStyle/>
          <a:p>
            <a:pPr marL="0" indent="0">
              <a:buNone/>
            </a:pPr>
            <a:r>
              <a:rPr lang="en-US" b="1" dirty="0">
                <a:latin typeface="Courier"/>
                <a:cs typeface="Courier"/>
              </a:rPr>
              <a:t>public class </a:t>
            </a:r>
            <a:r>
              <a:rPr lang="en-US" dirty="0" err="1">
                <a:latin typeface="Courier"/>
                <a:cs typeface="Courier"/>
              </a:rPr>
              <a:t>GetData</a:t>
            </a:r>
            <a:r>
              <a:rPr lang="en-US" dirty="0">
                <a:latin typeface="Courier"/>
                <a:cs typeface="Courier"/>
              </a:rPr>
              <a:t> </a:t>
            </a:r>
            <a:r>
              <a:rPr lang="en-US" b="1" dirty="0">
                <a:latin typeface="Courier"/>
                <a:cs typeface="Courier"/>
              </a:rPr>
              <a:t>extends </a:t>
            </a:r>
            <a:r>
              <a:rPr lang="en-US" dirty="0" err="1">
                <a:latin typeface="Courier"/>
                <a:cs typeface="Courier"/>
              </a:rPr>
              <a:t>AsyncTask</a:t>
            </a:r>
            <a:r>
              <a:rPr lang="en-US" dirty="0">
                <a:latin typeface="Courier"/>
                <a:cs typeface="Courier"/>
              </a:rPr>
              <a:t>&lt;String, Void, Integer&gt; </a:t>
            </a:r>
            <a:r>
              <a:rPr lang="en-US" dirty="0" smtClean="0">
                <a:latin typeface="Courier"/>
                <a:cs typeface="Courier"/>
              </a:rPr>
              <a:t>{</a:t>
            </a:r>
          </a:p>
          <a:p>
            <a:pPr marL="0" indent="0">
              <a:buNone/>
            </a:pPr>
            <a:endParaRPr lang="en-US" dirty="0">
              <a:latin typeface="Courier"/>
              <a:cs typeface="Courier"/>
            </a:endParaRPr>
          </a:p>
          <a:p>
            <a:pPr marL="0" indent="0">
              <a:buNone/>
            </a:pPr>
            <a:r>
              <a:rPr lang="en-US" dirty="0" smtClean="0">
                <a:latin typeface="Courier"/>
                <a:cs typeface="Courier"/>
              </a:rPr>
              <a:t>}</a:t>
            </a:r>
            <a:endParaRPr lang="en-US" dirty="0">
              <a:latin typeface="Courier"/>
              <a:cs typeface="Courier"/>
            </a:endParaRPr>
          </a:p>
        </p:txBody>
      </p:sp>
    </p:spTree>
    <p:extLst>
      <p:ext uri="{BB962C8B-B14F-4D97-AF65-F5344CB8AC3E}">
        <p14:creationId xmlns:p14="http://schemas.microsoft.com/office/powerpoint/2010/main" val="2396077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AsyncTask</a:t>
            </a:r>
            <a:r>
              <a:rPr lang="en-US" dirty="0" smtClean="0"/>
              <a:t> Methods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err="1"/>
              <a:t>doInBackground</a:t>
            </a:r>
            <a:r>
              <a:rPr lang="en-US" b="1" dirty="0"/>
              <a:t>: </a:t>
            </a:r>
            <a:r>
              <a:rPr lang="en-US" dirty="0"/>
              <a:t>Code performing long running operation goes in this method.  When </a:t>
            </a:r>
            <a:r>
              <a:rPr lang="en-US" dirty="0" err="1"/>
              <a:t>onClick</a:t>
            </a:r>
            <a:r>
              <a:rPr lang="en-US" dirty="0"/>
              <a:t> method is executed on click of button, it calls execute method which accepts parameters and automatically calls </a:t>
            </a:r>
            <a:r>
              <a:rPr lang="en-US" dirty="0" err="1"/>
              <a:t>doInBackground</a:t>
            </a:r>
            <a:r>
              <a:rPr lang="en-US" dirty="0"/>
              <a:t> method with the parameters passed.</a:t>
            </a:r>
            <a:endParaRPr lang="en-US" dirty="0"/>
          </a:p>
          <a:p>
            <a:r>
              <a:rPr lang="en-US" b="1" dirty="0" err="1"/>
              <a:t>onPostExecute</a:t>
            </a:r>
            <a:r>
              <a:rPr lang="en-US" b="1" dirty="0"/>
              <a:t>: </a:t>
            </a:r>
            <a:r>
              <a:rPr lang="en-US" dirty="0"/>
              <a:t>This method is called after </a:t>
            </a:r>
            <a:r>
              <a:rPr lang="en-US" dirty="0" err="1"/>
              <a:t>doInBackground</a:t>
            </a:r>
            <a:r>
              <a:rPr lang="en-US" dirty="0"/>
              <a:t> method completes processing. Result from </a:t>
            </a:r>
            <a:r>
              <a:rPr lang="en-US" dirty="0" err="1"/>
              <a:t>doInBackground</a:t>
            </a:r>
            <a:r>
              <a:rPr lang="en-US" dirty="0"/>
              <a:t> is passed to this method.</a:t>
            </a:r>
            <a:endParaRPr lang="en-US" dirty="0"/>
          </a:p>
          <a:p>
            <a:r>
              <a:rPr lang="en-US" b="1" dirty="0" err="1"/>
              <a:t>onPreExecute</a:t>
            </a:r>
            <a:r>
              <a:rPr lang="en-US" b="1" dirty="0"/>
              <a:t>: </a:t>
            </a:r>
            <a:r>
              <a:rPr lang="en-US" dirty="0"/>
              <a:t>This method is called before </a:t>
            </a:r>
            <a:r>
              <a:rPr lang="en-US" dirty="0" err="1"/>
              <a:t>doInBackground</a:t>
            </a:r>
            <a:r>
              <a:rPr lang="en-US" dirty="0"/>
              <a:t> method is called.</a:t>
            </a:r>
            <a:endParaRPr lang="en-US" dirty="0"/>
          </a:p>
          <a:p>
            <a:r>
              <a:rPr lang="en-US" b="1" dirty="0" err="1"/>
              <a:t>onProgressUpdate</a:t>
            </a:r>
            <a:r>
              <a:rPr lang="en-US" b="1" dirty="0"/>
              <a:t>:</a:t>
            </a:r>
            <a:r>
              <a:rPr lang="en-US" dirty="0"/>
              <a:t> This method is invoked by calling </a:t>
            </a:r>
            <a:r>
              <a:rPr lang="en-US" dirty="0" err="1"/>
              <a:t>publishProgress</a:t>
            </a:r>
            <a:r>
              <a:rPr lang="en-US" dirty="0"/>
              <a:t> anytime from </a:t>
            </a:r>
            <a:r>
              <a:rPr lang="en-US" dirty="0" err="1"/>
              <a:t>doInBackground</a:t>
            </a:r>
            <a:r>
              <a:rPr lang="en-US" dirty="0"/>
              <a:t> call this method.</a:t>
            </a:r>
            <a:endParaRPr lang="en-US" dirty="0"/>
          </a:p>
          <a:p>
            <a:endParaRPr lang="en-US" dirty="0"/>
          </a:p>
        </p:txBody>
      </p:sp>
    </p:spTree>
    <p:extLst>
      <p:ext uri="{BB962C8B-B14F-4D97-AF65-F5344CB8AC3E}">
        <p14:creationId xmlns:p14="http://schemas.microsoft.com/office/powerpoint/2010/main" val="593949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Android’s </a:t>
            </a:r>
            <a:r>
              <a:rPr lang="en-US" dirty="0"/>
              <a:t>latest release, Lollipop (Android 5.0 API Level 21) includes the new </a:t>
            </a:r>
            <a:r>
              <a:rPr lang="en-US" dirty="0" err="1"/>
              <a:t>RecyclerView</a:t>
            </a:r>
            <a:r>
              <a:rPr lang="en-US" dirty="0"/>
              <a:t> and </a:t>
            </a:r>
            <a:r>
              <a:rPr lang="en-US" dirty="0" err="1"/>
              <a:t>CardView</a:t>
            </a:r>
            <a:r>
              <a:rPr lang="en-US" dirty="0"/>
              <a:t> widgets. They’re also made available for use on devices running API Level 7 and above through the Support Libraries.</a:t>
            </a:r>
          </a:p>
          <a:p>
            <a:r>
              <a:rPr lang="en-US" dirty="0"/>
              <a:t>The</a:t>
            </a:r>
            <a:r>
              <a:rPr lang="en-US" b="1" i="1" dirty="0"/>
              <a:t> </a:t>
            </a:r>
            <a:r>
              <a:rPr lang="en-US" b="1" i="1" dirty="0" err="1"/>
              <a:t>RecyclerView</a:t>
            </a:r>
            <a:r>
              <a:rPr lang="en-US" b="1" i="1" dirty="0"/>
              <a:t> </a:t>
            </a:r>
            <a:r>
              <a:rPr lang="en-US" dirty="0"/>
              <a:t>provides a more advanced and flexible way of displaying lists than the </a:t>
            </a:r>
            <a:r>
              <a:rPr lang="en-US" dirty="0" err="1" smtClean="0"/>
              <a:t>ListView</a:t>
            </a:r>
            <a:r>
              <a:rPr lang="en-US" dirty="0"/>
              <a:t>.</a:t>
            </a:r>
          </a:p>
          <a:p>
            <a:r>
              <a:rPr lang="en-US" dirty="0"/>
              <a:t>The </a:t>
            </a:r>
            <a:r>
              <a:rPr lang="en-US" b="1" i="1" dirty="0" err="1"/>
              <a:t>CardView</a:t>
            </a:r>
            <a:r>
              <a:rPr lang="en-US" dirty="0"/>
              <a:t> widget enables you to display views inside a card. You can design the card so that its look is consistent across your app.</a:t>
            </a:r>
          </a:p>
          <a:p>
            <a:endParaRPr lang="en-US" dirty="0"/>
          </a:p>
        </p:txBody>
      </p:sp>
      <p:sp>
        <p:nvSpPr>
          <p:cNvPr id="2" name="Title 1"/>
          <p:cNvSpPr>
            <a:spLocks noGrp="1"/>
          </p:cNvSpPr>
          <p:nvPr>
            <p:ph type="title"/>
          </p:nvPr>
        </p:nvSpPr>
        <p:spPr/>
        <p:txBody>
          <a:bodyPr/>
          <a:lstStyle/>
          <a:p>
            <a:r>
              <a:rPr lang="en-US" dirty="0" err="1" smtClean="0"/>
              <a:t>CardView</a:t>
            </a:r>
            <a:r>
              <a:rPr lang="en-US" dirty="0" smtClean="0"/>
              <a:t> and </a:t>
            </a:r>
            <a:r>
              <a:rPr lang="en-US" dirty="0" err="1" smtClean="0"/>
              <a:t>RecyclerView</a:t>
            </a:r>
            <a:endParaRPr lang="en-US" dirty="0"/>
          </a:p>
        </p:txBody>
      </p:sp>
    </p:spTree>
    <p:extLst>
      <p:ext uri="{BB962C8B-B14F-4D97-AF65-F5344CB8AC3E}">
        <p14:creationId xmlns:p14="http://schemas.microsoft.com/office/powerpoint/2010/main" val="207319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JSONActivity</a:t>
            </a:r>
            <a:r>
              <a:rPr lang="en-US" dirty="0" smtClean="0"/>
              <a:t>: </a:t>
            </a:r>
            <a:r>
              <a:rPr lang="en-US" dirty="0" err="1" smtClean="0"/>
              <a:t>GetData</a:t>
            </a:r>
            <a:r>
              <a:rPr lang="en-US" dirty="0" smtClean="0"/>
              <a:t> </a:t>
            </a:r>
            <a:r>
              <a:rPr lang="en-US" dirty="0" err="1" smtClean="0"/>
              <a:t>onPreExecute</a:t>
            </a:r>
            <a:endParaRPr lang="en-US" dirty="0"/>
          </a:p>
        </p:txBody>
      </p:sp>
      <p:pic>
        <p:nvPicPr>
          <p:cNvPr id="4" name="Content Placeholder 3" descr="Screen Shot 2015-12-10 at 1.09.52 AM.png"/>
          <p:cNvPicPr>
            <a:picLocks noGrp="1" noChangeAspect="1"/>
          </p:cNvPicPr>
          <p:nvPr>
            <p:ph idx="1"/>
          </p:nvPr>
        </p:nvPicPr>
        <p:blipFill>
          <a:blip r:embed="rId2">
            <a:extLst>
              <a:ext uri="{28A0092B-C50C-407E-A947-70E740481C1C}">
                <a14:useLocalDpi xmlns:a14="http://schemas.microsoft.com/office/drawing/2010/main" val="0"/>
              </a:ext>
            </a:extLst>
          </a:blip>
          <a:srcRect t="-94966" b="-94966"/>
          <a:stretch>
            <a:fillRect/>
          </a:stretch>
        </p:blipFill>
        <p:spPr/>
      </p:pic>
    </p:spTree>
    <p:extLst>
      <p:ext uri="{BB962C8B-B14F-4D97-AF65-F5344CB8AC3E}">
        <p14:creationId xmlns:p14="http://schemas.microsoft.com/office/powerpoint/2010/main" val="3215209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JSONActivity</a:t>
            </a:r>
            <a:r>
              <a:rPr lang="en-US" dirty="0" smtClean="0"/>
              <a:t>: </a:t>
            </a:r>
            <a:r>
              <a:rPr lang="en-US" dirty="0" err="1" smtClean="0"/>
              <a:t>GetData</a:t>
            </a:r>
            <a:r>
              <a:rPr lang="en-US" dirty="0" smtClean="0"/>
              <a:t> </a:t>
            </a:r>
            <a:r>
              <a:rPr lang="en-US" dirty="0" err="1" smtClean="0"/>
              <a:t>doInBackground</a:t>
            </a:r>
            <a:r>
              <a:rPr lang="en-US" dirty="0" smtClean="0"/>
              <a:t>()</a:t>
            </a:r>
            <a:endParaRPr lang="en-US" dirty="0"/>
          </a:p>
        </p:txBody>
      </p:sp>
      <p:pic>
        <p:nvPicPr>
          <p:cNvPr id="4" name="Content Placeholder 3" descr="Screen Shot 2015-12-10 at 1.10.02 AM.png"/>
          <p:cNvPicPr>
            <a:picLocks noGrp="1" noChangeAspect="1"/>
          </p:cNvPicPr>
          <p:nvPr>
            <p:ph idx="1"/>
          </p:nvPr>
        </p:nvPicPr>
        <p:blipFill>
          <a:blip r:embed="rId2">
            <a:extLst>
              <a:ext uri="{28A0092B-C50C-407E-A947-70E740481C1C}">
                <a14:useLocalDpi xmlns:a14="http://schemas.microsoft.com/office/drawing/2010/main" val="0"/>
              </a:ext>
            </a:extLst>
          </a:blip>
          <a:srcRect l="-19977" r="-19977"/>
          <a:stretch>
            <a:fillRect/>
          </a:stretch>
        </p:blipFill>
        <p:spPr/>
      </p:pic>
    </p:spTree>
    <p:extLst>
      <p:ext uri="{BB962C8B-B14F-4D97-AF65-F5344CB8AC3E}">
        <p14:creationId xmlns:p14="http://schemas.microsoft.com/office/powerpoint/2010/main" val="3215209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JSONActivity</a:t>
            </a:r>
            <a:r>
              <a:rPr lang="en-US" dirty="0" smtClean="0"/>
              <a:t>: </a:t>
            </a:r>
            <a:r>
              <a:rPr lang="en-US" dirty="0" err="1" smtClean="0"/>
              <a:t>GetData</a:t>
            </a:r>
            <a:r>
              <a:rPr lang="en-US" dirty="0" smtClean="0"/>
              <a:t> </a:t>
            </a:r>
            <a:r>
              <a:rPr lang="en-US" dirty="0" err="1" smtClean="0"/>
              <a:t>onPostExecute</a:t>
            </a:r>
            <a:r>
              <a:rPr lang="en-US" dirty="0" smtClean="0"/>
              <a:t>()</a:t>
            </a:r>
            <a:endParaRPr lang="en-US" dirty="0"/>
          </a:p>
        </p:txBody>
      </p:sp>
      <p:pic>
        <p:nvPicPr>
          <p:cNvPr id="4" name="Content Placeholder 3" descr="Screen Shot 2015-12-10 at 1.10.33 AM.png"/>
          <p:cNvPicPr>
            <a:picLocks noGrp="1" noChangeAspect="1"/>
          </p:cNvPicPr>
          <p:nvPr>
            <p:ph idx="1"/>
          </p:nvPr>
        </p:nvPicPr>
        <p:blipFill>
          <a:blip r:embed="rId3">
            <a:extLst>
              <a:ext uri="{28A0092B-C50C-407E-A947-70E740481C1C}">
                <a14:useLocalDpi xmlns:a14="http://schemas.microsoft.com/office/drawing/2010/main" val="0"/>
              </a:ext>
            </a:extLst>
          </a:blip>
          <a:srcRect t="-31011" b="-31011"/>
          <a:stretch>
            <a:fillRect/>
          </a:stretch>
        </p:blipFill>
        <p:spPr/>
      </p:pic>
    </p:spTree>
    <p:extLst>
      <p:ext uri="{BB962C8B-B14F-4D97-AF65-F5344CB8AC3E}">
        <p14:creationId xmlns:p14="http://schemas.microsoft.com/office/powerpoint/2010/main" val="3215209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JSONActivity</a:t>
            </a:r>
            <a:r>
              <a:rPr lang="en-US" dirty="0" smtClean="0"/>
              <a:t>: </a:t>
            </a:r>
            <a:r>
              <a:rPr lang="en-US" dirty="0" err="1" smtClean="0"/>
              <a:t>parseResult</a:t>
            </a:r>
            <a:r>
              <a:rPr lang="en-US" dirty="0" smtClean="0"/>
              <a:t>()</a:t>
            </a:r>
            <a:endParaRPr lang="en-US" dirty="0"/>
          </a:p>
        </p:txBody>
      </p:sp>
      <p:pic>
        <p:nvPicPr>
          <p:cNvPr id="4" name="Content Placeholder 3" descr="Screen Shot 2015-12-10 at 1.13.16 AM.png"/>
          <p:cNvPicPr>
            <a:picLocks noGrp="1" noChangeAspect="1"/>
          </p:cNvPicPr>
          <p:nvPr>
            <p:ph idx="1"/>
          </p:nvPr>
        </p:nvPicPr>
        <p:blipFill>
          <a:blip r:embed="rId3">
            <a:extLst>
              <a:ext uri="{28A0092B-C50C-407E-A947-70E740481C1C}">
                <a14:useLocalDpi xmlns:a14="http://schemas.microsoft.com/office/drawing/2010/main" val="0"/>
              </a:ext>
            </a:extLst>
          </a:blip>
          <a:srcRect l="-3647" r="-3647"/>
          <a:stretch>
            <a:fillRect/>
          </a:stretch>
        </p:blipFill>
        <p:spPr/>
      </p:pic>
    </p:spTree>
    <p:extLst>
      <p:ext uri="{BB962C8B-B14F-4D97-AF65-F5344CB8AC3E}">
        <p14:creationId xmlns:p14="http://schemas.microsoft.com/office/powerpoint/2010/main" val="547290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0092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5-12-10 at 1.15.45 AM.png"/>
          <p:cNvPicPr>
            <a:picLocks noGrp="1" noChangeAspect="1"/>
          </p:cNvPicPr>
          <p:nvPr>
            <p:ph idx="1"/>
          </p:nvPr>
        </p:nvPicPr>
        <p:blipFill>
          <a:blip r:embed="rId2">
            <a:extLst>
              <a:ext uri="{28A0092B-C50C-407E-A947-70E740481C1C}">
                <a14:useLocalDpi xmlns:a14="http://schemas.microsoft.com/office/drawing/2010/main" val="0"/>
              </a:ext>
            </a:extLst>
          </a:blip>
          <a:srcRect l="-112812" r="-112812"/>
          <a:stretch>
            <a:fillRect/>
          </a:stretch>
        </p:blipFill>
        <p:spPr/>
      </p:pic>
    </p:spTree>
    <p:extLst>
      <p:ext uri="{BB962C8B-B14F-4D97-AF65-F5344CB8AC3E}">
        <p14:creationId xmlns:p14="http://schemas.microsoft.com/office/powerpoint/2010/main" val="1733835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End of Day 2</a:t>
            </a:r>
            <a:br>
              <a:rPr lang="en-US" dirty="0"/>
            </a:br>
            <a:endParaRPr lang="en-US" dirty="0"/>
          </a:p>
        </p:txBody>
      </p:sp>
      <p:sp>
        <p:nvSpPr>
          <p:cNvPr id="3" name="Conten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903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before use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04250"/>
            <a:ext cx="8229600" cy="3317862"/>
          </a:xfrm>
        </p:spPr>
      </p:pic>
      <p:sp>
        <p:nvSpPr>
          <p:cNvPr id="5" name="TextBox 4"/>
          <p:cNvSpPr txBox="1"/>
          <p:nvPr/>
        </p:nvSpPr>
        <p:spPr>
          <a:xfrm>
            <a:off x="188133" y="5433665"/>
            <a:ext cx="8779494" cy="646331"/>
          </a:xfrm>
          <a:prstGeom prst="rect">
            <a:avLst/>
          </a:prstGeom>
          <a:noFill/>
          <a:ln>
            <a:solidFill>
              <a:srgbClr val="4F81BD"/>
            </a:solidFill>
          </a:ln>
        </p:spPr>
        <p:txBody>
          <a:bodyPr wrap="square" rtlCol="0">
            <a:spAutoFit/>
          </a:bodyPr>
          <a:lstStyle/>
          <a:p>
            <a:r>
              <a:rPr lang="en-US" dirty="0"/>
              <a:t>Include the support libraries for the </a:t>
            </a:r>
            <a:r>
              <a:rPr lang="en-US" dirty="0" err="1"/>
              <a:t>AppCompat</a:t>
            </a:r>
            <a:r>
              <a:rPr lang="en-US" dirty="0"/>
              <a:t> theme, </a:t>
            </a:r>
            <a:r>
              <a:rPr lang="en-US" dirty="0" err="1"/>
              <a:t>CardView</a:t>
            </a:r>
            <a:r>
              <a:rPr lang="en-US" dirty="0"/>
              <a:t> and </a:t>
            </a:r>
            <a:r>
              <a:rPr lang="en-US" dirty="0" err="1"/>
              <a:t>RecyclerView</a:t>
            </a:r>
            <a:r>
              <a:rPr lang="en-US" dirty="0"/>
              <a:t> classes in your </a:t>
            </a:r>
            <a:r>
              <a:rPr lang="en-US" dirty="0" err="1"/>
              <a:t>build.gradle</a:t>
            </a:r>
            <a:r>
              <a:rPr lang="en-US" dirty="0"/>
              <a:t> file</a:t>
            </a:r>
          </a:p>
        </p:txBody>
      </p:sp>
      <p:sp>
        <p:nvSpPr>
          <p:cNvPr id="6" name="Rounded Rectangle 5"/>
          <p:cNvSpPr/>
          <p:nvPr/>
        </p:nvSpPr>
        <p:spPr>
          <a:xfrm>
            <a:off x="3433409" y="4594213"/>
            <a:ext cx="4875755" cy="642876"/>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57200" y="3324141"/>
            <a:ext cx="2255037" cy="185957"/>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10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t>
            </a:r>
            <a:r>
              <a:rPr lang="en-US" dirty="0" err="1" smtClean="0"/>
              <a:t>Cardview</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028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CardView</a:t>
            </a:r>
            <a:r>
              <a:rPr lang="en-US" dirty="0"/>
              <a:t> </a:t>
            </a:r>
            <a:r>
              <a:rPr lang="en-US" dirty="0" smtClean="0"/>
              <a:t>widgets</a:t>
            </a:r>
            <a:endParaRPr lang="en-US" dirty="0"/>
          </a:p>
        </p:txBody>
      </p:sp>
      <p:sp>
        <p:nvSpPr>
          <p:cNvPr id="3" name="Content Placeholder 2"/>
          <p:cNvSpPr>
            <a:spLocks noGrp="1"/>
          </p:cNvSpPr>
          <p:nvPr>
            <p:ph idx="1"/>
          </p:nvPr>
        </p:nvSpPr>
        <p:spPr/>
        <p:txBody>
          <a:bodyPr>
            <a:normAutofit/>
          </a:bodyPr>
          <a:lstStyle/>
          <a:p>
            <a:r>
              <a:rPr lang="en-US" dirty="0" smtClean="0"/>
              <a:t>Use </a:t>
            </a:r>
            <a:r>
              <a:rPr lang="en-US" dirty="0"/>
              <a:t>the </a:t>
            </a:r>
            <a:r>
              <a:rPr lang="en-US" dirty="0" err="1"/>
              <a:t>CardView</a:t>
            </a:r>
            <a:r>
              <a:rPr lang="en-US" dirty="0"/>
              <a:t> widget to create cards that will look the same wherever you use them in your </a:t>
            </a:r>
            <a:r>
              <a:rPr lang="en-US" dirty="0" smtClean="0"/>
              <a:t>apps.</a:t>
            </a:r>
          </a:p>
          <a:p>
            <a:r>
              <a:rPr lang="en-US" dirty="0" smtClean="0"/>
              <a:t>You </a:t>
            </a:r>
            <a:r>
              <a:rPr lang="en-US" dirty="0"/>
              <a:t>can specify their background, whether their corners should be rounded and if they should have a shadow.</a:t>
            </a:r>
          </a:p>
        </p:txBody>
      </p:sp>
      <p:pic>
        <p:nvPicPr>
          <p:cNvPr id="4" name="Picture 3"/>
          <p:cNvPicPr>
            <a:picLocks noChangeAspect="1"/>
          </p:cNvPicPr>
          <p:nvPr/>
        </p:nvPicPr>
        <p:blipFill>
          <a:blip r:embed="rId3"/>
          <a:stretch>
            <a:fillRect/>
          </a:stretch>
        </p:blipFill>
        <p:spPr>
          <a:xfrm>
            <a:off x="5130800" y="4533548"/>
            <a:ext cx="3556000" cy="1930400"/>
          </a:xfrm>
          <a:prstGeom prst="rect">
            <a:avLst/>
          </a:prstGeom>
        </p:spPr>
      </p:pic>
    </p:spTree>
    <p:extLst>
      <p:ext uri="{BB962C8B-B14F-4D97-AF65-F5344CB8AC3E}">
        <p14:creationId xmlns:p14="http://schemas.microsoft.com/office/powerpoint/2010/main" val="372397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Empty </a:t>
            </a:r>
            <a:r>
              <a:rPr lang="en-US" dirty="0" err="1" smtClean="0"/>
              <a:t>CardView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878256"/>
            <a:ext cx="8229600" cy="1969851"/>
          </a:xfrm>
        </p:spPr>
      </p:pic>
    </p:spTree>
    <p:extLst>
      <p:ext uri="{BB962C8B-B14F-4D97-AF65-F5344CB8AC3E}">
        <p14:creationId xmlns:p14="http://schemas.microsoft.com/office/powerpoint/2010/main" val="107933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more realistic </a:t>
            </a:r>
            <a:r>
              <a:rPr lang="en-US" dirty="0" err="1" smtClean="0"/>
              <a:t>CardView</a:t>
            </a:r>
            <a:endParaRPr lang="en-US" dirty="0"/>
          </a:p>
        </p:txBody>
      </p:sp>
      <p:sp>
        <p:nvSpPr>
          <p:cNvPr id="3" name="Content Placeholder 2"/>
          <p:cNvSpPr>
            <a:spLocks noGrp="1"/>
          </p:cNvSpPr>
          <p:nvPr>
            <p:ph idx="1"/>
          </p:nvPr>
        </p:nvSpPr>
        <p:spPr/>
        <p:txBody>
          <a:bodyPr>
            <a:normAutofit/>
          </a:bodyPr>
          <a:lstStyle/>
          <a:p>
            <a:r>
              <a:rPr lang="en-US" dirty="0"/>
              <a:t>As a more realistic example, let us now create a </a:t>
            </a:r>
            <a:r>
              <a:rPr lang="en-US" dirty="0" err="1"/>
              <a:t>LinearLayout</a:t>
            </a:r>
            <a:r>
              <a:rPr lang="en-US" dirty="0"/>
              <a:t> and place a </a:t>
            </a:r>
            <a:r>
              <a:rPr lang="en-US" dirty="0" err="1"/>
              <a:t>CardView</a:t>
            </a:r>
            <a:r>
              <a:rPr lang="en-US" dirty="0"/>
              <a:t> inside it. </a:t>
            </a:r>
            <a:endParaRPr lang="en-US" dirty="0" smtClean="0"/>
          </a:p>
          <a:p>
            <a:r>
              <a:rPr lang="en-US" dirty="0" smtClean="0"/>
              <a:t>The </a:t>
            </a:r>
            <a:r>
              <a:rPr lang="en-US" dirty="0" err="1"/>
              <a:t>CardView</a:t>
            </a:r>
            <a:r>
              <a:rPr lang="en-US" dirty="0"/>
              <a:t> could represent, for example, a person and contain the </a:t>
            </a:r>
            <a:r>
              <a:rPr lang="en-US" dirty="0" smtClean="0"/>
              <a:t>following:</a:t>
            </a:r>
          </a:p>
          <a:p>
            <a:pPr lvl="1"/>
            <a:r>
              <a:rPr lang="en-US" dirty="0" smtClean="0"/>
              <a:t>a </a:t>
            </a:r>
            <a:r>
              <a:rPr lang="en-US" dirty="0" err="1"/>
              <a:t>TextView</a:t>
            </a:r>
            <a:r>
              <a:rPr lang="en-US" dirty="0"/>
              <a:t> to display the name of the </a:t>
            </a:r>
            <a:r>
              <a:rPr lang="en-US" dirty="0" smtClean="0"/>
              <a:t>person</a:t>
            </a:r>
          </a:p>
          <a:p>
            <a:pPr lvl="1"/>
            <a:r>
              <a:rPr lang="en-US" dirty="0" smtClean="0"/>
              <a:t>a </a:t>
            </a:r>
            <a:r>
              <a:rPr lang="en-US" dirty="0" err="1"/>
              <a:t>TextView</a:t>
            </a:r>
            <a:r>
              <a:rPr lang="en-US" dirty="0"/>
              <a:t> to display the person's </a:t>
            </a:r>
            <a:r>
              <a:rPr lang="en-US" dirty="0" smtClean="0"/>
              <a:t>age</a:t>
            </a:r>
          </a:p>
          <a:p>
            <a:pPr lvl="1"/>
            <a:r>
              <a:rPr lang="en-US" dirty="0" smtClean="0"/>
              <a:t>an </a:t>
            </a:r>
            <a:r>
              <a:rPr lang="en-US" dirty="0" err="1"/>
              <a:t>ImageView</a:t>
            </a:r>
            <a:r>
              <a:rPr lang="en-US" dirty="0"/>
              <a:t> to display the person's photo</a:t>
            </a:r>
          </a:p>
        </p:txBody>
      </p:sp>
    </p:spTree>
    <p:extLst>
      <p:ext uri="{BB962C8B-B14F-4D97-AF65-F5344CB8AC3E}">
        <p14:creationId xmlns:p14="http://schemas.microsoft.com/office/powerpoint/2010/main" val="825662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2222</TotalTime>
  <Words>1873</Words>
  <Application>Microsoft Macintosh PowerPoint</Application>
  <PresentationFormat>On-screen Show (4:3)</PresentationFormat>
  <Paragraphs>245</Paragraphs>
  <Slides>46</Slides>
  <Notes>26</Notes>
  <HiddenSlides>1</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Mobile Apps Development</vt:lpstr>
      <vt:lpstr>Topics</vt:lpstr>
      <vt:lpstr>Presenting Data: CARDviews &amp; Recycler Views</vt:lpstr>
      <vt:lpstr>CardView and RecyclerView</vt:lpstr>
      <vt:lpstr>Setup before use</vt:lpstr>
      <vt:lpstr>The Cardview</vt:lpstr>
      <vt:lpstr>CardView widgets</vt:lpstr>
      <vt:lpstr>An Empty CardView</vt:lpstr>
      <vt:lpstr>A more realistic CardView</vt:lpstr>
      <vt:lpstr>Using the CardView</vt:lpstr>
      <vt:lpstr>The RecyclerView</vt:lpstr>
      <vt:lpstr>The RecyclerView Widget</vt:lpstr>
      <vt:lpstr>Using the RecyclerView</vt:lpstr>
      <vt:lpstr>A Sample app with CardView and RecyclerView</vt:lpstr>
      <vt:lpstr>activity_main with RecyclerView</vt:lpstr>
      <vt:lpstr>Data Structure: Person Object</vt:lpstr>
      <vt:lpstr>Creating an Adapter</vt:lpstr>
      <vt:lpstr>Adapter: ViewHolder innerclass</vt:lpstr>
      <vt:lpstr>Adapter: Constructor &amp; List of Persons</vt:lpstr>
      <vt:lpstr>Adapter: Required Methods</vt:lpstr>
      <vt:lpstr>MainActivity</vt:lpstr>
      <vt:lpstr>Running the App</vt:lpstr>
      <vt:lpstr>A Little bit of JSON on our minds</vt:lpstr>
      <vt:lpstr>What is JSON?</vt:lpstr>
      <vt:lpstr>Why JSON?</vt:lpstr>
      <vt:lpstr>Sample JSON</vt:lpstr>
      <vt:lpstr>JSON Structure</vt:lpstr>
      <vt:lpstr>How to expose your data</vt:lpstr>
      <vt:lpstr>RESTful APIs</vt:lpstr>
      <vt:lpstr>HTTP Methods to Facilitate REST</vt:lpstr>
      <vt:lpstr>An app that Accesses JSON</vt:lpstr>
      <vt:lpstr>Add a new BLANK Activity Class</vt:lpstr>
      <vt:lpstr>Modify AndroidManifest.xml</vt:lpstr>
      <vt:lpstr>JSONActivity: Initializations</vt:lpstr>
      <vt:lpstr>JSONActivity: onCreate()</vt:lpstr>
      <vt:lpstr>GetData inner AsyncTask class </vt:lpstr>
      <vt:lpstr>Why AsyncTask? </vt:lpstr>
      <vt:lpstr>JSONActivity: GetData inner class</vt:lpstr>
      <vt:lpstr>AsyncTask Methods</vt:lpstr>
      <vt:lpstr>JSONActivity: GetData onPreExecute</vt:lpstr>
      <vt:lpstr>JSONActivity: GetData doInBackground()</vt:lpstr>
      <vt:lpstr>JSONActivity: GetData onPostExecute()</vt:lpstr>
      <vt:lpstr>JSONActivity: parseResult()</vt:lpstr>
      <vt:lpstr>Complete Code</vt:lpstr>
      <vt:lpstr>Run the App</vt:lpstr>
      <vt:lpstr>End of Day 2 </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Apps Development</dc:title>
  <dc:creator>Ronald Ramos</dc:creator>
  <cp:lastModifiedBy>Ronald Ramos</cp:lastModifiedBy>
  <cp:revision>36</cp:revision>
  <dcterms:created xsi:type="dcterms:W3CDTF">2015-12-07T07:09:28Z</dcterms:created>
  <dcterms:modified xsi:type="dcterms:W3CDTF">2015-12-09T17:21:55Z</dcterms:modified>
</cp:coreProperties>
</file>