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16" r:id="rId3"/>
    <p:sldId id="317" r:id="rId4"/>
    <p:sldId id="318" r:id="rId5"/>
    <p:sldId id="319" r:id="rId6"/>
    <p:sldId id="257" r:id="rId7"/>
    <p:sldId id="266" r:id="rId8"/>
    <p:sldId id="272" r:id="rId9"/>
    <p:sldId id="267" r:id="rId10"/>
    <p:sldId id="273" r:id="rId11"/>
    <p:sldId id="278" r:id="rId12"/>
    <p:sldId id="279" r:id="rId13"/>
    <p:sldId id="280" r:id="rId14"/>
    <p:sldId id="277" r:id="rId15"/>
    <p:sldId id="281" r:id="rId16"/>
    <p:sldId id="282" r:id="rId17"/>
    <p:sldId id="283" r:id="rId18"/>
    <p:sldId id="284" r:id="rId19"/>
    <p:sldId id="285" r:id="rId20"/>
    <p:sldId id="286" r:id="rId21"/>
    <p:sldId id="287" r:id="rId22"/>
    <p:sldId id="304" r:id="rId23"/>
    <p:sldId id="305" r:id="rId24"/>
    <p:sldId id="306" r:id="rId25"/>
    <p:sldId id="307" r:id="rId26"/>
    <p:sldId id="289" r:id="rId27"/>
    <p:sldId id="290" r:id="rId28"/>
    <p:sldId id="308" r:id="rId29"/>
    <p:sldId id="291" r:id="rId30"/>
    <p:sldId id="309" r:id="rId31"/>
    <p:sldId id="310" r:id="rId32"/>
    <p:sldId id="311" r:id="rId33"/>
    <p:sldId id="313" r:id="rId34"/>
    <p:sldId id="315" r:id="rId35"/>
    <p:sldId id="314" r:id="rId36"/>
    <p:sldId id="32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6" autoAdjust="0"/>
  </p:normalViewPr>
  <p:slideViewPr>
    <p:cSldViewPr snapToGrid="0" snapToObjects="1">
      <p:cViewPr varScale="1">
        <p:scale>
          <a:sx n="74" d="100"/>
          <a:sy n="74" d="100"/>
        </p:scale>
        <p:origin x="-20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EB818-03B4-6440-B900-BE3C8C629987}" type="datetimeFigureOut">
              <a:rPr lang="en-US" smtClean="0"/>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08101-F981-6242-AE4C-4077D556006E}" type="slidenum">
              <a:rPr lang="en-US" smtClean="0"/>
              <a:t>‹#›</a:t>
            </a:fld>
            <a:endParaRPr lang="en-US"/>
          </a:p>
        </p:txBody>
      </p:sp>
    </p:spTree>
    <p:extLst>
      <p:ext uri="{BB962C8B-B14F-4D97-AF65-F5344CB8AC3E}">
        <p14:creationId xmlns:p14="http://schemas.microsoft.com/office/powerpoint/2010/main" val="10736994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www.codelearn.org</a:t>
            </a:r>
            <a:r>
              <a:rPr lang="en-US" dirty="0" smtClean="0"/>
              <a:t>/android-tutorial/android-</a:t>
            </a:r>
            <a:r>
              <a:rPr lang="en-US" dirty="0" err="1" smtClean="0"/>
              <a:t>listview</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9</a:t>
            </a:fld>
            <a:endParaRPr lang="en-US"/>
          </a:p>
        </p:txBody>
      </p:sp>
    </p:spTree>
    <p:extLst>
      <p:ext uri="{BB962C8B-B14F-4D97-AF65-F5344CB8AC3E}">
        <p14:creationId xmlns:p14="http://schemas.microsoft.com/office/powerpoint/2010/main" val="195597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28</a:t>
            </a:fld>
            <a:endParaRPr lang="en-US"/>
          </a:p>
        </p:txBody>
      </p:sp>
    </p:spTree>
    <p:extLst>
      <p:ext uri="{BB962C8B-B14F-4D97-AF65-F5344CB8AC3E}">
        <p14:creationId xmlns:p14="http://schemas.microsoft.com/office/powerpoint/2010/main" val="258755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CODE:</a:t>
            </a:r>
          </a:p>
          <a:p>
            <a:r>
              <a:rPr lang="en-US" sz="1200" b="1" kern="1200" dirty="0" smtClean="0">
                <a:solidFill>
                  <a:schemeClr val="tx1"/>
                </a:solidFill>
                <a:effectLst/>
                <a:latin typeface="+mn-lt"/>
                <a:ea typeface="+mn-ea"/>
                <a:cs typeface="+mn-cs"/>
              </a:rPr>
              <a:t>public </a:t>
            </a:r>
            <a:r>
              <a:rPr lang="en-US" dirty="0" smtClean="0"/>
              <a:t>Person </a:t>
            </a:r>
            <a:r>
              <a:rPr lang="en-US" dirty="0" err="1" smtClean="0"/>
              <a:t>createPerson</a:t>
            </a:r>
            <a:r>
              <a:rPr lang="en-US" dirty="0" smtClean="0"/>
              <a:t>(String name) {</a:t>
            </a:r>
            <a:br>
              <a:rPr lang="en-US" dirty="0" smtClean="0"/>
            </a:br>
            <a:r>
              <a:rPr lang="en-US" dirty="0" smtClean="0"/>
              <a:t>    </a:t>
            </a:r>
            <a:r>
              <a:rPr lang="en-US" dirty="0" err="1" smtClean="0"/>
              <a:t>ContentValues</a:t>
            </a:r>
            <a:r>
              <a:rPr lang="en-US" dirty="0" smtClean="0"/>
              <a:t> values = </a:t>
            </a:r>
            <a:r>
              <a:rPr lang="en-US" sz="1200" b="1" kern="1200" dirty="0" smtClean="0">
                <a:solidFill>
                  <a:schemeClr val="tx1"/>
                </a:solidFill>
                <a:effectLst/>
                <a:latin typeface="+mn-lt"/>
                <a:ea typeface="+mn-ea"/>
                <a:cs typeface="+mn-cs"/>
              </a:rPr>
              <a:t>new </a:t>
            </a:r>
            <a:r>
              <a:rPr lang="en-US" dirty="0" err="1" smtClean="0"/>
              <a:t>ContentValues</a:t>
            </a:r>
            <a:r>
              <a:rPr lang="en-US" dirty="0" smtClean="0"/>
              <a:t>();</a:t>
            </a:r>
            <a:br>
              <a:rPr lang="en-US" dirty="0" smtClean="0"/>
            </a:br>
            <a:r>
              <a:rPr lang="en-US" dirty="0" smtClean="0"/>
              <a:t>    </a:t>
            </a:r>
            <a:r>
              <a:rPr lang="en-US" dirty="0" err="1" smtClean="0"/>
              <a:t>values.put</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COLUMN_NAME</a:t>
            </a:r>
            <a:r>
              <a:rPr lang="en-US" dirty="0" smtClean="0"/>
              <a:t>, name);</a:t>
            </a:r>
            <a:br>
              <a:rPr lang="en-US" dirty="0" smtClean="0"/>
            </a:br>
            <a:r>
              <a:rPr lang="en-US" dirty="0" smtClean="0"/>
              <a:t>    </a:t>
            </a:r>
            <a:r>
              <a:rPr lang="en-US" sz="1200" b="1" kern="1200" dirty="0" smtClean="0">
                <a:solidFill>
                  <a:schemeClr val="tx1"/>
                </a:solidFill>
                <a:effectLst/>
                <a:latin typeface="+mn-lt"/>
                <a:ea typeface="+mn-ea"/>
                <a:cs typeface="+mn-cs"/>
              </a:rPr>
              <a:t>long </a:t>
            </a:r>
            <a:r>
              <a:rPr lang="en-US" dirty="0" err="1" smtClean="0"/>
              <a:t>insertId</a:t>
            </a:r>
            <a:r>
              <a:rPr lang="en-US" dirty="0" smtClean="0"/>
              <a:t> = </a:t>
            </a:r>
            <a:r>
              <a:rPr lang="en-US" sz="1200" b="1" kern="1200" dirty="0" err="1" smtClean="0">
                <a:solidFill>
                  <a:schemeClr val="tx1"/>
                </a:solidFill>
                <a:effectLst/>
                <a:latin typeface="+mn-lt"/>
                <a:ea typeface="+mn-ea"/>
                <a:cs typeface="+mn-cs"/>
              </a:rPr>
              <a:t>database</a:t>
            </a:r>
            <a:r>
              <a:rPr lang="en-US" dirty="0" err="1" smtClean="0"/>
              <a:t>.insert</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values);</a:t>
            </a:r>
            <a:br>
              <a:rPr lang="en-US" dirty="0" smtClean="0"/>
            </a:br>
            <a:r>
              <a:rPr lang="en-US" dirty="0" smtClean="0"/>
              <a:t>    Cursor cursor = </a:t>
            </a:r>
            <a:r>
              <a:rPr lang="en-US" sz="1200" b="1" kern="1200" dirty="0" err="1" smtClean="0">
                <a:solidFill>
                  <a:schemeClr val="tx1"/>
                </a:solidFill>
                <a:effectLst/>
                <a:latin typeface="+mn-lt"/>
                <a:ea typeface="+mn-ea"/>
                <a:cs typeface="+mn-cs"/>
              </a:rPr>
              <a:t>database</a:t>
            </a:r>
            <a:r>
              <a:rPr lang="en-US" dirty="0" err="1" smtClean="0"/>
              <a:t>.query</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allColumns</a:t>
            </a: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COLUMN_ID</a:t>
            </a:r>
            <a:r>
              <a:rPr lang="en-US" sz="1200" b="1"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 = " </a:t>
            </a:r>
            <a:r>
              <a:rPr lang="en-US" dirty="0" smtClean="0"/>
              <a:t>+ </a:t>
            </a:r>
            <a:r>
              <a:rPr lang="en-US" dirty="0" err="1" smtClean="0"/>
              <a:t>insertId</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dirty="0" err="1" smtClean="0"/>
              <a:t>cursor.moveToFirst</a:t>
            </a:r>
            <a:r>
              <a:rPr lang="en-US" dirty="0" smtClean="0"/>
              <a:t>();</a:t>
            </a:r>
            <a:br>
              <a:rPr lang="en-US" dirty="0" smtClean="0"/>
            </a:br>
            <a:r>
              <a:rPr lang="en-US" dirty="0" smtClean="0"/>
              <a:t>    Person </a:t>
            </a:r>
            <a:r>
              <a:rPr lang="en-US" dirty="0" err="1" smtClean="0"/>
              <a:t>newPerson</a:t>
            </a:r>
            <a:r>
              <a:rPr lang="en-US" dirty="0" smtClean="0"/>
              <a:t> = </a:t>
            </a:r>
            <a:r>
              <a:rPr lang="en-US" dirty="0" err="1" smtClean="0"/>
              <a:t>cursorToPerson</a:t>
            </a:r>
            <a:r>
              <a:rPr lang="en-US" dirty="0" smtClean="0"/>
              <a:t>(cursor);</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Log the comment stored</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"comment = " </a:t>
            </a:r>
            <a:r>
              <a:rPr lang="en-US" dirty="0" smtClean="0"/>
              <a:t>+ </a:t>
            </a:r>
            <a:r>
              <a:rPr lang="en-US" dirty="0" err="1" smtClean="0"/>
              <a:t>cursorToPerson</a:t>
            </a:r>
            <a:r>
              <a:rPr lang="en-US" dirty="0" smtClean="0"/>
              <a:t>(cursor).</a:t>
            </a:r>
            <a:r>
              <a:rPr lang="en-US" dirty="0" err="1" smtClean="0"/>
              <a:t>toString</a:t>
            </a:r>
            <a:r>
              <a:rPr lang="en-US" dirty="0" smtClean="0"/>
              <a:t>()</a:t>
            </a:r>
            <a:br>
              <a:rPr lang="en-US" dirty="0" smtClean="0"/>
            </a:br>
            <a:r>
              <a:rPr lang="en-US" dirty="0" smtClean="0"/>
              <a:t>            + </a:t>
            </a:r>
            <a:r>
              <a:rPr lang="en-US" sz="1200" b="1" kern="1200" dirty="0" smtClean="0">
                <a:solidFill>
                  <a:schemeClr val="tx1"/>
                </a:solidFill>
                <a:effectLst/>
                <a:latin typeface="+mn-lt"/>
                <a:ea typeface="+mn-ea"/>
                <a:cs typeface="+mn-cs"/>
              </a:rPr>
              <a:t>" insert ID = " </a:t>
            </a:r>
            <a:r>
              <a:rPr lang="en-US" dirty="0" smtClean="0"/>
              <a:t>+ </a:t>
            </a:r>
            <a:r>
              <a:rPr lang="en-US" dirty="0" err="1" smtClean="0"/>
              <a:t>insertId</a:t>
            </a:r>
            <a:r>
              <a:rPr lang="en-US" dirty="0" smtClean="0"/>
              <a:t>);</a:t>
            </a:r>
            <a:br>
              <a:rPr lang="en-US" dirty="0" smtClean="0"/>
            </a:br>
            <a:r>
              <a:rPr lang="en-US" dirty="0" smtClean="0"/>
              <a:t/>
            </a:r>
            <a:br>
              <a:rPr lang="en-US" dirty="0" smtClean="0"/>
            </a:br>
            <a:r>
              <a:rPr lang="en-US" dirty="0" smtClean="0"/>
              <a:t>    </a:t>
            </a:r>
            <a:r>
              <a:rPr lang="en-US" dirty="0" err="1" smtClean="0"/>
              <a:t>cursor.close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err="1" smtClean="0"/>
              <a:t>newPerson</a:t>
            </a:r>
            <a:r>
              <a:rPr lang="en-US" dirty="0" smtClean="0"/>
              <a:t>;</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29</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void </a:t>
            </a:r>
            <a:r>
              <a:rPr lang="en-US" dirty="0" err="1" smtClean="0"/>
              <a:t>deletePerson</a:t>
            </a:r>
            <a:r>
              <a:rPr lang="en-US" dirty="0" smtClean="0"/>
              <a:t>(Person person) {</a:t>
            </a:r>
            <a:br>
              <a:rPr lang="en-US" dirty="0" smtClean="0"/>
            </a:br>
            <a:r>
              <a:rPr lang="en-US" dirty="0" smtClean="0"/>
              <a:t>    </a:t>
            </a:r>
            <a:r>
              <a:rPr lang="en-US" sz="1200" b="1" kern="1200" dirty="0" smtClean="0">
                <a:solidFill>
                  <a:schemeClr val="tx1"/>
                </a:solidFill>
                <a:effectLst/>
                <a:latin typeface="+mn-lt"/>
                <a:ea typeface="+mn-ea"/>
                <a:cs typeface="+mn-cs"/>
              </a:rPr>
              <a:t>long </a:t>
            </a:r>
            <a:r>
              <a:rPr lang="en-US" dirty="0" smtClean="0"/>
              <a:t>id = </a:t>
            </a:r>
            <a:r>
              <a:rPr lang="en-US" dirty="0" err="1" smtClean="0"/>
              <a:t>person.getId</a:t>
            </a:r>
            <a:r>
              <a:rPr lang="en-US" dirty="0" smtClean="0"/>
              <a:t>();</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"delete comment = " </a:t>
            </a:r>
            <a:r>
              <a:rPr lang="en-US" dirty="0" smtClean="0"/>
              <a:t>+ id);</a:t>
            </a:r>
            <a:br>
              <a:rPr lang="en-US" dirty="0" smtClean="0"/>
            </a:br>
            <a:r>
              <a:rPr lang="en-US" dirty="0" smtClean="0"/>
              <a:t>    </a:t>
            </a:r>
            <a:r>
              <a:rPr lang="en-US" dirty="0" err="1" smtClean="0"/>
              <a:t>System.</a:t>
            </a:r>
            <a:r>
              <a:rPr lang="en-US" sz="1200" b="1" i="1" kern="1200" dirty="0" err="1" smtClean="0">
                <a:solidFill>
                  <a:schemeClr val="tx1"/>
                </a:solidFill>
                <a:effectLst/>
                <a:latin typeface="+mn-lt"/>
                <a:ea typeface="+mn-ea"/>
                <a:cs typeface="+mn-cs"/>
              </a:rPr>
              <a:t>out</a:t>
            </a:r>
            <a:r>
              <a:rPr lang="en-US" dirty="0" err="1" smtClean="0"/>
              <a:t>.println</a:t>
            </a:r>
            <a:r>
              <a:rPr lang="en-US" dirty="0" smtClean="0"/>
              <a:t>(</a:t>
            </a:r>
            <a:r>
              <a:rPr lang="en-US" sz="1200" b="1" kern="1200" dirty="0" smtClean="0">
                <a:solidFill>
                  <a:schemeClr val="tx1"/>
                </a:solidFill>
                <a:effectLst/>
                <a:latin typeface="+mn-lt"/>
                <a:ea typeface="+mn-ea"/>
                <a:cs typeface="+mn-cs"/>
              </a:rPr>
              <a:t>"Person deleted with id: " </a:t>
            </a:r>
            <a:r>
              <a:rPr lang="en-US" dirty="0" smtClean="0"/>
              <a:t>+ id);</a:t>
            </a:r>
            <a:br>
              <a:rPr lang="en-US" dirty="0" smtClean="0"/>
            </a:br>
            <a:r>
              <a:rPr lang="en-US" dirty="0" smtClean="0"/>
              <a:t>    </a:t>
            </a:r>
            <a:r>
              <a:rPr lang="en-US" sz="1200" b="1" kern="1200" dirty="0" err="1" smtClean="0">
                <a:solidFill>
                  <a:schemeClr val="tx1"/>
                </a:solidFill>
                <a:effectLst/>
                <a:latin typeface="+mn-lt"/>
                <a:ea typeface="+mn-ea"/>
                <a:cs typeface="+mn-cs"/>
              </a:rPr>
              <a:t>database</a:t>
            </a:r>
            <a:r>
              <a:rPr lang="en-US" dirty="0" err="1" smtClean="0"/>
              <a:t>.delete</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COLUMN_ID</a:t>
            </a:r>
            <a:r>
              <a:rPr lang="en-US" sz="1200" b="1" i="1" kern="1200" dirty="0" smtClean="0">
                <a:solidFill>
                  <a:schemeClr val="tx1"/>
                </a:solidFill>
                <a:effectLst/>
                <a:latin typeface="+mn-lt"/>
                <a:ea typeface="+mn-ea"/>
                <a:cs typeface="+mn-cs"/>
              </a:rPr>
              <a:t/>
            </a:r>
            <a:br>
              <a:rPr lang="en-US" sz="1200" b="1" i="1" kern="1200" dirty="0" smtClean="0">
                <a:solidFill>
                  <a:schemeClr val="tx1"/>
                </a:solidFill>
                <a:effectLst/>
                <a:latin typeface="+mn-lt"/>
                <a:ea typeface="+mn-ea"/>
                <a:cs typeface="+mn-cs"/>
              </a:rPr>
            </a:br>
            <a:r>
              <a:rPr lang="en-US" sz="1200" b="1" i="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 = " </a:t>
            </a:r>
            <a:r>
              <a:rPr lang="en-US" dirty="0" smtClean="0"/>
              <a:t>+ id,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void </a:t>
            </a:r>
            <a:r>
              <a:rPr lang="en-US" dirty="0" err="1" smtClean="0"/>
              <a:t>deleteAllPersons</a:t>
            </a:r>
            <a:r>
              <a:rPr lang="en-US" dirty="0" smtClean="0"/>
              <a:t>() {</a:t>
            </a:r>
            <a:br>
              <a:rPr lang="en-US" dirty="0" smtClean="0"/>
            </a:br>
            <a:r>
              <a:rPr lang="en-US" dirty="0" smtClean="0"/>
              <a:t>    </a:t>
            </a:r>
            <a:r>
              <a:rPr lang="en-US" dirty="0" err="1" smtClean="0"/>
              <a:t>System.</a:t>
            </a:r>
            <a:r>
              <a:rPr lang="en-US" sz="1200" b="1" i="1" kern="1200" dirty="0" err="1" smtClean="0">
                <a:solidFill>
                  <a:schemeClr val="tx1"/>
                </a:solidFill>
                <a:effectLst/>
                <a:latin typeface="+mn-lt"/>
                <a:ea typeface="+mn-ea"/>
                <a:cs typeface="+mn-cs"/>
              </a:rPr>
              <a:t>out</a:t>
            </a:r>
            <a:r>
              <a:rPr lang="en-US" dirty="0" err="1" smtClean="0"/>
              <a:t>.println</a:t>
            </a:r>
            <a:r>
              <a:rPr lang="en-US" dirty="0" smtClean="0"/>
              <a:t>(</a:t>
            </a:r>
            <a:r>
              <a:rPr lang="en-US" sz="1200" b="1" kern="1200" dirty="0" smtClean="0">
                <a:solidFill>
                  <a:schemeClr val="tx1"/>
                </a:solidFill>
                <a:effectLst/>
                <a:latin typeface="+mn-lt"/>
                <a:ea typeface="+mn-ea"/>
                <a:cs typeface="+mn-cs"/>
              </a:rPr>
              <a:t>"All persons deleted all"</a:t>
            </a:r>
            <a:r>
              <a:rPr lang="en-US" dirty="0" smtClean="0"/>
              <a:t>);</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"delete all = "</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database</a:t>
            </a:r>
            <a:r>
              <a:rPr lang="en-US" dirty="0" err="1" smtClean="0"/>
              <a:t>.delete</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30</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public </a:t>
            </a:r>
            <a:r>
              <a:rPr lang="en-US" dirty="0" smtClean="0"/>
              <a:t>List&lt;Person&gt; </a:t>
            </a:r>
            <a:r>
              <a:rPr lang="en-US" dirty="0" err="1" smtClean="0"/>
              <a:t>getAllComments</a:t>
            </a:r>
            <a:r>
              <a:rPr lang="en-US" dirty="0" smtClean="0"/>
              <a:t>() {</a:t>
            </a:r>
            <a:br>
              <a:rPr lang="en-US" dirty="0" smtClean="0"/>
            </a:br>
            <a:r>
              <a:rPr lang="en-US" dirty="0" smtClean="0"/>
              <a:t>    List&lt;Person&gt; persons = </a:t>
            </a:r>
            <a:r>
              <a:rPr lang="en-US" sz="1200" b="1" kern="1200" dirty="0" smtClean="0">
                <a:solidFill>
                  <a:schemeClr val="tx1"/>
                </a:solidFill>
                <a:effectLst/>
                <a:latin typeface="+mn-lt"/>
                <a:ea typeface="+mn-ea"/>
                <a:cs typeface="+mn-cs"/>
              </a:rPr>
              <a:t>new </a:t>
            </a:r>
            <a:r>
              <a:rPr lang="en-US" dirty="0" err="1" smtClean="0"/>
              <a:t>ArrayList</a:t>
            </a:r>
            <a:r>
              <a:rPr lang="en-US" dirty="0" smtClean="0"/>
              <a:t>&lt;Person&gt;();</a:t>
            </a:r>
            <a:br>
              <a:rPr lang="en-US" dirty="0" smtClean="0"/>
            </a:br>
            <a:r>
              <a:rPr lang="en-US" dirty="0" smtClean="0"/>
              <a:t/>
            </a:r>
            <a:br>
              <a:rPr lang="en-US" dirty="0" smtClean="0"/>
            </a:br>
            <a:r>
              <a:rPr lang="en-US" dirty="0" smtClean="0"/>
              <a:t>    Cursor cursor = </a:t>
            </a:r>
            <a:r>
              <a:rPr lang="en-US" sz="1200" b="1" kern="1200" dirty="0" err="1" smtClean="0">
                <a:solidFill>
                  <a:schemeClr val="tx1"/>
                </a:solidFill>
                <a:effectLst/>
                <a:latin typeface="+mn-lt"/>
                <a:ea typeface="+mn-ea"/>
                <a:cs typeface="+mn-cs"/>
              </a:rPr>
              <a:t>database</a:t>
            </a:r>
            <a:r>
              <a:rPr lang="en-US" dirty="0" err="1" smtClean="0"/>
              <a:t>.query</a:t>
            </a:r>
            <a:r>
              <a:rPr lang="en-US" dirty="0" smtClean="0"/>
              <a:t>(</a:t>
            </a:r>
            <a:r>
              <a:rPr lang="en-US" dirty="0" err="1" smtClean="0"/>
              <a:t>MySQLiteHelper.</a:t>
            </a:r>
            <a:r>
              <a:rPr lang="en-US" sz="1200" b="1" i="1" kern="1200" dirty="0" err="1"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allColumns</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r>
            <a:br>
              <a:rPr lang="en-US" dirty="0" smtClean="0"/>
            </a:br>
            <a:r>
              <a:rPr lang="en-US" dirty="0" smtClean="0"/>
              <a:t>    </a:t>
            </a:r>
            <a:r>
              <a:rPr lang="en-US" dirty="0" err="1" smtClean="0"/>
              <a:t>cursor.moveToFirst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while </a:t>
            </a:r>
            <a:r>
              <a:rPr lang="en-US" dirty="0" smtClean="0"/>
              <a:t>(!</a:t>
            </a:r>
            <a:r>
              <a:rPr lang="en-US" dirty="0" err="1" smtClean="0"/>
              <a:t>cursor.isAfterLast</a:t>
            </a:r>
            <a:r>
              <a:rPr lang="en-US" dirty="0" smtClean="0"/>
              <a:t>()) {</a:t>
            </a:r>
            <a:br>
              <a:rPr lang="en-US" dirty="0" smtClean="0"/>
            </a:br>
            <a:r>
              <a:rPr lang="en-US" dirty="0" smtClean="0"/>
              <a:t>        Person person = </a:t>
            </a:r>
            <a:r>
              <a:rPr lang="en-US" dirty="0" err="1" smtClean="0"/>
              <a:t>cursorToPerson</a:t>
            </a:r>
            <a:r>
              <a:rPr lang="en-US" dirty="0" smtClean="0"/>
              <a:t>(cursor);</a:t>
            </a:r>
            <a:br>
              <a:rPr lang="en-US" dirty="0" smtClean="0"/>
            </a:br>
            <a:r>
              <a:rPr lang="en-US" dirty="0" smtClean="0"/>
              <a:t>        </a:t>
            </a:r>
            <a:r>
              <a:rPr lang="en-US" dirty="0" err="1" smtClean="0"/>
              <a:t>Log.</a:t>
            </a:r>
            <a:r>
              <a:rPr lang="en-US" i="1" dirty="0" err="1" smtClean="0">
                <a:effectLst/>
              </a:rPr>
              <a:t>d</a:t>
            </a:r>
            <a:r>
              <a:rPr lang="en-US" dirty="0" smtClean="0"/>
              <a:t>(</a:t>
            </a:r>
            <a:r>
              <a:rPr lang="en-US" sz="1200" b="1" i="1" kern="1200" dirty="0" smtClean="0">
                <a:solidFill>
                  <a:schemeClr val="tx1"/>
                </a:solidFill>
                <a:effectLst/>
                <a:latin typeface="+mn-lt"/>
                <a:ea typeface="+mn-ea"/>
                <a:cs typeface="+mn-cs"/>
              </a:rPr>
              <a:t>TAG</a:t>
            </a:r>
            <a:r>
              <a:rPr lang="en-US" dirty="0" smtClean="0"/>
              <a:t>, </a:t>
            </a:r>
            <a:r>
              <a:rPr lang="en-US" sz="1200" b="1" kern="1200" dirty="0" smtClean="0">
                <a:solidFill>
                  <a:schemeClr val="tx1"/>
                </a:solidFill>
                <a:effectLst/>
                <a:latin typeface="+mn-lt"/>
                <a:ea typeface="+mn-ea"/>
                <a:cs typeface="+mn-cs"/>
              </a:rPr>
              <a:t>"get comment = " </a:t>
            </a:r>
            <a:r>
              <a:rPr lang="en-US" dirty="0" smtClean="0"/>
              <a:t>+ </a:t>
            </a:r>
            <a:r>
              <a:rPr lang="en-US" dirty="0" err="1" smtClean="0"/>
              <a:t>cursorToPerson</a:t>
            </a:r>
            <a:r>
              <a:rPr lang="en-US" dirty="0" smtClean="0"/>
              <a:t>(cursor).</a:t>
            </a:r>
            <a:r>
              <a:rPr lang="en-US" dirty="0" err="1" smtClean="0"/>
              <a:t>toString</a:t>
            </a:r>
            <a:r>
              <a:rPr lang="en-US" dirty="0" smtClean="0"/>
              <a:t>());</a:t>
            </a:r>
            <a:br>
              <a:rPr lang="en-US" dirty="0" smtClean="0"/>
            </a:br>
            <a:r>
              <a:rPr lang="en-US" dirty="0" smtClean="0"/>
              <a:t>        </a:t>
            </a:r>
            <a:r>
              <a:rPr lang="en-US" dirty="0" err="1" smtClean="0"/>
              <a:t>persons.add</a:t>
            </a:r>
            <a:r>
              <a:rPr lang="en-US" dirty="0" smtClean="0"/>
              <a:t>(person);</a:t>
            </a:r>
            <a:br>
              <a:rPr lang="en-US" dirty="0" smtClean="0"/>
            </a:br>
            <a:r>
              <a:rPr lang="en-US" dirty="0" smtClean="0"/>
              <a:t>        </a:t>
            </a:r>
            <a:r>
              <a:rPr lang="en-US" dirty="0" err="1" smtClean="0"/>
              <a:t>cursor.moveToNext</a:t>
            </a:r>
            <a:r>
              <a:rPr lang="en-US" dirty="0" smtClean="0"/>
              <a:t>();</a:t>
            </a:r>
            <a:br>
              <a:rPr lang="en-US" dirty="0" smtClean="0"/>
            </a:b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Make sure to close the cursor</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cursor.close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persons;</a:t>
            </a:r>
            <a:br>
              <a:rPr lang="en-US" dirty="0" smtClean="0"/>
            </a:b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private </a:t>
            </a:r>
            <a:r>
              <a:rPr lang="en-US" dirty="0" smtClean="0"/>
              <a:t>Person </a:t>
            </a:r>
            <a:r>
              <a:rPr lang="en-US" dirty="0" err="1" smtClean="0"/>
              <a:t>cursorToPerson</a:t>
            </a:r>
            <a:r>
              <a:rPr lang="en-US" dirty="0" smtClean="0"/>
              <a:t>(Cursor cursor) {</a:t>
            </a:r>
            <a:br>
              <a:rPr lang="en-US" dirty="0" smtClean="0"/>
            </a:br>
            <a:r>
              <a:rPr lang="en-US" dirty="0" smtClean="0"/>
              <a:t>    Person person = </a:t>
            </a:r>
            <a:r>
              <a:rPr lang="en-US" sz="1200" b="1" kern="1200" dirty="0" smtClean="0">
                <a:solidFill>
                  <a:schemeClr val="tx1"/>
                </a:solidFill>
                <a:effectLst/>
                <a:latin typeface="+mn-lt"/>
                <a:ea typeface="+mn-ea"/>
                <a:cs typeface="+mn-cs"/>
              </a:rPr>
              <a:t>new </a:t>
            </a:r>
            <a:r>
              <a:rPr lang="en-US" dirty="0" smtClean="0"/>
              <a:t>Person();</a:t>
            </a:r>
            <a:br>
              <a:rPr lang="en-US" dirty="0" smtClean="0"/>
            </a:br>
            <a:r>
              <a:rPr lang="en-US" dirty="0" smtClean="0"/>
              <a:t>    </a:t>
            </a:r>
            <a:r>
              <a:rPr lang="en-US" dirty="0" err="1" smtClean="0"/>
              <a:t>person.setId</a:t>
            </a:r>
            <a:r>
              <a:rPr lang="en-US" dirty="0" smtClean="0"/>
              <a:t>(</a:t>
            </a:r>
            <a:r>
              <a:rPr lang="en-US" dirty="0" err="1" smtClean="0"/>
              <a:t>cursor.getLong</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dirty="0" err="1" smtClean="0"/>
              <a:t>person.setName</a:t>
            </a:r>
            <a:r>
              <a:rPr lang="en-US" dirty="0" smtClean="0"/>
              <a:t>(</a:t>
            </a:r>
            <a:r>
              <a:rPr lang="en-US" dirty="0" err="1" smtClean="0"/>
              <a:t>cursor.getString</a:t>
            </a:r>
            <a:r>
              <a:rPr lang="en-US" dirty="0" smtClean="0"/>
              <a:t>(</a:t>
            </a:r>
            <a:r>
              <a:rPr lang="en-US" sz="1200" kern="1200" dirty="0" smtClean="0">
                <a:solidFill>
                  <a:schemeClr val="tx1"/>
                </a:solidFill>
                <a:effectLst/>
                <a:latin typeface="+mn-lt"/>
                <a:ea typeface="+mn-ea"/>
                <a:cs typeface="+mn-cs"/>
              </a:rPr>
              <a:t>1</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dirty="0" smtClean="0"/>
              <a:t>person;</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31</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i="1" dirty="0" smtClean="0">
                <a:effectLst/>
              </a:rPr>
              <a:t>&lt;?</a:t>
            </a:r>
            <a:r>
              <a:rPr lang="en-US" sz="1200" b="1" kern="1200" dirty="0" smtClean="0">
                <a:solidFill>
                  <a:schemeClr val="tx1"/>
                </a:solidFill>
                <a:effectLst/>
                <a:latin typeface="+mn-lt"/>
                <a:ea typeface="+mn-ea"/>
                <a:cs typeface="+mn-cs"/>
              </a:rPr>
              <a:t>xml version="1.0" encoding="utf-8"</a:t>
            </a:r>
            <a:r>
              <a:rPr lang="en-US" i="1" dirty="0" smtClean="0">
                <a:effectLst/>
              </a:rPr>
              <a:t>?&gt;</a:t>
            </a:r>
            <a:br>
              <a:rPr lang="en-US" i="1" dirty="0" smtClean="0">
                <a:effectLst/>
              </a:rPr>
            </a:br>
            <a:r>
              <a:rPr lang="en-US" dirty="0" smtClean="0"/>
              <a:t>&lt;</a:t>
            </a:r>
            <a:r>
              <a:rPr lang="en-US" sz="1200" b="1" kern="1200" dirty="0" err="1" smtClean="0">
                <a:solidFill>
                  <a:schemeClr val="tx1"/>
                </a:solidFill>
                <a:effectLst/>
                <a:latin typeface="+mn-lt"/>
                <a:ea typeface="+mn-ea"/>
                <a:cs typeface="+mn-cs"/>
              </a:rPr>
              <a:t>RelativeLayout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xmlns:android</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apk</a:t>
            </a:r>
            <a:r>
              <a:rPr lang="en-US" sz="1200" b="1" kern="1200" dirty="0" smtClean="0">
                <a:solidFill>
                  <a:schemeClr val="tx1"/>
                </a:solidFill>
                <a:effectLst/>
                <a:latin typeface="+mn-lt"/>
                <a:ea typeface="+mn-ea"/>
                <a:cs typeface="+mn-cs"/>
              </a:rPr>
              <a:t>/res/android"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xmlns:tools</a:t>
            </a:r>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schemas.android.com</a:t>
            </a:r>
            <a:r>
              <a:rPr lang="en-US" sz="1200" b="1" kern="1200" dirty="0" smtClean="0">
                <a:solidFill>
                  <a:schemeClr val="tx1"/>
                </a:solidFill>
                <a:effectLst/>
                <a:latin typeface="+mn-lt"/>
                <a:ea typeface="+mn-ea"/>
                <a:cs typeface="+mn-cs"/>
              </a:rPr>
              <a:t>/tools"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android:paddingLeft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android:paddingRight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activity_horizontal_margin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android:paddingTop</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android:paddingBottom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dimen</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activity_vertical_margin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tools:context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MainActivity</a:t>
            </a:r>
            <a:r>
              <a:rPr lang="en-US" sz="1200" b="1" kern="1200" dirty="0" smtClean="0">
                <a:solidFill>
                  <a:schemeClr val="tx1"/>
                </a:solidFill>
                <a:effectLst/>
                <a:latin typeface="+mn-lt"/>
                <a:ea typeface="+mn-ea"/>
                <a:cs typeface="+mn-cs"/>
              </a:rPr>
              <a:t>"</a:t>
            </a:r>
            <a:r>
              <a:rPr lang="en-US" dirty="0" smtClean="0"/>
              <a:t>&gt;</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android:orientation</a:t>
            </a:r>
            <a:r>
              <a:rPr lang="en-US" sz="1200" b="1" kern="1200" dirty="0" smtClean="0">
                <a:solidFill>
                  <a:schemeClr val="tx1"/>
                </a:solidFill>
                <a:effectLst/>
                <a:latin typeface="+mn-lt"/>
                <a:ea typeface="+mn-ea"/>
                <a:cs typeface="+mn-cs"/>
              </a:rPr>
              <a:t>="horizontal"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android:gravity</a:t>
            </a:r>
            <a:r>
              <a:rPr lang="en-US" sz="1200" b="1" kern="1200" dirty="0" smtClean="0">
                <a:solidFill>
                  <a:schemeClr val="tx1"/>
                </a:solidFill>
                <a:effectLst/>
                <a:latin typeface="+mn-lt"/>
                <a:ea typeface="+mn-ea"/>
                <a:cs typeface="+mn-cs"/>
              </a:rPr>
              <a:t>="center"</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="ADD"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="@+id/add"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="Delete"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="@+id/delete"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
            </a:r>
            <a:br>
              <a:rPr lang="en-US" dirty="0" smtClean="0"/>
            </a:br>
            <a:r>
              <a:rPr lang="en-US" dirty="0" smtClean="0"/>
              <a:t>    &lt;</a:t>
            </a:r>
            <a:r>
              <a:rPr lang="en-US" sz="1200" b="1" kern="1200" dirty="0" smtClean="0">
                <a:solidFill>
                  <a:schemeClr val="tx1"/>
                </a:solidFill>
                <a:effectLst/>
                <a:latin typeface="+mn-lt"/>
                <a:ea typeface="+mn-ea"/>
                <a:cs typeface="+mn-cs"/>
              </a:rPr>
              <a:t>Button</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android:text</a:t>
            </a:r>
            <a:r>
              <a:rPr lang="en-US" sz="1200" b="1" kern="1200" dirty="0" smtClean="0">
                <a:solidFill>
                  <a:schemeClr val="tx1"/>
                </a:solidFill>
                <a:effectLst/>
                <a:latin typeface="+mn-lt"/>
                <a:ea typeface="+mn-ea"/>
                <a:cs typeface="+mn-cs"/>
              </a:rPr>
              <a:t>="Delete All"</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deleteAll</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android:onClick</a:t>
            </a:r>
            <a:r>
              <a:rPr lang="en-US" sz="1200" b="1" kern="1200" dirty="0" smtClean="0">
                <a:solidFill>
                  <a:schemeClr val="tx1"/>
                </a:solidFill>
                <a:effectLst/>
                <a:latin typeface="+mn-lt"/>
                <a:ea typeface="+mn-ea"/>
                <a:cs typeface="+mn-cs"/>
              </a:rPr>
              <a:t>="process" </a:t>
            </a:r>
            <a:r>
              <a:rPr lang="en-US" dirty="0" smtClean="0"/>
              <a:t>/&gt;</a:t>
            </a:r>
            <a:br>
              <a:rPr lang="en-US" dirty="0" smtClean="0"/>
            </a:br>
            <a:r>
              <a:rPr lang="en-US" dirty="0" smtClean="0"/>
              <a:t>&lt;/</a:t>
            </a:r>
            <a:r>
              <a:rPr lang="en-US" sz="1200" b="1" kern="1200" dirty="0" err="1" smtClean="0">
                <a:solidFill>
                  <a:schemeClr val="tx1"/>
                </a:solidFill>
                <a:effectLst/>
                <a:latin typeface="+mn-lt"/>
                <a:ea typeface="+mn-ea"/>
                <a:cs typeface="+mn-cs"/>
              </a:rPr>
              <a:t>LinearLayout</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EditText</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match_parent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inputName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linearLayout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android:layout_alignParentStart</a:t>
            </a:r>
            <a:r>
              <a:rPr lang="en-US" sz="1200" b="1" kern="1200" dirty="0" smtClean="0">
                <a:solidFill>
                  <a:schemeClr val="tx1"/>
                </a:solidFill>
                <a:effectLst/>
                <a:latin typeface="+mn-lt"/>
                <a:ea typeface="+mn-ea"/>
                <a:cs typeface="+mn-cs"/>
              </a:rPr>
              <a:t>="true" </a:t>
            </a:r>
            <a:r>
              <a:rPr lang="en-US" dirty="0" smtClean="0"/>
              <a:t>/&gt;</a:t>
            </a:r>
            <a:br>
              <a:rPr lang="en-US" dirty="0" smtClean="0"/>
            </a:br>
            <a:r>
              <a:rPr lang="en-US" dirty="0" smtClean="0"/>
              <a:t/>
            </a:r>
            <a:br>
              <a:rPr lang="en-US" dirty="0" smtClean="0"/>
            </a:br>
            <a:r>
              <a:rPr lang="en-US" dirty="0" smtClean="0"/>
              <a:t>    &lt;</a:t>
            </a:r>
            <a:r>
              <a:rPr lang="en-US" sz="1200" b="1" kern="1200" dirty="0" err="1" smtClean="0">
                <a:solidFill>
                  <a:schemeClr val="tx1"/>
                </a:solidFill>
                <a:effectLst/>
                <a:latin typeface="+mn-lt"/>
                <a:ea typeface="+mn-ea"/>
                <a:cs typeface="+mn-cs"/>
              </a:rPr>
              <a:t>ListView</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android:layout_width</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android:layout_height</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wrap_content</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android:id</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listView</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android:layout_below</a:t>
            </a:r>
            <a:r>
              <a:rPr lang="en-US" sz="1200" b="1" kern="1200" dirty="0" smtClean="0">
                <a:solidFill>
                  <a:schemeClr val="tx1"/>
                </a:solidFill>
                <a:effectLst/>
                <a:latin typeface="+mn-lt"/>
                <a:ea typeface="+mn-ea"/>
                <a:cs typeface="+mn-cs"/>
              </a:rPr>
              <a:t>="@+id/</a:t>
            </a:r>
            <a:r>
              <a:rPr lang="en-US" sz="1200" b="1" kern="1200" dirty="0" err="1" smtClean="0">
                <a:solidFill>
                  <a:schemeClr val="tx1"/>
                </a:solidFill>
                <a:effectLst/>
                <a:latin typeface="+mn-lt"/>
                <a:ea typeface="+mn-ea"/>
                <a:cs typeface="+mn-cs"/>
              </a:rPr>
              <a:t>inputName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android:layout_alignParentLeft</a:t>
            </a:r>
            <a:r>
              <a:rPr lang="en-US" sz="1200" b="1" kern="1200" dirty="0" smtClean="0">
                <a:solidFill>
                  <a:schemeClr val="tx1"/>
                </a:solidFill>
                <a:effectLst/>
                <a:latin typeface="+mn-lt"/>
                <a:ea typeface="+mn-ea"/>
                <a:cs typeface="+mn-cs"/>
              </a:rPr>
              <a:t>="true"</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android:layout_alignParentStart</a:t>
            </a:r>
            <a:r>
              <a:rPr lang="en-US" sz="1200" b="1" kern="1200" dirty="0" smtClean="0">
                <a:solidFill>
                  <a:schemeClr val="tx1"/>
                </a:solidFill>
                <a:effectLst/>
                <a:latin typeface="+mn-lt"/>
                <a:ea typeface="+mn-ea"/>
                <a:cs typeface="+mn-cs"/>
              </a:rPr>
              <a:t>="true" </a:t>
            </a:r>
            <a:r>
              <a:rPr lang="en-US" dirty="0" smtClean="0"/>
              <a:t>/&gt;</a:t>
            </a:r>
            <a:br>
              <a:rPr lang="en-US" dirty="0" smtClean="0"/>
            </a:br>
            <a:r>
              <a:rPr lang="en-US" dirty="0" smtClean="0"/>
              <a:t/>
            </a:r>
            <a:br>
              <a:rPr lang="en-US" dirty="0" smtClean="0"/>
            </a:br>
            <a:r>
              <a:rPr lang="en-US" dirty="0" smtClean="0"/>
              <a:t/>
            </a:r>
            <a:br>
              <a:rPr lang="en-US" dirty="0" smtClean="0"/>
            </a:br>
            <a:r>
              <a:rPr lang="en-US" dirty="0" smtClean="0"/>
              <a:t>&lt;/</a:t>
            </a:r>
            <a:r>
              <a:rPr lang="en-US" sz="1200" b="1" kern="1200" dirty="0" err="1" smtClean="0">
                <a:solidFill>
                  <a:schemeClr val="tx1"/>
                </a:solidFill>
                <a:effectLst/>
                <a:latin typeface="+mn-lt"/>
                <a:ea typeface="+mn-ea"/>
                <a:cs typeface="+mn-cs"/>
              </a:rPr>
              <a:t>RelativeLayout</a:t>
            </a:r>
            <a:r>
              <a:rPr lang="en-US" dirty="0" smtClean="0"/>
              <a:t>&gt;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34</a:t>
            </a:fld>
            <a:endParaRPr lang="en-US"/>
          </a:p>
        </p:txBody>
      </p:sp>
    </p:spTree>
    <p:extLst>
      <p:ext uri="{BB962C8B-B14F-4D97-AF65-F5344CB8AC3E}">
        <p14:creationId xmlns:p14="http://schemas.microsoft.com/office/powerpoint/2010/main" val="137302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android.os.Bundle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smtClean="0"/>
              <a:t>android.support.v7.app.AppCompatActivity;</a:t>
            </a:r>
            <a:br>
              <a:rPr lang="en-US" dirty="0" smtClean="0"/>
            </a:br>
            <a:r>
              <a:rPr lang="en-US" sz="1200" b="1" kern="1200" dirty="0" smtClean="0">
                <a:solidFill>
                  <a:schemeClr val="tx1"/>
                </a:solidFill>
                <a:effectLst/>
                <a:latin typeface="+mn-lt"/>
                <a:ea typeface="+mn-ea"/>
                <a:cs typeface="+mn-cs"/>
              </a:rPr>
              <a:t>import </a:t>
            </a:r>
            <a:r>
              <a:rPr lang="en-US" dirty="0" err="1" smtClean="0"/>
              <a:t>android.view.View</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android.widget.ArrayAdapter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android.widget.EditText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android.widget.ListView</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java.sql.SQLException</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java.util.List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java.util.Random</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public class </a:t>
            </a:r>
            <a:r>
              <a:rPr lang="en-US" dirty="0" err="1" smtClean="0"/>
              <a:t>MainActivity</a:t>
            </a:r>
            <a:r>
              <a:rPr lang="en-US" dirty="0" smtClean="0"/>
              <a:t> </a:t>
            </a:r>
            <a:r>
              <a:rPr lang="en-US" sz="1200" b="1" kern="1200" dirty="0" smtClean="0">
                <a:solidFill>
                  <a:schemeClr val="tx1"/>
                </a:solidFill>
                <a:effectLst/>
                <a:latin typeface="+mn-lt"/>
                <a:ea typeface="+mn-ea"/>
                <a:cs typeface="+mn-cs"/>
              </a:rPr>
              <a:t>extends </a:t>
            </a:r>
            <a:r>
              <a:rPr lang="en-US" dirty="0" err="1" smtClean="0"/>
              <a:t>AppCompatActivity</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DBHelper</a:t>
            </a:r>
            <a:r>
              <a:rPr lang="en-US" dirty="0" smtClean="0"/>
              <a:t> </a:t>
            </a:r>
            <a:r>
              <a:rPr lang="en-US" sz="1200" b="1" kern="1200" dirty="0" err="1" smtClean="0">
                <a:solidFill>
                  <a:schemeClr val="tx1"/>
                </a:solidFill>
                <a:effectLst/>
                <a:latin typeface="+mn-lt"/>
                <a:ea typeface="+mn-ea"/>
                <a:cs typeface="+mn-cs"/>
              </a:rPr>
              <a:t>datasource</a:t>
            </a:r>
            <a:r>
              <a:rPr lang="en-US" dirty="0" smtClean="0"/>
              <a:t>;</a:t>
            </a:r>
            <a:br>
              <a:rPr lang="en-US" dirty="0" smtClean="0"/>
            </a:br>
            <a:r>
              <a:rPr lang="en-US" dirty="0" smtClean="0"/>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protected void </a:t>
            </a:r>
            <a:r>
              <a:rPr lang="en-US" dirty="0" err="1" smtClean="0"/>
              <a:t>onCreate</a:t>
            </a:r>
            <a:r>
              <a:rPr lang="en-US" dirty="0" smtClean="0"/>
              <a:t>(Bundle </a:t>
            </a:r>
            <a:r>
              <a:rPr lang="en-US" dirty="0" err="1" smtClean="0"/>
              <a:t>savedInstanceState</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super</a:t>
            </a:r>
            <a:r>
              <a:rPr lang="en-US" dirty="0" err="1" smtClean="0"/>
              <a:t>.onCreate</a:t>
            </a:r>
            <a:r>
              <a:rPr lang="en-US" dirty="0" smtClean="0"/>
              <a:t>(</a:t>
            </a:r>
            <a:r>
              <a:rPr lang="en-US" dirty="0" err="1" smtClean="0"/>
              <a:t>savedInstanceState</a:t>
            </a:r>
            <a:r>
              <a:rPr lang="en-US" dirty="0" smtClean="0"/>
              <a:t>);</a:t>
            </a:r>
            <a:br>
              <a:rPr lang="en-US" dirty="0" smtClean="0"/>
            </a:br>
            <a:r>
              <a:rPr lang="en-US" dirty="0" smtClean="0"/>
              <a:t>        </a:t>
            </a:r>
            <a:r>
              <a:rPr lang="en-US" dirty="0" err="1" smtClean="0"/>
              <a:t>setContentView</a:t>
            </a:r>
            <a:r>
              <a:rPr lang="en-US" dirty="0" smtClean="0"/>
              <a:t>(</a:t>
            </a:r>
            <a:r>
              <a:rPr lang="en-US" dirty="0" err="1" smtClean="0"/>
              <a:t>R.layout.</a:t>
            </a:r>
            <a:r>
              <a:rPr lang="en-US" sz="1200" b="1" i="1" kern="1200" dirty="0" err="1" smtClean="0">
                <a:solidFill>
                  <a:schemeClr val="tx1"/>
                </a:solidFill>
                <a:effectLst/>
                <a:latin typeface="+mn-lt"/>
                <a:ea typeface="+mn-ea"/>
                <a:cs typeface="+mn-cs"/>
              </a:rPr>
              <a:t>activity_main</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sz="1200" b="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new </a:t>
            </a:r>
            <a:r>
              <a:rPr lang="en-US" dirty="0" err="1" smtClean="0"/>
              <a:t>DBHelper</a:t>
            </a:r>
            <a:r>
              <a:rPr lang="en-US" dirty="0" smtClean="0"/>
              <a: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try</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.open</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catch </a:t>
            </a:r>
            <a:r>
              <a:rPr lang="en-US" dirty="0" smtClean="0"/>
              <a:t>(Exception e){</a:t>
            </a:r>
            <a:br>
              <a:rPr lang="en-US" dirty="0" smtClean="0"/>
            </a:br>
            <a:r>
              <a:rPr lang="en-US" dirty="0" smtClean="0"/>
              <a:t/>
            </a:r>
            <a:br>
              <a:rPr lang="en-US" dirty="0" smtClean="0"/>
            </a:br>
            <a:r>
              <a:rPr lang="en-US" dirty="0" smtClean="0"/>
              <a:t>        }</a:t>
            </a:r>
            <a:br>
              <a:rPr lang="en-US" dirty="0" smtClean="0"/>
            </a:br>
            <a:r>
              <a:rPr lang="en-US" dirty="0" smtClean="0"/>
              <a:t>        </a:t>
            </a:r>
            <a:r>
              <a:rPr lang="en-US" dirty="0" err="1" smtClean="0"/>
              <a:t>ListView</a:t>
            </a:r>
            <a:r>
              <a:rPr lang="en-US" dirty="0" smtClean="0"/>
              <a:t> lv = (</a:t>
            </a:r>
            <a:r>
              <a:rPr lang="en-US" dirty="0" err="1" smtClean="0"/>
              <a:t>ListView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listView</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List&lt;Person&gt; values = </a:t>
            </a:r>
            <a:r>
              <a:rPr lang="en-US" sz="1200" b="1" kern="1200" dirty="0" err="1" smtClean="0">
                <a:solidFill>
                  <a:schemeClr val="tx1"/>
                </a:solidFill>
                <a:effectLst/>
                <a:latin typeface="+mn-lt"/>
                <a:ea typeface="+mn-ea"/>
                <a:cs typeface="+mn-cs"/>
              </a:rPr>
              <a:t>datasource</a:t>
            </a:r>
            <a:r>
              <a:rPr lang="en-US" dirty="0" err="1" smtClean="0"/>
              <a:t>.getAllComments</a:t>
            </a:r>
            <a:r>
              <a:rPr lang="en-US" dirty="0" smtClean="0"/>
              <a:t>();</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Use the </a:t>
            </a:r>
            <a:r>
              <a:rPr lang="en-US" sz="1200" i="1" kern="1200" dirty="0" err="1" smtClean="0">
                <a:solidFill>
                  <a:schemeClr val="tx1"/>
                </a:solidFill>
                <a:effectLst/>
                <a:latin typeface="+mn-lt"/>
                <a:ea typeface="+mn-ea"/>
                <a:cs typeface="+mn-cs"/>
              </a:rPr>
              <a:t>SimpleCursorAdapter</a:t>
            </a:r>
            <a:r>
              <a:rPr lang="en-US" sz="1200" i="1" kern="1200" dirty="0" smtClean="0">
                <a:solidFill>
                  <a:schemeClr val="tx1"/>
                </a:solidFill>
                <a:effectLst/>
                <a:latin typeface="+mn-lt"/>
                <a:ea typeface="+mn-ea"/>
                <a:cs typeface="+mn-cs"/>
              </a:rPr>
              <a:t> to show the</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elements in a </a:t>
            </a:r>
            <a:r>
              <a:rPr lang="en-US" sz="1200" i="1" kern="1200" dirty="0" err="1" smtClean="0">
                <a:solidFill>
                  <a:schemeClr val="tx1"/>
                </a:solidFill>
                <a:effectLst/>
                <a:latin typeface="+mn-lt"/>
                <a:ea typeface="+mn-ea"/>
                <a:cs typeface="+mn-cs"/>
              </a:rPr>
              <a:t>ListView</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err="1" smtClean="0"/>
              <a:t>ArrayAdapter</a:t>
            </a:r>
            <a:r>
              <a:rPr lang="en-US" dirty="0" smtClean="0"/>
              <a:t>&lt;Person&gt; adapter = </a:t>
            </a:r>
            <a:r>
              <a:rPr lang="en-US" sz="1200" b="1" kern="1200" dirty="0" smtClean="0">
                <a:solidFill>
                  <a:schemeClr val="tx1"/>
                </a:solidFill>
                <a:effectLst/>
                <a:latin typeface="+mn-lt"/>
                <a:ea typeface="+mn-ea"/>
                <a:cs typeface="+mn-cs"/>
              </a:rPr>
              <a:t>new </a:t>
            </a:r>
            <a:r>
              <a:rPr lang="en-US" dirty="0" err="1" smtClean="0"/>
              <a:t>ArrayAdapter</a:t>
            </a:r>
            <a:r>
              <a:rPr lang="en-US" dirty="0" smtClean="0"/>
              <a:t>&lt;Person&gt;(</a:t>
            </a:r>
            <a:r>
              <a:rPr lang="en-US" sz="1200" b="1" kern="1200" dirty="0" smtClean="0">
                <a:solidFill>
                  <a:schemeClr val="tx1"/>
                </a:solidFill>
                <a:effectLst/>
                <a:latin typeface="+mn-lt"/>
                <a:ea typeface="+mn-ea"/>
                <a:cs typeface="+mn-cs"/>
              </a:rPr>
              <a:t>this</a:t>
            </a:r>
            <a:r>
              <a:rPr lang="en-US" dirty="0" smtClean="0"/>
              <a:t>,</a:t>
            </a:r>
            <a:br>
              <a:rPr lang="en-US" dirty="0" smtClean="0"/>
            </a:br>
            <a:r>
              <a:rPr lang="en-US" dirty="0" smtClean="0"/>
              <a:t>                android.R.layout.</a:t>
            </a:r>
            <a:r>
              <a:rPr lang="en-US" sz="1200" b="1" i="1" kern="1200" dirty="0" smtClean="0">
                <a:solidFill>
                  <a:schemeClr val="tx1"/>
                </a:solidFill>
                <a:effectLst/>
                <a:latin typeface="+mn-lt"/>
                <a:ea typeface="+mn-ea"/>
                <a:cs typeface="+mn-cs"/>
              </a:rPr>
              <a:t>simple_list_item_1</a:t>
            </a:r>
            <a:r>
              <a:rPr lang="en-US" dirty="0" smtClean="0"/>
              <a:t>, values);</a:t>
            </a:r>
            <a:br>
              <a:rPr lang="en-US" dirty="0" smtClean="0"/>
            </a:br>
            <a:r>
              <a:rPr lang="en-US" dirty="0" smtClean="0"/>
              <a:t>        </a:t>
            </a:r>
            <a:r>
              <a:rPr lang="en-US" dirty="0" err="1" smtClean="0"/>
              <a:t>lv.setAdapter</a:t>
            </a:r>
            <a:r>
              <a:rPr lang="en-US" dirty="0" smtClean="0"/>
              <a:t>(adapter);</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process(View view) {</a:t>
            </a:r>
            <a:br>
              <a:rPr lang="en-US" dirty="0" smtClean="0"/>
            </a:br>
            <a:r>
              <a:rPr lang="en-US" dirty="0" smtClean="0"/>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SuppressWarnings</a:t>
            </a:r>
            <a:r>
              <a:rPr lang="en-US" dirty="0" smtClean="0"/>
              <a:t>(</a:t>
            </a:r>
            <a:r>
              <a:rPr lang="en-US" sz="1200" b="1" kern="1200" dirty="0" smtClean="0">
                <a:solidFill>
                  <a:schemeClr val="tx1"/>
                </a:solidFill>
                <a:effectLst/>
                <a:latin typeface="+mn-lt"/>
                <a:ea typeface="+mn-ea"/>
                <a:cs typeface="+mn-cs"/>
              </a:rPr>
              <a:t>"unchecked"</a:t>
            </a:r>
            <a:r>
              <a:rPr lang="en-US" dirty="0" smtClean="0"/>
              <a:t>)</a:t>
            </a:r>
            <a:br>
              <a:rPr lang="en-US" dirty="0" smtClean="0"/>
            </a:br>
            <a:r>
              <a:rPr lang="en-US" dirty="0" smtClean="0"/>
              <a:t>        </a:t>
            </a:r>
            <a:r>
              <a:rPr lang="en-US" dirty="0" err="1" smtClean="0"/>
              <a:t>ListView</a:t>
            </a:r>
            <a:r>
              <a:rPr lang="en-US" dirty="0" smtClean="0"/>
              <a:t> lv = (</a:t>
            </a:r>
            <a:r>
              <a:rPr lang="en-US" dirty="0" err="1" smtClean="0"/>
              <a:t>ListView</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listView</a:t>
            </a:r>
            <a:r>
              <a:rPr lang="en-US" dirty="0" smtClean="0"/>
              <a:t>);</a:t>
            </a:r>
            <a:br>
              <a:rPr lang="en-US" dirty="0" smtClean="0"/>
            </a:br>
            <a:r>
              <a:rPr lang="en-US" dirty="0" smtClean="0"/>
              <a:t>        </a:t>
            </a:r>
            <a:r>
              <a:rPr lang="en-US" dirty="0" err="1" smtClean="0"/>
              <a:t>ArrayAdapter</a:t>
            </a:r>
            <a:r>
              <a:rPr lang="en-US" dirty="0" smtClean="0"/>
              <a:t>&lt;Person&gt; adapter = (</a:t>
            </a:r>
            <a:r>
              <a:rPr lang="en-US" dirty="0" err="1" smtClean="0"/>
              <a:t>ArrayAdapter</a:t>
            </a:r>
            <a:r>
              <a:rPr lang="en-US" dirty="0" smtClean="0"/>
              <a:t>&lt;Person&gt;) </a:t>
            </a:r>
            <a:r>
              <a:rPr lang="en-US" dirty="0" err="1" smtClean="0"/>
              <a:t>lv.getAdapter</a:t>
            </a:r>
            <a:r>
              <a:rPr lang="en-US" dirty="0" smtClean="0"/>
              <a:t>();</a:t>
            </a:r>
            <a:br>
              <a:rPr lang="en-US" dirty="0" smtClean="0"/>
            </a:br>
            <a:r>
              <a:rPr lang="en-US" dirty="0" smtClean="0"/>
              <a:t>        Person person = </a:t>
            </a:r>
            <a:r>
              <a:rPr lang="en-US" sz="1200" b="1" kern="1200" dirty="0" smtClean="0">
                <a:solidFill>
                  <a:schemeClr val="tx1"/>
                </a:solidFill>
                <a:effectLst/>
                <a:latin typeface="+mn-lt"/>
                <a:ea typeface="+mn-ea"/>
                <a:cs typeface="+mn-cs"/>
              </a:rPr>
              <a:t>null</a:t>
            </a:r>
            <a:r>
              <a:rPr lang="en-US" dirty="0" smtClean="0"/>
              <a:t>;</a:t>
            </a:r>
            <a:br>
              <a:rPr lang="en-US" dirty="0" smtClean="0"/>
            </a:br>
            <a:r>
              <a:rPr lang="en-US" dirty="0" smtClean="0"/>
              <a:t>        </a:t>
            </a:r>
            <a:r>
              <a:rPr lang="en-US" dirty="0" err="1" smtClean="0"/>
              <a:t>EditText</a:t>
            </a:r>
            <a:r>
              <a:rPr lang="en-US" dirty="0" smtClean="0"/>
              <a:t> et = (</a:t>
            </a:r>
            <a:r>
              <a:rPr lang="en-US" dirty="0" err="1" smtClean="0"/>
              <a:t>EditText</a:t>
            </a:r>
            <a:r>
              <a:rPr lang="en-US" dirty="0" smtClean="0"/>
              <a:t>)</a:t>
            </a:r>
            <a:r>
              <a:rPr lang="en-US" dirty="0" err="1" smtClean="0"/>
              <a:t>findViewById</a:t>
            </a:r>
            <a:r>
              <a:rPr lang="en-US" dirty="0" smtClean="0"/>
              <a:t>(</a:t>
            </a:r>
            <a:r>
              <a:rPr lang="en-US" dirty="0" err="1" smtClean="0"/>
              <a:t>R.id.</a:t>
            </a:r>
            <a:r>
              <a:rPr lang="en-US" sz="1200" b="1" i="1" kern="1200" dirty="0" err="1" smtClean="0">
                <a:solidFill>
                  <a:schemeClr val="tx1"/>
                </a:solidFill>
                <a:effectLst/>
                <a:latin typeface="+mn-lt"/>
                <a:ea typeface="+mn-ea"/>
                <a:cs typeface="+mn-cs"/>
              </a:rPr>
              <a:t>inputName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switch </a:t>
            </a:r>
            <a:r>
              <a:rPr lang="en-US" dirty="0" smtClean="0"/>
              <a:t>(</a:t>
            </a:r>
            <a:r>
              <a:rPr lang="en-US" dirty="0" err="1" smtClean="0"/>
              <a:t>view.getId</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add</a:t>
            </a:r>
            <a:r>
              <a:rPr lang="en-US" dirty="0" smtClean="0"/>
              <a:t>:</a:t>
            </a:r>
            <a:br>
              <a:rPr lang="en-US" dirty="0" smtClean="0"/>
            </a:br>
            <a:r>
              <a:rPr lang="en-US" dirty="0" smtClean="0"/>
              <a:t>                String name = </a:t>
            </a:r>
            <a:r>
              <a:rPr lang="en-US" dirty="0" err="1" smtClean="0"/>
              <a:t>et.getText</a:t>
            </a:r>
            <a:r>
              <a:rPr lang="en-US" dirty="0" smtClean="0"/>
              <a:t>().</a:t>
            </a:r>
            <a:r>
              <a:rPr lang="en-US" dirty="0" err="1" smtClean="0"/>
              <a:t>toString</a:t>
            </a:r>
            <a:r>
              <a:rPr lang="en-US" dirty="0" smtClean="0"/>
              <a:t>();</a:t>
            </a:r>
            <a:br>
              <a:rPr lang="en-US" dirty="0" smtClean="0"/>
            </a:br>
            <a:r>
              <a:rPr lang="en-US" dirty="0" smtClean="0"/>
              <a:t>                </a:t>
            </a:r>
            <a:r>
              <a:rPr lang="en-US" sz="1200" i="1" kern="1200" dirty="0" smtClean="0">
                <a:solidFill>
                  <a:schemeClr val="tx1"/>
                </a:solidFill>
                <a:effectLst/>
                <a:latin typeface="+mn-lt"/>
                <a:ea typeface="+mn-ea"/>
                <a:cs typeface="+mn-cs"/>
              </a:rPr>
              <a:t>// Save the new comment to the database</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dirty="0" smtClean="0"/>
              <a:t>person = </a:t>
            </a:r>
            <a:r>
              <a:rPr lang="en-US" sz="1200" b="1" kern="1200" dirty="0" err="1" smtClean="0">
                <a:solidFill>
                  <a:schemeClr val="tx1"/>
                </a:solidFill>
                <a:effectLst/>
                <a:latin typeface="+mn-lt"/>
                <a:ea typeface="+mn-ea"/>
                <a:cs typeface="+mn-cs"/>
              </a:rPr>
              <a:t>datasource</a:t>
            </a:r>
            <a:r>
              <a:rPr lang="en-US" dirty="0" err="1" smtClean="0"/>
              <a:t>.createPerson</a:t>
            </a:r>
            <a:r>
              <a:rPr lang="en-US" dirty="0" smtClean="0"/>
              <a:t>(name);</a:t>
            </a:r>
            <a:br>
              <a:rPr lang="en-US" dirty="0" smtClean="0"/>
            </a:br>
            <a:r>
              <a:rPr lang="en-US" dirty="0" smtClean="0"/>
              <a:t>                </a:t>
            </a:r>
            <a:r>
              <a:rPr lang="en-US" dirty="0" err="1" smtClean="0"/>
              <a:t>adapter.add</a:t>
            </a:r>
            <a:r>
              <a:rPr lang="en-US" dirty="0" smtClean="0"/>
              <a:t>(person);</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delete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a:t>
            </a:r>
            <a:r>
              <a:rPr lang="en-US" dirty="0" err="1" smtClean="0"/>
              <a:t>lv.getAdapter</a:t>
            </a:r>
            <a:r>
              <a:rPr lang="en-US" dirty="0" smtClean="0"/>
              <a:t>().</a:t>
            </a:r>
            <a:r>
              <a:rPr lang="en-US" dirty="0" err="1" smtClean="0"/>
              <a:t>getCount</a:t>
            </a:r>
            <a:r>
              <a:rPr lang="en-US" dirty="0" smtClean="0"/>
              <a:t>() &gt; </a:t>
            </a:r>
            <a:r>
              <a:rPr lang="en-US" sz="1200" kern="1200" dirty="0" smtClean="0">
                <a:solidFill>
                  <a:schemeClr val="tx1"/>
                </a:solidFill>
                <a:effectLst/>
                <a:latin typeface="+mn-lt"/>
                <a:ea typeface="+mn-ea"/>
                <a:cs typeface="+mn-cs"/>
              </a:rPr>
              <a:t>0</a:t>
            </a:r>
            <a:r>
              <a:rPr lang="en-US" dirty="0" smtClean="0"/>
              <a:t>) {</a:t>
            </a:r>
            <a:br>
              <a:rPr lang="en-US" dirty="0" smtClean="0"/>
            </a:br>
            <a:r>
              <a:rPr lang="en-US" dirty="0" smtClean="0"/>
              <a:t>                    person = (Person) </a:t>
            </a:r>
            <a:r>
              <a:rPr lang="en-US" dirty="0" err="1" smtClean="0"/>
              <a:t>lv.getAdapter</a:t>
            </a:r>
            <a:r>
              <a:rPr lang="en-US" dirty="0" smtClean="0"/>
              <a:t>().</a:t>
            </a:r>
            <a:r>
              <a:rPr lang="en-US" dirty="0" err="1" smtClean="0"/>
              <a:t>getItem</a:t>
            </a:r>
            <a:r>
              <a:rPr lang="en-US" dirty="0" smtClean="0"/>
              <a:t>(</a:t>
            </a:r>
            <a:r>
              <a:rPr lang="en-US" sz="1200" kern="1200" dirty="0" smtClean="0">
                <a:solidFill>
                  <a:schemeClr val="tx1"/>
                </a:solidFill>
                <a:effectLst/>
                <a:latin typeface="+mn-lt"/>
                <a:ea typeface="+mn-ea"/>
                <a:cs typeface="+mn-cs"/>
              </a:rPr>
              <a:t>0</a:t>
            </a:r>
            <a:r>
              <a:rPr lang="en-US" dirty="0" smtClean="0"/>
              <a:t>);</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.deletePerson</a:t>
            </a:r>
            <a:r>
              <a:rPr lang="en-US" dirty="0" smtClean="0"/>
              <a:t>(person);</a:t>
            </a:r>
            <a:br>
              <a:rPr lang="en-US" dirty="0" smtClean="0"/>
            </a:br>
            <a:r>
              <a:rPr lang="en-US" dirty="0" smtClean="0"/>
              <a:t>                    </a:t>
            </a:r>
            <a:r>
              <a:rPr lang="en-US" dirty="0" err="1" smtClean="0"/>
              <a:t>adapter.remove</a:t>
            </a:r>
            <a:r>
              <a:rPr lang="en-US" dirty="0" smtClean="0"/>
              <a:t>(person);</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case </a:t>
            </a:r>
            <a:r>
              <a:rPr lang="en-US" dirty="0" err="1" smtClean="0"/>
              <a:t>R.id.</a:t>
            </a:r>
            <a:r>
              <a:rPr lang="en-US" sz="1200" b="1" i="1" kern="1200" dirty="0" err="1" smtClean="0">
                <a:solidFill>
                  <a:schemeClr val="tx1"/>
                </a:solidFill>
                <a:effectLst/>
                <a:latin typeface="+mn-lt"/>
                <a:ea typeface="+mn-ea"/>
                <a:cs typeface="+mn-cs"/>
              </a:rPr>
              <a:t>deleteAll</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if </a:t>
            </a:r>
            <a:r>
              <a:rPr lang="en-US" dirty="0" smtClean="0"/>
              <a:t>(</a:t>
            </a:r>
            <a:r>
              <a:rPr lang="en-US" dirty="0" err="1" smtClean="0"/>
              <a:t>lv.getAdapter</a:t>
            </a:r>
            <a:r>
              <a:rPr lang="en-US" dirty="0" smtClean="0"/>
              <a:t>().</a:t>
            </a:r>
            <a:r>
              <a:rPr lang="en-US" dirty="0" err="1" smtClean="0"/>
              <a:t>getCount</a:t>
            </a:r>
            <a:r>
              <a:rPr lang="en-US" dirty="0" smtClean="0"/>
              <a:t>() &gt; </a:t>
            </a:r>
            <a:r>
              <a:rPr lang="en-US" sz="1200" kern="1200" dirty="0" smtClean="0">
                <a:solidFill>
                  <a:schemeClr val="tx1"/>
                </a:solidFill>
                <a:effectLst/>
                <a:latin typeface="+mn-lt"/>
                <a:ea typeface="+mn-ea"/>
                <a:cs typeface="+mn-cs"/>
              </a:rPr>
              <a:t>0</a:t>
            </a:r>
            <a:r>
              <a:rPr lang="en-US" dirty="0" smtClean="0"/>
              <a:t>) {</a:t>
            </a:r>
            <a:br>
              <a:rPr lang="en-US" dirty="0" smtClean="0"/>
            </a:br>
            <a:r>
              <a:rPr lang="en-US" dirty="0" smtClean="0"/>
              <a:t>                    </a:t>
            </a:r>
            <a:r>
              <a:rPr lang="en-US" sz="1200" b="1" kern="1200" dirty="0" err="1" smtClean="0">
                <a:solidFill>
                  <a:schemeClr val="tx1"/>
                </a:solidFill>
                <a:effectLst/>
                <a:latin typeface="+mn-lt"/>
                <a:ea typeface="+mn-ea"/>
                <a:cs typeface="+mn-cs"/>
              </a:rPr>
              <a:t>datasource</a:t>
            </a:r>
            <a:r>
              <a:rPr lang="en-US" dirty="0" err="1" smtClean="0"/>
              <a:t>.deleteAllPersons</a:t>
            </a:r>
            <a:r>
              <a:rPr lang="en-US" dirty="0" smtClean="0"/>
              <a:t>();</a:t>
            </a:r>
            <a:br>
              <a:rPr lang="en-US" dirty="0" smtClean="0"/>
            </a:br>
            <a:r>
              <a:rPr lang="en-US" dirty="0" smtClean="0"/>
              <a:t>                    </a:t>
            </a:r>
            <a:r>
              <a:rPr lang="en-US" dirty="0" err="1" smtClean="0"/>
              <a:t>adapter.clear</a:t>
            </a:r>
            <a:r>
              <a:rPr lang="en-US" dirty="0" smtClean="0"/>
              <a:t>();</a:t>
            </a:r>
            <a:br>
              <a:rPr lang="en-US" dirty="0" smtClean="0"/>
            </a:b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break</a:t>
            </a:r>
            <a:r>
              <a:rPr lang="en-US" dirty="0" smtClean="0"/>
              <a:t>;</a:t>
            </a:r>
            <a:br>
              <a:rPr lang="en-US" dirty="0" smtClean="0"/>
            </a:br>
            <a:r>
              <a:rPr lang="en-US" dirty="0" smtClean="0"/>
              <a:t>        }</a:t>
            </a:r>
            <a:br>
              <a:rPr lang="en-US" dirty="0" smtClean="0"/>
            </a:br>
            <a:r>
              <a:rPr lang="en-US" dirty="0" smtClean="0"/>
              <a:t>        </a:t>
            </a:r>
            <a:r>
              <a:rPr lang="en-US" dirty="0" err="1" smtClean="0"/>
              <a:t>adapter.notifyDataSetChanged</a:t>
            </a:r>
            <a:r>
              <a:rPr lang="en-US" dirty="0" smtClean="0"/>
              <a:t>();</a:t>
            </a:r>
            <a:br>
              <a:rPr lang="en-US" dirty="0" smtClean="0"/>
            </a:br>
            <a:r>
              <a:rPr lang="en-US" dirty="0" smtClean="0"/>
              <a:t>    }</a:t>
            </a:r>
            <a:br>
              <a:rPr lang="en-US" dirty="0" smtClean="0"/>
            </a:br>
            <a:r>
              <a:rPr lang="en-US" dirty="0" smtClean="0"/>
              <a:t>}</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35</a:t>
            </a:fld>
            <a:endParaRPr lang="en-US"/>
          </a:p>
        </p:txBody>
      </p:sp>
    </p:spTree>
    <p:extLst>
      <p:ext uri="{BB962C8B-B14F-4D97-AF65-F5344CB8AC3E}">
        <p14:creationId xmlns:p14="http://schemas.microsoft.com/office/powerpoint/2010/main" val="2249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 Android </a:t>
            </a:r>
            <a:r>
              <a:rPr lang="en-US" dirty="0" err="1" smtClean="0"/>
              <a:t>listview</a:t>
            </a:r>
            <a:r>
              <a:rPr lang="en-US" dirty="0" smtClean="0"/>
              <a:t> is made from a group of list items. List items are individual rows in </a:t>
            </a:r>
            <a:r>
              <a:rPr lang="en-US" dirty="0" err="1" smtClean="0"/>
              <a:t>listview</a:t>
            </a:r>
            <a:r>
              <a:rPr lang="en-US" dirty="0" smtClean="0"/>
              <a:t> where the data will be displayed. Any data in </a:t>
            </a:r>
            <a:r>
              <a:rPr lang="en-US" dirty="0" err="1" smtClean="0"/>
              <a:t>listview</a:t>
            </a:r>
            <a:r>
              <a:rPr lang="en-US" dirty="0" smtClean="0"/>
              <a:t> is displayed only through </a:t>
            </a:r>
            <a:r>
              <a:rPr lang="en-US" dirty="0" err="1" smtClean="0"/>
              <a:t>listItem</a:t>
            </a:r>
            <a:r>
              <a:rPr lang="en-US" dirty="0" smtClean="0"/>
              <a:t>. Consider </a:t>
            </a:r>
            <a:r>
              <a:rPr lang="en-US" dirty="0" err="1" smtClean="0"/>
              <a:t>Listview</a:t>
            </a:r>
            <a:r>
              <a:rPr lang="en-US" dirty="0" smtClean="0"/>
              <a:t> as scrollable group of list items.</a:t>
            </a:r>
          </a:p>
          <a:p>
            <a:endParaRPr lang="en-US" dirty="0" smtClean="0"/>
          </a:p>
          <a:p>
            <a:r>
              <a:rPr lang="en-US" dirty="0" smtClean="0"/>
              <a:t>List items are just layouts in a separate layout file. Let us understand the following example.</a:t>
            </a:r>
          </a:p>
          <a:p>
            <a:endParaRPr lang="en-US" dirty="0" smtClean="0"/>
          </a:p>
          <a:p>
            <a:r>
              <a:rPr lang="en-US" dirty="0" smtClean="0"/>
              <a:t>Android </a:t>
            </a:r>
            <a:r>
              <a:rPr lang="en-US" dirty="0" err="1" smtClean="0"/>
              <a:t>Listview</a:t>
            </a:r>
            <a:r>
              <a:rPr lang="en-US" dirty="0" smtClean="0"/>
              <a:t> Twitter tweet example</a:t>
            </a:r>
          </a:p>
          <a:p>
            <a:endParaRPr lang="en-US" dirty="0" smtClean="0"/>
          </a:p>
          <a:p>
            <a:r>
              <a:rPr lang="en-US" dirty="0" smtClean="0"/>
              <a:t>Here we can see a </a:t>
            </a:r>
            <a:r>
              <a:rPr lang="en-US" dirty="0" err="1" smtClean="0"/>
              <a:t>listitem</a:t>
            </a:r>
            <a:r>
              <a:rPr lang="en-US" dirty="0" smtClean="0"/>
              <a:t> for the twitter application. This list Item is arranged in a Relative layout with images and multiple text views aligned to each other. This is how an Android </a:t>
            </a:r>
            <a:r>
              <a:rPr lang="en-US" dirty="0" err="1" smtClean="0"/>
              <a:t>listview</a:t>
            </a:r>
            <a:r>
              <a:rPr lang="en-US" dirty="0" smtClean="0"/>
              <a:t> is designed.</a:t>
            </a:r>
          </a:p>
          <a:p>
            <a:endParaRPr lang="en-US" dirty="0" smtClean="0"/>
          </a:p>
          <a:p>
            <a:r>
              <a:rPr lang="en-US" dirty="0" smtClean="0"/>
              <a:t>Once we have the </a:t>
            </a:r>
            <a:r>
              <a:rPr lang="en-US" dirty="0" err="1" smtClean="0"/>
              <a:t>listitem</a:t>
            </a:r>
            <a:r>
              <a:rPr lang="en-US" dirty="0" smtClean="0"/>
              <a:t>, we bind the </a:t>
            </a:r>
            <a:r>
              <a:rPr lang="en-US" dirty="0" err="1" smtClean="0"/>
              <a:t>listview</a:t>
            </a:r>
            <a:r>
              <a:rPr lang="en-US" dirty="0" smtClean="0"/>
              <a:t> to the Adapter and then use list items to display the data in </a:t>
            </a:r>
            <a:r>
              <a:rPr lang="en-US" dirty="0" err="1" smtClean="0"/>
              <a:t>listview</a:t>
            </a:r>
            <a:r>
              <a:rPr lang="en-US" dirty="0" smtClean="0"/>
              <a:t>.</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10</a:t>
            </a:fld>
            <a:endParaRPr lang="en-US"/>
          </a:p>
        </p:txBody>
      </p:sp>
    </p:spTree>
    <p:extLst>
      <p:ext uri="{BB962C8B-B14F-4D97-AF65-F5344CB8AC3E}">
        <p14:creationId xmlns:p14="http://schemas.microsoft.com/office/powerpoint/2010/main" val="211486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Adapter</a:t>
            </a:r>
          </a:p>
          <a:p>
            <a:endParaRPr lang="en-US" dirty="0" smtClean="0"/>
          </a:p>
          <a:p>
            <a:r>
              <a:rPr lang="en-US" dirty="0" smtClean="0"/>
              <a:t>Android Adapter is a bridge between the View (e.g. </a:t>
            </a:r>
            <a:r>
              <a:rPr lang="en-US" dirty="0" err="1" smtClean="0"/>
              <a:t>ListView</a:t>
            </a:r>
            <a:r>
              <a:rPr lang="en-US" dirty="0" smtClean="0"/>
              <a:t>) and the underlying data for that view. An adapter manages the data and adapts the data to the individual rows (</a:t>
            </a:r>
            <a:r>
              <a:rPr lang="en-US" dirty="0" err="1" smtClean="0"/>
              <a:t>listItems</a:t>
            </a:r>
            <a:r>
              <a:rPr lang="en-US" dirty="0" smtClean="0"/>
              <a:t>) of the view.</a:t>
            </a:r>
          </a:p>
          <a:p>
            <a:endParaRPr lang="en-US" dirty="0" smtClean="0"/>
          </a:p>
          <a:p>
            <a:r>
              <a:rPr lang="en-US" dirty="0" smtClean="0"/>
              <a:t>We bind the adapter with Android </a:t>
            </a:r>
            <a:r>
              <a:rPr lang="en-US" dirty="0" err="1" smtClean="0"/>
              <a:t>listview</a:t>
            </a:r>
            <a:r>
              <a:rPr lang="en-US" dirty="0" smtClean="0"/>
              <a:t> via </a:t>
            </a:r>
            <a:r>
              <a:rPr lang="en-US" dirty="0" err="1" smtClean="0"/>
              <a:t>setAdapter</a:t>
            </a:r>
            <a:r>
              <a:rPr lang="en-US" dirty="0" smtClean="0"/>
              <a:t> method. Now, Let us see how adapter works with the help of the following image.</a:t>
            </a:r>
          </a:p>
          <a:p>
            <a:endParaRPr lang="en-US" dirty="0" smtClean="0"/>
          </a:p>
          <a:p>
            <a:r>
              <a:rPr lang="en-US" dirty="0" smtClean="0"/>
              <a:t>Android </a:t>
            </a:r>
            <a:r>
              <a:rPr lang="en-US" dirty="0" err="1" smtClean="0"/>
              <a:t>Listview</a:t>
            </a:r>
            <a:r>
              <a:rPr lang="en-US" dirty="0" smtClean="0"/>
              <a:t> Adapters</a:t>
            </a:r>
          </a:p>
          <a:p>
            <a:endParaRPr lang="en-US" dirty="0" smtClean="0"/>
          </a:p>
          <a:p>
            <a:r>
              <a:rPr lang="en-US" dirty="0" smtClean="0"/>
              <a:t>As stated earlier, Adapters act as a bridge to the views. To interact with the view, adapters call the </a:t>
            </a:r>
            <a:r>
              <a:rPr lang="en-US" dirty="0" err="1" smtClean="0"/>
              <a:t>getView</a:t>
            </a:r>
            <a:r>
              <a:rPr lang="en-US" dirty="0" smtClean="0"/>
              <a:t>() method which returns a view for each item within the adapter view. This is a </a:t>
            </a:r>
            <a:r>
              <a:rPr lang="en-US" dirty="0" err="1" smtClean="0"/>
              <a:t>listitem</a:t>
            </a:r>
            <a:r>
              <a:rPr lang="en-US" dirty="0" smtClean="0"/>
              <a:t> which we have seen earlier. The layout format and the corresponding data for an item within the adapter view are set in the </a:t>
            </a:r>
            <a:r>
              <a:rPr lang="en-US" dirty="0" err="1" smtClean="0"/>
              <a:t>getView</a:t>
            </a:r>
            <a:r>
              <a:rPr lang="en-US" dirty="0" smtClean="0"/>
              <a:t>() method.</a:t>
            </a:r>
          </a:p>
          <a:p>
            <a:endParaRPr lang="en-US" dirty="0" smtClean="0"/>
          </a:p>
          <a:p>
            <a:r>
              <a:rPr lang="en-US" dirty="0" smtClean="0"/>
              <a:t>Once we have a reference to the view, we can get the data from the data source either in an Array list or a cursor. We can then bind the data to the view items. All this is done in </a:t>
            </a:r>
            <a:r>
              <a:rPr lang="en-US" dirty="0" err="1" smtClean="0"/>
              <a:t>getView</a:t>
            </a:r>
            <a:r>
              <a:rPr lang="en-US" dirty="0" smtClean="0"/>
              <a:t> Method. In coming sections, we will look as to how we can achieve this in our code.</a:t>
            </a:r>
          </a:p>
          <a:p>
            <a:r>
              <a:rPr lang="en-US" dirty="0" err="1" smtClean="0"/>
              <a:t>Watchout</a:t>
            </a:r>
            <a:r>
              <a:rPr lang="en-US" dirty="0" smtClean="0"/>
              <a:t>: Typically as you scroll the </a:t>
            </a:r>
            <a:r>
              <a:rPr lang="en-US" dirty="0" err="1" smtClean="0"/>
              <a:t>listview</a:t>
            </a:r>
            <a:r>
              <a:rPr lang="en-US" dirty="0" smtClean="0"/>
              <a:t> to improve the performance and save time in creating a new view , Android recycles the views that go out of focus.</a:t>
            </a:r>
          </a:p>
          <a:p>
            <a:endParaRPr lang="en-US" dirty="0" smtClean="0"/>
          </a:p>
          <a:p>
            <a:r>
              <a:rPr lang="en-US" dirty="0" smtClean="0"/>
              <a:t>Typically you do not have to deal directly with the Adapter class. Android provides you commonly used Adapters like :</a:t>
            </a:r>
          </a:p>
          <a:p>
            <a:endParaRPr lang="en-US" dirty="0" smtClean="0"/>
          </a:p>
          <a:p>
            <a:r>
              <a:rPr lang="en-US" dirty="0" smtClean="0"/>
              <a:t>Array Adapter Cursor Adapter *Simple Cursor Adapter</a:t>
            </a:r>
          </a:p>
          <a:p>
            <a:endParaRPr lang="en-US" dirty="0" smtClean="0"/>
          </a:p>
          <a:p>
            <a:r>
              <a:rPr lang="en-US" dirty="0" smtClean="0"/>
              <a:t>Most of the time we tend to write our own Adapter by extending </a:t>
            </a:r>
            <a:r>
              <a:rPr lang="en-US" dirty="0" err="1" smtClean="0"/>
              <a:t>BaseAdapter</a:t>
            </a:r>
            <a:endParaRPr lang="en-US" dirty="0" smtClean="0"/>
          </a:p>
          <a:p>
            <a:r>
              <a:rPr lang="en-US" dirty="0" err="1" smtClean="0"/>
              <a:t>Watchout</a:t>
            </a:r>
            <a:r>
              <a:rPr lang="en-US" dirty="0" smtClean="0"/>
              <a:t>: Always remember that any adapter will always expect a Layout to be bound to(</a:t>
            </a:r>
            <a:r>
              <a:rPr lang="en-US" dirty="0" err="1" smtClean="0"/>
              <a:t>i.e</a:t>
            </a:r>
            <a:r>
              <a:rPr lang="en-US" dirty="0" smtClean="0"/>
              <a:t> </a:t>
            </a:r>
            <a:r>
              <a:rPr lang="en-US" dirty="0" err="1" smtClean="0"/>
              <a:t>listitem</a:t>
            </a:r>
            <a:r>
              <a:rPr lang="en-US" dirty="0" smtClean="0"/>
              <a:t>).</a:t>
            </a:r>
          </a:p>
          <a:p>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14</a:t>
            </a:fld>
            <a:endParaRPr lang="en-US"/>
          </a:p>
        </p:txBody>
      </p:sp>
    </p:spTree>
    <p:extLst>
      <p:ext uri="{BB962C8B-B14F-4D97-AF65-F5344CB8AC3E}">
        <p14:creationId xmlns:p14="http://schemas.microsoft.com/office/powerpoint/2010/main" val="398722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16</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18</a:t>
            </a:fld>
            <a:endParaRPr lang="en-US"/>
          </a:p>
        </p:txBody>
      </p:sp>
    </p:spTree>
    <p:extLst>
      <p:ext uri="{BB962C8B-B14F-4D97-AF65-F5344CB8AC3E}">
        <p14:creationId xmlns:p14="http://schemas.microsoft.com/office/powerpoint/2010/main" val="34618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 Design</a:t>
            </a:r>
          </a:p>
          <a:p>
            <a:endParaRPr lang="en-US" dirty="0" smtClean="0"/>
          </a:p>
          <a:p>
            <a:r>
              <a:rPr lang="en-US" dirty="0" smtClean="0"/>
              <a:t>While the app is very simple the plumbing around constructing a database is complex at first. The layered architecture is shown </a:t>
            </a:r>
            <a:r>
              <a:rPr lang="en-US" dirty="0" err="1" smtClean="0"/>
              <a:t>i</a:t>
            </a:r>
            <a:r>
              <a:rPr lang="en-US" dirty="0" smtClean="0"/>
              <a:t> the figure below. The operation on the SQLite database is wrapped in a few layers of abstraction. I view these layers as follows:</a:t>
            </a:r>
          </a:p>
          <a:p>
            <a:endParaRPr lang="en-US" dirty="0" smtClean="0"/>
          </a:p>
          <a:p>
            <a:r>
              <a:rPr lang="en-US" dirty="0" smtClean="0"/>
              <a:t>    app layer -- just deals with comments and the UI</a:t>
            </a:r>
          </a:p>
          <a:p>
            <a:r>
              <a:rPr lang="en-US" dirty="0" smtClean="0"/>
              <a:t>    data storage layer -- application specific and deals with creating the database and operations on it but these are still database independent.</a:t>
            </a:r>
          </a:p>
          <a:p>
            <a:r>
              <a:rPr lang="en-US" dirty="0" smtClean="0"/>
              <a:t>    </a:t>
            </a:r>
            <a:r>
              <a:rPr lang="en-US" dirty="0" err="1" smtClean="0"/>
              <a:t>SQLIte</a:t>
            </a:r>
            <a:r>
              <a:rPr lang="en-US" dirty="0" smtClean="0"/>
              <a:t> layer -- this deals with all the plumbing and database</a:t>
            </a:r>
          </a:p>
          <a:p>
            <a:r>
              <a:rPr lang="en-US" dirty="0" smtClean="0"/>
              <a:t>    specific operations through a </a:t>
            </a:r>
            <a:r>
              <a:rPr lang="en-US" dirty="0" err="1" smtClean="0"/>
              <a:t>db</a:t>
            </a:r>
            <a:r>
              <a:rPr lang="en-US" dirty="0" smtClean="0"/>
              <a:t> helper</a:t>
            </a:r>
          </a:p>
          <a:p>
            <a:endParaRPr lang="en-US" dirty="0" smtClean="0"/>
          </a:p>
          <a:p>
            <a:r>
              <a:rPr lang="en-US" dirty="0" smtClean="0"/>
              <a:t>You won't see these layers necessarily like this in the literature but I think it helps explain the architecture and operations. There is a separation of concerns: the app deals with objects that matter to it, i.e., comments; and the lower layers deal with storage of data, and eventually the detail operations of an SQL database. You want to hide these details from the user. For example, I'm sure you are thinking -- why make this so hard? Why not have the app reach down into the SQLite code and just leave it like that. But we use abstraction -- of layering -- to hid the grubby details from the app layer.</a:t>
            </a: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24</a:t>
            </a:fld>
            <a:endParaRPr lang="en-US"/>
          </a:p>
        </p:txBody>
      </p:sp>
    </p:spTree>
    <p:extLst>
      <p:ext uri="{BB962C8B-B14F-4D97-AF65-F5344CB8AC3E}">
        <p14:creationId xmlns:p14="http://schemas.microsoft.com/office/powerpoint/2010/main" val="93213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will represent one record in the table.</a:t>
            </a:r>
            <a:br>
              <a:rPr lang="en-US" dirty="0" smtClean="0"/>
            </a:br>
            <a:r>
              <a:rPr lang="en-US" dirty="0" smtClean="0"/>
              <a:t/>
            </a:r>
            <a:br>
              <a:rPr lang="en-US" dirty="0" smtClean="0"/>
            </a:br>
            <a:r>
              <a:rPr lang="en-US" dirty="0" smtClean="0"/>
              <a:t>The application simply allows the user to add names to the database and display them to the UI. Names can be added one at a time, deleted (from the top) one at a time or all names can be deleted. So </a:t>
            </a:r>
            <a:r>
              <a:rPr lang="en-US" i="1" dirty="0" smtClean="0"/>
              <a:t>Person</a:t>
            </a:r>
            <a:r>
              <a:rPr lang="en-US" dirty="0" smtClean="0"/>
              <a:t> is the main object that the user deals with. The Person class includes getters/setters for id and name. Every time a person needs to be added a Person is instantiated. The Person class is the app model and contains the data that is inserted, queried and deleted in the database. Names are also shown in the UI.</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sz="1200" i="1" kern="1200" dirty="0" smtClean="0">
                <a:solidFill>
                  <a:schemeClr val="tx1"/>
                </a:solidFill>
                <a:effectLst/>
                <a:latin typeface="+mn-lt"/>
                <a:ea typeface="+mn-ea"/>
                <a:cs typeface="+mn-cs"/>
              </a:rPr>
              <a: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 Class to hold a single Person (1 record)</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smtClean="0"/>
              <a:t>Person {</a:t>
            </a:r>
            <a:br>
              <a:rPr lang="en-US" dirty="0" smtClean="0"/>
            </a:br>
            <a:r>
              <a:rPr lang="en-US" dirty="0" smtClean="0"/>
              <a:t>    </a:t>
            </a:r>
            <a:r>
              <a:rPr lang="en-US" sz="1200" b="1" kern="1200" dirty="0" smtClean="0">
                <a:solidFill>
                  <a:schemeClr val="tx1"/>
                </a:solidFill>
                <a:effectLst/>
                <a:latin typeface="+mn-lt"/>
                <a:ea typeface="+mn-ea"/>
                <a:cs typeface="+mn-cs"/>
              </a:rPr>
              <a:t>private long 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err="1" smtClean="0"/>
              <a:t>setId</a:t>
            </a:r>
            <a:r>
              <a:rPr lang="en-US" dirty="0" smtClean="0"/>
              <a:t>(</a:t>
            </a:r>
            <a:r>
              <a:rPr lang="en-US" sz="1200" b="1" kern="1200" dirty="0" smtClean="0">
                <a:solidFill>
                  <a:schemeClr val="tx1"/>
                </a:solidFill>
                <a:effectLst/>
                <a:latin typeface="+mn-lt"/>
                <a:ea typeface="+mn-ea"/>
                <a:cs typeface="+mn-cs"/>
              </a:rPr>
              <a:t>long </a:t>
            </a:r>
            <a:r>
              <a:rPr lang="en-US" dirty="0" smtClean="0"/>
              <a:t>id){</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id</a:t>
            </a:r>
            <a:r>
              <a:rPr lang="en-US" sz="1200" b="1" kern="1200" dirty="0" smtClean="0">
                <a:solidFill>
                  <a:schemeClr val="tx1"/>
                </a:solidFill>
                <a:effectLst/>
                <a:latin typeface="+mn-lt"/>
                <a:ea typeface="+mn-ea"/>
                <a:cs typeface="+mn-cs"/>
              </a:rPr>
              <a:t> </a:t>
            </a:r>
            <a:r>
              <a:rPr lang="en-US" dirty="0" smtClean="0"/>
              <a:t>= id;</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long </a:t>
            </a:r>
            <a:r>
              <a:rPr lang="en-US" dirty="0" err="1" smtClean="0"/>
              <a:t>getId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id</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err="1" smtClean="0"/>
              <a:t>setName</a:t>
            </a:r>
            <a:r>
              <a:rPr lang="en-US" dirty="0" smtClean="0"/>
              <a:t>(String name){</a:t>
            </a:r>
            <a:br>
              <a:rPr lang="en-US" dirty="0" smtClean="0"/>
            </a:br>
            <a:r>
              <a:rPr lang="en-US" dirty="0" smtClean="0"/>
              <a:t>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name</a:t>
            </a:r>
            <a:r>
              <a:rPr lang="en-US" sz="1200" b="1" kern="1200" dirty="0" smtClean="0">
                <a:solidFill>
                  <a:schemeClr val="tx1"/>
                </a:solidFill>
                <a:effectLst/>
                <a:latin typeface="+mn-lt"/>
                <a:ea typeface="+mn-ea"/>
                <a:cs typeface="+mn-cs"/>
              </a:rPr>
              <a:t> </a:t>
            </a:r>
            <a:r>
              <a:rPr lang="en-US" dirty="0" smtClean="0"/>
              <a:t>= name;</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smtClean="0"/>
              <a:t>String </a:t>
            </a:r>
            <a:r>
              <a:rPr lang="en-US" dirty="0" err="1" smtClean="0"/>
              <a:t>getName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return </a:t>
            </a:r>
            <a:r>
              <a:rPr lang="en-US" sz="1200" b="1" kern="1200" dirty="0" err="1" smtClean="0">
                <a:solidFill>
                  <a:schemeClr val="tx1"/>
                </a:solidFill>
                <a:effectLst/>
                <a:latin typeface="+mn-lt"/>
                <a:ea typeface="+mn-ea"/>
                <a:cs typeface="+mn-cs"/>
              </a:rPr>
              <a:t>this</a:t>
            </a:r>
            <a:r>
              <a:rPr lang="en-US" dirty="0" err="1" smtClean="0"/>
              <a:t>.</a:t>
            </a:r>
            <a:r>
              <a:rPr lang="en-US" sz="1200" b="1" kern="1200" dirty="0" err="1" smtClean="0">
                <a:solidFill>
                  <a:schemeClr val="tx1"/>
                </a:solidFill>
                <a:effectLst/>
                <a:latin typeface="+mn-lt"/>
                <a:ea typeface="+mn-ea"/>
                <a:cs typeface="+mn-cs"/>
              </a:rPr>
              <a:t>name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i="1" kern="1200" dirty="0" smtClean="0">
                <a:solidFill>
                  <a:schemeClr val="tx1"/>
                </a:solidFill>
                <a:effectLst/>
                <a:latin typeface="+mn-lt"/>
                <a:ea typeface="+mn-ea"/>
                <a:cs typeface="+mn-cs"/>
              </a:rPr>
              <a:t>// Will be used by the </a:t>
            </a:r>
            <a:r>
              <a:rPr lang="en-US" sz="1200" i="1" kern="1200" dirty="0" err="1" smtClean="0">
                <a:solidFill>
                  <a:schemeClr val="tx1"/>
                </a:solidFill>
                <a:effectLst/>
                <a:latin typeface="+mn-lt"/>
                <a:ea typeface="+mn-ea"/>
                <a:cs typeface="+mn-cs"/>
              </a:rPr>
              <a:t>ArrayAdapter</a:t>
            </a:r>
            <a:r>
              <a:rPr lang="en-US" sz="1200" i="1" kern="1200" dirty="0" smtClean="0">
                <a:solidFill>
                  <a:schemeClr val="tx1"/>
                </a:solidFill>
                <a:effectLst/>
                <a:latin typeface="+mn-lt"/>
                <a:ea typeface="+mn-ea"/>
                <a:cs typeface="+mn-cs"/>
              </a:rPr>
              <a:t> in the </a:t>
            </a:r>
            <a:r>
              <a:rPr lang="en-US" sz="1200" i="1" kern="1200" dirty="0" err="1" smtClean="0">
                <a:solidFill>
                  <a:schemeClr val="tx1"/>
                </a:solidFill>
                <a:effectLst/>
                <a:latin typeface="+mn-lt"/>
                <a:ea typeface="+mn-ea"/>
                <a:cs typeface="+mn-cs"/>
              </a:rPr>
              <a:t>ListView</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a:t>
            </a:r>
            <a:r>
              <a:rPr lang="en-US" dirty="0" smtClean="0"/>
              <a:t>String </a:t>
            </a:r>
            <a:r>
              <a:rPr lang="en-US" dirty="0" err="1" smtClean="0"/>
              <a:t>toString</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return name</a:t>
            </a:r>
            <a:r>
              <a:rPr lang="en-US" dirty="0" smtClean="0"/>
              <a:t>;</a:t>
            </a:r>
            <a:br>
              <a:rPr lang="en-US" dirty="0" smtClean="0"/>
            </a:br>
            <a:r>
              <a:rPr lang="en-US" dirty="0" smtClean="0"/>
              <a:t>    }</a:t>
            </a:r>
            <a:br>
              <a:rPr lang="en-US" dirty="0" smtClean="0"/>
            </a:b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39208101-F981-6242-AE4C-4077D556006E}" type="slidenum">
              <a:rPr lang="en-US" smtClean="0"/>
              <a:t>25</a:t>
            </a:fld>
            <a:endParaRPr lang="en-US"/>
          </a:p>
        </p:txBody>
      </p:sp>
    </p:spTree>
    <p:extLst>
      <p:ext uri="{BB962C8B-B14F-4D97-AF65-F5344CB8AC3E}">
        <p14:creationId xmlns:p14="http://schemas.microsoft.com/office/powerpoint/2010/main" val="302002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MySQLiteHelper</a:t>
            </a:r>
            <a:r>
              <a:rPr lang="en-US" dirty="0" smtClean="0"/>
              <a:t> (which extends </a:t>
            </a:r>
            <a:r>
              <a:rPr lang="en-US" dirty="0" err="1" smtClean="0"/>
              <a:t>SQLiteOpenHelper</a:t>
            </a:r>
            <a:r>
              <a:rPr lang="en-US" dirty="0" smtClean="0"/>
              <a:t>) implements the helper class to manage database creation and version management. It implements </a:t>
            </a:r>
            <a:r>
              <a:rPr lang="en-US" dirty="0" err="1" smtClean="0"/>
              <a:t>onCreate</a:t>
            </a:r>
            <a:r>
              <a:rPr lang="en-US" dirty="0" smtClean="0"/>
              <a:t>() and </a:t>
            </a:r>
            <a:r>
              <a:rPr lang="en-US" dirty="0" err="1" smtClean="0"/>
              <a:t>onUpgrade</a:t>
            </a:r>
            <a:r>
              <a:rPr lang="en-US" dirty="0" smtClean="0"/>
              <a:t>() to take care of opening the database if it exists, creating it if it does not, and upgrading it as necessary. Transactions are used to make sure the database is always in a sensible state (e.g., </a:t>
            </a:r>
            <a:r>
              <a:rPr lang="en-US" dirty="0" err="1" smtClean="0"/>
              <a:t>database.execSQL</a:t>
            </a:r>
            <a:r>
              <a:rPr lang="en-US" dirty="0" smtClean="0"/>
              <a:t>(DATABASE_CREATE)).</a:t>
            </a:r>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android.content.Context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android.database.sqlite.SQLiteDatabase</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android.database.sqlite.SQLiteOpenHelper</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android.util.Log</a:t>
            </a:r>
            <a:r>
              <a:rPr lang="en-US" dirty="0" smtClean="0"/>
              <a:t>;</a:t>
            </a:r>
            <a:br>
              <a:rPr lang="en-US" dirty="0" smtClean="0"/>
            </a:br>
            <a:r>
              <a:rPr lang="en-US" sz="1200" i="1" kern="1200" dirty="0" smtClean="0">
                <a:solidFill>
                  <a:schemeClr val="tx1"/>
                </a:solidFill>
                <a:effectLst/>
                <a:latin typeface="+mn-lt"/>
                <a:ea typeface="+mn-ea"/>
                <a:cs typeface="+mn-cs"/>
              </a:rPr>
              <a:t>/**Class to facilitate creation and upgrade of DB*/</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MySQLiteHelper</a:t>
            </a:r>
            <a:r>
              <a:rPr lang="en-US" dirty="0" smtClean="0"/>
              <a:t> </a:t>
            </a:r>
            <a:r>
              <a:rPr lang="en-US" sz="1200" b="1" kern="1200" dirty="0" smtClean="0">
                <a:solidFill>
                  <a:schemeClr val="tx1"/>
                </a:solidFill>
                <a:effectLst/>
                <a:latin typeface="+mn-lt"/>
                <a:ea typeface="+mn-ea"/>
                <a:cs typeface="+mn-cs"/>
              </a:rPr>
              <a:t>extends </a:t>
            </a:r>
            <a:r>
              <a:rPr lang="en-US" dirty="0" err="1" smtClean="0"/>
              <a:t>SQLiteOpenHelper</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TABLE_NAME </a:t>
            </a:r>
            <a:r>
              <a:rPr lang="en-US" dirty="0" smtClean="0"/>
              <a:t>= </a:t>
            </a:r>
            <a:r>
              <a:rPr lang="en-US" sz="1200" b="1" kern="1200" dirty="0" smtClean="0">
                <a:solidFill>
                  <a:schemeClr val="tx1"/>
                </a:solidFill>
                <a:effectLst/>
                <a:latin typeface="+mn-lt"/>
                <a:ea typeface="+mn-ea"/>
                <a:cs typeface="+mn-cs"/>
              </a:rPr>
              <a:t>"persons"</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COLUMN_ID </a:t>
            </a:r>
            <a:r>
              <a:rPr lang="en-US" dirty="0" smtClean="0"/>
              <a:t>= </a:t>
            </a:r>
            <a:r>
              <a:rPr lang="en-US" sz="1200" b="1" kern="1200" dirty="0" smtClean="0">
                <a:solidFill>
                  <a:schemeClr val="tx1"/>
                </a:solidFill>
                <a:effectLst/>
                <a:latin typeface="+mn-lt"/>
                <a:ea typeface="+mn-ea"/>
                <a:cs typeface="+mn-cs"/>
              </a:rPr>
              <a:t>"_id"</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public static final </a:t>
            </a:r>
            <a:r>
              <a:rPr lang="en-US" dirty="0" smtClean="0"/>
              <a:t>String </a:t>
            </a:r>
            <a:r>
              <a:rPr lang="en-US" sz="1200" b="1" i="1" kern="1200" dirty="0" smtClean="0">
                <a:solidFill>
                  <a:schemeClr val="tx1"/>
                </a:solidFill>
                <a:effectLst/>
                <a:latin typeface="+mn-lt"/>
                <a:ea typeface="+mn-ea"/>
                <a:cs typeface="+mn-cs"/>
              </a:rPr>
              <a:t>COLUMN_NAME </a:t>
            </a:r>
            <a:r>
              <a:rPr lang="en-US" dirty="0" smtClean="0"/>
              <a:t>= </a:t>
            </a:r>
            <a:r>
              <a:rPr lang="en-US" sz="1200" b="1" kern="1200" dirty="0" smtClean="0">
                <a:solidFill>
                  <a:schemeClr val="tx1"/>
                </a:solidFill>
                <a:effectLst/>
                <a:latin typeface="+mn-lt"/>
                <a:ea typeface="+mn-ea"/>
                <a:cs typeface="+mn-cs"/>
              </a:rPr>
              <a: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DATABASE_NAME </a:t>
            </a:r>
            <a:r>
              <a:rPr lang="en-US" dirty="0" smtClean="0"/>
              <a:t>= </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personsDB</a:t>
            </a:r>
            <a:r>
              <a:rPr lang="en-US" sz="1200" b="1" kern="1200" dirty="0" smtClean="0">
                <a:solidFill>
                  <a:schemeClr val="tx1"/>
                </a:solidFill>
                <a:effectLst/>
                <a:latin typeface="+mn-lt"/>
                <a:ea typeface="+mn-ea"/>
                <a:cs typeface="+mn-cs"/>
              </a:rPr>
              <a:t>"</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DATABASE_VERSION </a:t>
            </a:r>
            <a:r>
              <a:rPr lang="en-US" dirty="0" smtClean="0"/>
              <a:t>= </a:t>
            </a:r>
            <a:r>
              <a:rPr lang="en-US" sz="1200" kern="1200" dirty="0" smtClean="0">
                <a:solidFill>
                  <a:schemeClr val="tx1"/>
                </a:solidFill>
                <a:effectLst/>
                <a:latin typeface="+mn-lt"/>
                <a:ea typeface="+mn-ea"/>
                <a:cs typeface="+mn-cs"/>
              </a:rPr>
              <a:t>1</a:t>
            </a:r>
            <a:r>
              <a:rPr lang="en-US" dirty="0" smtClean="0"/>
              <a:t>;</a:t>
            </a:r>
            <a:br>
              <a:rPr lang="en-US" dirty="0" smtClean="0"/>
            </a:br>
            <a:r>
              <a:rPr lang="en-US" dirty="0" smtClean="0"/>
              <a:t>    </a:t>
            </a:r>
            <a:r>
              <a:rPr lang="en-US" sz="1200" i="1" kern="1200" dirty="0" smtClean="0">
                <a:solidFill>
                  <a:schemeClr val="tx1"/>
                </a:solidFill>
                <a:effectLst/>
                <a:latin typeface="+mn-lt"/>
                <a:ea typeface="+mn-ea"/>
                <a:cs typeface="+mn-cs"/>
              </a:rPr>
              <a:t>// Database creation </a:t>
            </a:r>
            <a:r>
              <a:rPr lang="en-US" sz="1200" i="1" kern="1200" dirty="0" err="1" smtClean="0">
                <a:solidFill>
                  <a:schemeClr val="tx1"/>
                </a:solidFill>
                <a:effectLst/>
                <a:latin typeface="+mn-lt"/>
                <a:ea typeface="+mn-ea"/>
                <a:cs typeface="+mn-cs"/>
              </a:rPr>
              <a:t>sql</a:t>
            </a:r>
            <a:r>
              <a:rPr lang="en-US" sz="1200" i="1" kern="1200" dirty="0" smtClean="0">
                <a:solidFill>
                  <a:schemeClr val="tx1"/>
                </a:solidFill>
                <a:effectLst/>
                <a:latin typeface="+mn-lt"/>
                <a:ea typeface="+mn-ea"/>
                <a:cs typeface="+mn-cs"/>
              </a:rPr>
              <a:t> statement</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DATABASE_CREATE </a:t>
            </a:r>
            <a:r>
              <a:rPr lang="en-US" dirty="0" smtClean="0"/>
              <a:t>= </a:t>
            </a:r>
            <a:r>
              <a:rPr lang="en-US" sz="1200" b="1" kern="1200" dirty="0" smtClean="0">
                <a:solidFill>
                  <a:schemeClr val="tx1"/>
                </a:solidFill>
                <a:effectLst/>
                <a:latin typeface="+mn-lt"/>
                <a:ea typeface="+mn-ea"/>
                <a:cs typeface="+mn-cs"/>
              </a:rPr>
              <a:t>"create table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TABLE_NAME </a:t>
            </a:r>
            <a:r>
              <a:rPr lang="en-US" dirty="0" smtClean="0"/>
              <a:t>+ </a:t>
            </a: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COLUMN_ID  </a:t>
            </a:r>
            <a:r>
              <a:rPr lang="en-US" dirty="0" smtClean="0"/>
              <a:t>+ </a:t>
            </a:r>
            <a:r>
              <a:rPr lang="en-US" sz="1200" b="1" kern="1200" dirty="0" smtClean="0">
                <a:solidFill>
                  <a:schemeClr val="tx1"/>
                </a:solidFill>
                <a:effectLst/>
                <a:latin typeface="+mn-lt"/>
                <a:ea typeface="+mn-ea"/>
                <a:cs typeface="+mn-cs"/>
              </a:rPr>
              <a:t>" integer primary key </a:t>
            </a:r>
            <a:r>
              <a:rPr lang="en-US" sz="1200" b="1" kern="1200" dirty="0" err="1" smtClean="0">
                <a:solidFill>
                  <a:schemeClr val="tx1"/>
                </a:solidFill>
                <a:effectLst/>
                <a:latin typeface="+mn-lt"/>
                <a:ea typeface="+mn-ea"/>
                <a:cs typeface="+mn-cs"/>
              </a:rPr>
              <a:t>autoincrement</a:t>
            </a:r>
            <a:r>
              <a:rPr lang="en-US" sz="1200" b="1" kern="1200" dirty="0" smtClean="0">
                <a:solidFill>
                  <a:schemeClr val="tx1"/>
                </a:solidFill>
                <a:effectLst/>
                <a:latin typeface="+mn-lt"/>
                <a:ea typeface="+mn-ea"/>
                <a:cs typeface="+mn-cs"/>
              </a:rPr>
              <a:t>,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sz="1200" b="1" i="1" kern="1200" dirty="0" smtClean="0">
                <a:solidFill>
                  <a:schemeClr val="tx1"/>
                </a:solidFill>
                <a:effectLst/>
                <a:latin typeface="+mn-lt"/>
                <a:ea typeface="+mn-ea"/>
                <a:cs typeface="+mn-cs"/>
              </a:rPr>
              <a:t>COLUMN_NAME  </a:t>
            </a:r>
            <a:r>
              <a:rPr lang="en-US" dirty="0" smtClean="0"/>
              <a:t>+ </a:t>
            </a:r>
            <a:r>
              <a:rPr lang="en-US" sz="1200" b="1" kern="1200" dirty="0" smtClean="0">
                <a:solidFill>
                  <a:schemeClr val="tx1"/>
                </a:solidFill>
                <a:effectLst/>
                <a:latin typeface="+mn-lt"/>
                <a:ea typeface="+mn-ea"/>
                <a:cs typeface="+mn-cs"/>
              </a:rPr>
              <a:t>" text not null);"</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err="1" smtClean="0"/>
              <a:t>MySQLiteHelper</a:t>
            </a:r>
            <a:r>
              <a:rPr lang="en-US" dirty="0" smtClean="0"/>
              <a:t>(Context context) {</a:t>
            </a:r>
            <a:br>
              <a:rPr lang="en-US" dirty="0" smtClean="0"/>
            </a:br>
            <a:r>
              <a:rPr lang="en-US" dirty="0" smtClean="0"/>
              <a:t>        </a:t>
            </a:r>
            <a:r>
              <a:rPr lang="en-US" sz="1200" b="1" kern="1200" dirty="0" smtClean="0">
                <a:solidFill>
                  <a:schemeClr val="tx1"/>
                </a:solidFill>
                <a:effectLst/>
                <a:latin typeface="+mn-lt"/>
                <a:ea typeface="+mn-ea"/>
                <a:cs typeface="+mn-cs"/>
              </a:rPr>
              <a:t>super</a:t>
            </a:r>
            <a:r>
              <a:rPr lang="en-US" dirty="0" smtClean="0"/>
              <a:t>(context, </a:t>
            </a:r>
            <a:r>
              <a:rPr lang="en-US" sz="1200" b="1" i="1" kern="1200" dirty="0" smtClean="0">
                <a:solidFill>
                  <a:schemeClr val="tx1"/>
                </a:solidFill>
                <a:effectLst/>
                <a:latin typeface="+mn-lt"/>
                <a:ea typeface="+mn-ea"/>
                <a:cs typeface="+mn-cs"/>
              </a:rPr>
              <a:t>DATABASE_NAME</a:t>
            </a:r>
            <a:r>
              <a:rPr lang="en-US" dirty="0" smtClean="0"/>
              <a:t>, </a:t>
            </a:r>
            <a:r>
              <a:rPr lang="en-US" sz="1200" b="1" kern="1200" dirty="0" smtClean="0">
                <a:solidFill>
                  <a:schemeClr val="tx1"/>
                </a:solidFill>
                <a:effectLst/>
                <a:latin typeface="+mn-lt"/>
                <a:ea typeface="+mn-ea"/>
                <a:cs typeface="+mn-cs"/>
              </a:rPr>
              <a:t>null</a:t>
            </a:r>
            <a:r>
              <a:rPr lang="en-US" dirty="0" smtClean="0"/>
              <a:t>, </a:t>
            </a:r>
            <a:r>
              <a:rPr lang="en-US" sz="1200" b="1" i="1" kern="1200" dirty="0" smtClean="0">
                <a:solidFill>
                  <a:schemeClr val="tx1"/>
                </a:solidFill>
                <a:effectLst/>
                <a:latin typeface="+mn-lt"/>
                <a:ea typeface="+mn-ea"/>
                <a:cs typeface="+mn-cs"/>
              </a:rPr>
              <a:t>DATABASE_VERSION</a:t>
            </a:r>
            <a:r>
              <a:rPr lang="en-US" dirty="0" smtClean="0"/>
              <a:t>);</a:t>
            </a:r>
            <a:br>
              <a:rPr lang="en-US" dirty="0" smtClean="0"/>
            </a:br>
            <a:r>
              <a:rPr lang="en-US" dirty="0" smtClean="0"/>
              <a: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onCreate</a:t>
            </a:r>
            <a:r>
              <a:rPr lang="en-US" dirty="0" smtClean="0"/>
              <a:t>(</a:t>
            </a:r>
            <a:r>
              <a:rPr lang="en-US" dirty="0" err="1" smtClean="0"/>
              <a:t>SQLiteDatabase</a:t>
            </a:r>
            <a:r>
              <a:rPr lang="en-US" dirty="0" smtClean="0"/>
              <a:t> database) {</a:t>
            </a:r>
            <a:br>
              <a:rPr lang="en-US" dirty="0" smtClean="0"/>
            </a:br>
            <a:r>
              <a:rPr lang="en-US" dirty="0" smtClean="0"/>
              <a:t>        </a:t>
            </a:r>
            <a:r>
              <a:rPr lang="en-US" dirty="0" err="1" smtClean="0"/>
              <a:t>database.execSQL</a:t>
            </a:r>
            <a:r>
              <a:rPr lang="en-US" dirty="0" smtClean="0"/>
              <a:t>(</a:t>
            </a:r>
            <a:r>
              <a:rPr lang="en-US" sz="1200" b="1" i="1" kern="1200" dirty="0" smtClean="0">
                <a:solidFill>
                  <a:schemeClr val="tx1"/>
                </a:solidFill>
                <a:effectLst/>
                <a:latin typeface="+mn-lt"/>
                <a:ea typeface="+mn-ea"/>
                <a:cs typeface="+mn-cs"/>
              </a:rPr>
              <a:t>DATABASE_CREATE</a:t>
            </a:r>
            <a:r>
              <a:rPr lang="en-US" dirty="0" smtClean="0"/>
              <a:t>);</a:t>
            </a:r>
            <a:br>
              <a:rPr lang="en-US" dirty="0" smtClean="0"/>
            </a:br>
            <a:r>
              <a:rPr lang="en-US" dirty="0" smtClean="0"/>
              <a:t>    }</a:t>
            </a:r>
            <a:br>
              <a:rPr lang="en-US" dirty="0" smtClean="0"/>
            </a:br>
            <a:r>
              <a:rPr lang="en-US" dirty="0" smtClean="0"/>
              <a:t>    </a:t>
            </a:r>
            <a:r>
              <a:rPr lang="en-US" sz="1200" kern="1200" dirty="0" smtClean="0">
                <a:solidFill>
                  <a:schemeClr val="tx1"/>
                </a:solidFill>
                <a:effectLst/>
                <a:latin typeface="+mn-lt"/>
                <a:ea typeface="+mn-ea"/>
                <a:cs typeface="+mn-cs"/>
              </a:rPr>
              <a:t>@Override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oldVersion</a:t>
            </a:r>
            <a:r>
              <a:rPr lang="en-US" dirty="0" smtClean="0"/>
              <a:t>, </a:t>
            </a:r>
            <a:r>
              <a:rPr lang="en-US" sz="1200" b="1" kern="1200" dirty="0" err="1" smtClean="0">
                <a:solidFill>
                  <a:schemeClr val="tx1"/>
                </a:solidFill>
                <a:effectLst/>
                <a:latin typeface="+mn-lt"/>
                <a:ea typeface="+mn-ea"/>
                <a:cs typeface="+mn-cs"/>
              </a:rPr>
              <a:t>int</a:t>
            </a:r>
            <a:r>
              <a:rPr lang="en-US" sz="1200" b="1" kern="1200" dirty="0" smtClean="0">
                <a:solidFill>
                  <a:schemeClr val="tx1"/>
                </a:solidFill>
                <a:effectLst/>
                <a:latin typeface="+mn-lt"/>
                <a:ea typeface="+mn-ea"/>
                <a:cs typeface="+mn-cs"/>
              </a:rPr>
              <a:t> </a:t>
            </a:r>
            <a:r>
              <a:rPr lang="en-US" dirty="0" err="1" smtClean="0"/>
              <a:t>newVersion</a:t>
            </a:r>
            <a:r>
              <a:rPr lang="en-US" dirty="0" smtClean="0"/>
              <a:t>) {</a:t>
            </a:r>
            <a:br>
              <a:rPr lang="en-US" dirty="0" smtClean="0"/>
            </a:br>
            <a:r>
              <a:rPr lang="en-US" dirty="0" smtClean="0"/>
              <a:t>        </a:t>
            </a:r>
            <a:r>
              <a:rPr lang="en-US" dirty="0" err="1" smtClean="0"/>
              <a:t>Log.</a:t>
            </a:r>
            <a:r>
              <a:rPr lang="en-US" i="1" dirty="0" err="1" smtClean="0">
                <a:effectLst/>
              </a:rPr>
              <a:t>w</a:t>
            </a:r>
            <a:r>
              <a:rPr lang="en-US" dirty="0" smtClean="0"/>
              <a:t>(</a:t>
            </a:r>
            <a:r>
              <a:rPr lang="en-US" dirty="0" err="1" smtClean="0"/>
              <a:t>MySQLiteHelper.</a:t>
            </a:r>
            <a:r>
              <a:rPr lang="en-US" sz="1200" b="1" kern="1200" dirty="0" err="1" smtClean="0">
                <a:solidFill>
                  <a:schemeClr val="tx1"/>
                </a:solidFill>
                <a:effectLst/>
                <a:latin typeface="+mn-lt"/>
                <a:ea typeface="+mn-ea"/>
                <a:cs typeface="+mn-cs"/>
              </a:rPr>
              <a:t>class</a:t>
            </a:r>
            <a:r>
              <a:rPr lang="en-US" dirty="0" err="1" smtClean="0"/>
              <a:t>.getName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"Upgrading database from version " </a:t>
            </a:r>
            <a:r>
              <a:rPr lang="en-US" dirty="0" smtClean="0"/>
              <a:t>+ </a:t>
            </a:r>
            <a:r>
              <a:rPr lang="en-US" dirty="0" err="1" smtClean="0"/>
              <a:t>oldVersion</a:t>
            </a:r>
            <a:r>
              <a:rPr lang="en-US" dirty="0" smtClean="0"/>
              <a:t> + </a:t>
            </a:r>
            <a:r>
              <a:rPr lang="en-US" sz="1200" b="1" kern="1200" dirty="0" smtClean="0">
                <a:solidFill>
                  <a:schemeClr val="tx1"/>
                </a:solidFill>
                <a:effectLst/>
                <a:latin typeface="+mn-lt"/>
                <a:ea typeface="+mn-ea"/>
                <a:cs typeface="+mn-cs"/>
              </a:rPr>
              <a:t>" to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r>
              <a:rPr lang="en-US" dirty="0" smtClean="0"/>
              <a:t>+ </a:t>
            </a:r>
            <a:r>
              <a:rPr lang="en-US" dirty="0" err="1" smtClean="0"/>
              <a:t>newVersion</a:t>
            </a:r>
            <a:r>
              <a:rPr lang="en-US" dirty="0" smtClean="0"/>
              <a:t> + </a:t>
            </a:r>
            <a:r>
              <a:rPr lang="en-US" sz="1200" b="1" kern="1200" dirty="0" smtClean="0">
                <a:solidFill>
                  <a:schemeClr val="tx1"/>
                </a:solidFill>
                <a:effectLst/>
                <a:latin typeface="+mn-lt"/>
                <a:ea typeface="+mn-ea"/>
                <a:cs typeface="+mn-cs"/>
              </a:rPr>
              <a:t>", which will destroy all old data"</a:t>
            </a:r>
            <a:r>
              <a:rPr lang="en-US" dirty="0" smtClean="0"/>
              <a:t>);</a:t>
            </a:r>
            <a:br>
              <a:rPr lang="en-US" dirty="0" smtClean="0"/>
            </a:br>
            <a:r>
              <a:rPr lang="en-US" dirty="0" smtClean="0"/>
              <a:t>        </a:t>
            </a:r>
            <a:r>
              <a:rPr lang="en-US" dirty="0" err="1" smtClean="0"/>
              <a:t>db.execSQL</a:t>
            </a:r>
            <a:r>
              <a:rPr lang="en-US" dirty="0" smtClean="0"/>
              <a:t>(</a:t>
            </a:r>
            <a:r>
              <a:rPr lang="en-US" sz="1200" b="1" kern="1200" dirty="0" smtClean="0">
                <a:solidFill>
                  <a:schemeClr val="tx1"/>
                </a:solidFill>
                <a:effectLst/>
                <a:latin typeface="+mn-lt"/>
                <a:ea typeface="+mn-ea"/>
                <a:cs typeface="+mn-cs"/>
              </a:rPr>
              <a:t>"DROP TABLE IF EXISTS " </a:t>
            </a:r>
            <a:r>
              <a:rPr lang="en-US" dirty="0" smtClean="0"/>
              <a:t>+ </a:t>
            </a:r>
            <a:r>
              <a:rPr lang="en-US" sz="1200" b="1" i="1" kern="1200" dirty="0" smtClean="0">
                <a:solidFill>
                  <a:schemeClr val="tx1"/>
                </a:solidFill>
                <a:effectLst/>
                <a:latin typeface="+mn-lt"/>
                <a:ea typeface="+mn-ea"/>
                <a:cs typeface="+mn-cs"/>
              </a:rPr>
              <a:t>TABLE_NAME</a:t>
            </a:r>
            <a:r>
              <a:rPr lang="en-US" dirty="0" smtClean="0"/>
              <a:t>);</a:t>
            </a:r>
            <a:br>
              <a:rPr lang="en-US" dirty="0" smtClean="0"/>
            </a:br>
            <a:r>
              <a:rPr lang="en-US" dirty="0" smtClean="0"/>
              <a:t>        </a:t>
            </a:r>
            <a:r>
              <a:rPr lang="en-US" dirty="0" err="1" smtClean="0"/>
              <a:t>onCreate</a:t>
            </a:r>
            <a:r>
              <a:rPr lang="en-US" dirty="0" smtClean="0"/>
              <a:t>(</a:t>
            </a:r>
            <a:r>
              <a:rPr lang="en-US" dirty="0" err="1" smtClean="0"/>
              <a:t>db</a:t>
            </a:r>
            <a:r>
              <a:rPr lang="en-US" dirty="0" smtClean="0"/>
              <a:t>);</a:t>
            </a:r>
            <a:br>
              <a:rPr lang="en-US" dirty="0" smtClean="0"/>
            </a:br>
            <a:r>
              <a:rPr lang="en-US" dirty="0" smtClean="0"/>
              <a:t>    }</a:t>
            </a:r>
            <a:br>
              <a:rPr lang="en-US" dirty="0" smtClean="0"/>
            </a:br>
            <a:r>
              <a:rPr lang="en-US" dirty="0" smtClean="0"/>
              <a:t>}</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26</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DBHelpermaintains</a:t>
            </a:r>
            <a:r>
              <a:rPr lang="en-US" dirty="0" smtClean="0"/>
              <a:t> the database connection and supports adding, fetching and deleting comments. </a:t>
            </a:r>
            <a:r>
              <a:rPr lang="en-US" dirty="0" err="1" smtClean="0"/>
              <a:t>CommentsDataSource</a:t>
            </a:r>
            <a:r>
              <a:rPr lang="en-US" dirty="0" smtClean="0"/>
              <a:t> creates the </a:t>
            </a:r>
            <a:r>
              <a:rPr lang="en-US" dirty="0" err="1" smtClean="0"/>
              <a:t>MySQLiteHelper</a:t>
            </a:r>
            <a:r>
              <a:rPr lang="en-US" dirty="0" smtClean="0"/>
              <a:t> class which details with the actual SQLite database. Very little of the internal details of the SQLite layer are exposed to the data storage layer, as you can see in the code below. The database constants such as the column names are exposed; in our case just one column name: COLUMN_COMMENT and the column ID: COLUMN_ID. These database constants are made public by the SQLite layer discussed in the next section. These public constants are needed for inserting and querying comment objects in the database.</a:t>
            </a:r>
          </a:p>
          <a:p>
            <a:endParaRPr lang="en-US" dirty="0" smtClean="0"/>
          </a:p>
          <a:p>
            <a:r>
              <a:rPr lang="en-US" dirty="0" smtClean="0"/>
              <a:t>The constructor creates the database. It first creates a </a:t>
            </a:r>
            <a:r>
              <a:rPr lang="en-US" dirty="0" err="1" smtClean="0"/>
              <a:t>db</a:t>
            </a:r>
            <a:r>
              <a:rPr lang="en-US" dirty="0" smtClean="0"/>
              <a:t> helper </a:t>
            </a:r>
            <a:r>
              <a:rPr lang="en-US" dirty="0" err="1" smtClean="0"/>
              <a:t>MySQLiteOpenHelper</a:t>
            </a:r>
            <a:r>
              <a:rPr lang="en-US" dirty="0" smtClean="0"/>
              <a:t> to deal with operations on the database. After the </a:t>
            </a:r>
            <a:r>
              <a:rPr lang="en-US" dirty="0" err="1" smtClean="0"/>
              <a:t>db</a:t>
            </a:r>
            <a:r>
              <a:rPr lang="en-US" dirty="0" smtClean="0"/>
              <a:t> helper is created the constructor opens the database, as shown the code below.</a:t>
            </a:r>
          </a:p>
          <a:p>
            <a:endParaRPr lang="en-US" dirty="0" smtClean="0"/>
          </a:p>
          <a:p>
            <a:r>
              <a:rPr lang="en-US" dirty="0" smtClean="0"/>
              <a:t>The database is a </a:t>
            </a:r>
            <a:r>
              <a:rPr lang="en-US" dirty="0" err="1" smtClean="0"/>
              <a:t>SQLiteDatabase</a:t>
            </a:r>
            <a:r>
              <a:rPr lang="en-US" dirty="0" smtClean="0"/>
              <a:t> object, exposing methods to manage a SQLite database. </a:t>
            </a:r>
            <a:r>
              <a:rPr lang="en-US" dirty="0" err="1" smtClean="0"/>
              <a:t>SQLiteDatabase</a:t>
            </a:r>
            <a:r>
              <a:rPr lang="en-US" dirty="0" smtClean="0"/>
              <a:t> has methods to create, delete, execute SQL commands, and perform other common database management tasks.</a:t>
            </a:r>
          </a:p>
          <a:p>
            <a:endParaRPr lang="en-US" dirty="0" smtClean="0"/>
          </a:p>
          <a:p>
            <a:r>
              <a:rPr lang="en-US" dirty="0" smtClean="0"/>
              <a:t>The code calls </a:t>
            </a:r>
            <a:r>
              <a:rPr lang="en-US" dirty="0" err="1" smtClean="0"/>
              <a:t>getWritableDatabase</a:t>
            </a:r>
            <a:r>
              <a:rPr lang="en-US" dirty="0" smtClean="0"/>
              <a:t>() to open and obtain a writable instance of the underlying database using the </a:t>
            </a:r>
            <a:r>
              <a:rPr lang="en-US" dirty="0" err="1" smtClean="0"/>
              <a:t>db</a:t>
            </a:r>
            <a:r>
              <a:rPr lang="en-US" dirty="0" smtClean="0"/>
              <a:t> helper implemented in the SQLite layer. If the database does not exist the helper executes its </a:t>
            </a:r>
            <a:r>
              <a:rPr lang="en-US" dirty="0" err="1" smtClean="0"/>
              <a:t>onCreate</a:t>
            </a:r>
            <a:r>
              <a:rPr lang="en-US" dirty="0" smtClean="0"/>
              <a:t>() handler -- see </a:t>
            </a:r>
            <a:r>
              <a:rPr lang="en-US" dirty="0" err="1" smtClean="0"/>
              <a:t>MySQLiteHelper</a:t>
            </a:r>
            <a:r>
              <a:rPr lang="en-US" dirty="0" smtClean="0"/>
              <a:t> code. Whether the database has already been created or not the </a:t>
            </a:r>
            <a:r>
              <a:rPr lang="en-US" dirty="0" err="1" smtClean="0"/>
              <a:t>getWritableDatabase</a:t>
            </a:r>
            <a:r>
              <a:rPr lang="en-US" dirty="0" smtClean="0"/>
              <a:t>() returns a reference to the database.</a:t>
            </a:r>
          </a:p>
          <a:p>
            <a:endParaRPr lang="en-US" dirty="0" smtClean="0"/>
          </a:p>
          <a:p>
            <a:r>
              <a:rPr lang="en-US" dirty="0" smtClean="0"/>
              <a:t>When a database has been opened successfully for the first time it will be cached by the </a:t>
            </a:r>
            <a:r>
              <a:rPr lang="en-US" dirty="0" err="1" smtClean="0"/>
              <a:t>MySQLiteHelper</a:t>
            </a:r>
            <a:r>
              <a:rPr lang="en-US" dirty="0" smtClean="0"/>
              <a:t> within </a:t>
            </a:r>
            <a:r>
              <a:rPr lang="en-US" dirty="0" err="1" smtClean="0"/>
              <a:t>MySQLiteHelper</a:t>
            </a:r>
            <a:r>
              <a:rPr lang="en-US" dirty="0" smtClean="0"/>
              <a:t>. If there is an exception in trying to open the database due to an error with SQL parsing or execution then an </a:t>
            </a:r>
            <a:r>
              <a:rPr lang="en-US" dirty="0" err="1" smtClean="0"/>
              <a:t>SQLException</a:t>
            </a:r>
            <a:r>
              <a:rPr lang="en-US" dirty="0" smtClean="0"/>
              <a:t> is thrown.</a:t>
            </a:r>
          </a:p>
          <a:p>
            <a:endParaRPr lang="en-US" dirty="0" smtClean="0"/>
          </a:p>
          <a:p>
            <a:endParaRPr lang="en-US" dirty="0" smtClean="0"/>
          </a:p>
          <a:p>
            <a:r>
              <a:rPr lang="en-US" dirty="0" smtClean="0"/>
              <a:t>The code below shows the initial functionality of </a:t>
            </a:r>
            <a:r>
              <a:rPr lang="en-US" dirty="0" err="1" smtClean="0"/>
              <a:t>DBHelper</a:t>
            </a:r>
            <a:endParaRPr lang="en-US" dirty="0" smtClean="0"/>
          </a:p>
          <a:p>
            <a:endParaRPr lang="en-US" dirty="0" smtClean="0"/>
          </a:p>
          <a:p>
            <a:r>
              <a:rPr lang="en-US" dirty="0" smtClean="0"/>
              <a:t>Code:</a:t>
            </a:r>
          </a:p>
          <a:p>
            <a:r>
              <a:rPr lang="en-US" sz="1200" b="1" kern="1200" dirty="0" smtClean="0">
                <a:solidFill>
                  <a:schemeClr val="tx1"/>
                </a:solidFill>
                <a:effectLst/>
                <a:latin typeface="+mn-lt"/>
                <a:ea typeface="+mn-ea"/>
                <a:cs typeface="+mn-cs"/>
              </a:rPr>
              <a:t>package </a:t>
            </a:r>
            <a:r>
              <a:rPr lang="en-US" dirty="0" err="1" smtClean="0"/>
              <a:t>ronaldramos.info.myinternaldbsample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android.content.Context</a:t>
            </a:r>
            <a:r>
              <a:rPr lang="en-US" dirty="0" smtClean="0"/>
              <a:t>;</a:t>
            </a:r>
            <a:br>
              <a:rPr lang="en-US" dirty="0" smtClean="0"/>
            </a:br>
            <a:r>
              <a:rPr lang="en-US" sz="1200" b="1" kern="1200" dirty="0" smtClean="0">
                <a:solidFill>
                  <a:schemeClr val="tx1"/>
                </a:solidFill>
                <a:effectLst/>
                <a:latin typeface="+mn-lt"/>
                <a:ea typeface="+mn-ea"/>
                <a:cs typeface="+mn-cs"/>
              </a:rPr>
              <a:t>import </a:t>
            </a:r>
            <a:r>
              <a:rPr lang="en-US" dirty="0" err="1" smtClean="0"/>
              <a:t>android.database.sqlite.SQLiteDatabase</a:t>
            </a:r>
            <a:r>
              <a:rPr lang="en-US" dirty="0" smtClean="0"/>
              <a:t>;</a:t>
            </a:r>
            <a:br>
              <a:rPr lang="en-US" dirty="0" smtClean="0"/>
            </a:br>
            <a:r>
              <a:rPr lang="en-US" dirty="0" smtClean="0"/>
              <a:t/>
            </a:r>
            <a:br>
              <a:rPr lang="en-US" dirty="0" smtClean="0"/>
            </a:br>
            <a:r>
              <a:rPr lang="en-US" sz="1200" b="1" kern="1200" dirty="0" smtClean="0">
                <a:solidFill>
                  <a:schemeClr val="tx1"/>
                </a:solidFill>
                <a:effectLst/>
                <a:latin typeface="+mn-lt"/>
                <a:ea typeface="+mn-ea"/>
                <a:cs typeface="+mn-cs"/>
              </a:rPr>
              <a:t>import </a:t>
            </a:r>
            <a:r>
              <a:rPr lang="en-US" dirty="0" err="1" smtClean="0"/>
              <a:t>java.sql.SQLException</a:t>
            </a:r>
            <a:r>
              <a:rPr lang="en-US" dirty="0" smtClean="0"/>
              <a:t>;</a:t>
            </a:r>
            <a:br>
              <a:rPr lang="en-US" dirty="0" smtClean="0"/>
            </a:br>
            <a:r>
              <a:rPr lang="en-US" sz="1200" i="1" kern="1200" dirty="0" smtClean="0">
                <a:solidFill>
                  <a:schemeClr val="tx1"/>
                </a:solidFill>
                <a:effectLst/>
                <a:latin typeface="+mn-lt"/>
                <a:ea typeface="+mn-ea"/>
                <a:cs typeface="+mn-cs"/>
              </a:rPr>
              <a:t>/**Class to facilitate data manipulation.*/</a:t>
            </a:r>
            <a:br>
              <a:rPr lang="en-US" sz="1200" i="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public class </a:t>
            </a:r>
            <a:r>
              <a:rPr lang="en-US" dirty="0" err="1" smtClean="0"/>
              <a:t>DBHelper</a:t>
            </a:r>
            <a:r>
              <a:rPr lang="en-US" dirty="0" smtClean="0"/>
              <a:t> {</a:t>
            </a:r>
            <a:br>
              <a:rPr lang="en-US" dirty="0" smtClean="0"/>
            </a:br>
            <a:r>
              <a:rPr lang="en-US" dirty="0" smtClean="0"/>
              <a:t>    </a:t>
            </a:r>
            <a:r>
              <a:rPr lang="en-US" sz="1200" i="1" kern="1200" dirty="0" smtClean="0">
                <a:solidFill>
                  <a:schemeClr val="tx1"/>
                </a:solidFill>
                <a:effectLst/>
                <a:latin typeface="+mn-lt"/>
                <a:ea typeface="+mn-ea"/>
                <a:cs typeface="+mn-cs"/>
              </a:rPr>
              <a:t>// Database fields</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private </a:t>
            </a:r>
            <a:r>
              <a:rPr lang="en-US" dirty="0" err="1" smtClean="0"/>
              <a:t>SQLiteDatabase</a:t>
            </a:r>
            <a:r>
              <a:rPr lang="en-US" dirty="0" smtClean="0"/>
              <a:t> </a:t>
            </a:r>
            <a:r>
              <a:rPr lang="en-US" sz="1200" b="1" kern="1200" dirty="0" smtClean="0">
                <a:solidFill>
                  <a:schemeClr val="tx1"/>
                </a:solidFill>
                <a:effectLst/>
                <a:latin typeface="+mn-lt"/>
                <a:ea typeface="+mn-ea"/>
                <a:cs typeface="+mn-cs"/>
              </a:rPr>
              <a:t>database</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err="1" smtClean="0"/>
              <a:t>MySQLiteHelper</a:t>
            </a:r>
            <a:r>
              <a:rPr lang="en-US" dirty="0" smtClean="0"/>
              <a:t> </a:t>
            </a:r>
            <a:r>
              <a:rPr lang="en-US" sz="1200" b="1" kern="1200" dirty="0" err="1" smtClean="0">
                <a:solidFill>
                  <a:schemeClr val="tx1"/>
                </a:solidFill>
                <a:effectLst/>
                <a:latin typeface="+mn-lt"/>
                <a:ea typeface="+mn-ea"/>
                <a:cs typeface="+mn-cs"/>
              </a:rPr>
              <a:t>SQLHelper</a:t>
            </a:r>
            <a:r>
              <a:rPr lang="en-US" dirty="0" smtClean="0"/>
              <a:t>;</a:t>
            </a:r>
            <a:br>
              <a:rPr lang="en-US" dirty="0" smtClean="0"/>
            </a:br>
            <a:r>
              <a:rPr lang="en-US" dirty="0" smtClean="0"/>
              <a:t>    </a:t>
            </a:r>
            <a:r>
              <a:rPr lang="en-US" sz="1200" b="1" kern="1200" dirty="0" smtClean="0">
                <a:solidFill>
                  <a:schemeClr val="tx1"/>
                </a:solidFill>
                <a:effectLst/>
                <a:latin typeface="+mn-lt"/>
                <a:ea typeface="+mn-ea"/>
                <a:cs typeface="+mn-cs"/>
              </a:rPr>
              <a:t>private </a:t>
            </a:r>
            <a:r>
              <a:rPr lang="en-US" dirty="0" smtClean="0"/>
              <a:t>String[] </a:t>
            </a:r>
            <a:r>
              <a:rPr lang="en-US" sz="1200" b="1" kern="1200" dirty="0" err="1" smtClean="0">
                <a:solidFill>
                  <a:schemeClr val="tx1"/>
                </a:solidFill>
                <a:effectLst/>
                <a:latin typeface="+mn-lt"/>
                <a:ea typeface="+mn-ea"/>
                <a:cs typeface="+mn-cs"/>
              </a:rPr>
              <a:t>allColumns</a:t>
            </a:r>
            <a:r>
              <a:rPr lang="en-US" sz="1200" b="1" kern="1200" dirty="0" smtClean="0">
                <a:solidFill>
                  <a:schemeClr val="tx1"/>
                </a:solidFill>
                <a:effectLst/>
                <a:latin typeface="+mn-lt"/>
                <a:ea typeface="+mn-ea"/>
                <a:cs typeface="+mn-cs"/>
              </a:rPr>
              <a:t> </a:t>
            </a:r>
            <a:r>
              <a:rPr lang="en-US" dirty="0" smtClean="0"/>
              <a:t>= { </a:t>
            </a:r>
            <a:r>
              <a:rPr lang="en-US" dirty="0" err="1" smtClean="0"/>
              <a:t>MySQLiteHelper.</a:t>
            </a:r>
            <a:r>
              <a:rPr lang="en-US" sz="1200" b="1" i="1" kern="1200" dirty="0" err="1" smtClean="0">
                <a:solidFill>
                  <a:schemeClr val="tx1"/>
                </a:solidFill>
                <a:effectLst/>
                <a:latin typeface="+mn-lt"/>
                <a:ea typeface="+mn-ea"/>
                <a:cs typeface="+mn-cs"/>
              </a:rPr>
              <a:t>COLUMN_ID</a:t>
            </a:r>
            <a:r>
              <a:rPr lang="en-US" dirty="0" smtClean="0"/>
              <a:t>,</a:t>
            </a:r>
            <a:br>
              <a:rPr lang="en-US" dirty="0" smtClean="0"/>
            </a:br>
            <a:r>
              <a:rPr lang="en-US" dirty="0" smtClean="0"/>
              <a:t>            </a:t>
            </a:r>
            <a:r>
              <a:rPr lang="en-US" dirty="0" err="1" smtClean="0"/>
              <a:t>MySQLiteHelper.</a:t>
            </a:r>
            <a:r>
              <a:rPr lang="en-US" sz="1200" b="1" i="1" kern="1200" dirty="0" err="1" smtClean="0">
                <a:solidFill>
                  <a:schemeClr val="tx1"/>
                </a:solidFill>
                <a:effectLst/>
                <a:latin typeface="+mn-lt"/>
                <a:ea typeface="+mn-ea"/>
                <a:cs typeface="+mn-cs"/>
              </a:rPr>
              <a:t>COLUMN_NAME</a:t>
            </a:r>
            <a:r>
              <a:rPr lang="en-US" sz="1200" b="1" i="1" kern="1200" dirty="0" smtClean="0">
                <a:solidFill>
                  <a:schemeClr val="tx1"/>
                </a:solidFill>
                <a:effectLst/>
                <a:latin typeface="+mn-lt"/>
                <a:ea typeface="+mn-ea"/>
                <a:cs typeface="+mn-cs"/>
              </a:rPr>
              <a:t> </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private static final </a:t>
            </a:r>
            <a:r>
              <a:rPr lang="en-US" dirty="0" smtClean="0"/>
              <a:t>String </a:t>
            </a:r>
            <a:r>
              <a:rPr lang="en-US" sz="1200" b="1" i="1" kern="1200" dirty="0" smtClean="0">
                <a:solidFill>
                  <a:schemeClr val="tx1"/>
                </a:solidFill>
                <a:effectLst/>
                <a:latin typeface="+mn-lt"/>
                <a:ea typeface="+mn-ea"/>
                <a:cs typeface="+mn-cs"/>
              </a:rPr>
              <a:t>TAG </a:t>
            </a:r>
            <a:r>
              <a:rPr lang="en-US" dirty="0" smtClean="0"/>
              <a:t>= </a:t>
            </a:r>
            <a:r>
              <a:rPr lang="en-US" sz="1200" b="1" kern="1200" dirty="0" smtClean="0">
                <a:solidFill>
                  <a:schemeClr val="tx1"/>
                </a:solidFill>
                <a:effectLst/>
                <a:latin typeface="+mn-lt"/>
                <a:ea typeface="+mn-ea"/>
                <a:cs typeface="+mn-cs"/>
              </a:rPr>
              <a:t>"DBDEMO"</a:t>
            </a:r>
            <a:r>
              <a:rPr lang="en-US" dirty="0" smtClean="0"/>
              <a:t>;</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a:t>
            </a:r>
            <a:r>
              <a:rPr lang="en-US" dirty="0" err="1" smtClean="0"/>
              <a:t>DBHelper</a:t>
            </a:r>
            <a:r>
              <a:rPr lang="en-US" dirty="0" smtClean="0"/>
              <a:t>(Context context) {</a:t>
            </a:r>
            <a:br>
              <a:rPr lang="en-US" dirty="0" smtClean="0"/>
            </a:br>
            <a:r>
              <a:rPr lang="en-US" dirty="0" smtClean="0"/>
              <a:t>        </a:t>
            </a:r>
            <a:r>
              <a:rPr lang="en-US" sz="1200" b="1" kern="1200" dirty="0" err="1" smtClean="0">
                <a:solidFill>
                  <a:schemeClr val="tx1"/>
                </a:solidFill>
                <a:effectLst/>
                <a:latin typeface="+mn-lt"/>
                <a:ea typeface="+mn-ea"/>
                <a:cs typeface="+mn-cs"/>
              </a:rPr>
              <a:t>SQLHelper</a:t>
            </a:r>
            <a:r>
              <a:rPr lang="en-US" sz="1200" b="1" kern="1200" dirty="0" smtClean="0">
                <a:solidFill>
                  <a:schemeClr val="tx1"/>
                </a:solidFill>
                <a:effectLst/>
                <a:latin typeface="+mn-lt"/>
                <a:ea typeface="+mn-ea"/>
                <a:cs typeface="+mn-cs"/>
              </a:rPr>
              <a:t> </a:t>
            </a:r>
            <a:r>
              <a:rPr lang="en-US" dirty="0" smtClean="0"/>
              <a:t>= </a:t>
            </a:r>
            <a:r>
              <a:rPr lang="en-US" sz="1200" b="1" kern="1200" dirty="0" smtClean="0">
                <a:solidFill>
                  <a:schemeClr val="tx1"/>
                </a:solidFill>
                <a:effectLst/>
                <a:latin typeface="+mn-lt"/>
                <a:ea typeface="+mn-ea"/>
                <a:cs typeface="+mn-cs"/>
              </a:rPr>
              <a:t>new </a:t>
            </a:r>
            <a:r>
              <a:rPr lang="en-US" dirty="0" err="1" smtClean="0"/>
              <a:t>MySQLiteHelper</a:t>
            </a:r>
            <a:r>
              <a:rPr lang="en-US" dirty="0" smtClean="0"/>
              <a:t>(context);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open() </a:t>
            </a:r>
            <a:r>
              <a:rPr lang="en-US" sz="1200" b="1" kern="1200" dirty="0" smtClean="0">
                <a:solidFill>
                  <a:schemeClr val="tx1"/>
                </a:solidFill>
                <a:effectLst/>
                <a:latin typeface="+mn-lt"/>
                <a:ea typeface="+mn-ea"/>
                <a:cs typeface="+mn-cs"/>
              </a:rPr>
              <a:t>throws </a:t>
            </a:r>
            <a:r>
              <a:rPr lang="en-US" dirty="0" err="1" smtClean="0"/>
              <a:t>SQLException</a:t>
            </a:r>
            <a:r>
              <a:rPr lang="en-US" dirty="0" smtClean="0"/>
              <a:t> {</a:t>
            </a:r>
            <a:br>
              <a:rPr lang="en-US" dirty="0" smtClean="0"/>
            </a:br>
            <a:r>
              <a:rPr lang="en-US" dirty="0" smtClean="0"/>
              <a:t>        </a:t>
            </a:r>
            <a:r>
              <a:rPr lang="en-US" sz="1200" b="1" kern="1200" dirty="0" smtClean="0">
                <a:solidFill>
                  <a:schemeClr val="tx1"/>
                </a:solidFill>
                <a:effectLst/>
                <a:latin typeface="+mn-lt"/>
                <a:ea typeface="+mn-ea"/>
                <a:cs typeface="+mn-cs"/>
              </a:rPr>
              <a:t>database </a:t>
            </a:r>
            <a:r>
              <a:rPr lang="en-US" dirty="0" smtClean="0"/>
              <a:t>= </a:t>
            </a:r>
            <a:r>
              <a:rPr lang="en-US" sz="1200" b="1" kern="1200" dirty="0" err="1" smtClean="0">
                <a:solidFill>
                  <a:schemeClr val="tx1"/>
                </a:solidFill>
                <a:effectLst/>
                <a:latin typeface="+mn-lt"/>
                <a:ea typeface="+mn-ea"/>
                <a:cs typeface="+mn-cs"/>
              </a:rPr>
              <a:t>SQLHelper</a:t>
            </a:r>
            <a:r>
              <a:rPr lang="en-US" dirty="0" err="1" smtClean="0"/>
              <a:t>.getWritableDatabase</a:t>
            </a:r>
            <a:r>
              <a:rPr lang="en-US" dirty="0" smtClean="0"/>
              <a:t>();</a:t>
            </a:r>
            <a:br>
              <a:rPr lang="en-US" dirty="0" smtClean="0"/>
            </a:br>
            <a:r>
              <a:rPr lang="en-US" dirty="0" smtClean="0"/>
              <a:t>    }</a:t>
            </a:r>
            <a:br>
              <a:rPr lang="en-US" dirty="0" smtClean="0"/>
            </a:br>
            <a:r>
              <a:rPr lang="en-US" dirty="0" smtClean="0"/>
              <a:t/>
            </a:r>
            <a:br>
              <a:rPr lang="en-US" dirty="0" smtClean="0"/>
            </a:br>
            <a:r>
              <a:rPr lang="en-US" dirty="0" smtClean="0"/>
              <a:t>    </a:t>
            </a:r>
            <a:r>
              <a:rPr lang="en-US" sz="1200" b="1" kern="1200" dirty="0" smtClean="0">
                <a:solidFill>
                  <a:schemeClr val="tx1"/>
                </a:solidFill>
                <a:effectLst/>
                <a:latin typeface="+mn-lt"/>
                <a:ea typeface="+mn-ea"/>
                <a:cs typeface="+mn-cs"/>
              </a:rPr>
              <a:t>public void </a:t>
            </a:r>
            <a:r>
              <a:rPr lang="en-US" dirty="0" smtClean="0"/>
              <a:t>close() {</a:t>
            </a:r>
            <a:br>
              <a:rPr lang="en-US" dirty="0" smtClean="0"/>
            </a:br>
            <a:r>
              <a:rPr lang="en-US" dirty="0" smtClean="0"/>
              <a:t>        </a:t>
            </a:r>
            <a:r>
              <a:rPr lang="en-US" sz="1200" b="1" kern="1200" dirty="0" err="1" smtClean="0">
                <a:solidFill>
                  <a:schemeClr val="tx1"/>
                </a:solidFill>
                <a:effectLst/>
                <a:latin typeface="+mn-lt"/>
                <a:ea typeface="+mn-ea"/>
                <a:cs typeface="+mn-cs"/>
              </a:rPr>
              <a:t>SQLHelper</a:t>
            </a:r>
            <a:r>
              <a:rPr lang="en-US" dirty="0" err="1" smtClean="0"/>
              <a:t>.close</a:t>
            </a:r>
            <a:r>
              <a:rPr lang="en-US" dirty="0" smtClean="0"/>
              <a:t>();</a:t>
            </a:r>
            <a:br>
              <a:rPr lang="en-US" dirty="0" smtClean="0"/>
            </a:br>
            <a:r>
              <a:rPr lang="en-US" dirty="0" smtClean="0"/>
              <a:t>    }</a:t>
            </a:r>
            <a:br>
              <a:rPr lang="en-US" dirty="0" smtClean="0"/>
            </a:br>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27</a:t>
            </a:fld>
            <a:endParaRPr lang="en-US"/>
          </a:p>
        </p:txBody>
      </p:sp>
    </p:spTree>
    <p:extLst>
      <p:ext uri="{BB962C8B-B14F-4D97-AF65-F5344CB8AC3E}">
        <p14:creationId xmlns:p14="http://schemas.microsoft.com/office/powerpoint/2010/main" val="350055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9"/>
          <p:cNvSpPr>
            <a:spLocks noGrp="1"/>
          </p:cNvSpPr>
          <p:nvPr>
            <p:ph type="dt" sz="half" idx="10"/>
          </p:nvPr>
        </p:nvSpPr>
        <p:spPr/>
        <p:txBody>
          <a:bodyPr/>
          <a:lstStyle/>
          <a:p>
            <a:fld id="{05BFCA51-ABAF-804E-909A-B646586E3E09}" type="datetimeFigureOut">
              <a:rPr lang="en-US" smtClean="0"/>
              <a:t>12/9/15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23270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10800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1556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057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FCA51-ABAF-804E-909A-B646586E3E09}"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335687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605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FCA51-ABAF-804E-909A-B646586E3E09}"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66625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FCA51-ABAF-804E-909A-B646586E3E09}"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78460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CA51-ABAF-804E-909A-B646586E3E09}"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74230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12662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CA51-ABAF-804E-909A-B646586E3E09}"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A5408-A3EF-624B-AE81-7DD887101907}" type="slidenum">
              <a:rPr lang="en-US" smtClean="0"/>
              <a:t>‹#›</a:t>
            </a:fld>
            <a:endParaRPr lang="en-US"/>
          </a:p>
        </p:txBody>
      </p:sp>
    </p:spTree>
    <p:extLst>
      <p:ext uri="{BB962C8B-B14F-4D97-AF65-F5344CB8AC3E}">
        <p14:creationId xmlns:p14="http://schemas.microsoft.com/office/powerpoint/2010/main" val="2906853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CA51-ABAF-804E-909A-B646586E3E09}" type="datetimeFigureOut">
              <a:rPr lang="en-US" smtClean="0"/>
              <a:t>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A5408-A3EF-624B-AE81-7DD887101907}"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945579" y="6277941"/>
            <a:ext cx="1143081" cy="524349"/>
          </a:xfrm>
          <a:prstGeom prst="rect">
            <a:avLst/>
          </a:prstGeom>
        </p:spPr>
      </p:pic>
    </p:spTree>
    <p:extLst>
      <p:ext uri="{BB962C8B-B14F-4D97-AF65-F5344CB8AC3E}">
        <p14:creationId xmlns:p14="http://schemas.microsoft.com/office/powerpoint/2010/main" val="425802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mailto:rlramos@gmail.com" TargetMode="External"/><Relationship Id="rId4" Type="http://schemas.openxmlformats.org/officeDocument/2006/relationships/hyperlink" Target="http://brickstories.blogspot.com" TargetMode="External"/><Relationship Id="rId1" Type="http://schemas.openxmlformats.org/officeDocument/2006/relationships/slideLayout" Target="../slideLayouts/slideLayout2.xml"/><Relationship Id="rId2" Type="http://schemas.openxmlformats.org/officeDocument/2006/relationships/hyperlink" Target="mailto:rlramos@smart.com.ph"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Development</a:t>
            </a:r>
            <a:endParaRPr lang="en-US" dirty="0"/>
          </a:p>
        </p:txBody>
      </p:sp>
      <p:sp>
        <p:nvSpPr>
          <p:cNvPr id="3" name="Subtitle 2"/>
          <p:cNvSpPr>
            <a:spLocks noGrp="1"/>
          </p:cNvSpPr>
          <p:nvPr>
            <p:ph type="subTitle" idx="1"/>
          </p:nvPr>
        </p:nvSpPr>
        <p:spPr/>
        <p:txBody>
          <a:bodyPr/>
          <a:lstStyle/>
          <a:p>
            <a:r>
              <a:rPr lang="en-US" dirty="0" smtClean="0"/>
              <a:t>Android and Databases</a:t>
            </a:r>
          </a:p>
          <a:p>
            <a:r>
              <a:rPr lang="en-US" dirty="0" smtClean="0"/>
              <a:t>Ronald L. Ramos</a:t>
            </a:r>
          </a:p>
          <a:p>
            <a:r>
              <a:rPr lang="en-US" dirty="0" smtClean="0"/>
              <a:t>December 2015</a:t>
            </a:r>
          </a:p>
        </p:txBody>
      </p:sp>
      <p:pic>
        <p:nvPicPr>
          <p:cNvPr id="4" name="Picture 3" descr="Ateneo_de_Zamboanga_Universit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225" y="927737"/>
            <a:ext cx="1440908" cy="1470927"/>
          </a:xfrm>
          <a:prstGeom prst="rect">
            <a:avLst/>
          </a:prstGeom>
        </p:spPr>
      </p:pic>
      <p:pic>
        <p:nvPicPr>
          <p:cNvPr id="5" name="Picture 4"/>
          <p:cNvPicPr>
            <a:picLocks noChangeAspect="1"/>
          </p:cNvPicPr>
          <p:nvPr/>
        </p:nvPicPr>
        <p:blipFill>
          <a:blip r:embed="rId3"/>
          <a:stretch>
            <a:fillRect/>
          </a:stretch>
        </p:blipFill>
        <p:spPr>
          <a:xfrm>
            <a:off x="2505848" y="1144627"/>
            <a:ext cx="2230246" cy="985798"/>
          </a:xfrm>
          <a:prstGeom prst="rect">
            <a:avLst/>
          </a:prstGeom>
        </p:spPr>
      </p:pic>
      <p:pic>
        <p:nvPicPr>
          <p:cNvPr id="6" name="Picture 5"/>
          <p:cNvPicPr>
            <a:picLocks noChangeAspect="1"/>
          </p:cNvPicPr>
          <p:nvPr/>
        </p:nvPicPr>
        <p:blipFill>
          <a:blip r:embed="rId4"/>
          <a:stretch>
            <a:fillRect/>
          </a:stretch>
        </p:blipFill>
        <p:spPr>
          <a:xfrm>
            <a:off x="7772400" y="6099484"/>
            <a:ext cx="1143081" cy="524349"/>
          </a:xfrm>
          <a:prstGeom prst="rect">
            <a:avLst/>
          </a:prstGeom>
        </p:spPr>
      </p:pic>
    </p:spTree>
    <p:extLst>
      <p:ext uri="{BB962C8B-B14F-4D97-AF65-F5344CB8AC3E}">
        <p14:creationId xmlns:p14="http://schemas.microsoft.com/office/powerpoint/2010/main" val="127229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ListItem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An Android </a:t>
            </a:r>
            <a:r>
              <a:rPr lang="en-US" dirty="0" err="1" smtClean="0"/>
              <a:t>listview</a:t>
            </a:r>
            <a:r>
              <a:rPr lang="en-US" dirty="0" smtClean="0"/>
              <a:t> is made from a group of list items. </a:t>
            </a:r>
          </a:p>
          <a:p>
            <a:r>
              <a:rPr lang="en-US" dirty="0" smtClean="0"/>
              <a:t>List items are individual rows in </a:t>
            </a:r>
            <a:r>
              <a:rPr lang="en-US" dirty="0" err="1" smtClean="0"/>
              <a:t>listview</a:t>
            </a:r>
            <a:r>
              <a:rPr lang="en-US" dirty="0" smtClean="0"/>
              <a:t> where the data will be displayed. </a:t>
            </a:r>
          </a:p>
          <a:p>
            <a:r>
              <a:rPr lang="en-US" dirty="0" smtClean="0"/>
              <a:t>Any data in </a:t>
            </a:r>
            <a:r>
              <a:rPr lang="en-US" dirty="0" err="1" smtClean="0"/>
              <a:t>listview</a:t>
            </a:r>
            <a:r>
              <a:rPr lang="en-US" dirty="0" smtClean="0"/>
              <a:t> is displayed only through </a:t>
            </a:r>
            <a:r>
              <a:rPr lang="en-US" dirty="0" err="1" smtClean="0"/>
              <a:t>listItem</a:t>
            </a:r>
            <a:r>
              <a:rPr lang="en-US" dirty="0" smtClean="0"/>
              <a:t>. Consider </a:t>
            </a:r>
            <a:r>
              <a:rPr lang="en-US" dirty="0" err="1" smtClean="0"/>
              <a:t>Listview</a:t>
            </a:r>
            <a:r>
              <a:rPr lang="en-US" dirty="0" smtClean="0"/>
              <a:t> as scrollable group of list items.</a:t>
            </a:r>
          </a:p>
          <a:p>
            <a:endParaRPr lang="en-US" dirty="0"/>
          </a:p>
        </p:txBody>
      </p:sp>
      <p:pic>
        <p:nvPicPr>
          <p:cNvPr id="5" name="Content Placeholder 4"/>
          <p:cNvPicPr>
            <a:picLocks noGrp="1" noChangeAspect="1"/>
          </p:cNvPicPr>
          <p:nvPr>
            <p:ph sz="half" idx="2"/>
          </p:nvPr>
        </p:nvPicPr>
        <p:blipFill>
          <a:blip r:embed="rId3"/>
          <a:srcRect t="-157515" b="-157515"/>
          <a:stretch>
            <a:fillRect/>
          </a:stretch>
        </p:blipFill>
        <p:spPr>
          <a:ln>
            <a:solidFill>
              <a:srgbClr val="4F81BD"/>
            </a:solidFill>
          </a:ln>
        </p:spPr>
      </p:pic>
    </p:spTree>
    <p:extLst>
      <p:ext uri="{BB962C8B-B14F-4D97-AF65-F5344CB8AC3E}">
        <p14:creationId xmlns:p14="http://schemas.microsoft.com/office/powerpoint/2010/main" val="350721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21660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28219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p:txBody>
          <a:bodyPr/>
          <a:lstStyle/>
          <a:p>
            <a:r>
              <a:rPr lang="en-US" dirty="0" smtClean="0"/>
              <a:t>Adding Click Reactions</a:t>
            </a:r>
            <a:endParaRPr lang="en-US" dirty="0"/>
          </a:p>
        </p:txBody>
      </p:sp>
    </p:spTree>
    <p:extLst>
      <p:ext uri="{BB962C8B-B14F-4D97-AF65-F5344CB8AC3E}">
        <p14:creationId xmlns:p14="http://schemas.microsoft.com/office/powerpoint/2010/main" val="141353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Adapters</a:t>
            </a:r>
            <a:endParaRPr lang="en-US" dirty="0"/>
          </a:p>
        </p:txBody>
      </p:sp>
      <p:pic>
        <p:nvPicPr>
          <p:cNvPr id="5" name="Content Placeholder 4"/>
          <p:cNvPicPr>
            <a:picLocks noGrp="1" noChangeAspect="1"/>
          </p:cNvPicPr>
          <p:nvPr>
            <p:ph sz="half" idx="1"/>
          </p:nvPr>
        </p:nvPicPr>
        <p:blipFill>
          <a:blip r:embed="rId3"/>
          <a:srcRect t="-140340" b="-140340"/>
          <a:stretch>
            <a:fillRect/>
          </a:stretch>
        </p:blipFill>
        <p:spPr>
          <a:ln>
            <a:solidFill>
              <a:srgbClr val="4F81BD"/>
            </a:solidFill>
          </a:ln>
        </p:spPr>
      </p:pic>
      <p:sp>
        <p:nvSpPr>
          <p:cNvPr id="4" name="Content Placeholder 3"/>
          <p:cNvSpPr>
            <a:spLocks noGrp="1"/>
          </p:cNvSpPr>
          <p:nvPr>
            <p:ph sz="half" idx="2"/>
          </p:nvPr>
        </p:nvSpPr>
        <p:spPr/>
        <p:txBody>
          <a:bodyPr>
            <a:normAutofit fontScale="92500" lnSpcReduction="20000"/>
          </a:bodyPr>
          <a:lstStyle/>
          <a:p>
            <a:r>
              <a:rPr lang="en-US" dirty="0" smtClean="0"/>
              <a:t>Android Adapter is a bridge between the View (e.g. </a:t>
            </a:r>
            <a:r>
              <a:rPr lang="en-US" dirty="0" err="1" smtClean="0"/>
              <a:t>ListView</a:t>
            </a:r>
            <a:r>
              <a:rPr lang="en-US" dirty="0" smtClean="0"/>
              <a:t>) and the underlying data for that view. An adapter manages the data and adapts the data to the individual rows (</a:t>
            </a:r>
            <a:r>
              <a:rPr lang="en-US" dirty="0" err="1" smtClean="0"/>
              <a:t>listItems</a:t>
            </a:r>
            <a:r>
              <a:rPr lang="en-US" dirty="0" smtClean="0"/>
              <a:t>) of the view.</a:t>
            </a:r>
          </a:p>
          <a:p>
            <a:endParaRPr lang="en-US" dirty="0" smtClean="0"/>
          </a:p>
          <a:p>
            <a:r>
              <a:rPr lang="en-US" dirty="0" smtClean="0"/>
              <a:t>We bind the adapter with Android </a:t>
            </a:r>
            <a:r>
              <a:rPr lang="en-US" dirty="0" err="1" smtClean="0"/>
              <a:t>listview</a:t>
            </a:r>
            <a:r>
              <a:rPr lang="en-US" dirty="0" smtClean="0"/>
              <a:t> via </a:t>
            </a:r>
            <a:r>
              <a:rPr lang="en-US" dirty="0" err="1" smtClean="0"/>
              <a:t>setAdapter</a:t>
            </a:r>
            <a:r>
              <a:rPr lang="en-US" dirty="0" smtClean="0"/>
              <a:t> method. </a:t>
            </a:r>
            <a:endParaRPr lang="en-US" dirty="0"/>
          </a:p>
        </p:txBody>
      </p:sp>
    </p:spTree>
    <p:extLst>
      <p:ext uri="{BB962C8B-B14F-4D97-AF65-F5344CB8AC3E}">
        <p14:creationId xmlns:p14="http://schemas.microsoft.com/office/powerpoint/2010/main" val="79521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194" y="2287182"/>
            <a:ext cx="3041650" cy="2119718"/>
          </a:xfrm>
          <a:prstGeom prst="rect">
            <a:avLst/>
          </a:prstGeom>
        </p:spPr>
      </p:pic>
    </p:spTree>
    <p:extLst>
      <p:ext uri="{BB962C8B-B14F-4D97-AF65-F5344CB8AC3E}">
        <p14:creationId xmlns:p14="http://schemas.microsoft.com/office/powerpoint/2010/main" val="747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572" y="383953"/>
            <a:ext cx="3923082" cy="1163728"/>
          </a:xfrm>
          <a:prstGeom prst="rect">
            <a:avLst/>
          </a:prstGeom>
        </p:spPr>
      </p:pic>
    </p:spTree>
    <p:extLst>
      <p:ext uri="{BB962C8B-B14F-4D97-AF65-F5344CB8AC3E}">
        <p14:creationId xmlns:p14="http://schemas.microsoft.com/office/powerpoint/2010/main" val="2460494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095476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a:t>
            </a:r>
            <a:r>
              <a:rPr lang="en-US" dirty="0" smtClean="0"/>
              <a:t>SQL directly. </a:t>
            </a:r>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3231483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70156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279311" y="258762"/>
            <a:ext cx="7772400" cy="731838"/>
          </a:xfrm>
        </p:spPr>
        <p:txBody>
          <a:bodyPr>
            <a:noAutofit/>
          </a:bodyPr>
          <a:lstStyle/>
          <a:p>
            <a:r>
              <a:rPr lang="en-US" sz="3200" dirty="0" smtClean="0"/>
              <a:t>Ronald L. Ramos, Technology Group</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428094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332098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rcRect t="901" b="901"/>
          <a:stretch>
            <a:fillRect/>
          </a:stretch>
        </p:blipFill>
        <p:spPr>
          <a:prstGeom prst="rect">
            <a:avLst/>
          </a:prstGeom>
        </p:spPr>
      </p:pic>
      <p:pic>
        <p:nvPicPr>
          <p:cNvPr id="3" name="Content Placeholder 2" descr="Screen Shot 2015-12-08 at 6.03.53 PM.png"/>
          <p:cNvPicPr>
            <a:picLocks noGrp="1" noChangeAspect="1"/>
          </p:cNvPicPr>
          <p:nvPr>
            <p:ph sz="half" idx="2"/>
          </p:nvPr>
        </p:nvPicPr>
        <p:blipFill>
          <a:blip r:embed="rId3">
            <a:extLst>
              <a:ext uri="{28A0092B-C50C-407E-A947-70E740481C1C}">
                <a14:useLocalDpi xmlns:a14="http://schemas.microsoft.com/office/drawing/2010/main" val="0"/>
              </a:ext>
            </a:extLst>
          </a:blip>
          <a:srcRect t="-8765" b="-8765"/>
          <a:stretch>
            <a:fillRect/>
          </a:stretch>
        </p:blipFill>
        <p:spPr/>
      </p:pic>
    </p:spTree>
    <p:extLst>
      <p:ext uri="{BB962C8B-B14F-4D97-AF65-F5344CB8AC3E}">
        <p14:creationId xmlns:p14="http://schemas.microsoft.com/office/powerpoint/2010/main" val="188758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67667"/>
            <a:ext cx="4038600" cy="2591029"/>
          </a:xfrm>
          <a:prstGeom prst="rect">
            <a:avLst/>
          </a:prstGeo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1370"/>
            <a:ext cx="4038600" cy="2443623"/>
          </a:xfrm>
        </p:spPr>
      </p:pic>
      <p:sp>
        <p:nvSpPr>
          <p:cNvPr id="2" name="Right Arrow 1"/>
          <p:cNvSpPr/>
          <p:nvPr/>
        </p:nvSpPr>
        <p:spPr>
          <a:xfrm>
            <a:off x="3966450" y="3810218"/>
            <a:ext cx="1003371" cy="454717"/>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2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3403" y="2567667"/>
            <a:ext cx="3006193" cy="2591029"/>
          </a:xfrm>
          <a:prstGeom prst="rect">
            <a:avLst/>
          </a:prstGeom>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144063"/>
            <a:ext cx="4038600" cy="1438236"/>
          </a:xfrm>
        </p:spPr>
      </p:pic>
      <p:sp>
        <p:nvSpPr>
          <p:cNvPr id="2" name="Right Arrow 1"/>
          <p:cNvSpPr/>
          <p:nvPr/>
        </p:nvSpPr>
        <p:spPr>
          <a:xfrm>
            <a:off x="3644829" y="3810218"/>
            <a:ext cx="1003371" cy="454717"/>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86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the app components are split</a:t>
            </a:r>
            <a:endParaRPr lang="en-US" dirty="0"/>
          </a:p>
        </p:txBody>
      </p:sp>
      <p:sp>
        <p:nvSpPr>
          <p:cNvPr id="6" name="Content Placeholder 5"/>
          <p:cNvSpPr>
            <a:spLocks noGrp="1"/>
          </p:cNvSpPr>
          <p:nvPr>
            <p:ph idx="1"/>
          </p:nvPr>
        </p:nvSpPr>
        <p:spPr/>
        <p:txBody>
          <a:bodyPr>
            <a:normAutofit lnSpcReduction="10000"/>
          </a:bodyPr>
          <a:lstStyle/>
          <a:p>
            <a:r>
              <a:rPr lang="en-US" b="1" dirty="0" smtClean="0"/>
              <a:t> App layer</a:t>
            </a:r>
          </a:p>
          <a:p>
            <a:pPr lvl="1"/>
            <a:r>
              <a:rPr lang="en-US" dirty="0" smtClean="0"/>
              <a:t> UI</a:t>
            </a:r>
          </a:p>
          <a:p>
            <a:r>
              <a:rPr lang="en-US" b="1" dirty="0" smtClean="0"/>
              <a:t>Data storage layer</a:t>
            </a:r>
            <a:r>
              <a:rPr lang="en-US" dirty="0" smtClean="0"/>
              <a:t> </a:t>
            </a:r>
          </a:p>
          <a:p>
            <a:pPr lvl="1"/>
            <a:r>
              <a:rPr lang="en-US" dirty="0" smtClean="0"/>
              <a:t>application specific and deals with creating the database and operations on it but these are still database independent.</a:t>
            </a:r>
          </a:p>
          <a:p>
            <a:r>
              <a:rPr lang="en-US" b="1" dirty="0" smtClean="0"/>
              <a:t>SQLite layer</a:t>
            </a:r>
          </a:p>
          <a:p>
            <a:pPr lvl="1"/>
            <a:r>
              <a:rPr lang="en-US" dirty="0" smtClean="0"/>
              <a:t>deals with DB access</a:t>
            </a:r>
          </a:p>
          <a:p>
            <a:r>
              <a:rPr lang="en-US" b="1" dirty="0" smtClean="0"/>
              <a:t>Specific operations through a </a:t>
            </a:r>
            <a:r>
              <a:rPr lang="en-US" b="1" dirty="0" err="1" smtClean="0"/>
              <a:t>db</a:t>
            </a:r>
            <a:r>
              <a:rPr lang="en-US" b="1" dirty="0" smtClean="0"/>
              <a:t> helper</a:t>
            </a:r>
            <a:endParaRPr lang="en-US" b="1" dirty="0"/>
          </a:p>
        </p:txBody>
      </p:sp>
    </p:spTree>
    <p:extLst>
      <p:ext uri="{BB962C8B-B14F-4D97-AF65-F5344CB8AC3E}">
        <p14:creationId xmlns:p14="http://schemas.microsoft.com/office/powerpoint/2010/main" val="246957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class</a:t>
            </a:r>
            <a:endParaRPr lang="en-US" dirty="0"/>
          </a:p>
        </p:txBody>
      </p:sp>
      <p:pic>
        <p:nvPicPr>
          <p:cNvPr id="4" name="Content Placeholder 3" descr="Screen Shot 2015-12-08 at 10.38.06 PM.png"/>
          <p:cNvPicPr>
            <a:picLocks noGrp="1" noChangeAspect="1"/>
          </p:cNvPicPr>
          <p:nvPr>
            <p:ph idx="1"/>
          </p:nvPr>
        </p:nvPicPr>
        <p:blipFill>
          <a:blip r:embed="rId3">
            <a:extLst>
              <a:ext uri="{28A0092B-C50C-407E-A947-70E740481C1C}">
                <a14:useLocalDpi xmlns:a14="http://schemas.microsoft.com/office/drawing/2010/main" val="0"/>
              </a:ext>
            </a:extLst>
          </a:blip>
          <a:srcRect l="-45099" r="-45099"/>
          <a:stretch>
            <a:fillRect/>
          </a:stretch>
        </p:blipFill>
        <p:spPr/>
      </p:pic>
    </p:spTree>
    <p:extLst>
      <p:ext uri="{BB962C8B-B14F-4D97-AF65-F5344CB8AC3E}">
        <p14:creationId xmlns:p14="http://schemas.microsoft.com/office/powerpoint/2010/main" val="124038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SQLiteHelper</a:t>
            </a:r>
            <a:r>
              <a:rPr lang="en-US" dirty="0" smtClean="0"/>
              <a:t> class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37593" y="1600200"/>
            <a:ext cx="6868814" cy="4525963"/>
          </a:xfrm>
          <a:prstGeom prst="rect">
            <a:avLst/>
          </a:prstGeom>
        </p:spPr>
      </p:pic>
    </p:spTree>
    <p:extLst>
      <p:ext uri="{BB962C8B-B14F-4D97-AF65-F5344CB8AC3E}">
        <p14:creationId xmlns:p14="http://schemas.microsoft.com/office/powerpoint/2010/main" val="321473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Storage Layer: </a:t>
            </a:r>
            <a:r>
              <a:rPr lang="en-US" dirty="0" err="1" smtClean="0"/>
              <a:t>DBHelper</a:t>
            </a:r>
            <a:r>
              <a:rPr lang="en-US" dirty="0" smtClean="0"/>
              <a:t> class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348" y="1600200"/>
            <a:ext cx="5329303" cy="4525963"/>
          </a:xfrm>
          <a:prstGeom prst="rect">
            <a:avLst/>
          </a:prstGeom>
        </p:spPr>
      </p:pic>
    </p:spTree>
    <p:extLst>
      <p:ext uri="{BB962C8B-B14F-4D97-AF65-F5344CB8AC3E}">
        <p14:creationId xmlns:p14="http://schemas.microsoft.com/office/powerpoint/2010/main" val="39690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 specific operations on storage: insert and deleting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data storage layer also provides the key operations on the database in terms of the application specific data object, in our case: Person. These operations are:</a:t>
            </a:r>
          </a:p>
          <a:p>
            <a:pPr marL="971550" lvl="1" indent="-514350">
              <a:buFont typeface="+mj-lt"/>
              <a:buAutoNum type="arabicPeriod"/>
            </a:pPr>
            <a:r>
              <a:rPr lang="en-US" dirty="0" err="1" smtClean="0"/>
              <a:t>createPerson</a:t>
            </a:r>
            <a:r>
              <a:rPr lang="en-US" dirty="0" smtClean="0"/>
              <a:t>(String person), which inserts a Person in the database as a content values. This method also issues a query to read back what was written.</a:t>
            </a:r>
          </a:p>
          <a:p>
            <a:pPr marL="971550" lvl="1" indent="-514350">
              <a:buFont typeface="+mj-lt"/>
              <a:buAutoNum type="arabicPeriod"/>
            </a:pPr>
            <a:r>
              <a:rPr lang="en-US" dirty="0" err="1" smtClean="0"/>
              <a:t>deletePerson</a:t>
            </a:r>
            <a:r>
              <a:rPr lang="en-US" dirty="0" smtClean="0"/>
              <a:t>(Person person), which deletes a Person</a:t>
            </a:r>
          </a:p>
          <a:p>
            <a:pPr marL="971550" lvl="1" indent="-514350">
              <a:buFont typeface="+mj-lt"/>
              <a:buAutoNum type="arabicPeriod"/>
            </a:pPr>
            <a:r>
              <a:rPr lang="en-US" dirty="0" err="1" smtClean="0"/>
              <a:t>deleteAllPersons</a:t>
            </a:r>
            <a:r>
              <a:rPr lang="en-US" dirty="0" smtClean="0"/>
              <a:t>(), empties the database.</a:t>
            </a:r>
          </a:p>
          <a:p>
            <a:pPr marL="971550" lvl="1" indent="-514350">
              <a:buFont typeface="+mj-lt"/>
              <a:buAutoNum type="arabicPeriod"/>
            </a:pPr>
            <a:r>
              <a:rPr lang="en-US" dirty="0" err="1" smtClean="0"/>
              <a:t>getAllPersons</a:t>
            </a:r>
            <a:r>
              <a:rPr lang="en-US" dirty="0" smtClean="0"/>
              <a:t>() , which gets all the persons listed in the DB</a:t>
            </a:r>
          </a:p>
          <a:p>
            <a:endParaRPr lang="en-US" dirty="0"/>
          </a:p>
        </p:txBody>
      </p:sp>
    </p:spTree>
    <p:extLst>
      <p:ext uri="{BB962C8B-B14F-4D97-AF65-F5344CB8AC3E}">
        <p14:creationId xmlns:p14="http://schemas.microsoft.com/office/powerpoint/2010/main" val="1555264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Create a Person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80766"/>
            <a:ext cx="8229600" cy="3964830"/>
          </a:xfrm>
          <a:prstGeom prst="rect">
            <a:avLst/>
          </a:prstGeom>
        </p:spPr>
      </p:pic>
    </p:spTree>
    <p:extLst>
      <p:ext uri="{BB962C8B-B14F-4D97-AF65-F5344CB8AC3E}">
        <p14:creationId xmlns:p14="http://schemas.microsoft.com/office/powerpoint/2010/main" val="298493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smtClean="0">
                <a:hlinkClick r:id="rId2"/>
              </a:rPr>
              <a:t>rlramos@smart.com.ph</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3"/>
              </a:rPr>
              <a:t>rlramos@gmail.com</a:t>
            </a:r>
            <a:endParaRPr lang="en-US" dirty="0" smtClean="0"/>
          </a:p>
          <a:p>
            <a:r>
              <a:rPr lang="en-US" dirty="0" smtClean="0"/>
              <a:t>Blog: </a:t>
            </a:r>
            <a:r>
              <a:rPr lang="en-US" dirty="0" smtClean="0">
                <a:hlinkClick r:id="rId4"/>
              </a:rPr>
              <a:t>http://brickstories.blogspot.com</a:t>
            </a:r>
            <a:endParaRPr lang="en-US" dirty="0" smtClean="0"/>
          </a:p>
          <a:p>
            <a:r>
              <a:rPr lang="en-US" dirty="0" err="1" smtClean="0"/>
              <a:t>Instagram</a:t>
            </a:r>
            <a:r>
              <a:rPr lang="en-US" dirty="0" smtClean="0"/>
              <a:t>: </a:t>
            </a:r>
            <a:r>
              <a:rPr lang="en-US" smtClean="0"/>
              <a:t>taleweaver</a:t>
            </a:r>
            <a:endParaRPr lang="en-US" dirty="0"/>
          </a:p>
        </p:txBody>
      </p:sp>
    </p:spTree>
    <p:extLst>
      <p:ext uri="{BB962C8B-B14F-4D97-AF65-F5344CB8AC3E}">
        <p14:creationId xmlns:p14="http://schemas.microsoft.com/office/powerpoint/2010/main" val="35565348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Delete records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28178"/>
            <a:ext cx="8229600" cy="3070007"/>
          </a:xfrm>
          <a:prstGeom prst="rect">
            <a:avLst/>
          </a:prstGeom>
        </p:spPr>
      </p:pic>
    </p:spTree>
    <p:extLst>
      <p:ext uri="{BB962C8B-B14F-4D97-AF65-F5344CB8AC3E}">
        <p14:creationId xmlns:p14="http://schemas.microsoft.com/office/powerpoint/2010/main" val="1669616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Other functions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655" y="1600200"/>
            <a:ext cx="7354689" cy="4525963"/>
          </a:xfrm>
          <a:prstGeom prst="rect">
            <a:avLst/>
          </a:prstGeom>
        </p:spPr>
      </p:pic>
    </p:spTree>
    <p:extLst>
      <p:ext uri="{BB962C8B-B14F-4D97-AF65-F5344CB8AC3E}">
        <p14:creationId xmlns:p14="http://schemas.microsoft.com/office/powerpoint/2010/main" val="210220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the Helper Classes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3357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t>
            </a:r>
            <a:endParaRPr lang="en-US" dirty="0"/>
          </a:p>
        </p:txBody>
      </p:sp>
      <p:pic>
        <p:nvPicPr>
          <p:cNvPr id="5" name="Content Placeholder 4" descr="Screen Shot 2015-12-09 at 12.12.29 AM.png"/>
          <p:cNvPicPr>
            <a:picLocks noGrp="1" noChangeAspect="1"/>
          </p:cNvPicPr>
          <p:nvPr>
            <p:ph sz="half" idx="1"/>
          </p:nvPr>
        </p:nvPicPr>
        <p:blipFill>
          <a:blip r:embed="rId2">
            <a:extLst>
              <a:ext uri="{28A0092B-C50C-407E-A947-70E740481C1C}">
                <a14:useLocalDpi xmlns:a14="http://schemas.microsoft.com/office/drawing/2010/main" val="0"/>
              </a:ext>
            </a:extLst>
          </a:blip>
          <a:srcRect l="-29591" r="-29591"/>
          <a:stretch>
            <a:fillRect/>
          </a:stretch>
        </p:blipFill>
        <p:spPr/>
      </p:pic>
      <p:pic>
        <p:nvPicPr>
          <p:cNvPr id="6" name="Content Placeholder 5" descr="Screen Shot 2015-12-09 at 12.12.17 AM.png"/>
          <p:cNvPicPr>
            <a:picLocks noGrp="1" noChangeAspect="1"/>
          </p:cNvPicPr>
          <p:nvPr>
            <p:ph sz="half" idx="2"/>
          </p:nvPr>
        </p:nvPicPr>
        <p:blipFill>
          <a:blip r:embed="rId3">
            <a:extLst>
              <a:ext uri="{28A0092B-C50C-407E-A947-70E740481C1C}">
                <a14:useLocalDpi xmlns:a14="http://schemas.microsoft.com/office/drawing/2010/main" val="0"/>
              </a:ext>
            </a:extLst>
          </a:blip>
          <a:srcRect l="-29877" r="-29877"/>
          <a:stretch>
            <a:fillRect/>
          </a:stretch>
        </p:blipFill>
        <p:spPr/>
      </p:pic>
    </p:spTree>
    <p:extLst>
      <p:ext uri="{BB962C8B-B14F-4D97-AF65-F5344CB8AC3E}">
        <p14:creationId xmlns:p14="http://schemas.microsoft.com/office/powerpoint/2010/main" val="399002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XML</a:t>
            </a:r>
            <a:endParaRPr lang="en-US" dirty="0"/>
          </a:p>
        </p:txBody>
      </p:sp>
      <p:pic>
        <p:nvPicPr>
          <p:cNvPr id="5" name="Content Placeholder 4" descr="Screen Shot 2015-12-09 at 12.14.07 AM.png"/>
          <p:cNvPicPr>
            <a:picLocks noGrp="1" noChangeAspect="1"/>
          </p:cNvPicPr>
          <p:nvPr>
            <p:ph sz="half" idx="1"/>
          </p:nvPr>
        </p:nvPicPr>
        <p:blipFill>
          <a:blip r:embed="rId3">
            <a:extLst>
              <a:ext uri="{28A0092B-C50C-407E-A947-70E740481C1C}">
                <a14:useLocalDpi xmlns:a14="http://schemas.microsoft.com/office/drawing/2010/main" val="0"/>
              </a:ext>
            </a:extLst>
          </a:blip>
          <a:srcRect l="-31837" r="-31837"/>
          <a:stretch>
            <a:fillRect/>
          </a:stretch>
        </p:blipFill>
        <p:spPr/>
      </p:pic>
      <p:pic>
        <p:nvPicPr>
          <p:cNvPr id="6" name="Content Placeholder 5" descr="Screen Shot 2015-12-09 at 12.14.18 AM.png"/>
          <p:cNvPicPr>
            <a:picLocks noGrp="1" noChangeAspect="1"/>
          </p:cNvPicPr>
          <p:nvPr>
            <p:ph sz="half" idx="2"/>
          </p:nvPr>
        </p:nvPicPr>
        <p:blipFill>
          <a:blip r:embed="rId4">
            <a:extLst>
              <a:ext uri="{28A0092B-C50C-407E-A947-70E740481C1C}">
                <a14:useLocalDpi xmlns:a14="http://schemas.microsoft.com/office/drawing/2010/main" val="0"/>
              </a:ext>
            </a:extLst>
          </a:blip>
          <a:srcRect t="-44610" b="-44610"/>
          <a:stretch>
            <a:fillRect/>
          </a:stretch>
        </p:blipFill>
        <p:spPr/>
      </p:pic>
    </p:spTree>
    <p:extLst>
      <p:ext uri="{BB962C8B-B14F-4D97-AF65-F5344CB8AC3E}">
        <p14:creationId xmlns:p14="http://schemas.microsoft.com/office/powerpoint/2010/main" val="55986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MainActivity</a:t>
            </a:r>
            <a:endParaRPr lang="en-US" dirty="0"/>
          </a:p>
        </p:txBody>
      </p:sp>
      <p:sp>
        <p:nvSpPr>
          <p:cNvPr id="5" name="Text Placeholder 4"/>
          <p:cNvSpPr>
            <a:spLocks noGrp="1"/>
          </p:cNvSpPr>
          <p:nvPr>
            <p:ph type="body" idx="1"/>
          </p:nvPr>
        </p:nvSpPr>
        <p:spPr/>
        <p:txBody>
          <a:bodyPr/>
          <a:lstStyle/>
          <a:p>
            <a:r>
              <a:rPr lang="en-US" dirty="0" err="1" smtClean="0"/>
              <a:t>onCreate</a:t>
            </a:r>
            <a:r>
              <a:rPr lang="en-US" dirty="0" smtClean="0"/>
              <a:t>()</a:t>
            </a:r>
            <a:endParaRPr lang="en-US" dirty="0"/>
          </a:p>
        </p:txBody>
      </p:sp>
      <p:pic>
        <p:nvPicPr>
          <p:cNvPr id="9" name="Content Placeholder 8" descr="Screen Shot 2015-12-09 at 12.15.27 AM.png"/>
          <p:cNvPicPr>
            <a:picLocks noGrp="1" noChangeAspect="1"/>
          </p:cNvPicPr>
          <p:nvPr>
            <p:ph sz="half" idx="2"/>
          </p:nvPr>
        </p:nvPicPr>
        <p:blipFill>
          <a:blip r:embed="rId3">
            <a:extLst>
              <a:ext uri="{28A0092B-C50C-407E-A947-70E740481C1C}">
                <a14:useLocalDpi xmlns:a14="http://schemas.microsoft.com/office/drawing/2010/main" val="0"/>
              </a:ext>
            </a:extLst>
          </a:blip>
          <a:srcRect t="-10234" b="-10234"/>
          <a:stretch>
            <a:fillRect/>
          </a:stretch>
        </p:blipFill>
        <p:spPr/>
      </p:pic>
      <p:sp>
        <p:nvSpPr>
          <p:cNvPr id="7" name="Text Placeholder 6"/>
          <p:cNvSpPr>
            <a:spLocks noGrp="1"/>
          </p:cNvSpPr>
          <p:nvPr>
            <p:ph type="body" sz="quarter" idx="3"/>
          </p:nvPr>
        </p:nvSpPr>
        <p:spPr/>
        <p:txBody>
          <a:bodyPr/>
          <a:lstStyle/>
          <a:p>
            <a:r>
              <a:rPr lang="en-US" dirty="0" smtClean="0"/>
              <a:t>Process()</a:t>
            </a:r>
            <a:endParaRPr lang="en-US" dirty="0"/>
          </a:p>
        </p:txBody>
      </p:sp>
      <p:pic>
        <p:nvPicPr>
          <p:cNvPr id="10" name="Content Placeholder 9" descr="Screen Shot 2015-12-09 at 12.15.39 AM.png"/>
          <p:cNvPicPr>
            <a:picLocks noGrp="1" noChangeAspect="1"/>
          </p:cNvPicPr>
          <p:nvPr>
            <p:ph sz="quarter" idx="4"/>
          </p:nvPr>
        </p:nvPicPr>
        <p:blipFill>
          <a:blip r:embed="rId4">
            <a:extLst>
              <a:ext uri="{28A0092B-C50C-407E-A947-70E740481C1C}">
                <a14:useLocalDpi xmlns:a14="http://schemas.microsoft.com/office/drawing/2010/main" val="0"/>
              </a:ext>
            </a:extLst>
          </a:blip>
          <a:srcRect t="-11452" b="-11452"/>
          <a:stretch>
            <a:fillRect/>
          </a:stretch>
        </p:blipFill>
        <p:spPr/>
      </p:pic>
    </p:spTree>
    <p:extLst>
      <p:ext uri="{BB962C8B-B14F-4D97-AF65-F5344CB8AC3E}">
        <p14:creationId xmlns:p14="http://schemas.microsoft.com/office/powerpoint/2010/main" val="64893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DAY 1</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64365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dirty="0" smtClean="0">
                <a:hlinkClick r:id="rId2"/>
              </a:rPr>
              <a:t>androidbootcamp2015/</a:t>
            </a:r>
            <a:endParaRPr lang="en-US" sz="3200" dirty="0" smtClean="0"/>
          </a:p>
          <a:p>
            <a:endParaRPr lang="en-US" dirty="0"/>
          </a:p>
        </p:txBody>
      </p:sp>
    </p:spTree>
    <p:extLst>
      <p:ext uri="{BB962C8B-B14F-4D97-AF65-F5344CB8AC3E}">
        <p14:creationId xmlns:p14="http://schemas.microsoft.com/office/powerpoint/2010/main" val="965454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Android </a:t>
            </a:r>
            <a:r>
              <a:rPr lang="en-US" dirty="0" err="1" smtClean="0"/>
              <a:t>Dev</a:t>
            </a:r>
            <a:r>
              <a:rPr lang="en-US" dirty="0" smtClean="0"/>
              <a:t>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2170278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err="1" smtClean="0"/>
              <a:t>ListViews</a:t>
            </a:r>
            <a:endParaRPr lang="en-US" dirty="0" smtClean="0"/>
          </a:p>
          <a:p>
            <a:r>
              <a:rPr lang="en-US" dirty="0" smtClean="0"/>
              <a:t>Creating DBs local to the device</a:t>
            </a:r>
          </a:p>
        </p:txBody>
      </p:sp>
    </p:spTree>
    <p:extLst>
      <p:ext uri="{BB962C8B-B14F-4D97-AF65-F5344CB8AC3E}">
        <p14:creationId xmlns:p14="http://schemas.microsoft.com/office/powerpoint/2010/main" val="352809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Presenting Data: </a:t>
            </a:r>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11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20731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ListView</a:t>
            </a:r>
            <a:r>
              <a:rPr lang="en-US" dirty="0" smtClean="0"/>
              <a:t> Examples</a:t>
            </a:r>
            <a:endParaRPr lang="en-US" dirty="0"/>
          </a:p>
        </p:txBody>
      </p:sp>
      <p:pic>
        <p:nvPicPr>
          <p:cNvPr id="4" name="Content Placeholder 3" descr="Screen Shot 2015-12-08 at 4.45.29 PM.png"/>
          <p:cNvPicPr>
            <a:picLocks noGrp="1" noChangeAspect="1"/>
          </p:cNvPicPr>
          <p:nvPr>
            <p:ph idx="1"/>
          </p:nvPr>
        </p:nvPicPr>
        <p:blipFill>
          <a:blip r:embed="rId3">
            <a:extLst>
              <a:ext uri="{28A0092B-C50C-407E-A947-70E740481C1C}">
                <a14:useLocalDpi xmlns:a14="http://schemas.microsoft.com/office/drawing/2010/main" val="0"/>
              </a:ext>
            </a:extLst>
          </a:blip>
          <a:srcRect t="-6550" b="-6550"/>
          <a:stretch>
            <a:fillRect/>
          </a:stretch>
        </p:blipFill>
        <p:spPr/>
      </p:pic>
    </p:spTree>
    <p:extLst>
      <p:ext uri="{BB962C8B-B14F-4D97-AF65-F5344CB8AC3E}">
        <p14:creationId xmlns:p14="http://schemas.microsoft.com/office/powerpoint/2010/main" val="291658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2000</TotalTime>
  <Words>2441</Words>
  <Application>Microsoft Macintosh PowerPoint</Application>
  <PresentationFormat>On-screen Show (4:3)</PresentationFormat>
  <Paragraphs>234</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Mobile Apps Development</vt:lpstr>
      <vt:lpstr>Ronald L. Ramos, Technology Group</vt:lpstr>
      <vt:lpstr>Ronald L. Ramos</vt:lpstr>
      <vt:lpstr>PowerPoint Presentation</vt:lpstr>
      <vt:lpstr>Introduce yourself</vt:lpstr>
      <vt:lpstr>Topics</vt:lpstr>
      <vt:lpstr>Presenting Data: Listviews</vt:lpstr>
      <vt:lpstr>What is a ListView?</vt:lpstr>
      <vt:lpstr>ListView Examples</vt:lpstr>
      <vt:lpstr>ListItem</vt:lpstr>
      <vt:lpstr>Main.xml</vt:lpstr>
      <vt:lpstr>Activity code</vt:lpstr>
      <vt:lpstr>Adding Click Reactions</vt:lpstr>
      <vt:lpstr>Adapters</vt:lpstr>
      <vt:lpstr>SQLite Databases and Android</vt:lpstr>
      <vt:lpstr>PowerPoint Presentation</vt:lpstr>
      <vt:lpstr>SQLiteOpenHelper</vt:lpstr>
      <vt:lpstr>SQLiteDatabase methods</vt:lpstr>
      <vt:lpstr>Cursor</vt:lpstr>
      <vt:lpstr>A Sample DB App</vt:lpstr>
      <vt:lpstr>Create a new project</vt:lpstr>
      <vt:lpstr>Create a new project</vt:lpstr>
      <vt:lpstr>Create a new project</vt:lpstr>
      <vt:lpstr>How the app components are split</vt:lpstr>
      <vt:lpstr>Person class</vt:lpstr>
      <vt:lpstr>SQLiteHelper class</vt:lpstr>
      <vt:lpstr>The Data Storage Layer: DBHelper class</vt:lpstr>
      <vt:lpstr>App specific operations on storage: insert and deleting</vt:lpstr>
      <vt:lpstr>DBHelper – Create a Person</vt:lpstr>
      <vt:lpstr>DBHelper – Delete records</vt:lpstr>
      <vt:lpstr>DBHelper – Other functions</vt:lpstr>
      <vt:lpstr>Using the Helper Classes</vt:lpstr>
      <vt:lpstr>The App</vt:lpstr>
      <vt:lpstr>Main XML</vt:lpstr>
      <vt:lpstr>MainActivity</vt:lpstr>
      <vt:lpstr>END DAY 1</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Apps Development</dc:title>
  <dc:creator>Ronald Ramos</dc:creator>
  <cp:lastModifiedBy>Ronald Ramos</cp:lastModifiedBy>
  <cp:revision>24</cp:revision>
  <dcterms:created xsi:type="dcterms:W3CDTF">2015-12-07T07:09:28Z</dcterms:created>
  <dcterms:modified xsi:type="dcterms:W3CDTF">2015-12-08T16:32:59Z</dcterms:modified>
</cp:coreProperties>
</file>