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2"/>
  </p:notesMasterIdLst>
  <p:sldIdLst>
    <p:sldId id="256" r:id="rId2"/>
    <p:sldId id="312" r:id="rId3"/>
    <p:sldId id="296" r:id="rId4"/>
    <p:sldId id="313" r:id="rId5"/>
    <p:sldId id="294" r:id="rId6"/>
    <p:sldId id="295" r:id="rId7"/>
    <p:sldId id="287" r:id="rId8"/>
    <p:sldId id="288" r:id="rId9"/>
    <p:sldId id="289" r:id="rId10"/>
    <p:sldId id="290" r:id="rId11"/>
    <p:sldId id="291" r:id="rId12"/>
    <p:sldId id="257" r:id="rId13"/>
    <p:sldId id="297" r:id="rId14"/>
    <p:sldId id="298" r:id="rId15"/>
    <p:sldId id="299" r:id="rId16"/>
    <p:sldId id="300" r:id="rId17"/>
    <p:sldId id="323" r:id="rId18"/>
    <p:sldId id="324" r:id="rId19"/>
    <p:sldId id="325" r:id="rId20"/>
    <p:sldId id="304" r:id="rId21"/>
    <p:sldId id="305" r:id="rId22"/>
    <p:sldId id="306" r:id="rId23"/>
    <p:sldId id="307" r:id="rId24"/>
    <p:sldId id="308" r:id="rId25"/>
    <p:sldId id="309" r:id="rId26"/>
    <p:sldId id="310" r:id="rId27"/>
    <p:sldId id="259" r:id="rId28"/>
    <p:sldId id="260" r:id="rId29"/>
    <p:sldId id="261" r:id="rId30"/>
    <p:sldId id="262" r:id="rId31"/>
    <p:sldId id="286" r:id="rId32"/>
    <p:sldId id="265" r:id="rId33"/>
    <p:sldId id="266" r:id="rId34"/>
    <p:sldId id="267" r:id="rId35"/>
    <p:sldId id="263" r:id="rId36"/>
    <p:sldId id="314" r:id="rId37"/>
    <p:sldId id="292" r:id="rId38"/>
    <p:sldId id="293" r:id="rId39"/>
    <p:sldId id="315" r:id="rId40"/>
    <p:sldId id="320" r:id="rId41"/>
    <p:sldId id="321" r:id="rId42"/>
    <p:sldId id="322" r:id="rId43"/>
    <p:sldId id="316" r:id="rId44"/>
    <p:sldId id="317" r:id="rId45"/>
    <p:sldId id="318" r:id="rId46"/>
    <p:sldId id="319" r:id="rId47"/>
    <p:sldId id="271" r:id="rId48"/>
    <p:sldId id="272" r:id="rId49"/>
    <p:sldId id="273" r:id="rId50"/>
    <p:sldId id="274" r:id="rId51"/>
    <p:sldId id="275" r:id="rId52"/>
    <p:sldId id="276" r:id="rId53"/>
    <p:sldId id="277" r:id="rId54"/>
    <p:sldId id="278" r:id="rId55"/>
    <p:sldId id="279" r:id="rId56"/>
    <p:sldId id="280" r:id="rId57"/>
    <p:sldId id="281" r:id="rId58"/>
    <p:sldId id="282" r:id="rId59"/>
    <p:sldId id="283" r:id="rId60"/>
    <p:sldId id="28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78974" autoAdjust="0"/>
  </p:normalViewPr>
  <p:slideViewPr>
    <p:cSldViewPr>
      <p:cViewPr varScale="1">
        <p:scale>
          <a:sx n="88" d="100"/>
          <a:sy n="88" d="100"/>
        </p:scale>
        <p:origin x="-1680"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10602-90DB-4670-B9D9-F0B945058448}" type="doc">
      <dgm:prSet loTypeId="urn:microsoft.com/office/officeart/2005/8/layout/chevron2" loCatId="list" qsTypeId="urn:microsoft.com/office/officeart/2005/8/quickstyle/3d5" qsCatId="3D" csTypeId="urn:microsoft.com/office/officeart/2005/8/colors/accent1_2" csCatId="accent1" phldr="1"/>
      <dgm:spPr/>
      <dgm:t>
        <a:bodyPr/>
        <a:lstStyle/>
        <a:p>
          <a:endParaRPr lang="en-PH"/>
        </a:p>
      </dgm:t>
    </dgm:pt>
    <dgm:pt modelId="{A63D763C-033A-4527-83E6-F94F172E27C7}">
      <dgm:prSet phldrT="[Text]"/>
      <dgm:spPr/>
      <dgm:t>
        <a:bodyPr/>
        <a:lstStyle/>
        <a:p>
          <a:r>
            <a:rPr lang="en-PH" dirty="0" smtClean="0"/>
            <a:t> </a:t>
          </a:r>
          <a:endParaRPr lang="en-PH" dirty="0"/>
        </a:p>
      </dgm:t>
    </dgm:pt>
    <dgm:pt modelId="{EF50DBB9-18D7-434D-8246-DED92E2BE24F}" type="parTrans" cxnId="{47C57DEC-EBD0-41E8-9829-970642D91033}">
      <dgm:prSet/>
      <dgm:spPr/>
      <dgm:t>
        <a:bodyPr/>
        <a:lstStyle/>
        <a:p>
          <a:endParaRPr lang="en-PH"/>
        </a:p>
      </dgm:t>
    </dgm:pt>
    <dgm:pt modelId="{0BA7B3CA-033E-44CF-B377-04C8089FB14F}" type="sibTrans" cxnId="{47C57DEC-EBD0-41E8-9829-970642D91033}">
      <dgm:prSet/>
      <dgm:spPr/>
      <dgm:t>
        <a:bodyPr/>
        <a:lstStyle/>
        <a:p>
          <a:endParaRPr lang="en-PH"/>
        </a:p>
      </dgm:t>
    </dgm:pt>
    <dgm:pt modelId="{2A604E9B-EBAF-49E4-BBC8-5A7EA76EFD0B}">
      <dgm:prSet phldrT="[Text]"/>
      <dgm:spPr/>
      <dgm:t>
        <a:bodyPr/>
        <a:lstStyle/>
        <a:p>
          <a:r>
            <a:rPr lang="en-PH" dirty="0" smtClean="0"/>
            <a:t>Computer running Windows, Linux, or Mac OS X</a:t>
          </a:r>
          <a:endParaRPr lang="en-PH" dirty="0"/>
        </a:p>
      </dgm:t>
    </dgm:pt>
    <dgm:pt modelId="{AC60541F-6840-46D9-8CC2-2DE1A6BAB826}" type="parTrans" cxnId="{82F824C8-ABF7-4600-A123-729FD7195E84}">
      <dgm:prSet/>
      <dgm:spPr/>
      <dgm:t>
        <a:bodyPr/>
        <a:lstStyle/>
        <a:p>
          <a:endParaRPr lang="en-PH"/>
        </a:p>
      </dgm:t>
    </dgm:pt>
    <dgm:pt modelId="{003680C7-08A3-4E63-BB68-082BD39ABEAA}" type="sibTrans" cxnId="{82F824C8-ABF7-4600-A123-729FD7195E84}">
      <dgm:prSet/>
      <dgm:spPr/>
      <dgm:t>
        <a:bodyPr/>
        <a:lstStyle/>
        <a:p>
          <a:endParaRPr lang="en-PH"/>
        </a:p>
      </dgm:t>
    </dgm:pt>
    <dgm:pt modelId="{1CAE3001-C69D-4E26-8EC4-7F7B2B0B0F43}">
      <dgm:prSet phldrT="[Text]"/>
      <dgm:spPr/>
      <dgm:t>
        <a:bodyPr/>
        <a:lstStyle/>
        <a:p>
          <a:r>
            <a:rPr lang="en-PH" dirty="0" smtClean="0"/>
            <a:t> </a:t>
          </a:r>
          <a:endParaRPr lang="en-PH" dirty="0"/>
        </a:p>
      </dgm:t>
    </dgm:pt>
    <dgm:pt modelId="{DA16A40B-B36B-4AD7-A2E5-CC45C0CCD349}" type="parTrans" cxnId="{D8A8D1FE-464C-4B3A-8FA1-9120E8D32834}">
      <dgm:prSet/>
      <dgm:spPr/>
      <dgm:t>
        <a:bodyPr/>
        <a:lstStyle/>
        <a:p>
          <a:endParaRPr lang="en-PH"/>
        </a:p>
      </dgm:t>
    </dgm:pt>
    <dgm:pt modelId="{C27565B2-BA94-486C-991A-2F5820FDA0FA}" type="sibTrans" cxnId="{D8A8D1FE-464C-4B3A-8FA1-9120E8D32834}">
      <dgm:prSet/>
      <dgm:spPr/>
      <dgm:t>
        <a:bodyPr/>
        <a:lstStyle/>
        <a:p>
          <a:endParaRPr lang="en-PH"/>
        </a:p>
      </dgm:t>
    </dgm:pt>
    <dgm:pt modelId="{50DC3431-7D10-42D5-9AEF-9286EB2090D3}">
      <dgm:prSet phldrT="[Text]"/>
      <dgm:spPr/>
      <dgm:t>
        <a:bodyPr/>
        <a:lstStyle/>
        <a:p>
          <a:r>
            <a:rPr lang="en-PH" dirty="0" smtClean="0"/>
            <a:t>Android Studio (IDE with SDK)</a:t>
          </a:r>
          <a:endParaRPr lang="en-PH" dirty="0"/>
        </a:p>
      </dgm:t>
    </dgm:pt>
    <dgm:pt modelId="{0ED6CBA4-69AB-4AF0-9B73-9211E38729FC}" type="parTrans" cxnId="{ED462AC2-605A-4383-B80F-DF7707253912}">
      <dgm:prSet/>
      <dgm:spPr/>
      <dgm:t>
        <a:bodyPr/>
        <a:lstStyle/>
        <a:p>
          <a:endParaRPr lang="en-PH"/>
        </a:p>
      </dgm:t>
    </dgm:pt>
    <dgm:pt modelId="{CD84E933-D8DB-40F7-98F2-66A0552B3398}" type="sibTrans" cxnId="{ED462AC2-605A-4383-B80F-DF7707253912}">
      <dgm:prSet/>
      <dgm:spPr/>
      <dgm:t>
        <a:bodyPr/>
        <a:lstStyle/>
        <a:p>
          <a:endParaRPr lang="en-PH"/>
        </a:p>
      </dgm:t>
    </dgm:pt>
    <dgm:pt modelId="{C22732EC-68A4-4C4A-975F-6D1A80601C5B}" type="pres">
      <dgm:prSet presAssocID="{ED410602-90DB-4670-B9D9-F0B945058448}" presName="linearFlow" presStyleCnt="0">
        <dgm:presLayoutVars>
          <dgm:dir/>
          <dgm:animLvl val="lvl"/>
          <dgm:resizeHandles val="exact"/>
        </dgm:presLayoutVars>
      </dgm:prSet>
      <dgm:spPr/>
      <dgm:t>
        <a:bodyPr/>
        <a:lstStyle/>
        <a:p>
          <a:endParaRPr lang="en-PH"/>
        </a:p>
      </dgm:t>
    </dgm:pt>
    <dgm:pt modelId="{1C7835A9-A384-4641-A150-8476AB0F4502}" type="pres">
      <dgm:prSet presAssocID="{A63D763C-033A-4527-83E6-F94F172E27C7}" presName="composite" presStyleCnt="0"/>
      <dgm:spPr/>
      <dgm:t>
        <a:bodyPr/>
        <a:lstStyle/>
        <a:p>
          <a:endParaRPr lang="en-SG"/>
        </a:p>
      </dgm:t>
    </dgm:pt>
    <dgm:pt modelId="{905C7354-EBE6-428E-9B7F-70D4FDA3854A}" type="pres">
      <dgm:prSet presAssocID="{A63D763C-033A-4527-83E6-F94F172E27C7}" presName="parentText" presStyleLbl="alignNode1" presStyleIdx="0" presStyleCnt="2">
        <dgm:presLayoutVars>
          <dgm:chMax val="1"/>
          <dgm:bulletEnabled val="1"/>
        </dgm:presLayoutVars>
      </dgm:prSet>
      <dgm:spPr/>
      <dgm:t>
        <a:bodyPr/>
        <a:lstStyle/>
        <a:p>
          <a:endParaRPr lang="en-PH"/>
        </a:p>
      </dgm:t>
    </dgm:pt>
    <dgm:pt modelId="{B5EA9821-876E-4437-8271-A71D6E52C099}" type="pres">
      <dgm:prSet presAssocID="{A63D763C-033A-4527-83E6-F94F172E27C7}" presName="descendantText" presStyleLbl="alignAcc1" presStyleIdx="0" presStyleCnt="2" custLinFactNeighborX="1436" custLinFactNeighborY="-82">
        <dgm:presLayoutVars>
          <dgm:bulletEnabled val="1"/>
        </dgm:presLayoutVars>
      </dgm:prSet>
      <dgm:spPr/>
      <dgm:t>
        <a:bodyPr/>
        <a:lstStyle/>
        <a:p>
          <a:endParaRPr lang="en-PH"/>
        </a:p>
      </dgm:t>
    </dgm:pt>
    <dgm:pt modelId="{F9185ACE-292B-4A1A-B1BD-B929FA451B97}" type="pres">
      <dgm:prSet presAssocID="{0BA7B3CA-033E-44CF-B377-04C8089FB14F}" presName="sp" presStyleCnt="0"/>
      <dgm:spPr/>
      <dgm:t>
        <a:bodyPr/>
        <a:lstStyle/>
        <a:p>
          <a:endParaRPr lang="en-SG"/>
        </a:p>
      </dgm:t>
    </dgm:pt>
    <dgm:pt modelId="{C3B160B6-D26F-4E67-8590-E95A2BA684B8}" type="pres">
      <dgm:prSet presAssocID="{1CAE3001-C69D-4E26-8EC4-7F7B2B0B0F43}" presName="composite" presStyleCnt="0"/>
      <dgm:spPr/>
      <dgm:t>
        <a:bodyPr/>
        <a:lstStyle/>
        <a:p>
          <a:endParaRPr lang="en-SG"/>
        </a:p>
      </dgm:t>
    </dgm:pt>
    <dgm:pt modelId="{1982C355-9E4F-421B-9646-003E4213E441}" type="pres">
      <dgm:prSet presAssocID="{1CAE3001-C69D-4E26-8EC4-7F7B2B0B0F43}" presName="parentText" presStyleLbl="alignNode1" presStyleIdx="1" presStyleCnt="2">
        <dgm:presLayoutVars>
          <dgm:chMax val="1"/>
          <dgm:bulletEnabled val="1"/>
        </dgm:presLayoutVars>
      </dgm:prSet>
      <dgm:spPr/>
      <dgm:t>
        <a:bodyPr/>
        <a:lstStyle/>
        <a:p>
          <a:endParaRPr lang="en-PH"/>
        </a:p>
      </dgm:t>
    </dgm:pt>
    <dgm:pt modelId="{AD0D2D3B-359F-4B4C-85B8-3EB15D7F3A1F}" type="pres">
      <dgm:prSet presAssocID="{1CAE3001-C69D-4E26-8EC4-7F7B2B0B0F43}" presName="descendantText" presStyleLbl="alignAcc1" presStyleIdx="1" presStyleCnt="2">
        <dgm:presLayoutVars>
          <dgm:bulletEnabled val="1"/>
        </dgm:presLayoutVars>
      </dgm:prSet>
      <dgm:spPr/>
      <dgm:t>
        <a:bodyPr/>
        <a:lstStyle/>
        <a:p>
          <a:endParaRPr lang="en-PH"/>
        </a:p>
      </dgm:t>
    </dgm:pt>
  </dgm:ptLst>
  <dgm:cxnLst>
    <dgm:cxn modelId="{82F824C8-ABF7-4600-A123-729FD7195E84}" srcId="{A63D763C-033A-4527-83E6-F94F172E27C7}" destId="{2A604E9B-EBAF-49E4-BBC8-5A7EA76EFD0B}" srcOrd="0" destOrd="0" parTransId="{AC60541F-6840-46D9-8CC2-2DE1A6BAB826}" sibTransId="{003680C7-08A3-4E63-BB68-082BD39ABEAA}"/>
    <dgm:cxn modelId="{ED462AC2-605A-4383-B80F-DF7707253912}" srcId="{1CAE3001-C69D-4E26-8EC4-7F7B2B0B0F43}" destId="{50DC3431-7D10-42D5-9AEF-9286EB2090D3}" srcOrd="0" destOrd="0" parTransId="{0ED6CBA4-69AB-4AF0-9B73-9211E38729FC}" sibTransId="{CD84E933-D8DB-40F7-98F2-66A0552B3398}"/>
    <dgm:cxn modelId="{8A591746-CF13-4C69-BC73-10C9DD688D37}" type="presOf" srcId="{1CAE3001-C69D-4E26-8EC4-7F7B2B0B0F43}" destId="{1982C355-9E4F-421B-9646-003E4213E441}" srcOrd="0" destOrd="0" presId="urn:microsoft.com/office/officeart/2005/8/layout/chevron2"/>
    <dgm:cxn modelId="{47C57DEC-EBD0-41E8-9829-970642D91033}" srcId="{ED410602-90DB-4670-B9D9-F0B945058448}" destId="{A63D763C-033A-4527-83E6-F94F172E27C7}" srcOrd="0" destOrd="0" parTransId="{EF50DBB9-18D7-434D-8246-DED92E2BE24F}" sibTransId="{0BA7B3CA-033E-44CF-B377-04C8089FB14F}"/>
    <dgm:cxn modelId="{D8A8D1FE-464C-4B3A-8FA1-9120E8D32834}" srcId="{ED410602-90DB-4670-B9D9-F0B945058448}" destId="{1CAE3001-C69D-4E26-8EC4-7F7B2B0B0F43}" srcOrd="1" destOrd="0" parTransId="{DA16A40B-B36B-4AD7-A2E5-CC45C0CCD349}" sibTransId="{C27565B2-BA94-486C-991A-2F5820FDA0FA}"/>
    <dgm:cxn modelId="{8A87C6D2-C063-41C7-87B8-04FB7F12E3FD}" type="presOf" srcId="{ED410602-90DB-4670-B9D9-F0B945058448}" destId="{C22732EC-68A4-4C4A-975F-6D1A80601C5B}" srcOrd="0" destOrd="0" presId="urn:microsoft.com/office/officeart/2005/8/layout/chevron2"/>
    <dgm:cxn modelId="{A306B011-C081-4D61-8DB3-C64E44FF39BB}" type="presOf" srcId="{50DC3431-7D10-42D5-9AEF-9286EB2090D3}" destId="{AD0D2D3B-359F-4B4C-85B8-3EB15D7F3A1F}" srcOrd="0" destOrd="0" presId="urn:microsoft.com/office/officeart/2005/8/layout/chevron2"/>
    <dgm:cxn modelId="{2CBAE898-75B0-4860-9AD1-8063F589498A}" type="presOf" srcId="{2A604E9B-EBAF-49E4-BBC8-5A7EA76EFD0B}" destId="{B5EA9821-876E-4437-8271-A71D6E52C099}" srcOrd="0" destOrd="0" presId="urn:microsoft.com/office/officeart/2005/8/layout/chevron2"/>
    <dgm:cxn modelId="{09727F0A-AED8-4AFB-AC40-A4B1A37CBCC0}" type="presOf" srcId="{A63D763C-033A-4527-83E6-F94F172E27C7}" destId="{905C7354-EBE6-428E-9B7F-70D4FDA3854A}" srcOrd="0" destOrd="0" presId="urn:microsoft.com/office/officeart/2005/8/layout/chevron2"/>
    <dgm:cxn modelId="{9C166F57-18D4-4171-AD01-DB7975CDC026}" type="presParOf" srcId="{C22732EC-68A4-4C4A-975F-6D1A80601C5B}" destId="{1C7835A9-A384-4641-A150-8476AB0F4502}" srcOrd="0" destOrd="0" presId="urn:microsoft.com/office/officeart/2005/8/layout/chevron2"/>
    <dgm:cxn modelId="{9010DDFA-6FAB-45B3-B446-B0F156843880}" type="presParOf" srcId="{1C7835A9-A384-4641-A150-8476AB0F4502}" destId="{905C7354-EBE6-428E-9B7F-70D4FDA3854A}" srcOrd="0" destOrd="0" presId="urn:microsoft.com/office/officeart/2005/8/layout/chevron2"/>
    <dgm:cxn modelId="{F5A11A3B-D899-4306-99A5-250C05AE75D8}" type="presParOf" srcId="{1C7835A9-A384-4641-A150-8476AB0F4502}" destId="{B5EA9821-876E-4437-8271-A71D6E52C099}" srcOrd="1" destOrd="0" presId="urn:microsoft.com/office/officeart/2005/8/layout/chevron2"/>
    <dgm:cxn modelId="{BBB0A012-784D-4E4B-B39C-FD24A83E8C0F}" type="presParOf" srcId="{C22732EC-68A4-4C4A-975F-6D1A80601C5B}" destId="{F9185ACE-292B-4A1A-B1BD-B929FA451B97}" srcOrd="1" destOrd="0" presId="urn:microsoft.com/office/officeart/2005/8/layout/chevron2"/>
    <dgm:cxn modelId="{698CFD4B-32AB-408B-A3AE-D2ADBB881541}" type="presParOf" srcId="{C22732EC-68A4-4C4A-975F-6D1A80601C5B}" destId="{C3B160B6-D26F-4E67-8590-E95A2BA684B8}" srcOrd="2" destOrd="0" presId="urn:microsoft.com/office/officeart/2005/8/layout/chevron2"/>
    <dgm:cxn modelId="{96182C8C-9B67-4AED-8256-93C44933EB23}" type="presParOf" srcId="{C3B160B6-D26F-4E67-8590-E95A2BA684B8}" destId="{1982C355-9E4F-421B-9646-003E4213E441}" srcOrd="0" destOrd="0" presId="urn:microsoft.com/office/officeart/2005/8/layout/chevron2"/>
    <dgm:cxn modelId="{13C2E260-0137-4ADD-A251-3A38B3604A18}" type="presParOf" srcId="{C3B160B6-D26F-4E67-8590-E95A2BA684B8}" destId="{AD0D2D3B-359F-4B4C-85B8-3EB15D7F3A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C7354-EBE6-428E-9B7F-70D4FDA3854A}">
      <dsp:nvSpPr>
        <dsp:cNvPr id="0" name=""/>
        <dsp:cNvSpPr/>
      </dsp:nvSpPr>
      <dsp:spPr>
        <a:xfrm rot="5400000">
          <a:off x="-352578" y="352804"/>
          <a:ext cx="2350525" cy="164536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PH" sz="4600" kern="1200" dirty="0" smtClean="0"/>
            <a:t> </a:t>
          </a:r>
          <a:endParaRPr lang="en-PH" sz="4600" kern="1200" dirty="0"/>
        </a:p>
      </dsp:txBody>
      <dsp:txXfrm rot="-5400000">
        <a:off x="2" y="822909"/>
        <a:ext cx="1645367" cy="705158"/>
      </dsp:txXfrm>
    </dsp:sp>
    <dsp:sp modelId="{B5EA9821-876E-4437-8271-A71D6E52C099}">
      <dsp:nvSpPr>
        <dsp:cNvPr id="0" name=""/>
        <dsp:cNvSpPr/>
      </dsp:nvSpPr>
      <dsp:spPr>
        <a:xfrm rot="5400000">
          <a:off x="3266567" y="-1621199"/>
          <a:ext cx="1527841" cy="47702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PH" sz="3200" kern="1200" dirty="0" smtClean="0"/>
            <a:t>Computer running Windows, Linux, or Mac OS X</a:t>
          </a:r>
          <a:endParaRPr lang="en-PH" sz="3200" kern="1200" dirty="0"/>
        </a:p>
      </dsp:txBody>
      <dsp:txXfrm rot="-5400000">
        <a:off x="1645368" y="74583"/>
        <a:ext cx="4695657" cy="1378675"/>
      </dsp:txXfrm>
    </dsp:sp>
    <dsp:sp modelId="{1982C355-9E4F-421B-9646-003E4213E441}">
      <dsp:nvSpPr>
        <dsp:cNvPr id="0" name=""/>
        <dsp:cNvSpPr/>
      </dsp:nvSpPr>
      <dsp:spPr>
        <a:xfrm rot="5400000">
          <a:off x="-352578" y="2418227"/>
          <a:ext cx="2350525" cy="164536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PH" sz="4600" kern="1200" dirty="0" smtClean="0"/>
            <a:t> </a:t>
          </a:r>
          <a:endParaRPr lang="en-PH" sz="4600" kern="1200" dirty="0"/>
        </a:p>
      </dsp:txBody>
      <dsp:txXfrm rot="-5400000">
        <a:off x="2" y="2888332"/>
        <a:ext cx="1645367" cy="705158"/>
      </dsp:txXfrm>
    </dsp:sp>
    <dsp:sp modelId="{AD0D2D3B-359F-4B4C-85B8-3EB15D7F3A1F}">
      <dsp:nvSpPr>
        <dsp:cNvPr id="0" name=""/>
        <dsp:cNvSpPr/>
      </dsp:nvSpPr>
      <dsp:spPr>
        <a:xfrm rot="5400000">
          <a:off x="3266567" y="444449"/>
          <a:ext cx="1527841" cy="47702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PH" sz="3200" kern="1200" dirty="0" smtClean="0"/>
            <a:t>Android Studio (IDE with SDK)</a:t>
          </a:r>
          <a:endParaRPr lang="en-PH" sz="3200" kern="1200" dirty="0"/>
        </a:p>
      </dsp:txBody>
      <dsp:txXfrm rot="-5400000">
        <a:off x="1645368" y="2140232"/>
        <a:ext cx="4695657" cy="13786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3745E-F42D-498F-ABFE-DCD4C7932985}" type="datetimeFigureOut">
              <a:rPr lang="en-US" smtClean="0"/>
              <a:t>8/16/16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127F9-369D-4CA7-A3C4-D734B4772E3F}" type="slidenum">
              <a:rPr lang="en-US" smtClean="0"/>
              <a:t>‹#›</a:t>
            </a:fld>
            <a:endParaRPr lang="en-US"/>
          </a:p>
        </p:txBody>
      </p:sp>
    </p:spTree>
    <p:extLst>
      <p:ext uri="{BB962C8B-B14F-4D97-AF65-F5344CB8AC3E}">
        <p14:creationId xmlns:p14="http://schemas.microsoft.com/office/powerpoint/2010/main" val="156682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community.pachube.com/abou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a:t>
            </a:r>
            <a:r>
              <a:rPr lang="en-US" dirty="0" err="1" smtClean="0"/>
              <a:t>ibm</a:t>
            </a:r>
            <a:r>
              <a:rPr lang="en-US" dirty="0" smtClean="0"/>
              <a:t> video</a:t>
            </a:r>
          </a:p>
          <a:p>
            <a:endParaRPr lang="en-US" dirty="0" smtClean="0"/>
          </a:p>
          <a:p>
            <a:r>
              <a:rPr lang="en-US" dirty="0" smtClean="0"/>
              <a:t>http://www.internet-of-things.eu/</a:t>
            </a:r>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7</a:t>
            </a:fld>
            <a:endParaRPr lang="en-US"/>
          </a:p>
        </p:txBody>
      </p:sp>
    </p:spTree>
    <p:extLst>
      <p:ext uri="{BB962C8B-B14F-4D97-AF65-F5344CB8AC3E}">
        <p14:creationId xmlns:p14="http://schemas.microsoft.com/office/powerpoint/2010/main" val="3227049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greatest apps came from the simplest ideas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4A27F054-3A2A-4AEC-B7DE-FD8FB8714EF9}" type="slidenum">
              <a:rPr lang="en-US" smtClean="0"/>
              <a:pPr/>
              <a:t>21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smtClean="0"/>
              <a:t>Just physics and graphics.</a:t>
            </a:r>
          </a:p>
          <a:p>
            <a:pPr eaLnBrk="1" hangingPunct="1"/>
            <a:endParaRPr lang="en-US" smtClean="0"/>
          </a:p>
          <a:p>
            <a:pPr eaLnBrk="1" hangingPunct="1"/>
            <a:r>
              <a:rPr lang="en-US" smtClean="0"/>
              <a:t>It wins because it is so, so easy and a great way to pass up time.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greatest apps came from the simplest ideas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25</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developer.android.com</a:t>
            </a:r>
            <a:r>
              <a:rPr lang="en-US" dirty="0" smtClean="0"/>
              <a:t>/about/dashboards/</a:t>
            </a:r>
            <a:r>
              <a:rPr lang="en-US" dirty="0" err="1" smtClean="0"/>
              <a:t>index.html</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30</a:t>
            </a:fld>
            <a:endParaRPr lang="en-US"/>
          </a:p>
        </p:txBody>
      </p:sp>
    </p:spTree>
    <p:extLst>
      <p:ext uri="{BB962C8B-B14F-4D97-AF65-F5344CB8AC3E}">
        <p14:creationId xmlns:p14="http://schemas.microsoft.com/office/powerpoint/2010/main" val="1920603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http://www.theinternetofthings.eu/what-is-the-internet-of-things</a:t>
            </a:r>
            <a:br>
              <a:rPr lang="en-US" dirty="0" smtClean="0"/>
            </a:br>
            <a:r>
              <a:rPr lang="en-US" dirty="0" smtClean="0"/>
              <a:t/>
            </a:r>
            <a:br>
              <a:rPr lang="en-US" dirty="0" smtClean="0"/>
            </a:br>
            <a:r>
              <a:rPr lang="en-US" dirty="0" smtClean="0"/>
              <a:t>Currently we can discern two main blocks of thought on </a:t>
            </a:r>
            <a:r>
              <a:rPr lang="en-US" dirty="0" err="1" smtClean="0"/>
              <a:t>IoT</a:t>
            </a:r>
            <a:r>
              <a:rPr lang="en-US" dirty="0" smtClean="0"/>
              <a:t>.  The first is a reactive framework of ideas and thought that sees </a:t>
            </a:r>
            <a:r>
              <a:rPr lang="en-US" dirty="0" err="1" smtClean="0"/>
              <a:t>IoT</a:t>
            </a:r>
            <a:r>
              <a:rPr lang="en-US" dirty="0" smtClean="0"/>
              <a:t> as a layer of digital connectivity on top of existing infrastructure and things. This position sees </a:t>
            </a:r>
            <a:r>
              <a:rPr lang="en-US" dirty="0" err="1" smtClean="0"/>
              <a:t>IoT</a:t>
            </a:r>
            <a:r>
              <a:rPr lang="en-US" dirty="0" smtClean="0"/>
              <a:t> as a manageable set of convergent developments on infrastructure, services, applications and governance tools. It is assumed that, as in the transition from mainframe to Internet some business will fail and new ones will emerge, this will happen within the current governance, currency end business models.</a:t>
            </a:r>
            <a:br>
              <a:rPr lang="en-US" dirty="0" smtClean="0"/>
            </a:br>
            <a:r>
              <a:rPr lang="en-US" dirty="0" smtClean="0"/>
              <a:t/>
            </a:r>
            <a:br>
              <a:rPr lang="en-US" dirty="0" smtClean="0"/>
            </a:br>
            <a:r>
              <a:rPr lang="en-US" dirty="0" smtClean="0"/>
              <a:t>The second  is a proactive framework of ideas and thought that sees </a:t>
            </a:r>
            <a:r>
              <a:rPr lang="en-US" dirty="0" err="1" smtClean="0"/>
              <a:t>IoT</a:t>
            </a:r>
            <a:r>
              <a:rPr lang="en-US" dirty="0" smtClean="0"/>
              <a:t> as a severely disruptive convergence that is unmanageable with current tools, as it will change the notion of what data and what noise is from the supply chain on to 'apps'.</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8</a:t>
            </a:fld>
            <a:endParaRPr lang="en-US"/>
          </a:p>
        </p:txBody>
      </p:sp>
    </p:spTree>
    <p:extLst>
      <p:ext uri="{BB962C8B-B14F-4D97-AF65-F5344CB8AC3E}">
        <p14:creationId xmlns:p14="http://schemas.microsoft.com/office/powerpoint/2010/main" val="3022649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developer.android.com</a:t>
            </a:r>
            <a:r>
              <a:rPr lang="en-US" dirty="0" smtClean="0"/>
              <a:t>/tools/studio/</a:t>
            </a:r>
            <a:r>
              <a:rPr lang="en-US" dirty="0" err="1" smtClean="0"/>
              <a:t>index.html</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36</a:t>
            </a:fld>
            <a:endParaRPr lang="en-US"/>
          </a:p>
        </p:txBody>
      </p:sp>
    </p:spTree>
    <p:extLst>
      <p:ext uri="{BB962C8B-B14F-4D97-AF65-F5344CB8AC3E}">
        <p14:creationId xmlns:p14="http://schemas.microsoft.com/office/powerpoint/2010/main" val="502326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activity is the basic program module in Android.  An app has at least one Activity</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41</a:t>
            </a:fld>
            <a:endParaRPr lang="en-US"/>
          </a:p>
        </p:txBody>
      </p:sp>
    </p:spTree>
    <p:extLst>
      <p:ext uri="{BB962C8B-B14F-4D97-AF65-F5344CB8AC3E}">
        <p14:creationId xmlns:p14="http://schemas.microsoft.com/office/powerpoint/2010/main" val="511980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42</a:t>
            </a:fld>
            <a:endParaRPr lang="en-US"/>
          </a:p>
        </p:txBody>
      </p:sp>
    </p:spTree>
    <p:extLst>
      <p:ext uri="{BB962C8B-B14F-4D97-AF65-F5344CB8AC3E}">
        <p14:creationId xmlns:p14="http://schemas.microsoft.com/office/powerpoint/2010/main" val="90424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t>
            </a:r>
            <a:r>
              <a:rPr lang="en-US" dirty="0" err="1" smtClean="0"/>
              <a:t>gradle</a:t>
            </a:r>
            <a:r>
              <a:rPr lang="en-US" baseline="0" dirty="0" smtClean="0"/>
              <a:t> has finished building your new project you will be taken to the AS workbench</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43</a:t>
            </a:fld>
            <a:endParaRPr lang="en-US"/>
          </a:p>
        </p:txBody>
      </p:sp>
    </p:spTree>
    <p:extLst>
      <p:ext uri="{BB962C8B-B14F-4D97-AF65-F5344CB8AC3E}">
        <p14:creationId xmlns:p14="http://schemas.microsoft.com/office/powerpoint/2010/main" val="2149952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console on Android Studio will display status</a:t>
            </a:r>
            <a:r>
              <a:rPr lang="en-US" baseline="0" dirty="0" smtClean="0"/>
              <a:t> messages regarding the running app.</a:t>
            </a:r>
          </a:p>
          <a:p>
            <a:endParaRPr lang="en-US" baseline="0" dirty="0" smtClean="0"/>
          </a:p>
          <a:p>
            <a:r>
              <a:rPr lang="en-US" baseline="0" dirty="0" smtClean="0"/>
              <a:t>The emulator should also boot up on your PC</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45</a:t>
            </a:fld>
            <a:endParaRPr lang="en-US"/>
          </a:p>
        </p:txBody>
      </p:sp>
    </p:spTree>
    <p:extLst>
      <p:ext uri="{BB962C8B-B14F-4D97-AF65-F5344CB8AC3E}">
        <p14:creationId xmlns:p14="http://schemas.microsoft.com/office/powerpoint/2010/main" val="2724033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fld id="{CCEC020D-52E6-4C3C-90F0-F7ECBD0EC560}" type="slidenum">
              <a:rPr lang="fi-FI" smtClean="0"/>
              <a:pPr/>
              <a:t>49</a:t>
            </a:fld>
            <a:endParaRPr lang="fi-FI" smtClean="0"/>
          </a:p>
        </p:txBody>
      </p:sp>
      <p:sp>
        <p:nvSpPr>
          <p:cNvPr id="2560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5604"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Create a new android project in </a:t>
            </a:r>
            <a:r>
              <a:rPr lang="fi-FI" sz="2500" dirty="0" err="1" smtClean="0">
                <a:latin typeface="Arial" charset="0"/>
                <a:ea typeface="msmincho" charset="0"/>
                <a:cs typeface="msmincho" charset="0"/>
              </a:rPr>
              <a:t>Android</a:t>
            </a:r>
            <a:r>
              <a:rPr lang="fi-FI" sz="2500" dirty="0" smtClean="0">
                <a:latin typeface="Arial" charset="0"/>
                <a:ea typeface="msmincho" charset="0"/>
                <a:cs typeface="msmincho" charset="0"/>
              </a:rPr>
              <a:t> Studio</a:t>
            </a:r>
            <a:endParaRPr lang="fi-FI" sz="2500" dirty="0">
              <a:latin typeface="Arial" charset="0"/>
              <a:ea typeface="msmincho" charset="0"/>
              <a:cs typeface="msmincho"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p>
            <a:fld id="{C115224E-F43A-447A-A89F-B52B988F0DAD}" type="slidenum">
              <a:rPr lang="fi-FI" smtClean="0"/>
              <a:pPr/>
              <a:t>52</a:t>
            </a:fld>
            <a:endParaRPr lang="fi-FI" smtClean="0"/>
          </a:p>
        </p:txBody>
      </p:sp>
      <p:sp>
        <p:nvSpPr>
          <p:cNvPr id="26627"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6628"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Modify the layout main.xml in the res\layout folder</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It will contain one EditText (a textbox) and one Button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p>
            <a:fld id="{C4945BE8-DDBB-4813-BEF6-AC7AD5860621}" type="slidenum">
              <a:rPr lang="fi-FI" smtClean="0"/>
              <a:pPr/>
              <a:t>53</a:t>
            </a:fld>
            <a:endParaRPr lang="fi-FI" smtClean="0"/>
          </a:p>
        </p:txBody>
      </p:sp>
      <p:sp>
        <p:nvSpPr>
          <p:cNvPr id="27651"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7652"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Code the activity.</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smtClean="0">
                <a:latin typeface="Arial" charset="0"/>
                <a:ea typeface="msmincho" charset="0"/>
                <a:cs typeface="msmincho" charset="0"/>
              </a:rPr>
              <a:t>The </a:t>
            </a:r>
            <a:r>
              <a:rPr lang="fi-FI" sz="2500" dirty="0" err="1" smtClean="0">
                <a:latin typeface="Arial" charset="0"/>
                <a:ea typeface="msmincho" charset="0"/>
                <a:cs typeface="msmincho" charset="0"/>
              </a:rPr>
              <a:t>activity</a:t>
            </a:r>
            <a:r>
              <a:rPr lang="fi-FI" sz="2500" dirty="0" smtClean="0">
                <a:latin typeface="Arial" charset="0"/>
                <a:ea typeface="msmincho" charset="0"/>
                <a:cs typeface="msmincho" charset="0"/>
              </a:rPr>
              <a:t> </a:t>
            </a:r>
            <a:r>
              <a:rPr lang="fi-FI" sz="2500" dirty="0" err="1" smtClean="0">
                <a:latin typeface="Arial" charset="0"/>
                <a:ea typeface="msmincho" charset="0"/>
                <a:cs typeface="msmincho" charset="0"/>
              </a:rPr>
              <a:t>will</a:t>
            </a:r>
            <a:r>
              <a:rPr lang="fi-FI" sz="2500" dirty="0" smtClean="0">
                <a:latin typeface="Arial" charset="0"/>
                <a:ea typeface="msmincho" charset="0"/>
                <a:cs typeface="msmincho" charset="0"/>
              </a:rPr>
              <a:t> </a:t>
            </a:r>
            <a:r>
              <a:rPr lang="fi-FI" sz="2500" dirty="0" err="1" smtClean="0">
                <a:latin typeface="Arial" charset="0"/>
                <a:ea typeface="msmincho" charset="0"/>
                <a:cs typeface="msmincho" charset="0"/>
              </a:rPr>
              <a:t>do</a:t>
            </a:r>
            <a:r>
              <a:rPr lang="fi-FI" sz="2500" dirty="0" smtClean="0">
                <a:latin typeface="Arial" charset="0"/>
                <a:ea typeface="msmincho" charset="0"/>
                <a:cs typeface="msmincho" charset="0"/>
              </a:rPr>
              <a:t> the </a:t>
            </a:r>
            <a:r>
              <a:rPr lang="fi-FI" sz="2500" dirty="0" err="1" smtClean="0">
                <a:latin typeface="Arial" charset="0"/>
                <a:ea typeface="msmincho" charset="0"/>
                <a:cs typeface="msmincho" charset="0"/>
              </a:rPr>
              <a:t>following</a:t>
            </a:r>
            <a:r>
              <a:rPr lang="fi-FI" sz="2500" dirty="0" smtClean="0">
                <a:latin typeface="Arial" charset="0"/>
                <a:ea typeface="msmincho" charset="0"/>
                <a:cs typeface="msmincho" charset="0"/>
              </a:rPr>
              <a:t>:</a:t>
            </a: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1.  Add an event listener (onClick) to the button</a:t>
            </a: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2.  When someone clicks an entry will be posted to Android's built in log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p:spPr>
        <p:txBody>
          <a:bodyPr/>
          <a:lstStyle/>
          <a:p>
            <a:fld id="{9DEE078F-943E-4840-A8DF-0CF3524678C2}" type="slidenum">
              <a:rPr lang="fi-FI" smtClean="0"/>
              <a:pPr/>
              <a:t>54</a:t>
            </a:fld>
            <a:endParaRPr lang="fi-FI" smtClean="0"/>
          </a:p>
        </p:txBody>
      </p:sp>
      <p:sp>
        <p:nvSpPr>
          <p:cNvPr id="2867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8676"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To see the result add a log filter to Eclipse's logcat window</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Everytime you click on the button it will reflect in logcat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p>
            <a:fld id="{9F790FE2-0351-4F73-9452-3574F05E63F0}" type="slidenum">
              <a:rPr lang="fi-FI" smtClean="0"/>
              <a:pPr/>
              <a:t>55</a:t>
            </a:fld>
            <a:endParaRPr lang="fi-FI" smtClean="0"/>
          </a:p>
        </p:txBody>
      </p:sp>
      <p:sp>
        <p:nvSpPr>
          <p:cNvPr id="29699"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9700"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Now that we know our button is working we can add more complex code.</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The code we are adding will get whatever text is in the EditText and display it in a pop-up message.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smtClean="0"/>
              <a:t>McKinsey</a:t>
            </a:r>
            <a:r>
              <a:rPr lang="en-US" dirty="0" smtClean="0"/>
              <a:t> &amp; Company is the trusted advisor and counselor to many of the world's most influential businesses and institutions.</a:t>
            </a:r>
          </a:p>
          <a:p>
            <a:endParaRPr lang="en-US" b="1" dirty="0" smtClean="0"/>
          </a:p>
          <a:p>
            <a:r>
              <a:rPr lang="en-US" b="1" dirty="0" smtClean="0"/>
              <a:t>http://www.mckinseyquarterly.com/The_Internet_of_Things_2538</a:t>
            </a:r>
          </a:p>
          <a:p>
            <a:endParaRPr lang="en-US" dirty="0" smtClean="0"/>
          </a:p>
          <a:p>
            <a:endParaRPr lang="en-US" dirty="0" smtClean="0"/>
          </a:p>
          <a:p>
            <a:r>
              <a:rPr lang="en-US" dirty="0" smtClean="0"/>
              <a:t>In most organizations, information travels along familiar routes. Proprietary information is lodged in databases and analyzed in reports and then rises up the management chain. Information also originates externally—gathered from public sources, harvested from the Internet, or purchased from information suppliers.</a:t>
            </a:r>
          </a:p>
          <a:p>
            <a:r>
              <a:rPr lang="en-US" dirty="0" smtClean="0"/>
              <a:t>But the predictable pathways of information are changing: the physical world itself is becoming a type of information system. In what’s called the Internet of Things, sensors and actuators embedded in physical objects—from roadways to pacemakers—are linked through wired and wireless networks, often using the same Internet Protocol (IP) that connects the Internet. These networks churn out huge volumes of data that flow to computers for analysis. When objects can both sense the environment and communicate, they become tools for understanding complexity and responding to it swiftly. What’s revolutionary in all this is that these physical information systems are now beginning to be deployed, and some of them even work largely without human intervention.</a:t>
            </a:r>
          </a:p>
          <a:p>
            <a:r>
              <a:rPr lang="en-US" dirty="0" smtClean="0"/>
              <a:t>Pill-shaped </a:t>
            </a:r>
            <a:r>
              <a:rPr lang="en-US" dirty="0" err="1" smtClean="0"/>
              <a:t>microcameras</a:t>
            </a:r>
            <a:r>
              <a:rPr lang="en-US" dirty="0" smtClean="0"/>
              <a:t> already traverse the human digestive tract and send back thousands of images to pinpoint sources of illness. Precision farming equipment with wireless links to data collected from remote satellites and ground sensors can take into account crop conditions and adjust the way each individual part of a field is farmed—for instance, by spreading extra fertilizer on areas that need more nutrients. Billboards in Japan peer back at passersby, assessing how they fit consumer profiles, and instantly change displayed messages based on those assessments.</a:t>
            </a:r>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9</a:t>
            </a:fld>
            <a:endParaRPr lang="en-US"/>
          </a:p>
        </p:txBody>
      </p:sp>
    </p:spTree>
    <p:extLst>
      <p:ext uri="{BB962C8B-B14F-4D97-AF65-F5344CB8AC3E}">
        <p14:creationId xmlns:p14="http://schemas.microsoft.com/office/powerpoint/2010/main" val="2914744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p:spPr>
        <p:txBody>
          <a:bodyPr/>
          <a:lstStyle/>
          <a:p>
            <a:fld id="{127FEE86-8602-4B1D-B01A-7C9528DFB53B}" type="slidenum">
              <a:rPr lang="fi-FI" smtClean="0"/>
              <a:pPr/>
              <a:t>56</a:t>
            </a:fld>
            <a:endParaRPr lang="fi-FI" smtClean="0"/>
          </a:p>
        </p:txBody>
      </p:sp>
      <p:sp>
        <p:nvSpPr>
          <p:cNvPr id="3072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0724"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p>
            <a:fld id="{3672548B-67B7-4080-8AD1-FC937DB240B4}" type="slidenum">
              <a:rPr lang="fi-FI" smtClean="0"/>
              <a:pPr/>
              <a:t>57</a:t>
            </a:fld>
            <a:endParaRPr lang="fi-FI" smtClean="0"/>
          </a:p>
        </p:txBody>
      </p:sp>
      <p:sp>
        <p:nvSpPr>
          <p:cNvPr id="31747"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1748"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p:spPr>
        <p:txBody>
          <a:bodyPr/>
          <a:lstStyle/>
          <a:p>
            <a:fld id="{F027AA0A-C86E-45BC-B80D-50B5E68433EA}" type="slidenum">
              <a:rPr lang="fi-FI" smtClean="0"/>
              <a:pPr/>
              <a:t>58</a:t>
            </a:fld>
            <a:endParaRPr lang="fi-FI" smtClean="0"/>
          </a:p>
        </p:txBody>
      </p:sp>
      <p:sp>
        <p:nvSpPr>
          <p:cNvPr id="32771"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2772"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p>
            <a:fld id="{F1DC78F3-3E30-4199-A20C-0D5EC9B655EA}" type="slidenum">
              <a:rPr lang="fi-FI" smtClean="0"/>
              <a:pPr/>
              <a:t>59</a:t>
            </a:fld>
            <a:endParaRPr lang="fi-FI" smtClean="0"/>
          </a:p>
        </p:txBody>
      </p:sp>
      <p:sp>
        <p:nvSpPr>
          <p:cNvPr id="337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3796"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http://interactivemultimediatechnology.blogspot.com/2009/05/interacting-with-internet-of-things.html</a:t>
            </a:r>
          </a:p>
          <a:p>
            <a:endParaRPr lang="en-US" dirty="0" smtClean="0"/>
          </a:p>
          <a:p>
            <a:r>
              <a:rPr lang="en-US" b="1" dirty="0" err="1">
                <a:hlinkClick r:id="rId3"/>
              </a:rPr>
              <a:t>Pachube</a:t>
            </a:r>
            <a:r>
              <a:rPr lang="en-US" dirty="0"/>
              <a:t>: "A web service that enables people to tag and share real time sensor data from objects, devices and spaces around the world, facilitating interaction between remote e</a:t>
            </a:r>
          </a:p>
          <a:p>
            <a:endParaRPr lang="en-US" dirty="0"/>
          </a:p>
          <a:p>
            <a:r>
              <a:rPr lang="en-US" dirty="0"/>
              <a:t>http://community.pachube.com/</a:t>
            </a:r>
          </a:p>
        </p:txBody>
      </p:sp>
      <p:sp>
        <p:nvSpPr>
          <p:cNvPr id="4" name="Slide Number Placeholder 3"/>
          <p:cNvSpPr>
            <a:spLocks noGrp="1"/>
          </p:cNvSpPr>
          <p:nvPr>
            <p:ph type="sldNum" sz="quarter" idx="10"/>
          </p:nvPr>
        </p:nvSpPr>
        <p:spPr/>
        <p:txBody>
          <a:bodyPr/>
          <a:lstStyle/>
          <a:p>
            <a:fld id="{6012D927-9298-4598-88BA-9A5115939DFB}" type="slidenum">
              <a:rPr lang="en-US" smtClean="0"/>
              <a:pPr/>
              <a:t>10</a:t>
            </a:fld>
            <a:endParaRPr lang="en-US"/>
          </a:p>
        </p:txBody>
      </p:sp>
    </p:spTree>
    <p:extLst>
      <p:ext uri="{BB962C8B-B14F-4D97-AF65-F5344CB8AC3E}">
        <p14:creationId xmlns:p14="http://schemas.microsoft.com/office/powerpoint/2010/main" val="302429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http://blogs.cisco.com/news/the-internet-of-things-infographic/</a:t>
            </a:r>
          </a:p>
          <a:p>
            <a:endParaRPr lang="en-US" dirty="0" smtClean="0"/>
          </a:p>
          <a:p>
            <a:r>
              <a:rPr lang="en-US" dirty="0" smtClean="0"/>
              <a:t>When we think of being connected to the Internet, our minds immediately shift to our computers, phones, and most recently tablets. This week at Cisco live, I shared that in 2008, the number of devices connected to the Internet exceeded the number of people on Earth.</a:t>
            </a:r>
          </a:p>
          <a:p>
            <a:r>
              <a:rPr lang="en-US" dirty="0" smtClean="0"/>
              <a:t>That’s right. There are more devices tapping into the Internet than people on Earth to use them. How is this possible?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11</a:t>
            </a:fld>
            <a:endParaRPr lang="en-US"/>
          </a:p>
        </p:txBody>
      </p:sp>
    </p:spTree>
    <p:extLst>
      <p:ext uri="{BB962C8B-B14F-4D97-AF65-F5344CB8AC3E}">
        <p14:creationId xmlns:p14="http://schemas.microsoft.com/office/powerpoint/2010/main" val="126469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video: 03 - </a:t>
            </a:r>
            <a:r>
              <a:rPr lang="en-US" dirty="0" err="1" smtClean="0"/>
              <a:t>Introducing_Android</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13</a:t>
            </a:fld>
            <a:endParaRPr lang="en-US"/>
          </a:p>
        </p:txBody>
      </p:sp>
    </p:spTree>
    <p:extLst>
      <p:ext uri="{BB962C8B-B14F-4D97-AF65-F5344CB8AC3E}">
        <p14:creationId xmlns:p14="http://schemas.microsoft.com/office/powerpoint/2010/main" val="233726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F017BD06-B4C7-42F4-BA39-1E1CD2339C08}" type="slidenum">
              <a:rPr lang="en-US" smtClean="0"/>
              <a:pPr/>
              <a:t>14</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smtClean="0"/>
              <a:t>WE focus on ANDROIDs…. For a variety of reasons, it is more adaptable to prepaid markets due to its lower prices and flexibility in accessing the market.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0334C441-A918-4FBB-98EC-0840D67FB1BE}" type="slidenum">
              <a:rPr lang="en-US" smtClean="0"/>
              <a:pPr/>
              <a:t>15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smtClean="0"/>
              <a:t>If we are to seize the future, we have learn how to create APPs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It has become the platform of choice for most people looking to get a </a:t>
            </a:r>
            <a:r>
              <a:rPr lang="en-PH" dirty="0" err="1" smtClean="0"/>
              <a:t>smartphone</a:t>
            </a:r>
            <a:r>
              <a:rPr lang="en-PH" dirty="0" smtClean="0"/>
              <a:t>.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75AA926-908F-4D3A-948D-A99C0A4219A0}" type="datetimeFigureOut">
              <a:rPr lang="en-US" smtClean="0"/>
              <a:t>8/16/16</a:t>
            </a:fld>
            <a:endParaRPr lang="en-US"/>
          </a:p>
        </p:txBody>
      </p:sp>
      <p:sp>
        <p:nvSpPr>
          <p:cNvPr id="8" name="Slide Number Placeholder 7"/>
          <p:cNvSpPr>
            <a:spLocks noGrp="1"/>
          </p:cNvSpPr>
          <p:nvPr>
            <p:ph type="sldNum" sz="quarter" idx="11"/>
          </p:nvPr>
        </p:nvSpPr>
        <p:spPr/>
        <p:txBody>
          <a:bodyPr/>
          <a:lstStyle/>
          <a:p>
            <a:fld id="{285F2716-FD1D-4922-890F-23A6B0B82AB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AA926-908F-4D3A-948D-A99C0A4219A0}"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AA926-908F-4D3A-948D-A99C0A4219A0}"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6"/>
        <p:cNvGrpSpPr/>
        <p:nvPr/>
      </p:nvGrpSpPr>
      <p:grpSpPr>
        <a:xfrm>
          <a:off x="0" y="0"/>
          <a:ext cx="0" cy="0"/>
          <a:chOff x="0" y="0"/>
          <a:chExt cx="0" cy="0"/>
        </a:xfrm>
      </p:grpSpPr>
      <p:sp>
        <p:nvSpPr>
          <p:cNvPr id="22" name="Shape 22"/>
          <p:cNvSpPr txBox="1">
            <a:spLocks noGrp="1"/>
          </p:cNvSpPr>
          <p:nvPr>
            <p:ph type="body" idx="1"/>
          </p:nvPr>
        </p:nvSpPr>
        <p:spPr>
          <a:xfrm>
            <a:off x="854948" y="1579562"/>
            <a:ext cx="7831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marL="800100" indent="-342900" rtl="0">
              <a:defRPr>
                <a:solidFill>
                  <a:schemeClr val="lt2"/>
                </a:solidFill>
              </a:defRPr>
            </a:lvl2pPr>
            <a:lvl3pPr marL="1257300" indent="-342900" rtl="0">
              <a:defRPr>
                <a:solidFill>
                  <a:schemeClr val="lt2"/>
                </a:solidFill>
              </a:defRPr>
            </a:lvl3pPr>
            <a:lvl4pPr marL="1657350" indent="-285750" rtl="0">
              <a:defRPr>
                <a:solidFill>
                  <a:schemeClr val="lt2"/>
                </a:solidFill>
              </a:defRPr>
            </a:lvl4pPr>
            <a:lvl5pPr marL="2114550" indent="-285750" rtl="0">
              <a:defRPr sz="1800">
                <a:solidFill>
                  <a:schemeClr val="lt2"/>
                </a:solidFill>
              </a:defRPr>
            </a:lvl5pPr>
            <a:lvl6pPr marL="2571750" indent="-285750" rtl="0">
              <a:defRPr sz="1800">
                <a:solidFill>
                  <a:schemeClr val="lt2"/>
                </a:solidFill>
              </a:defRPr>
            </a:lvl6pPr>
            <a:lvl7pPr marL="3028950" indent="-285750" rtl="0">
              <a:defRPr sz="1800">
                <a:solidFill>
                  <a:schemeClr val="lt2"/>
                </a:solidFill>
              </a:defRPr>
            </a:lvl7pPr>
            <a:lvl8pPr marL="3486150" indent="-285750" rtl="0">
              <a:defRPr sz="1800">
                <a:solidFill>
                  <a:schemeClr val="lt2"/>
                </a:solidFill>
              </a:defRPr>
            </a:lvl8pPr>
            <a:lvl9pPr marL="3943350" indent="-285750" rtl="0">
              <a:defRPr sz="1800">
                <a:solidFill>
                  <a:schemeClr val="lt2"/>
                </a:solidFill>
              </a:defRPr>
            </a:lvl9pPr>
          </a:lstStyle>
          <a:p>
            <a:endParaRPr/>
          </a:p>
        </p:txBody>
      </p:sp>
      <p:sp>
        <p:nvSpPr>
          <p:cNvPr id="23" name="Shape 23"/>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extLst>
      <p:ext uri="{BB962C8B-B14F-4D97-AF65-F5344CB8AC3E}">
        <p14:creationId xmlns:p14="http://schemas.microsoft.com/office/powerpoint/2010/main" val="927237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4122" y="161286"/>
            <a:ext cx="8227061" cy="1142440"/>
          </a:xfrm>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fi-FI"/>
          </a:p>
        </p:txBody>
      </p:sp>
      <p:sp>
        <p:nvSpPr>
          <p:cNvPr id="4" name="Footer Placeholder 2"/>
          <p:cNvSpPr>
            <a:spLocks noGrp="1"/>
          </p:cNvSpPr>
          <p:nvPr>
            <p:ph type="ftr" sz="quarter" idx="11"/>
          </p:nvPr>
        </p:nvSpPr>
        <p:spPr/>
        <p:txBody>
          <a:bodyPr/>
          <a:lstStyle>
            <a:lvl1pPr>
              <a:defRPr/>
            </a:lvl1pPr>
          </a:lstStyle>
          <a:p>
            <a:pPr>
              <a:defRPr/>
            </a:pPr>
            <a:endParaRPr lang="fi-FI"/>
          </a:p>
        </p:txBody>
      </p:sp>
      <p:sp>
        <p:nvSpPr>
          <p:cNvPr id="5" name="Slide Number Placeholder 22"/>
          <p:cNvSpPr>
            <a:spLocks noGrp="1"/>
          </p:cNvSpPr>
          <p:nvPr>
            <p:ph type="sldNum" sz="quarter" idx="12"/>
          </p:nvPr>
        </p:nvSpPr>
        <p:spPr/>
        <p:txBody>
          <a:bodyPr/>
          <a:lstStyle>
            <a:lvl1pPr>
              <a:defRPr/>
            </a:lvl1pPr>
          </a:lstStyle>
          <a:p>
            <a:pPr>
              <a:defRPr/>
            </a:pPr>
            <a:fld id="{FE8E1576-A0A2-40D1-B086-80636B95F25B}" type="slidenum">
              <a:rPr lang="fi-FI"/>
              <a:pPr>
                <a:defRPr/>
              </a:pPr>
              <a:t>‹#›</a:t>
            </a:fld>
            <a:endParaRPr lang="fi-FI"/>
          </a:p>
        </p:txBody>
      </p:sp>
    </p:spTree>
    <p:extLst>
      <p:ext uri="{BB962C8B-B14F-4D97-AF65-F5344CB8AC3E}">
        <p14:creationId xmlns:p14="http://schemas.microsoft.com/office/powerpoint/2010/main" val="402647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315200" cy="1154097"/>
          </a:xfrm>
        </p:spPr>
        <p:txBody>
          <a:bodyPr/>
          <a:lstStyle/>
          <a:p>
            <a:r>
              <a:rPr lang="en-US" smtClean="0"/>
              <a:t>Click to edit Master title style</a:t>
            </a:r>
            <a:endParaRPr lang="en-US"/>
          </a:p>
        </p:txBody>
      </p:sp>
      <p:sp>
        <p:nvSpPr>
          <p:cNvPr id="3" name="Content Placeholder 2"/>
          <p:cNvSpPr>
            <a:spLocks noGrp="1"/>
          </p:cNvSpPr>
          <p:nvPr>
            <p:ph idx="1"/>
          </p:nvPr>
        </p:nvSpPr>
        <p:spPr>
          <a:xfrm>
            <a:off x="914400" y="2438401"/>
            <a:ext cx="7315200" cy="3870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5AA926-908F-4D3A-948D-A99C0A4219A0}"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96835" y="5715000"/>
            <a:ext cx="762000" cy="8841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AA926-908F-4D3A-948D-A99C0A4219A0}"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5AA926-908F-4D3A-948D-A99C0A4219A0}" type="datetimeFigureOut">
              <a:rPr lang="en-US" smtClean="0"/>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75AA926-908F-4D3A-948D-A99C0A4219A0}" type="datetimeFigureOut">
              <a:rPr lang="en-US" smtClean="0"/>
              <a:t>8/16/16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F2716-FD1D-4922-890F-23A6B0B82AB5}"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5AA926-908F-4D3A-948D-A99C0A4219A0}" type="datetimeFigureOut">
              <a:rPr lang="en-US" smtClean="0"/>
              <a:t>8/16/16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AA926-908F-4D3A-948D-A99C0A4219A0}" type="datetimeFigureOut">
              <a:rPr lang="en-US" smtClean="0"/>
              <a:t>8/16/16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AA926-908F-4D3A-948D-A99C0A4219A0}" type="datetimeFigureOut">
              <a:rPr lang="en-US" smtClean="0"/>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AA926-908F-4D3A-948D-A99C0A4219A0}" type="datetimeFigureOut">
              <a:rPr lang="en-US" smtClean="0"/>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jpg"/><Relationship Id="rId16"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475AA926-908F-4D3A-948D-A99C0A4219A0}" type="datetimeFigureOut">
              <a:rPr lang="en-US" smtClean="0"/>
              <a:t>8/16/16</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85F2716-FD1D-4922-890F-23A6B0B82AB5}"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pic>
        <p:nvPicPr>
          <p:cNvPr id="7" name="Picture 6" descr="university-of-baguio-logo.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200" y="6248400"/>
            <a:ext cx="533400" cy="533400"/>
          </a:xfrm>
          <a:prstGeom prst="rect">
            <a:avLst/>
          </a:prstGeom>
        </p:spPr>
      </p:pic>
      <p:pic>
        <p:nvPicPr>
          <p:cNvPr id="8" name="Picture 7" descr="sweeplogo.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85800" y="6257488"/>
            <a:ext cx="1143000" cy="524312"/>
          </a:xfrm>
          <a:prstGeom prst="rect">
            <a:avLst/>
          </a:prstGeom>
        </p:spPr>
      </p:pic>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g"/><Relationship Id="rId5"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12.jp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lramos@gmail.com" TargetMode="External"/><Relationship Id="rId3" Type="http://schemas.openxmlformats.org/officeDocument/2006/relationships/hyperlink" Target="http://brickstories.blogspot.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biledev.ronaldramos.info/UBandroid2016/"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5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5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5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5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Android Development Boot </a:t>
            </a:r>
            <a:r>
              <a:rPr lang="en-US" dirty="0" smtClean="0"/>
              <a:t>Camp</a:t>
            </a:r>
            <a:endParaRPr lang="en-US" dirty="0"/>
          </a:p>
        </p:txBody>
      </p:sp>
      <p:sp>
        <p:nvSpPr>
          <p:cNvPr id="3" name="Subtitle 2"/>
          <p:cNvSpPr>
            <a:spLocks noGrp="1"/>
          </p:cNvSpPr>
          <p:nvPr>
            <p:ph type="subTitle" idx="1"/>
          </p:nvPr>
        </p:nvSpPr>
        <p:spPr/>
        <p:txBody>
          <a:bodyPr>
            <a:normAutofit/>
          </a:bodyPr>
          <a:lstStyle/>
          <a:p>
            <a:r>
              <a:rPr lang="en-US" dirty="0" smtClean="0"/>
              <a:t>Ronald L. </a:t>
            </a:r>
            <a:r>
              <a:rPr lang="en-US" dirty="0" smtClean="0"/>
              <a:t>Ramos</a:t>
            </a:r>
            <a:endParaRPr lang="en-US" dirty="0"/>
          </a:p>
          <a:p>
            <a:r>
              <a:rPr lang="en-US" dirty="0" smtClean="0"/>
              <a:t>2016</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2903187"/>
            <a:ext cx="1963632" cy="2278413"/>
          </a:xfrm>
          <a:prstGeom prst="rect">
            <a:avLst/>
          </a:prstGeom>
        </p:spPr>
      </p:pic>
      <p:pic>
        <p:nvPicPr>
          <p:cNvPr id="5" name="Picture 4" descr="ub_text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495800"/>
            <a:ext cx="2527300" cy="808481"/>
          </a:xfrm>
          <a:prstGeom prst="rect">
            <a:avLst/>
          </a:prstGeom>
        </p:spPr>
      </p:pic>
    </p:spTree>
    <p:extLst>
      <p:ext uri="{BB962C8B-B14F-4D97-AF65-F5344CB8AC3E}">
        <p14:creationId xmlns:p14="http://schemas.microsoft.com/office/powerpoint/2010/main" val="24429391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0307" y="2324100"/>
            <a:ext cx="5242399" cy="3508375"/>
          </a:xfrm>
        </p:spPr>
      </p:pic>
    </p:spTree>
    <p:extLst>
      <p:ext uri="{BB962C8B-B14F-4D97-AF65-F5344CB8AC3E}">
        <p14:creationId xmlns:p14="http://schemas.microsoft.com/office/powerpoint/2010/main" val="34980527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331272" y="2178872"/>
            <a:ext cx="7024744" cy="1143000"/>
          </a:xfrm>
        </p:spPr>
        <p:txBody>
          <a:bodyPr/>
          <a:lstStyle/>
          <a:p>
            <a:r>
              <a:rPr lang="en-US" dirty="0" smtClean="0"/>
              <a:t>Cisco’s view</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8600" y="838200"/>
            <a:ext cx="4737533" cy="27864584"/>
          </a:xfrm>
        </p:spPr>
      </p:pic>
    </p:spTree>
    <p:extLst>
      <p:ext uri="{BB962C8B-B14F-4D97-AF65-F5344CB8AC3E}">
        <p14:creationId xmlns:p14="http://schemas.microsoft.com/office/powerpoint/2010/main" val="23300677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Android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2245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Smart Phones</a:t>
            </a:r>
            <a:endParaRPr lang="en-PH" dirty="0"/>
          </a:p>
        </p:txBody>
      </p:sp>
      <p:sp>
        <p:nvSpPr>
          <p:cNvPr id="5" name="Text Placeholder 4"/>
          <p:cNvSpPr>
            <a:spLocks noGrp="1"/>
          </p:cNvSpPr>
          <p:nvPr>
            <p:ph type="body" idx="1"/>
          </p:nvPr>
        </p:nvSpPr>
        <p:spPr/>
        <p:txBody>
          <a:bodyPr/>
          <a:lstStyle/>
          <a:p>
            <a:endParaRPr lang="en-PH"/>
          </a:p>
        </p:txBody>
      </p:sp>
      <p:pic>
        <p:nvPicPr>
          <p:cNvPr id="6" name="Picture 5" descr="android-logo.jpg"/>
          <p:cNvPicPr>
            <a:picLocks noChangeAspect="1"/>
          </p:cNvPicPr>
          <p:nvPr/>
        </p:nvPicPr>
        <p:blipFill>
          <a:blip r:embed="rId3" cstate="print"/>
          <a:stretch>
            <a:fillRect/>
          </a:stretch>
        </p:blipFill>
        <p:spPr>
          <a:xfrm>
            <a:off x="4724400" y="3200400"/>
            <a:ext cx="3387368" cy="34099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2209800"/>
            <a:ext cx="2025474" cy="243732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1562100"/>
            <a:ext cx="2133600" cy="1333499"/>
          </a:xfrm>
          <a:prstGeom prst="rect">
            <a:avLst/>
          </a:prstGeom>
        </p:spPr>
      </p:pic>
    </p:spTree>
    <p:extLst>
      <p:ext uri="{BB962C8B-B14F-4D97-AF65-F5344CB8AC3E}">
        <p14:creationId xmlns:p14="http://schemas.microsoft.com/office/powerpoint/2010/main" val="25274035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PH" dirty="0"/>
          </a:p>
        </p:txBody>
      </p:sp>
      <p:sp>
        <p:nvSpPr>
          <p:cNvPr id="4" name="Content Placeholder 3"/>
          <p:cNvSpPr>
            <a:spLocks noGrp="1"/>
          </p:cNvSpPr>
          <p:nvPr>
            <p:ph idx="1"/>
          </p:nvPr>
        </p:nvSpPr>
        <p:spPr/>
        <p:txBody>
          <a:bodyPr/>
          <a:lstStyle/>
          <a:p>
            <a:endParaRPr lang="en-PH"/>
          </a:p>
        </p:txBody>
      </p:sp>
      <p:pic>
        <p:nvPicPr>
          <p:cNvPr id="7170"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0634" y="1219200"/>
            <a:ext cx="6628967" cy="4648200"/>
          </a:xfrm>
          <a:prstGeom prst="rect">
            <a:avLst/>
          </a:prstGeom>
          <a:noFill/>
          <a:ln w="9525">
            <a:noFill/>
            <a:miter lim="800000"/>
            <a:headEnd/>
            <a:tailEnd/>
          </a:ln>
          <a:effectLst/>
        </p:spPr>
      </p:pic>
    </p:spTree>
    <p:extLst>
      <p:ext uri="{BB962C8B-B14F-4D97-AF65-F5344CB8AC3E}">
        <p14:creationId xmlns:p14="http://schemas.microsoft.com/office/powerpoint/2010/main" val="2425096696"/>
      </p:ext>
    </p:extLst>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PH"/>
          </a:p>
        </p:txBody>
      </p:sp>
      <p:sp>
        <p:nvSpPr>
          <p:cNvPr id="4" name="Content Placeholder 3"/>
          <p:cNvSpPr>
            <a:spLocks noGrp="1"/>
          </p:cNvSpPr>
          <p:nvPr>
            <p:ph idx="1"/>
          </p:nvPr>
        </p:nvSpPr>
        <p:spPr/>
        <p:txBody>
          <a:bodyPr/>
          <a:lstStyle/>
          <a:p>
            <a:endParaRPr lang="en-PH"/>
          </a:p>
        </p:txBody>
      </p:sp>
      <p:pic>
        <p:nvPicPr>
          <p:cNvPr id="819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0" y="990600"/>
            <a:ext cx="7772400" cy="5029200"/>
          </a:xfrm>
          <a:prstGeom prst="rect">
            <a:avLst/>
          </a:prstGeom>
          <a:noFill/>
          <a:ln w="9525">
            <a:noFill/>
            <a:miter lim="800000"/>
            <a:headEnd/>
            <a:tailEnd/>
          </a:ln>
          <a:effectLst/>
        </p:spPr>
      </p:pic>
    </p:spTree>
    <p:extLst>
      <p:ext uri="{BB962C8B-B14F-4D97-AF65-F5344CB8AC3E}">
        <p14:creationId xmlns:p14="http://schemas.microsoft.com/office/powerpoint/2010/main" val="2178166845"/>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7924799" cy="1671171"/>
          </a:xfrm>
        </p:spPr>
        <p:txBody>
          <a:bodyPr>
            <a:noAutofit/>
          </a:bodyPr>
          <a:lstStyle/>
          <a:p>
            <a:r>
              <a:rPr lang="en-PH" sz="2800" dirty="0" smtClean="0"/>
              <a:t>There are now more Android-enabled phones out there than </a:t>
            </a:r>
            <a:r>
              <a:rPr lang="en-PH" sz="2800" dirty="0" err="1" smtClean="0"/>
              <a:t>iPhones</a:t>
            </a:r>
            <a:r>
              <a:rPr lang="en-PH" sz="2800" dirty="0" smtClean="0"/>
              <a:t>. 400,000 new Android devices are activated each day.</a:t>
            </a:r>
            <a:endParaRPr lang="en-US" sz="2800" dirty="0"/>
          </a:p>
        </p:txBody>
      </p:sp>
      <p:pic>
        <p:nvPicPr>
          <p:cNvPr id="2050" name="Picture 2" descr="C:\Users\taleweaver\Desktop\android courseware\android-22-froyo-logo-132x150.PNG"/>
          <p:cNvPicPr>
            <a:picLocks noChangeAspect="1" noChangeArrowheads="1"/>
          </p:cNvPicPr>
          <p:nvPr/>
        </p:nvPicPr>
        <p:blipFill>
          <a:blip r:embed="rId3" cstate="print"/>
          <a:srcRect/>
          <a:stretch>
            <a:fillRect/>
          </a:stretch>
        </p:blipFill>
        <p:spPr bwMode="auto">
          <a:xfrm>
            <a:off x="6589713" y="4038600"/>
            <a:ext cx="1799336" cy="2044700"/>
          </a:xfrm>
          <a:prstGeom prst="rect">
            <a:avLst/>
          </a:prstGeom>
          <a:noFill/>
        </p:spPr>
      </p:pic>
    </p:spTree>
    <p:extLst>
      <p:ext uri="{BB962C8B-B14F-4D97-AF65-F5344CB8AC3E}">
        <p14:creationId xmlns:p14="http://schemas.microsoft.com/office/powerpoint/2010/main" val="4255924085"/>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Nexus Program</a:t>
            </a:r>
            <a:endParaRPr lang="en-US" dirty="0"/>
          </a:p>
        </p:txBody>
      </p:sp>
      <p:sp>
        <p:nvSpPr>
          <p:cNvPr id="3" name="Content Placeholder 2"/>
          <p:cNvSpPr>
            <a:spLocks noGrp="1"/>
          </p:cNvSpPr>
          <p:nvPr>
            <p:ph sz="quarter" idx="13"/>
          </p:nvPr>
        </p:nvSpPr>
        <p:spPr/>
        <p:txBody>
          <a:bodyPr>
            <a:normAutofit fontScale="55000" lnSpcReduction="20000"/>
          </a:bodyPr>
          <a:lstStyle/>
          <a:p>
            <a:r>
              <a:rPr lang="en-US" dirty="0"/>
              <a:t>Google Nexus is a line of consumer electronic devices that run the Android operating system. Google manages the design, development, marketing, and support of these devices, but some development and all manufacturing are carried out by partnering with original equipment manufacturers (OEMs). </a:t>
            </a:r>
            <a:endParaRPr lang="en-US" dirty="0" smtClean="0"/>
          </a:p>
          <a:p>
            <a:r>
              <a:rPr lang="en-US" dirty="0" smtClean="0"/>
              <a:t>As </a:t>
            </a:r>
            <a:r>
              <a:rPr lang="en-US" dirty="0"/>
              <a:t>of August 2016, the devices currently available in the line are two smartphones, the Nexus 6P (made with Huawei) and Nexus 5X (made with LG). The line has also included tablets and streaming media players, though neither type of device is currently available. The most recent tablet was the Nexus 9 (made with HTC), and the most recent streaming media player the Nexus Player (made with Asus).</a:t>
            </a:r>
          </a:p>
          <a:p>
            <a:endParaRPr lang="en-US" dirty="0"/>
          </a:p>
          <a:p>
            <a:r>
              <a:rPr lang="en-US" dirty="0"/>
              <a:t>Devices in the Nexus line are considered Google's flagship Android products. They contain little to no manufacturer or wireless carrier modifications to Android (such as custom graphical user interfaces)</a:t>
            </a:r>
          </a:p>
        </p:txBody>
      </p:sp>
      <p:pic>
        <p:nvPicPr>
          <p:cNvPr id="7" name="Content Placeholder 6" descr="Nexus-6P1.jpg"/>
          <p:cNvPicPr>
            <a:picLocks noGrp="1" noChangeAspect="1"/>
          </p:cNvPicPr>
          <p:nvPr>
            <p:ph sz="quarter" idx="14"/>
          </p:nvPr>
        </p:nvPicPr>
        <p:blipFill>
          <a:blip r:embed="rId2" cstate="print">
            <a:extLst>
              <a:ext uri="{28A0092B-C50C-407E-A947-70E740481C1C}">
                <a14:useLocalDpi xmlns:a14="http://schemas.microsoft.com/office/drawing/2010/main" val="0"/>
              </a:ext>
            </a:extLst>
          </a:blip>
          <a:srcRect l="-14466" r="-14466"/>
          <a:stretch>
            <a:fillRect/>
          </a:stretch>
        </p:blipFill>
        <p:spPr/>
      </p:pic>
    </p:spTree>
    <p:extLst>
      <p:ext uri="{BB962C8B-B14F-4D97-AF65-F5344CB8AC3E}">
        <p14:creationId xmlns:p14="http://schemas.microsoft.com/office/powerpoint/2010/main" val="233437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Android One</a:t>
            </a:r>
            <a:endParaRPr lang="en-US" dirty="0"/>
          </a:p>
        </p:txBody>
      </p:sp>
      <p:sp>
        <p:nvSpPr>
          <p:cNvPr id="3" name="Content Placeholder 2"/>
          <p:cNvSpPr>
            <a:spLocks noGrp="1"/>
          </p:cNvSpPr>
          <p:nvPr>
            <p:ph sz="quarter" idx="13"/>
          </p:nvPr>
        </p:nvSpPr>
        <p:spPr/>
        <p:txBody>
          <a:bodyPr>
            <a:normAutofit fontScale="55000" lnSpcReduction="20000"/>
          </a:bodyPr>
          <a:lstStyle/>
          <a:p>
            <a:r>
              <a:rPr lang="en-US" dirty="0"/>
              <a:t>Android One is a line of consumer electronics devices that run the Android operating system. It is a standard created by Google for Android systems, and customers in the developing world. Google manages the design, development, marketing, and support of these devices while all manufacturing are carried out by partnering original equipment manufacturers (OEMs). </a:t>
            </a:r>
            <a:endParaRPr lang="en-US" dirty="0" smtClean="0"/>
          </a:p>
          <a:p>
            <a:r>
              <a:rPr lang="en-US" dirty="0" smtClean="0"/>
              <a:t>Android </a:t>
            </a:r>
            <a:r>
              <a:rPr lang="en-US" dirty="0"/>
              <a:t>One smartphones run software close to stock Android, without the often extensive vendor-specific modifications that many smartphone vendors apply. Security and system updates are handled by Google, avoiding problems some earlier phones have had with lacking security updates.[2][3] The first set of Android One devices features </a:t>
            </a:r>
            <a:r>
              <a:rPr lang="en-US" dirty="0" err="1"/>
              <a:t>MediaTek's</a:t>
            </a:r>
            <a:r>
              <a:rPr lang="en-US" dirty="0"/>
              <a:t> quad-core MT6582 Mobile System-on-Chip (Mobile </a:t>
            </a:r>
            <a:r>
              <a:rPr lang="en-US" dirty="0" err="1"/>
              <a:t>SoC</a:t>
            </a:r>
            <a:r>
              <a:rPr lang="en-US" dirty="0"/>
              <a:t>).</a:t>
            </a:r>
          </a:p>
          <a:p>
            <a:endParaRPr lang="en-US" dirty="0"/>
          </a:p>
          <a:p>
            <a:r>
              <a:rPr lang="en-US" dirty="0"/>
              <a:t>Android One phones initially rolled out in Pakistan, India, Bangladesh, </a:t>
            </a:r>
            <a:r>
              <a:rPr lang="en-US" dirty="0" err="1"/>
              <a:t>Nepal,Indonesia</a:t>
            </a:r>
            <a:r>
              <a:rPr lang="en-US" dirty="0"/>
              <a:t>, the Philippines, Sri Lanka, </a:t>
            </a:r>
            <a:r>
              <a:rPr lang="en-US" dirty="0" smtClean="0"/>
              <a:t>Myanmar </a:t>
            </a:r>
            <a:r>
              <a:rPr lang="en-US" dirty="0"/>
              <a:t>and other South Asian countries in 2014. The first Android One smartphones were by the Indian brands </a:t>
            </a:r>
            <a:r>
              <a:rPr lang="en-US" dirty="0" err="1"/>
              <a:t>Micromax</a:t>
            </a:r>
            <a:r>
              <a:rPr lang="en-US" dirty="0"/>
              <a:t>, Spice and </a:t>
            </a:r>
            <a:r>
              <a:rPr lang="en-US" dirty="0" err="1"/>
              <a:t>Karbonn</a:t>
            </a:r>
            <a:r>
              <a:rPr lang="en-US" dirty="0"/>
              <a:t> in September 2014,</a:t>
            </a:r>
          </a:p>
        </p:txBody>
      </p:sp>
      <p:pic>
        <p:nvPicPr>
          <p:cNvPr id="8" name="Content Placeholder 7" descr="cherrymobileG1.jpg"/>
          <p:cNvPicPr>
            <a:picLocks noGrp="1" noChangeAspect="1"/>
          </p:cNvPicPr>
          <p:nvPr>
            <p:ph sz="quarter" idx="14"/>
          </p:nvPr>
        </p:nvPicPr>
        <p:blipFill>
          <a:blip r:embed="rId2">
            <a:extLst>
              <a:ext uri="{28A0092B-C50C-407E-A947-70E740481C1C}">
                <a14:useLocalDpi xmlns:a14="http://schemas.microsoft.com/office/drawing/2010/main" val="0"/>
              </a:ext>
            </a:extLst>
          </a:blip>
          <a:srcRect t="-19319" b="-19319"/>
          <a:stretch>
            <a:fillRect/>
          </a:stretch>
        </p:blipFill>
        <p:spPr/>
      </p:pic>
    </p:spTree>
    <p:extLst>
      <p:ext uri="{BB962C8B-B14F-4D97-AF65-F5344CB8AC3E}">
        <p14:creationId xmlns:p14="http://schemas.microsoft.com/office/powerpoint/2010/main" val="2094900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Minimum specs for a good Android Phone</a:t>
            </a:r>
            <a:endParaRPr lang="en-US" dirty="0"/>
          </a:p>
        </p:txBody>
      </p:sp>
      <p:pic>
        <p:nvPicPr>
          <p:cNvPr id="7" name="Content Placeholder 6" descr="Screen Shot 2016-08-16 at 8.49.58 PM.png"/>
          <p:cNvPicPr>
            <a:picLocks noGrp="1" noChangeAspect="1"/>
          </p:cNvPicPr>
          <p:nvPr>
            <p:ph idx="1"/>
          </p:nvPr>
        </p:nvPicPr>
        <p:blipFill>
          <a:blip r:embed="rId2">
            <a:extLst>
              <a:ext uri="{28A0092B-C50C-407E-A947-70E740481C1C}">
                <a14:useLocalDpi xmlns:a14="http://schemas.microsoft.com/office/drawing/2010/main" val="0"/>
              </a:ext>
            </a:extLst>
          </a:blip>
          <a:srcRect l="-13808" r="-13808"/>
          <a:stretch>
            <a:fillRect/>
          </a:stretch>
        </p:blipFill>
        <p:spPr/>
      </p:pic>
    </p:spTree>
    <p:extLst>
      <p:ext uri="{BB962C8B-B14F-4D97-AF65-F5344CB8AC3E}">
        <p14:creationId xmlns:p14="http://schemas.microsoft.com/office/powerpoint/2010/main" val="181024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200400"/>
            <a:ext cx="1969518" cy="26260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581986"/>
            <a:ext cx="2281200" cy="2281200"/>
          </a:xfrm>
          <a:prstGeom prst="rect">
            <a:avLst/>
          </a:prstGeom>
        </p:spPr>
      </p:pic>
      <p:pic>
        <p:nvPicPr>
          <p:cNvPr id="12" name="Picture 11" descr="IMG_595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066800"/>
            <a:ext cx="3377360" cy="2522596"/>
          </a:xfrm>
          <a:prstGeom prst="rect">
            <a:avLst/>
          </a:prstGeom>
        </p:spPr>
      </p:pic>
      <p:sp>
        <p:nvSpPr>
          <p:cNvPr id="2" name="Title 1"/>
          <p:cNvSpPr>
            <a:spLocks noGrp="1"/>
          </p:cNvSpPr>
          <p:nvPr>
            <p:ph type="title"/>
          </p:nvPr>
        </p:nvSpPr>
        <p:spPr>
          <a:xfrm>
            <a:off x="1905000" y="304800"/>
            <a:ext cx="7772400" cy="731838"/>
          </a:xfrm>
        </p:spPr>
        <p:txBody>
          <a:bodyPr>
            <a:noAutofit/>
          </a:bodyPr>
          <a:lstStyle/>
          <a:p>
            <a:r>
              <a:rPr lang="en-US" sz="3200" dirty="0" smtClean="0"/>
              <a:t>Ronald L. Ramos</a:t>
            </a:r>
            <a:endParaRPr lang="en-US" sz="3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219200"/>
            <a:ext cx="2514600" cy="2514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1260634"/>
            <a:ext cx="2895600" cy="193643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1487" y="4429200"/>
            <a:ext cx="2428800" cy="2428800"/>
          </a:xfrm>
          <a:prstGeom prst="rect">
            <a:avLst/>
          </a:prstGeom>
        </p:spPr>
      </p:pic>
      <p:pic>
        <p:nvPicPr>
          <p:cNvPr id="3" name="Picture 2" descr="ron_49thanvi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7000" y="2667000"/>
            <a:ext cx="3733800" cy="2788683"/>
          </a:xfrm>
          <a:prstGeom prst="rect">
            <a:avLst/>
          </a:prstGeom>
        </p:spPr>
      </p:pic>
    </p:spTree>
    <p:extLst>
      <p:ext uri="{BB962C8B-B14F-4D97-AF65-F5344CB8AC3E}">
        <p14:creationId xmlns:p14="http://schemas.microsoft.com/office/powerpoint/2010/main" val="27023196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App development is not rocket science</a:t>
            </a:r>
            <a:endParaRPr lang="en-PH" dirty="0"/>
          </a:p>
        </p:txBody>
      </p:sp>
      <p:sp>
        <p:nvSpPr>
          <p:cNvPr id="4" name="Text Placeholder 3"/>
          <p:cNvSpPr>
            <a:spLocks noGrp="1"/>
          </p:cNvSpPr>
          <p:nvPr>
            <p:ph type="body" idx="1"/>
          </p:nvPr>
        </p:nvSpPr>
        <p:spPr/>
        <p:txBody>
          <a:bodyPr/>
          <a:lstStyle/>
          <a:p>
            <a:endParaRPr lang="en-PH"/>
          </a:p>
        </p:txBody>
      </p:sp>
      <p:pic>
        <p:nvPicPr>
          <p:cNvPr id="25602" name="Picture 2" descr="C:\Users\taleweaver\Desktop\android courseware\android (1).png"/>
          <p:cNvPicPr>
            <a:picLocks noChangeAspect="1" noChangeArrowheads="1"/>
          </p:cNvPicPr>
          <p:nvPr/>
        </p:nvPicPr>
        <p:blipFill>
          <a:blip r:embed="rId3" cstate="print"/>
          <a:srcRect/>
          <a:stretch>
            <a:fillRect/>
          </a:stretch>
        </p:blipFill>
        <p:spPr bwMode="auto">
          <a:xfrm>
            <a:off x="21465" y="2438400"/>
            <a:ext cx="2286000" cy="2286000"/>
          </a:xfrm>
          <a:prstGeom prst="rect">
            <a:avLst/>
          </a:prstGeom>
          <a:noFill/>
        </p:spPr>
      </p:pic>
    </p:spTree>
    <p:extLst>
      <p:ext uri="{BB962C8B-B14F-4D97-AF65-F5344CB8AC3E}">
        <p14:creationId xmlns:p14="http://schemas.microsoft.com/office/powerpoint/2010/main" val="1814078190"/>
      </p:ext>
    </p:extLst>
  </p:cSld>
  <p:clrMapOvr>
    <a:masterClrMapping/>
  </p:clrMapOvr>
  <p:transition xmlns:p14="http://schemas.microsoft.com/office/powerpoint/2010/main">
    <p:cover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05000" y="5791200"/>
            <a:ext cx="2057400" cy="519112"/>
          </a:xfrm>
          <a:prstGeom prst="rect">
            <a:avLst/>
          </a:prstGeom>
          <a:noFill/>
          <a:ln w="9525">
            <a:noFill/>
            <a:miter lim="800000"/>
            <a:headEnd/>
            <a:tailEnd/>
          </a:ln>
          <a:effectLst/>
        </p:spPr>
        <p:txBody>
          <a:bodyPr wrap="square">
            <a:spAutoFit/>
          </a:bodyPr>
          <a:lstStyle/>
          <a:p>
            <a:r>
              <a:rPr lang="en-US" sz="2800" b="1" dirty="0">
                <a:solidFill>
                  <a:srgbClr val="9933FF"/>
                </a:solidFill>
                <a:ea typeface="Arial Unicode MS" pitchFamily="34" charset="-128"/>
                <a:cs typeface="Arial Unicode MS" pitchFamily="34" charset="-128"/>
              </a:rPr>
              <a:t>Paper Toss</a:t>
            </a:r>
          </a:p>
        </p:txBody>
      </p:sp>
      <p:pic>
        <p:nvPicPr>
          <p:cNvPr id="10243" name="Picture 3"/>
          <p:cNvPicPr>
            <a:picLocks noChangeAspect="1" noChangeArrowheads="1"/>
          </p:cNvPicPr>
          <p:nvPr/>
        </p:nvPicPr>
        <p:blipFill>
          <a:blip r:embed="rId3" cstate="print"/>
          <a:srcRect/>
          <a:stretch>
            <a:fillRect/>
          </a:stretch>
        </p:blipFill>
        <p:spPr bwMode="auto">
          <a:xfrm>
            <a:off x="1905000" y="1066800"/>
            <a:ext cx="2743200" cy="457200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cstate="print"/>
          <a:srcRect/>
          <a:stretch>
            <a:fillRect/>
          </a:stretch>
        </p:blipFill>
        <p:spPr bwMode="auto">
          <a:xfrm>
            <a:off x="4724400" y="1066800"/>
            <a:ext cx="2743200" cy="4572000"/>
          </a:xfrm>
          <a:prstGeom prst="rect">
            <a:avLst/>
          </a:prstGeom>
          <a:noFill/>
          <a:ln w="9525">
            <a:noFill/>
            <a:miter lim="800000"/>
            <a:headEnd/>
            <a:tailEnd/>
          </a:ln>
          <a:effectLst/>
        </p:spPr>
      </p:pic>
    </p:spTree>
    <p:extLst>
      <p:ext uri="{BB962C8B-B14F-4D97-AF65-F5344CB8AC3E}">
        <p14:creationId xmlns:p14="http://schemas.microsoft.com/office/powerpoint/2010/main" val="831731242"/>
      </p:ext>
    </p:extLst>
  </p:cSld>
  <p:clrMapOvr>
    <a:masterClrMapping/>
  </p:clrMapOvr>
  <p:transition xmlns:p14="http://schemas.microsoft.com/office/powerpoint/2010/main">
    <p:cover dir="l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a:solidFill>
                  <a:srgbClr val="9933FF"/>
                </a:solidFill>
                <a:ea typeface="Arial Unicode MS" pitchFamily="34" charset="-128"/>
                <a:cs typeface="Arial Unicode MS" pitchFamily="34" charset="-128"/>
              </a:rPr>
              <a:t>Fake Caller</a:t>
            </a:r>
          </a:p>
        </p:txBody>
      </p:sp>
      <p:pic>
        <p:nvPicPr>
          <p:cNvPr id="11267" name="Picture 7"/>
          <p:cNvPicPr>
            <a:picLocks noChangeAspect="1" noChangeArrowheads="1"/>
          </p:cNvPicPr>
          <p:nvPr/>
        </p:nvPicPr>
        <p:blipFill>
          <a:blip r:embed="rId3" cstate="print"/>
          <a:srcRect/>
          <a:stretch>
            <a:fillRect/>
          </a:stretch>
        </p:blipFill>
        <p:spPr bwMode="auto">
          <a:xfrm>
            <a:off x="1600200" y="1066800"/>
            <a:ext cx="3048000" cy="4572000"/>
          </a:xfrm>
          <a:prstGeom prst="rect">
            <a:avLst/>
          </a:prstGeom>
          <a:noFill/>
          <a:ln w="9525">
            <a:noFill/>
            <a:miter lim="800000"/>
            <a:headEnd/>
            <a:tailEnd/>
          </a:ln>
          <a:effectLst/>
        </p:spPr>
      </p:pic>
      <p:pic>
        <p:nvPicPr>
          <p:cNvPr id="11268" name="Picture 8"/>
          <p:cNvPicPr>
            <a:picLocks noChangeAspect="1" noChangeArrowheads="1"/>
          </p:cNvPicPr>
          <p:nvPr/>
        </p:nvPicPr>
        <p:blipFill>
          <a:blip r:embed="rId4" cstate="print"/>
          <a:srcRect/>
          <a:stretch>
            <a:fillRect/>
          </a:stretch>
        </p:blipFill>
        <p:spPr bwMode="auto">
          <a:xfrm>
            <a:off x="4724400" y="1066800"/>
            <a:ext cx="3048000" cy="4572000"/>
          </a:xfrm>
          <a:prstGeom prst="rect">
            <a:avLst/>
          </a:prstGeom>
          <a:noFill/>
          <a:ln w="9525">
            <a:noFill/>
            <a:miter lim="800000"/>
            <a:headEnd/>
            <a:tailEnd/>
          </a:ln>
          <a:effectLst/>
        </p:spPr>
      </p:pic>
    </p:spTree>
    <p:extLst>
      <p:ext uri="{BB962C8B-B14F-4D97-AF65-F5344CB8AC3E}">
        <p14:creationId xmlns:p14="http://schemas.microsoft.com/office/powerpoint/2010/main" val="2002443767"/>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Flashlight</a:t>
            </a:r>
            <a:endParaRPr lang="en-US" sz="2800" b="1" dirty="0">
              <a:solidFill>
                <a:srgbClr val="9933FF"/>
              </a:solidFill>
              <a:ea typeface="Arial Unicode MS" pitchFamily="34" charset="-128"/>
              <a:cs typeface="Arial Unicode MS" pitchFamily="34" charset="-128"/>
            </a:endParaRP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0200" y="941960"/>
            <a:ext cx="6019800" cy="4734940"/>
          </a:xfrm>
          <a:prstGeom prst="rect">
            <a:avLst/>
          </a:prstGeom>
          <a:noFill/>
          <a:ln w="9525">
            <a:noFill/>
            <a:miter lim="800000"/>
            <a:headEnd/>
            <a:tailEnd/>
          </a:ln>
          <a:effectLst/>
        </p:spPr>
      </p:pic>
    </p:spTree>
    <p:extLst>
      <p:ext uri="{BB962C8B-B14F-4D97-AF65-F5344CB8AC3E}">
        <p14:creationId xmlns:p14="http://schemas.microsoft.com/office/powerpoint/2010/main" val="4030368746"/>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Mobile development can rival Desktop Applications</a:t>
            </a:r>
            <a:endParaRPr lang="en-PH" dirty="0"/>
          </a:p>
        </p:txBody>
      </p:sp>
      <p:sp>
        <p:nvSpPr>
          <p:cNvPr id="4" name="Text Placeholder 3"/>
          <p:cNvSpPr>
            <a:spLocks noGrp="1"/>
          </p:cNvSpPr>
          <p:nvPr>
            <p:ph type="body" idx="1"/>
          </p:nvPr>
        </p:nvSpPr>
        <p:spPr/>
        <p:txBody>
          <a:bodyPr/>
          <a:lstStyle/>
          <a:p>
            <a:endParaRPr lang="en-PH"/>
          </a:p>
        </p:txBody>
      </p:sp>
      <p:pic>
        <p:nvPicPr>
          <p:cNvPr id="25602" name="Picture 2" descr="C:\Users\taleweaver\Desktop\android courseware\android (1).png"/>
          <p:cNvPicPr>
            <a:picLocks noChangeAspect="1" noChangeArrowheads="1"/>
          </p:cNvPicPr>
          <p:nvPr/>
        </p:nvPicPr>
        <p:blipFill>
          <a:blip r:embed="rId3" cstate="print"/>
          <a:srcRect/>
          <a:stretch>
            <a:fillRect/>
          </a:stretch>
        </p:blipFill>
        <p:spPr bwMode="auto">
          <a:xfrm>
            <a:off x="22538" y="2514600"/>
            <a:ext cx="2286000" cy="2286000"/>
          </a:xfrm>
          <a:prstGeom prst="rect">
            <a:avLst/>
          </a:prstGeom>
          <a:noFill/>
        </p:spPr>
      </p:pic>
    </p:spTree>
    <p:extLst>
      <p:ext uri="{BB962C8B-B14F-4D97-AF65-F5344CB8AC3E}">
        <p14:creationId xmlns:p14="http://schemas.microsoft.com/office/powerpoint/2010/main" val="2660970074"/>
      </p:ext>
    </p:extLst>
  </p:cSld>
  <p:clrMapOvr>
    <a:masterClrMapping/>
  </p:clrMapOvr>
  <p:transition xmlns:p14="http://schemas.microsoft.com/office/powerpoint/2010/main">
    <p:cover dir="u"/>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Angry Birds</a:t>
            </a:r>
            <a:endParaRPr lang="en-US" sz="2800" b="1" dirty="0">
              <a:solidFill>
                <a:srgbClr val="9933FF"/>
              </a:solidFill>
              <a:ea typeface="Arial Unicode MS" pitchFamily="34" charset="-128"/>
              <a:cs typeface="Arial Unicode MS" pitchFamily="34" charset="-128"/>
            </a:endParaRP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0200" y="1302830"/>
            <a:ext cx="6019800" cy="4013200"/>
          </a:xfrm>
          <a:prstGeom prst="rect">
            <a:avLst/>
          </a:prstGeom>
          <a:noFill/>
          <a:ln w="9525">
            <a:noFill/>
            <a:miter lim="800000"/>
            <a:headEnd/>
            <a:tailEnd/>
          </a:ln>
          <a:effectLst/>
        </p:spPr>
      </p:pic>
    </p:spTree>
    <p:extLst>
      <p:ext uri="{BB962C8B-B14F-4D97-AF65-F5344CB8AC3E}">
        <p14:creationId xmlns:p14="http://schemas.microsoft.com/office/powerpoint/2010/main" val="2297053640"/>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600200" y="5715000"/>
            <a:ext cx="4419600" cy="523220"/>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Mass Effect Infiltrator</a:t>
            </a:r>
            <a:endParaRPr lang="en-US" sz="2800" b="1" dirty="0">
              <a:solidFill>
                <a:srgbClr val="9933FF"/>
              </a:solidFill>
              <a:ea typeface="Arial Unicode MS" pitchFamily="34" charset="-128"/>
              <a:cs typeface="Arial Unicode MS" pitchFamily="34" charset="-128"/>
            </a:endParaRPr>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304374"/>
            <a:ext cx="6019800" cy="4010112"/>
          </a:xfrm>
          <a:prstGeom prst="rect">
            <a:avLst/>
          </a:prstGeom>
          <a:noFill/>
          <a:ln w="9525">
            <a:noFill/>
            <a:miter lim="800000"/>
            <a:headEnd/>
            <a:tailEnd/>
          </a:ln>
          <a:effectLst/>
        </p:spPr>
      </p:pic>
    </p:spTree>
    <p:extLst>
      <p:ext uri="{BB962C8B-B14F-4D97-AF65-F5344CB8AC3E}">
        <p14:creationId xmlns:p14="http://schemas.microsoft.com/office/powerpoint/2010/main" val="40048237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Shape 80"/>
          <p:cNvSpPr txBox="1">
            <a:spLocks noGrp="1"/>
          </p:cNvSpPr>
          <p:nvPr>
            <p:ph type="title"/>
          </p:nvPr>
        </p:nvSpPr>
        <p:spPr>
          <a:xfrm>
            <a:off x="914400" y="1295400"/>
            <a:ext cx="7315200" cy="1154097"/>
          </a:xfrm>
          <a:prstGeom prst="rect">
            <a:avLst/>
          </a:prstGeom>
        </p:spPr>
        <p:txBody>
          <a:bodyPr lIns="91425" tIns="91425" rIns="91425" bIns="91425" anchor="b" anchorCtr="0">
            <a:spAutoFit/>
          </a:bodyPr>
          <a:lstStyle/>
          <a:p>
            <a:pPr>
              <a:buNone/>
            </a:pPr>
            <a:r>
              <a:rPr lang="en" dirty="0"/>
              <a:t>What is Android?</a:t>
            </a:r>
          </a:p>
        </p:txBody>
      </p:sp>
      <p:sp>
        <p:nvSpPr>
          <p:cNvPr id="79" name="Shape 79"/>
          <p:cNvSpPr txBox="1">
            <a:spLocks noGrp="1"/>
          </p:cNvSpPr>
          <p:nvPr>
            <p:ph idx="1"/>
          </p:nvPr>
        </p:nvSpPr>
        <p:spPr>
          <a:xfrm>
            <a:off x="914400" y="2438401"/>
            <a:ext cx="7315200" cy="4395019"/>
          </a:xfrm>
          <a:prstGeom prst="rect">
            <a:avLst/>
          </a:prstGeom>
        </p:spPr>
        <p:txBody>
          <a:bodyPr lIns="91425" tIns="91425" rIns="91425" bIns="91425" anchor="t" anchorCtr="0">
            <a:spAutoFit/>
          </a:bodyPr>
          <a:lstStyle/>
          <a:p>
            <a:pPr lvl="0" rtl="0">
              <a:buNone/>
            </a:pPr>
            <a:r>
              <a:rPr lang="en" sz="2400" dirty="0">
                <a:solidFill>
                  <a:schemeClr val="tx2">
                    <a:lumMod val="75000"/>
                  </a:schemeClr>
                </a:solidFill>
              </a:rPr>
              <a:t>Android is an open  mobile phone platform that was developed by Google and later by Open Handset Alliance. Google defines Android as a "software stack"  for mobile phones. </a:t>
            </a:r>
          </a:p>
          <a:p>
            <a:endParaRPr lang="en" sz="2400" dirty="0">
              <a:solidFill>
                <a:schemeClr val="tx2">
                  <a:lumMod val="75000"/>
                </a:schemeClr>
              </a:solidFill>
            </a:endParaRPr>
          </a:p>
          <a:p>
            <a:pPr>
              <a:buNone/>
            </a:pPr>
            <a:r>
              <a:rPr lang="en-US" sz="2400" dirty="0" smtClean="0">
                <a:solidFill>
                  <a:schemeClr val="tx2">
                    <a:lumMod val="75000"/>
                  </a:schemeClr>
                </a:solidFill>
              </a:rPr>
              <a:t>A s</a:t>
            </a:r>
            <a:r>
              <a:rPr lang="en" sz="2400" dirty="0" smtClean="0">
                <a:solidFill>
                  <a:schemeClr val="tx2">
                    <a:lumMod val="75000"/>
                  </a:schemeClr>
                </a:solidFill>
              </a:rPr>
              <a:t>oftware </a:t>
            </a:r>
            <a:r>
              <a:rPr lang="en" sz="2400" dirty="0">
                <a:solidFill>
                  <a:schemeClr val="tx2">
                    <a:lumMod val="75000"/>
                  </a:schemeClr>
                </a:solidFill>
              </a:rPr>
              <a:t>stack is made up  of operating system(the platform on which everything runs), the middleware (the programming that allows applications to talk to a network and to one another) and the applications (the actual programs that phone will run)</a:t>
            </a:r>
          </a:p>
        </p:txBody>
      </p:sp>
    </p:spTree>
    <p:extLst>
      <p:ext uri="{BB962C8B-B14F-4D97-AF65-F5344CB8AC3E}">
        <p14:creationId xmlns:p14="http://schemas.microsoft.com/office/powerpoint/2010/main" val="325931496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Shape 86"/>
          <p:cNvSpPr txBox="1">
            <a:spLocks noGrp="1"/>
          </p:cNvSpPr>
          <p:nvPr>
            <p:ph type="title"/>
          </p:nvPr>
        </p:nvSpPr>
        <p:spPr>
          <a:prstGeom prst="rect">
            <a:avLst/>
          </a:prstGeom>
        </p:spPr>
        <p:txBody>
          <a:bodyPr lIns="91425" tIns="91425" rIns="91425" bIns="91425" anchor="b" anchorCtr="0">
            <a:spAutoFit/>
          </a:bodyPr>
          <a:lstStyle/>
          <a:p>
            <a:pPr>
              <a:buNone/>
            </a:pPr>
            <a:r>
              <a:rPr lang="en" dirty="0"/>
              <a:t>Brief History</a:t>
            </a:r>
          </a:p>
        </p:txBody>
      </p:sp>
      <p:sp>
        <p:nvSpPr>
          <p:cNvPr id="85" name="Shape 85"/>
          <p:cNvSpPr txBox="1">
            <a:spLocks noGrp="1"/>
          </p:cNvSpPr>
          <p:nvPr>
            <p:ph idx="1"/>
          </p:nvPr>
        </p:nvSpPr>
        <p:spPr>
          <a:xfrm>
            <a:off x="914400" y="2438401"/>
            <a:ext cx="7315200" cy="5429148"/>
          </a:xfrm>
          <a:prstGeom prst="rect">
            <a:avLst/>
          </a:prstGeom>
        </p:spPr>
        <p:txBody>
          <a:bodyPr lIns="91425" tIns="91425" rIns="91425" bIns="91425" anchor="t" anchorCtr="0">
            <a:spAutoFit/>
          </a:bodyPr>
          <a:lstStyle/>
          <a:p>
            <a:pPr lvl="0" rtl="0">
              <a:buNone/>
            </a:pPr>
            <a:r>
              <a:rPr lang="en" sz="2400" dirty="0">
                <a:solidFill>
                  <a:schemeClr val="tx2">
                    <a:lumMod val="75000"/>
                  </a:schemeClr>
                </a:solidFill>
              </a:rPr>
              <a:t>July 2005 - Google Inc.  bought from Danger </a:t>
            </a:r>
            <a:r>
              <a:rPr lang="en" sz="2400" dirty="0" smtClean="0">
                <a:solidFill>
                  <a:schemeClr val="tx2">
                    <a:lumMod val="75000"/>
                  </a:schemeClr>
                </a:solidFill>
              </a:rPr>
              <a:t>Inc</a:t>
            </a:r>
            <a:endParaRPr lang="en" sz="2400" dirty="0">
              <a:solidFill>
                <a:schemeClr val="tx2">
                  <a:lumMod val="75000"/>
                </a:schemeClr>
              </a:solidFill>
            </a:endParaRPr>
          </a:p>
          <a:p>
            <a:endParaRPr lang="en" sz="2400" dirty="0">
              <a:solidFill>
                <a:schemeClr val="tx2">
                  <a:lumMod val="75000"/>
                </a:schemeClr>
              </a:solidFill>
            </a:endParaRPr>
          </a:p>
          <a:p>
            <a:pPr lvl="0" rtl="0">
              <a:buNone/>
            </a:pPr>
            <a:r>
              <a:rPr lang="en" sz="2400" dirty="0">
                <a:solidFill>
                  <a:schemeClr val="tx2">
                    <a:lumMod val="75000"/>
                  </a:schemeClr>
                </a:solidFill>
              </a:rPr>
              <a:t>Open Handset Alliance was formed headed by  Google which is composed of companies like Intel, T-Mobile, Spring Nextel and more.</a:t>
            </a:r>
          </a:p>
          <a:p>
            <a:endParaRPr lang="en" sz="2400" dirty="0">
              <a:solidFill>
                <a:schemeClr val="tx2">
                  <a:lumMod val="75000"/>
                </a:schemeClr>
              </a:solidFill>
            </a:endParaRPr>
          </a:p>
          <a:p>
            <a:pPr lvl="0" rtl="0">
              <a:buNone/>
            </a:pPr>
            <a:r>
              <a:rPr lang="en" sz="2400" dirty="0">
                <a:solidFill>
                  <a:schemeClr val="tx2">
                    <a:lumMod val="75000"/>
                  </a:schemeClr>
                </a:solidFill>
              </a:rPr>
              <a:t>In 2008, Android became available as an open source and </a:t>
            </a:r>
            <a:r>
              <a:rPr lang="en" sz="2400" dirty="0" smtClean="0">
                <a:solidFill>
                  <a:schemeClr val="tx2">
                    <a:lumMod val="75000"/>
                  </a:schemeClr>
                </a:solidFill>
              </a:rPr>
              <a:t>the ASOP(Android </a:t>
            </a:r>
            <a:r>
              <a:rPr lang="en" sz="2400" dirty="0">
                <a:solidFill>
                  <a:schemeClr val="tx2">
                    <a:lumMod val="75000"/>
                  </a:schemeClr>
                </a:solidFill>
              </a:rPr>
              <a:t>Open Source Project) is responsible for </a:t>
            </a:r>
            <a:r>
              <a:rPr lang="en" sz="2400" dirty="0" smtClean="0">
                <a:solidFill>
                  <a:schemeClr val="tx2">
                    <a:lumMod val="75000"/>
                  </a:schemeClr>
                </a:solidFill>
              </a:rPr>
              <a:t>maintainance </a:t>
            </a:r>
            <a:r>
              <a:rPr lang="en" sz="2400" dirty="0">
                <a:solidFill>
                  <a:schemeClr val="tx2">
                    <a:lumMod val="75000"/>
                  </a:schemeClr>
                </a:solidFill>
              </a:rPr>
              <a:t>and development of android.</a:t>
            </a:r>
          </a:p>
          <a:p>
            <a:endParaRPr lang="en" sz="2400" dirty="0">
              <a:solidFill>
                <a:schemeClr val="tx2">
                  <a:lumMod val="75000"/>
                </a:schemeClr>
              </a:solidFill>
            </a:endParaRPr>
          </a:p>
          <a:p>
            <a:pPr lvl="0" rtl="0">
              <a:buNone/>
            </a:pPr>
            <a:r>
              <a:rPr lang="en" sz="2400" dirty="0">
                <a:solidFill>
                  <a:schemeClr val="tx2">
                    <a:lumMod val="75000"/>
                  </a:schemeClr>
                </a:solidFill>
              </a:rPr>
              <a:t>February 2009, the first android version was released, Android 1.1. for Mobile G1.</a:t>
            </a:r>
          </a:p>
        </p:txBody>
      </p:sp>
    </p:spTree>
    <p:extLst>
      <p:ext uri="{BB962C8B-B14F-4D97-AF65-F5344CB8AC3E}">
        <p14:creationId xmlns:p14="http://schemas.microsoft.com/office/powerpoint/2010/main" val="27643982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Shape 92"/>
          <p:cNvSpPr txBox="1">
            <a:spLocks noGrp="1"/>
          </p:cNvSpPr>
          <p:nvPr>
            <p:ph type="title"/>
          </p:nvPr>
        </p:nvSpPr>
        <p:spPr>
          <a:xfrm>
            <a:off x="914400" y="533400"/>
            <a:ext cx="7315200" cy="1154097"/>
          </a:xfrm>
          <a:prstGeom prst="rect">
            <a:avLst/>
          </a:prstGeom>
        </p:spPr>
        <p:txBody>
          <a:bodyPr lIns="91425" tIns="91425" rIns="91425" bIns="91425" anchor="b" anchorCtr="0">
            <a:spAutoFit/>
          </a:bodyPr>
          <a:lstStyle/>
          <a:p>
            <a:pPr>
              <a:buNone/>
            </a:pPr>
            <a:r>
              <a:rPr lang="en" dirty="0" smtClean="0"/>
              <a:t>Android Versions</a:t>
            </a:r>
            <a:endParaRPr lang="en"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64945529"/>
              </p:ext>
            </p:extLst>
          </p:nvPr>
        </p:nvGraphicFramePr>
        <p:xfrm>
          <a:off x="914400" y="1727201"/>
          <a:ext cx="7010400" cy="4810760"/>
        </p:xfrm>
        <a:graphic>
          <a:graphicData uri="http://schemas.openxmlformats.org/drawingml/2006/table">
            <a:tbl>
              <a:tblPr firstRow="1" bandRow="1">
                <a:tableStyleId>{5C22544A-7EE6-4342-B048-85BDC9FD1C3A}</a:tableStyleId>
              </a:tblPr>
              <a:tblGrid>
                <a:gridCol w="2117725"/>
                <a:gridCol w="4892675"/>
              </a:tblGrid>
              <a:tr h="370840">
                <a:tc>
                  <a:txBody>
                    <a:bodyPr/>
                    <a:lstStyle/>
                    <a:p>
                      <a:r>
                        <a:rPr lang="en-US" dirty="0" smtClean="0"/>
                        <a:t>Version Number</a:t>
                      </a:r>
                      <a:endParaRPr lang="en-US" dirty="0"/>
                    </a:p>
                  </a:txBody>
                  <a:tcPr/>
                </a:tc>
                <a:tc>
                  <a:txBody>
                    <a:bodyPr/>
                    <a:lstStyle/>
                    <a:p>
                      <a:r>
                        <a:rPr lang="en-US" dirty="0" smtClean="0"/>
                        <a:t>Name</a:t>
                      </a:r>
                      <a:endParaRPr lang="en-US" dirty="0"/>
                    </a:p>
                  </a:txBody>
                  <a:tcPr/>
                </a:tc>
              </a:tr>
              <a:tr h="370840">
                <a:tc>
                  <a:txBody>
                    <a:bodyPr/>
                    <a:lstStyle/>
                    <a:p>
                      <a:r>
                        <a:rPr lang="en-US" dirty="0" smtClean="0"/>
                        <a:t>1.1</a:t>
                      </a:r>
                      <a:endParaRPr lang="en-US" dirty="0"/>
                    </a:p>
                  </a:txBody>
                  <a:tcPr/>
                </a:tc>
                <a:tc>
                  <a:txBody>
                    <a:bodyPr/>
                    <a:lstStyle/>
                    <a:p>
                      <a:endParaRPr lang="en-US" dirty="0"/>
                    </a:p>
                  </a:txBody>
                  <a:tcPr/>
                </a:tc>
              </a:tr>
              <a:tr h="370840">
                <a:tc>
                  <a:txBody>
                    <a:bodyPr/>
                    <a:lstStyle/>
                    <a:p>
                      <a:r>
                        <a:rPr lang="en-US" dirty="0" smtClean="0"/>
                        <a:t>1.5</a:t>
                      </a:r>
                      <a:endParaRPr lang="en-US" dirty="0"/>
                    </a:p>
                  </a:txBody>
                  <a:tcPr/>
                </a:tc>
                <a:tc>
                  <a:txBody>
                    <a:bodyPr/>
                    <a:lstStyle/>
                    <a:p>
                      <a:r>
                        <a:rPr lang="en-US" dirty="0" smtClean="0"/>
                        <a:t>Cupcake</a:t>
                      </a:r>
                      <a:endParaRPr lang="en-US" dirty="0"/>
                    </a:p>
                  </a:txBody>
                  <a:tcPr/>
                </a:tc>
              </a:tr>
              <a:tr h="370840">
                <a:tc>
                  <a:txBody>
                    <a:bodyPr/>
                    <a:lstStyle/>
                    <a:p>
                      <a:r>
                        <a:rPr lang="en-US" dirty="0" smtClean="0"/>
                        <a:t>1.6</a:t>
                      </a:r>
                      <a:endParaRPr lang="en-US" dirty="0"/>
                    </a:p>
                  </a:txBody>
                  <a:tcPr/>
                </a:tc>
                <a:tc>
                  <a:txBody>
                    <a:bodyPr/>
                    <a:lstStyle/>
                    <a:p>
                      <a:r>
                        <a:rPr lang="en-US" dirty="0" smtClean="0"/>
                        <a:t>Donut</a:t>
                      </a:r>
                      <a:endParaRPr lang="en-US" dirty="0"/>
                    </a:p>
                  </a:txBody>
                  <a:tcPr/>
                </a:tc>
              </a:tr>
              <a:tr h="370840">
                <a:tc>
                  <a:txBody>
                    <a:bodyPr/>
                    <a:lstStyle/>
                    <a:p>
                      <a:r>
                        <a:rPr lang="en-US" dirty="0" smtClean="0"/>
                        <a:t>2.0/2.1</a:t>
                      </a:r>
                      <a:endParaRPr lang="en-US" dirty="0"/>
                    </a:p>
                  </a:txBody>
                  <a:tcPr/>
                </a:tc>
                <a:tc>
                  <a:txBody>
                    <a:bodyPr/>
                    <a:lstStyle/>
                    <a:p>
                      <a:r>
                        <a:rPr lang="en-US" dirty="0" smtClean="0"/>
                        <a:t>Éclair</a:t>
                      </a:r>
                      <a:endParaRPr lang="en-US" dirty="0"/>
                    </a:p>
                  </a:txBody>
                  <a:tcPr/>
                </a:tc>
              </a:tr>
              <a:tr h="370840">
                <a:tc>
                  <a:txBody>
                    <a:bodyPr/>
                    <a:lstStyle/>
                    <a:p>
                      <a:r>
                        <a:rPr lang="en-US" dirty="0" smtClean="0"/>
                        <a:t>2.2.x</a:t>
                      </a:r>
                      <a:endParaRPr lang="en-US" dirty="0"/>
                    </a:p>
                  </a:txBody>
                  <a:tcPr/>
                </a:tc>
                <a:tc>
                  <a:txBody>
                    <a:bodyPr/>
                    <a:lstStyle/>
                    <a:p>
                      <a:r>
                        <a:rPr lang="en-US" dirty="0" err="1" smtClean="0"/>
                        <a:t>Froyo</a:t>
                      </a:r>
                      <a:endParaRPr lang="en-US" dirty="0"/>
                    </a:p>
                  </a:txBody>
                  <a:tcPr/>
                </a:tc>
              </a:tr>
              <a:tr h="370840">
                <a:tc>
                  <a:txBody>
                    <a:bodyPr/>
                    <a:lstStyle/>
                    <a:p>
                      <a:r>
                        <a:rPr lang="en-US" dirty="0" smtClean="0"/>
                        <a:t>2.3.x</a:t>
                      </a:r>
                      <a:endParaRPr lang="en-US" dirty="0"/>
                    </a:p>
                  </a:txBody>
                  <a:tcPr/>
                </a:tc>
                <a:tc>
                  <a:txBody>
                    <a:bodyPr/>
                    <a:lstStyle/>
                    <a:p>
                      <a:r>
                        <a:rPr lang="en-US" dirty="0" smtClean="0"/>
                        <a:t>Gingerbread</a:t>
                      </a:r>
                      <a:endParaRPr lang="en-US" dirty="0"/>
                    </a:p>
                  </a:txBody>
                  <a:tcPr/>
                </a:tc>
              </a:tr>
              <a:tr h="370840">
                <a:tc>
                  <a:txBody>
                    <a:bodyPr/>
                    <a:lstStyle/>
                    <a:p>
                      <a:r>
                        <a:rPr lang="en-US" dirty="0" smtClean="0"/>
                        <a:t>3.X</a:t>
                      </a:r>
                      <a:endParaRPr lang="en-US" dirty="0"/>
                    </a:p>
                  </a:txBody>
                  <a:tcPr/>
                </a:tc>
                <a:tc>
                  <a:txBody>
                    <a:bodyPr/>
                    <a:lstStyle/>
                    <a:p>
                      <a:r>
                        <a:rPr lang="en-US" dirty="0" smtClean="0"/>
                        <a:t>Honeycomb</a:t>
                      </a:r>
                      <a:endParaRPr lang="en-US" dirty="0"/>
                    </a:p>
                  </a:txBody>
                  <a:tcPr/>
                </a:tc>
              </a:tr>
              <a:tr h="370840">
                <a:tc>
                  <a:txBody>
                    <a:bodyPr/>
                    <a:lstStyle/>
                    <a:p>
                      <a:r>
                        <a:rPr lang="en-US" dirty="0" smtClean="0"/>
                        <a:t>4.0-4.0.4</a:t>
                      </a:r>
                      <a:endParaRPr lang="en-US" dirty="0"/>
                    </a:p>
                  </a:txBody>
                  <a:tcPr/>
                </a:tc>
                <a:tc>
                  <a:txBody>
                    <a:bodyPr/>
                    <a:lstStyle/>
                    <a:p>
                      <a:r>
                        <a:rPr lang="en-US" dirty="0" smtClean="0"/>
                        <a:t>Ice Cream Sandwich</a:t>
                      </a:r>
                      <a:endParaRPr lang="en-US" dirty="0"/>
                    </a:p>
                  </a:txBody>
                  <a:tcPr/>
                </a:tc>
              </a:tr>
              <a:tr h="370840">
                <a:tc>
                  <a:txBody>
                    <a:bodyPr/>
                    <a:lstStyle/>
                    <a:p>
                      <a:r>
                        <a:rPr lang="en-US" dirty="0" smtClean="0"/>
                        <a:t>4.1-4.3.1</a:t>
                      </a:r>
                      <a:endParaRPr lang="en-US" dirty="0"/>
                    </a:p>
                  </a:txBody>
                  <a:tcPr/>
                </a:tc>
                <a:tc>
                  <a:txBody>
                    <a:bodyPr/>
                    <a:lstStyle/>
                    <a:p>
                      <a:r>
                        <a:rPr lang="en-US" dirty="0" smtClean="0"/>
                        <a:t>Jelly Bean</a:t>
                      </a:r>
                      <a:endParaRPr lang="en-US" dirty="0"/>
                    </a:p>
                  </a:txBody>
                  <a:tcPr/>
                </a:tc>
              </a:tr>
              <a:tr h="370840">
                <a:tc>
                  <a:txBody>
                    <a:bodyPr/>
                    <a:lstStyle/>
                    <a:p>
                      <a:r>
                        <a:rPr lang="en-US" dirty="0" smtClean="0"/>
                        <a:t>4.4</a:t>
                      </a:r>
                      <a:endParaRPr lang="en-US" dirty="0"/>
                    </a:p>
                  </a:txBody>
                  <a:tcPr/>
                </a:tc>
                <a:tc>
                  <a:txBody>
                    <a:bodyPr/>
                    <a:lstStyle/>
                    <a:p>
                      <a:r>
                        <a:rPr lang="en-US" dirty="0" err="1" smtClean="0"/>
                        <a:t>KitKat</a:t>
                      </a:r>
                      <a:endParaRPr lang="en-US" dirty="0"/>
                    </a:p>
                  </a:txBody>
                  <a:tcPr/>
                </a:tc>
              </a:tr>
              <a:tr h="264160">
                <a:tc>
                  <a:txBody>
                    <a:bodyPr/>
                    <a:lstStyle/>
                    <a:p>
                      <a:r>
                        <a:rPr lang="en-US" dirty="0" smtClean="0"/>
                        <a:t>5-5.1</a:t>
                      </a:r>
                      <a:endParaRPr lang="en-US" dirty="0"/>
                    </a:p>
                  </a:txBody>
                  <a:tcPr/>
                </a:tc>
                <a:tc>
                  <a:txBody>
                    <a:bodyPr/>
                    <a:lstStyle/>
                    <a:p>
                      <a:r>
                        <a:rPr lang="en-US" dirty="0" smtClean="0"/>
                        <a:t>Lollipop</a:t>
                      </a:r>
                      <a:endParaRPr lang="en-US" dirty="0"/>
                    </a:p>
                  </a:txBody>
                  <a:tcPr/>
                </a:tc>
              </a:tr>
              <a:tr h="264160">
                <a:tc>
                  <a:txBody>
                    <a:bodyPr/>
                    <a:lstStyle/>
                    <a:p>
                      <a:r>
                        <a:rPr lang="en-US" dirty="0" smtClean="0"/>
                        <a:t>6.0</a:t>
                      </a:r>
                      <a:endParaRPr lang="en-US" dirty="0"/>
                    </a:p>
                  </a:txBody>
                  <a:tcPr/>
                </a:tc>
                <a:tc>
                  <a:txBody>
                    <a:bodyPr/>
                    <a:lstStyle/>
                    <a:p>
                      <a:r>
                        <a:rPr lang="en-US" dirty="0" err="1" smtClean="0"/>
                        <a:t>Marshamallow</a:t>
                      </a:r>
                      <a:endParaRPr lang="en-US" dirty="0"/>
                    </a:p>
                  </a:txBody>
                  <a:tcPr/>
                </a:tc>
              </a:tr>
            </a:tbl>
          </a:graphicData>
        </a:graphic>
      </p:graphicFrame>
    </p:spTree>
    <p:extLst>
      <p:ext uri="{BB962C8B-B14F-4D97-AF65-F5344CB8AC3E}">
        <p14:creationId xmlns:p14="http://schemas.microsoft.com/office/powerpoint/2010/main" val="281472894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Ronald L. Ramos</a:t>
            </a:r>
            <a:endParaRPr lang="en-US" dirty="0"/>
          </a:p>
        </p:txBody>
      </p:sp>
      <p:sp>
        <p:nvSpPr>
          <p:cNvPr id="3" name="Content Placeholder 2"/>
          <p:cNvSpPr>
            <a:spLocks noGrp="1"/>
          </p:cNvSpPr>
          <p:nvPr>
            <p:ph idx="1"/>
          </p:nvPr>
        </p:nvSpPr>
        <p:spPr/>
        <p:txBody>
          <a:bodyPr/>
          <a:lstStyle/>
          <a:p>
            <a:r>
              <a:rPr lang="en-US" dirty="0" err="1" smtClean="0"/>
              <a:t>rlramos@gmail.com</a:t>
            </a:r>
            <a:endParaRPr lang="en-US" dirty="0" smtClean="0"/>
          </a:p>
          <a:p>
            <a:r>
              <a:rPr lang="en-US" dirty="0" smtClean="0"/>
              <a:t>09298874076/ 5113175</a:t>
            </a:r>
          </a:p>
          <a:p>
            <a:r>
              <a:rPr lang="en-US" dirty="0" smtClean="0"/>
              <a:t>Twitter: @</a:t>
            </a:r>
            <a:r>
              <a:rPr lang="en-US" dirty="0" err="1" smtClean="0"/>
              <a:t>taleweaver</a:t>
            </a:r>
            <a:endParaRPr lang="en-US" dirty="0" smtClean="0"/>
          </a:p>
          <a:p>
            <a:r>
              <a:rPr lang="en-US" dirty="0" smtClean="0"/>
              <a:t>Facebook: </a:t>
            </a:r>
            <a:r>
              <a:rPr lang="en-US" dirty="0" smtClean="0">
                <a:hlinkClick r:id="rId2"/>
              </a:rPr>
              <a:t>rlramos@gmail.com</a:t>
            </a:r>
            <a:endParaRPr lang="en-US" dirty="0" smtClean="0"/>
          </a:p>
          <a:p>
            <a:r>
              <a:rPr lang="en-US" dirty="0" smtClean="0"/>
              <a:t>Blog: </a:t>
            </a:r>
            <a:r>
              <a:rPr lang="en-US" dirty="0" smtClean="0">
                <a:hlinkClick r:id="rId3"/>
              </a:rPr>
              <a:t>http://brickstories.blogspot.com</a:t>
            </a:r>
            <a:endParaRPr lang="en-US" dirty="0" smtClean="0"/>
          </a:p>
          <a:p>
            <a:endParaRPr lang="en-US" dirty="0"/>
          </a:p>
        </p:txBody>
      </p:sp>
    </p:spTree>
    <p:extLst>
      <p:ext uri="{BB962C8B-B14F-4D97-AF65-F5344CB8AC3E}">
        <p14:creationId xmlns:p14="http://schemas.microsoft.com/office/powerpoint/2010/main" val="2406756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4038" y="533400"/>
            <a:ext cx="7315200" cy="1154097"/>
          </a:xfrm>
        </p:spPr>
        <p:txBody>
          <a:bodyPr>
            <a:normAutofit/>
          </a:bodyPr>
          <a:lstStyle/>
          <a:p>
            <a:r>
              <a:rPr lang="en-US" dirty="0" smtClean="0"/>
              <a:t>Android Version Market Share</a:t>
            </a:r>
            <a:endParaRPr lang="en-US" dirty="0"/>
          </a:p>
        </p:txBody>
      </p:sp>
      <p:sp>
        <p:nvSpPr>
          <p:cNvPr id="2" name="Content Placeholder 1"/>
          <p:cNvSpPr>
            <a:spLocks noGrp="1"/>
          </p:cNvSpPr>
          <p:nvPr>
            <p:ph idx="1"/>
          </p:nvPr>
        </p:nvSpPr>
        <p:spPr/>
        <p:txBody>
          <a:bodyPr/>
          <a:lstStyle/>
          <a:p>
            <a:endParaRPr lang="en-US"/>
          </a:p>
        </p:txBody>
      </p:sp>
      <p:sp>
        <p:nvSpPr>
          <p:cNvPr id="5" name="TextBox 4"/>
          <p:cNvSpPr txBox="1"/>
          <p:nvPr/>
        </p:nvSpPr>
        <p:spPr>
          <a:xfrm>
            <a:off x="332493" y="5843042"/>
            <a:ext cx="7704856" cy="523220"/>
          </a:xfrm>
          <a:prstGeom prst="rect">
            <a:avLst/>
          </a:prstGeom>
          <a:noFill/>
        </p:spPr>
        <p:txBody>
          <a:bodyPr wrap="square" rtlCol="0">
            <a:spAutoFit/>
          </a:bodyPr>
          <a:lstStyle/>
          <a:p>
            <a:r>
              <a:rPr lang="en-US" dirty="0" smtClean="0"/>
              <a:t>Note: When developing an application, consider the market share of the android version. The higher the market share, the higher number your target market is. </a:t>
            </a:r>
            <a:endParaRPr lang="en-S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1676400"/>
            <a:ext cx="6934200" cy="419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2854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315200" cy="1154097"/>
          </a:xfrm>
        </p:spPr>
        <p:txBody>
          <a:bodyPr/>
          <a:lstStyle/>
          <a:p>
            <a:r>
              <a:rPr lang="en-US" dirty="0" smtClean="0"/>
              <a:t>Screen Densities Distribution</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1676400"/>
            <a:ext cx="7086600" cy="487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766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develop for Android?</a:t>
            </a:r>
            <a:endParaRPr lang="en-US" dirty="0"/>
          </a:p>
        </p:txBody>
      </p:sp>
      <p:sp>
        <p:nvSpPr>
          <p:cNvPr id="2" name="Text Placeholder 1"/>
          <p:cNvSpPr>
            <a:spLocks noGrp="1"/>
          </p:cNvSpPr>
          <p:nvPr>
            <p:ph idx="1"/>
          </p:nvPr>
        </p:nvSpPr>
        <p:spPr/>
        <p:txBody>
          <a:bodyPr>
            <a:normAutofit fontScale="92500" lnSpcReduction="20000"/>
          </a:bodyPr>
          <a:lstStyle/>
          <a:p>
            <a:r>
              <a:rPr lang="en-US" dirty="0" smtClean="0"/>
              <a:t>Android </a:t>
            </a:r>
            <a:r>
              <a:rPr lang="en-US" dirty="0"/>
              <a:t>is an open-source platform based on the Linux kernel, and is installed on thousands of devices from a wide range of manufacturers. </a:t>
            </a:r>
            <a:endParaRPr lang="en-US" dirty="0" smtClean="0"/>
          </a:p>
          <a:p>
            <a:r>
              <a:rPr lang="en-US" dirty="0" smtClean="0"/>
              <a:t>Android </a:t>
            </a:r>
            <a:r>
              <a:rPr lang="en-US" dirty="0"/>
              <a:t>exposes your application to all sorts of hardware that you’ll find in modern mobile devices — digital compasses, video cameras, GPS, orientation sensors, and more.</a:t>
            </a:r>
          </a:p>
          <a:p>
            <a:r>
              <a:rPr lang="en-US" dirty="0"/>
              <a:t>Android’s free development tools make it possible for you to start writing software at little or no cost. </a:t>
            </a:r>
            <a:endParaRPr lang="en-US" dirty="0" smtClean="0"/>
          </a:p>
          <a:p>
            <a:r>
              <a:rPr lang="en-US" dirty="0" smtClean="0"/>
              <a:t>When </a:t>
            </a:r>
            <a:r>
              <a:rPr lang="en-US" dirty="0"/>
              <a:t>you’re ready to show off your application to the world, you can publish it to Google’s Android Market. Publishing to Android Market incurs a one-off registration fee (US $25 at the time of writing) and, unlike Apple’s App Store which famously reviews each submission, makes your application available for customers to download and buy after a quick review process — unless the application is blatantly illegal.</a:t>
            </a:r>
          </a:p>
        </p:txBody>
      </p:sp>
    </p:spTree>
    <p:extLst>
      <p:ext uri="{BB962C8B-B14F-4D97-AF65-F5344CB8AC3E}">
        <p14:creationId xmlns:p14="http://schemas.microsoft.com/office/powerpoint/2010/main" val="687578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Android Advantages</a:t>
            </a:r>
            <a:endParaRPr lang="en-US" dirty="0"/>
          </a:p>
        </p:txBody>
      </p:sp>
      <p:sp>
        <p:nvSpPr>
          <p:cNvPr id="2" name="Text Placeholder 1"/>
          <p:cNvSpPr>
            <a:spLocks noGrp="1"/>
          </p:cNvSpPr>
          <p:nvPr>
            <p:ph idx="1"/>
          </p:nvPr>
        </p:nvSpPr>
        <p:spPr/>
        <p:txBody>
          <a:bodyPr>
            <a:normAutofit fontScale="92500" lnSpcReduction="20000"/>
          </a:bodyPr>
          <a:lstStyle/>
          <a:p>
            <a:r>
              <a:rPr lang="en-US" dirty="0"/>
              <a:t>The Android SDK is available for Windows, Mac and Linux, so you don’t need to pay for new hardware to start writing applications.</a:t>
            </a:r>
          </a:p>
          <a:p>
            <a:r>
              <a:rPr lang="en-US" dirty="0"/>
              <a:t>An SDK built on Java. If you’re familiar with the Java programming language, you’re already halfway there.</a:t>
            </a:r>
          </a:p>
          <a:p>
            <a:r>
              <a:rPr lang="en-US" dirty="0"/>
              <a:t>By distributing your application on Android Market, it’s available to hundreds of thousands of users instantly. You’re not just limited to one store, because there are alternatives, too. For instance, you can release your application on your own blog. Amazon have recently </a:t>
            </a:r>
            <a:r>
              <a:rPr lang="en-US" dirty="0" smtClean="0"/>
              <a:t>launched their </a:t>
            </a:r>
            <a:r>
              <a:rPr lang="en-US" dirty="0"/>
              <a:t>own Android app store also.</a:t>
            </a:r>
          </a:p>
          <a:p>
            <a:r>
              <a:rPr lang="en-US" dirty="0"/>
              <a:t>As well as the technical SDK documentation, new resources are being published for Android developers as the platform gains popularity among both users and developers.</a:t>
            </a:r>
          </a:p>
        </p:txBody>
      </p:sp>
    </p:spTree>
    <p:extLst>
      <p:ext uri="{BB962C8B-B14F-4D97-AF65-F5344CB8AC3E}">
        <p14:creationId xmlns:p14="http://schemas.microsoft.com/office/powerpoint/2010/main" val="3391401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Setting up the Android Development Environment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9079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81000"/>
            <a:ext cx="7315200" cy="1154097"/>
          </a:xfrm>
        </p:spPr>
        <p:txBody>
          <a:bodyPr/>
          <a:lstStyle/>
          <a:p>
            <a:r>
              <a:rPr lang="en-US" dirty="0" smtClean="0"/>
              <a:t>What you’ll need</a:t>
            </a:r>
            <a:endParaRPr lang="en-US" dirty="0"/>
          </a:p>
        </p:txBody>
      </p:sp>
      <p:sp>
        <p:nvSpPr>
          <p:cNvPr id="2" name="Content Placeholder 1"/>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52173386"/>
              </p:ext>
            </p:extLst>
          </p:nvPr>
        </p:nvGraphicFramePr>
        <p:xfrm>
          <a:off x="827584" y="1916832"/>
          <a:ext cx="6415608" cy="4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9552" y="6237312"/>
            <a:ext cx="7416824" cy="369332"/>
          </a:xfrm>
          <a:prstGeom prst="rect">
            <a:avLst/>
          </a:prstGeom>
          <a:noFill/>
        </p:spPr>
        <p:txBody>
          <a:bodyPr wrap="square" rtlCol="0">
            <a:spAutoFit/>
          </a:bodyPr>
          <a:lstStyle/>
          <a:p>
            <a:r>
              <a:rPr lang="en-US" dirty="0" smtClean="0"/>
              <a:t>The Bundle is found on developer.android.com</a:t>
            </a:r>
            <a:endParaRPr lang="en-SG" dirty="0"/>
          </a:p>
        </p:txBody>
      </p:sp>
    </p:spTree>
    <p:extLst>
      <p:ext uri="{BB962C8B-B14F-4D97-AF65-F5344CB8AC3E}">
        <p14:creationId xmlns:p14="http://schemas.microsoft.com/office/powerpoint/2010/main" val="27246292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Studio</a:t>
            </a:r>
            <a:endParaRPr lang="en-US" dirty="0"/>
          </a:p>
        </p:txBody>
      </p:sp>
      <p:pic>
        <p:nvPicPr>
          <p:cNvPr id="4" name="Content Placeholder 3" descr="Screen Shot 2015-06-23 at 11.01.06 PM.png"/>
          <p:cNvPicPr>
            <a:picLocks noGrp="1" noChangeAspect="1"/>
          </p:cNvPicPr>
          <p:nvPr>
            <p:ph sz="quarter" idx="13"/>
          </p:nvPr>
        </p:nvPicPr>
        <p:blipFill>
          <a:blip r:embed="rId3">
            <a:extLst>
              <a:ext uri="{28A0092B-C50C-407E-A947-70E740481C1C}">
                <a14:useLocalDpi xmlns:a14="http://schemas.microsoft.com/office/drawing/2010/main" val="0"/>
              </a:ext>
            </a:extLst>
          </a:blip>
          <a:srcRect t="-16791" b="-16791"/>
          <a:stretch>
            <a:fillRect/>
          </a:stretch>
        </p:blipFill>
        <p:spPr/>
      </p:pic>
      <p:sp>
        <p:nvSpPr>
          <p:cNvPr id="5" name="Content Placeholder 4"/>
          <p:cNvSpPr>
            <a:spLocks noGrp="1"/>
          </p:cNvSpPr>
          <p:nvPr>
            <p:ph sz="quarter" idx="14"/>
          </p:nvPr>
        </p:nvSpPr>
        <p:spPr/>
        <p:txBody>
          <a:bodyPr/>
          <a:lstStyle/>
          <a:p>
            <a:r>
              <a:rPr lang="en-US" dirty="0"/>
              <a:t>http://</a:t>
            </a:r>
            <a:r>
              <a:rPr lang="en-US" dirty="0" err="1"/>
              <a:t>developer.android.com</a:t>
            </a:r>
            <a:r>
              <a:rPr lang="en-US" dirty="0"/>
              <a:t>/tools/studio/</a:t>
            </a:r>
            <a:r>
              <a:rPr lang="en-US" dirty="0" err="1"/>
              <a:t>index.html</a:t>
            </a:r>
            <a:endParaRPr lang="en-US" dirty="0"/>
          </a:p>
          <a:p>
            <a:endParaRPr lang="en-US" dirty="0" smtClean="0"/>
          </a:p>
          <a:p>
            <a:r>
              <a:rPr lang="en-US" dirty="0"/>
              <a:t>Android Studio is the official IDE for Android application development, based on </a:t>
            </a:r>
            <a:r>
              <a:rPr lang="en-US" dirty="0" err="1"/>
              <a:t>IntelliJ</a:t>
            </a:r>
            <a:r>
              <a:rPr lang="en-US" dirty="0"/>
              <a:t> IDEA</a:t>
            </a:r>
          </a:p>
        </p:txBody>
      </p:sp>
    </p:spTree>
    <p:extLst>
      <p:ext uri="{BB962C8B-B14F-4D97-AF65-F5344CB8AC3E}">
        <p14:creationId xmlns:p14="http://schemas.microsoft.com/office/powerpoint/2010/main" val="2710577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Hello World</a:t>
            </a:r>
            <a:endParaRPr lang="en-US" dirty="0"/>
          </a:p>
        </p:txBody>
      </p:sp>
      <p:sp>
        <p:nvSpPr>
          <p:cNvPr id="6" name="Text Placeholder 5"/>
          <p:cNvSpPr>
            <a:spLocks noGrp="1"/>
          </p:cNvSpPr>
          <p:nvPr>
            <p:ph type="body" idx="1"/>
          </p:nvPr>
        </p:nvSpPr>
        <p:spPr/>
        <p:txBody>
          <a:bodyPr/>
          <a:lstStyle/>
          <a:p>
            <a:r>
              <a:rPr lang="en-US" dirty="0" smtClean="0"/>
              <a:t>Creating your first project</a:t>
            </a:r>
            <a:endParaRPr lang="en-US" dirty="0"/>
          </a:p>
        </p:txBody>
      </p:sp>
    </p:spTree>
    <p:extLst>
      <p:ext uri="{BB962C8B-B14F-4D97-AF65-F5344CB8AC3E}">
        <p14:creationId xmlns:p14="http://schemas.microsoft.com/office/powerpoint/2010/main" val="632076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a New Android Project</a:t>
            </a:r>
          </a:p>
        </p:txBody>
      </p:sp>
      <p:sp>
        <p:nvSpPr>
          <p:cNvPr id="5" name="Content Placeholder 4"/>
          <p:cNvSpPr>
            <a:spLocks noGrp="1"/>
          </p:cNvSpPr>
          <p:nvPr>
            <p:ph sz="quarter" idx="13"/>
          </p:nvPr>
        </p:nvSpPr>
        <p:spPr/>
        <p:txBody>
          <a:bodyPr>
            <a:normAutofit/>
          </a:bodyPr>
          <a:lstStyle/>
          <a:p>
            <a:r>
              <a:rPr lang="en-US" dirty="0" smtClean="0"/>
              <a:t>Open Android Studio</a:t>
            </a:r>
          </a:p>
          <a:p>
            <a:r>
              <a:rPr lang="en-US" dirty="0" smtClean="0"/>
              <a:t>Select “Start a new Android Studio Project”</a:t>
            </a:r>
            <a:endParaRPr lang="en-US" dirty="0"/>
          </a:p>
        </p:txBody>
      </p:sp>
      <p:pic>
        <p:nvPicPr>
          <p:cNvPr id="3" name="Content Placeholder 2" descr="Screen Shot 2015-06-23 at 11.01.35 PM.png"/>
          <p:cNvPicPr>
            <a:picLocks noGrp="1" noChangeAspect="1"/>
          </p:cNvPicPr>
          <p:nvPr>
            <p:ph sz="quarter" idx="14"/>
          </p:nvPr>
        </p:nvPicPr>
        <p:blipFill>
          <a:blip r:embed="rId2">
            <a:extLst>
              <a:ext uri="{28A0092B-C50C-407E-A947-70E740481C1C}">
                <a14:useLocalDpi xmlns:a14="http://schemas.microsoft.com/office/drawing/2010/main" val="0"/>
              </a:ext>
            </a:extLst>
          </a:blip>
          <a:srcRect l="12613" r="12613"/>
          <a:stretch>
            <a:fillRect/>
          </a:stretch>
        </p:blipFill>
        <p:spPr>
          <a:xfrm>
            <a:off x="4681538" y="2743200"/>
            <a:ext cx="3567112" cy="3595688"/>
          </a:xfrm>
        </p:spPr>
      </p:pic>
    </p:spTree>
    <p:extLst>
      <p:ext uri="{BB962C8B-B14F-4D97-AF65-F5344CB8AC3E}">
        <p14:creationId xmlns:p14="http://schemas.microsoft.com/office/powerpoint/2010/main" val="4106026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Configure project</a:t>
            </a:r>
            <a:endParaRPr lang="en-US" dirty="0"/>
          </a:p>
        </p:txBody>
      </p:sp>
      <p:pic>
        <p:nvPicPr>
          <p:cNvPr id="5" name="Content Placeholder 4" descr="Screen Shot 2015-06-23 at 11.01.54 PM.png"/>
          <p:cNvPicPr>
            <a:picLocks noGrp="1" noChangeAspect="1"/>
          </p:cNvPicPr>
          <p:nvPr>
            <p:ph idx="1"/>
          </p:nvPr>
        </p:nvPicPr>
        <p:blipFill>
          <a:blip r:embed="rId2">
            <a:extLst>
              <a:ext uri="{28A0092B-C50C-407E-A947-70E740481C1C}">
                <a14:useLocalDpi xmlns:a14="http://schemas.microsoft.com/office/drawing/2010/main" val="0"/>
              </a:ext>
            </a:extLst>
          </a:blip>
          <a:srcRect l="-7165" r="-7165"/>
          <a:stretch>
            <a:fillRect/>
          </a:stretch>
        </p:blipFill>
        <p:spPr/>
      </p:pic>
    </p:spTree>
    <p:extLst>
      <p:ext uri="{BB962C8B-B14F-4D97-AF65-F5344CB8AC3E}">
        <p14:creationId xmlns:p14="http://schemas.microsoft.com/office/powerpoint/2010/main" val="45118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a:t>
            </a:r>
            <a:endParaRPr lang="en-US" dirty="0"/>
          </a:p>
        </p:txBody>
      </p:sp>
      <p:sp>
        <p:nvSpPr>
          <p:cNvPr id="3" name="Content Placeholder 2"/>
          <p:cNvSpPr>
            <a:spLocks noGrp="1"/>
          </p:cNvSpPr>
          <p:nvPr>
            <p:ph idx="1"/>
          </p:nvPr>
        </p:nvSpPr>
        <p:spPr/>
        <p:txBody>
          <a:bodyPr/>
          <a:lstStyle/>
          <a:p>
            <a:r>
              <a:rPr lang="en-US" dirty="0" smtClean="0"/>
              <a:t>Get the presentation here:</a:t>
            </a:r>
          </a:p>
          <a:p>
            <a:pPr marL="45720" indent="0">
              <a:buNone/>
            </a:pPr>
            <a:r>
              <a:rPr lang="en-US" sz="3200" dirty="0">
                <a:hlinkClick r:id="rId2"/>
              </a:rPr>
              <a:t>http://mobiledev.ronaldramos.info</a:t>
            </a:r>
            <a:r>
              <a:rPr lang="en-US" sz="3200">
                <a:hlinkClick r:id="rId2"/>
              </a:rPr>
              <a:t>/</a:t>
            </a:r>
            <a:r>
              <a:rPr lang="en-US" sz="3200">
                <a:hlinkClick r:id="rId2"/>
              </a:rPr>
              <a:t>UBandroid2016</a:t>
            </a:r>
            <a:r>
              <a:rPr lang="en-US" sz="3200" smtClean="0">
                <a:hlinkClick r:id="rId2"/>
              </a:rPr>
              <a:t>/</a:t>
            </a:r>
            <a:endParaRPr lang="en-US" sz="3200" smtClean="0"/>
          </a:p>
          <a:p>
            <a:pPr marL="45720" indent="0">
              <a:buNone/>
            </a:pPr>
            <a:endParaRPr lang="en-US" dirty="0"/>
          </a:p>
        </p:txBody>
      </p:sp>
    </p:spTree>
    <p:extLst>
      <p:ext uri="{BB962C8B-B14F-4D97-AF65-F5344CB8AC3E}">
        <p14:creationId xmlns:p14="http://schemas.microsoft.com/office/powerpoint/2010/main" val="10319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Select Target Devices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2945" y="2438401"/>
            <a:ext cx="6418110" cy="3870960"/>
          </a:xfrm>
        </p:spPr>
      </p:pic>
    </p:spTree>
    <p:extLst>
      <p:ext uri="{BB962C8B-B14F-4D97-AF65-F5344CB8AC3E}">
        <p14:creationId xmlns:p14="http://schemas.microsoft.com/office/powerpoint/2010/main" val="72653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Select Activity Template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6916" y="2438401"/>
            <a:ext cx="6410167" cy="3870960"/>
          </a:xfrm>
        </p:spPr>
      </p:pic>
    </p:spTree>
    <p:extLst>
      <p:ext uri="{BB962C8B-B14F-4D97-AF65-F5344CB8AC3E}">
        <p14:creationId xmlns:p14="http://schemas.microsoft.com/office/powerpoint/2010/main" val="2066907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Name the default files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7936" y="2438401"/>
            <a:ext cx="6408128" cy="3870960"/>
          </a:xfrm>
        </p:spPr>
      </p:pic>
      <p:pic>
        <p:nvPicPr>
          <p:cNvPr id="7" name="Picture 6" descr="Screen Shot 2015-06-23 at 11.03.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638800"/>
            <a:ext cx="4372179" cy="1003300"/>
          </a:xfrm>
          <a:prstGeom prst="rect">
            <a:avLst/>
          </a:prstGeom>
        </p:spPr>
      </p:pic>
      <p:sp>
        <p:nvSpPr>
          <p:cNvPr id="8" name="Right Arrow 7"/>
          <p:cNvSpPr/>
          <p:nvPr/>
        </p:nvSpPr>
        <p:spPr>
          <a:xfrm rot="10237272">
            <a:off x="4465803" y="5752184"/>
            <a:ext cx="14478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907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workbench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2590800"/>
            <a:ext cx="6651731" cy="3870960"/>
          </a:xfrm>
        </p:spPr>
      </p:pic>
    </p:spTree>
    <p:extLst>
      <p:ext uri="{BB962C8B-B14F-4D97-AF65-F5344CB8AC3E}">
        <p14:creationId xmlns:p14="http://schemas.microsoft.com/office/powerpoint/2010/main" val="438075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project</a:t>
            </a:r>
            <a:endParaRPr lang="en-US" dirty="0"/>
          </a:p>
        </p:txBody>
      </p:sp>
      <p:pic>
        <p:nvPicPr>
          <p:cNvPr id="4" name="Content Placeholder 3" descr="Screen Shot 2015-06-23 at 11.08.40 PM.png"/>
          <p:cNvPicPr>
            <a:picLocks noGrp="1" noChangeAspect="1"/>
          </p:cNvPicPr>
          <p:nvPr>
            <p:ph sz="quarter" idx="13"/>
          </p:nvPr>
        </p:nvPicPr>
        <p:blipFill>
          <a:blip r:embed="rId2">
            <a:extLst>
              <a:ext uri="{28A0092B-C50C-407E-A947-70E740481C1C}">
                <a14:useLocalDpi xmlns:a14="http://schemas.microsoft.com/office/drawing/2010/main" val="0"/>
              </a:ext>
            </a:extLst>
          </a:blip>
          <a:srcRect t="-7919" b="-7919"/>
          <a:stretch>
            <a:fillRect/>
          </a:stretch>
        </p:blipFill>
        <p:spPr/>
      </p:pic>
      <p:sp>
        <p:nvSpPr>
          <p:cNvPr id="5" name="Content Placeholder 4"/>
          <p:cNvSpPr>
            <a:spLocks noGrp="1"/>
          </p:cNvSpPr>
          <p:nvPr>
            <p:ph sz="quarter" idx="14"/>
          </p:nvPr>
        </p:nvSpPr>
        <p:spPr/>
        <p:txBody>
          <a:bodyPr/>
          <a:lstStyle/>
          <a:p>
            <a:r>
              <a:rPr lang="en-US" dirty="0" smtClean="0"/>
              <a:t>Click “Play” on the toolbar</a:t>
            </a:r>
          </a:p>
          <a:p>
            <a:r>
              <a:rPr lang="en-US" dirty="0" smtClean="0"/>
              <a:t>You will be asked where to run your app.</a:t>
            </a:r>
          </a:p>
          <a:p>
            <a:r>
              <a:rPr lang="en-US" dirty="0" smtClean="0"/>
              <a:t>Choose “Launch Emulator”</a:t>
            </a:r>
            <a:endParaRPr lang="en-US" dirty="0"/>
          </a:p>
        </p:txBody>
      </p:sp>
    </p:spTree>
    <p:extLst>
      <p:ext uri="{BB962C8B-B14F-4D97-AF65-F5344CB8AC3E}">
        <p14:creationId xmlns:p14="http://schemas.microsoft.com/office/powerpoint/2010/main" val="3930620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emulator</a:t>
            </a:r>
            <a:endParaRPr lang="en-US" dirty="0"/>
          </a:p>
        </p:txBody>
      </p:sp>
      <p:pic>
        <p:nvPicPr>
          <p:cNvPr id="5" name="Content Placeholder 4" descr="Screen Shot 2015-06-23 at 11.11.17 PM.png"/>
          <p:cNvPicPr>
            <a:picLocks noGrp="1" noChangeAspect="1"/>
          </p:cNvPicPr>
          <p:nvPr>
            <p:ph sz="quarter" idx="13"/>
          </p:nvPr>
        </p:nvPicPr>
        <p:blipFill>
          <a:blip r:embed="rId3">
            <a:extLst>
              <a:ext uri="{28A0092B-C50C-407E-A947-70E740481C1C}">
                <a14:useLocalDpi xmlns:a14="http://schemas.microsoft.com/office/drawing/2010/main" val="0"/>
              </a:ext>
            </a:extLst>
          </a:blip>
          <a:srcRect l="-28302" r="-28302"/>
          <a:stretch>
            <a:fillRect/>
          </a:stretch>
        </p:blipFill>
        <p:spPr/>
      </p:pic>
      <p:pic>
        <p:nvPicPr>
          <p:cNvPr id="6" name="Content Placeholder 5" descr="Screen Shot 2015-06-23 at 11.11.29 PM.png"/>
          <p:cNvPicPr>
            <a:picLocks noGrp="1" noChangeAspect="1"/>
          </p:cNvPicPr>
          <p:nvPr>
            <p:ph sz="quarter" idx="14"/>
          </p:nvPr>
        </p:nvPicPr>
        <p:blipFill>
          <a:blip r:embed="rId4">
            <a:extLst>
              <a:ext uri="{28A0092B-C50C-407E-A947-70E740481C1C}">
                <a14:useLocalDpi xmlns:a14="http://schemas.microsoft.com/office/drawing/2010/main" val="0"/>
              </a:ext>
            </a:extLst>
          </a:blip>
          <a:srcRect t="-204095" b="-204095"/>
          <a:stretch>
            <a:fillRect/>
          </a:stretch>
        </p:blipFill>
        <p:spPr/>
      </p:pic>
    </p:spTree>
    <p:extLst>
      <p:ext uri="{BB962C8B-B14F-4D97-AF65-F5344CB8AC3E}">
        <p14:creationId xmlns:p14="http://schemas.microsoft.com/office/powerpoint/2010/main" val="115106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running app</a:t>
            </a:r>
            <a:endParaRPr lang="en-US" dirty="0"/>
          </a:p>
        </p:txBody>
      </p:sp>
      <p:pic>
        <p:nvPicPr>
          <p:cNvPr id="7" name="Content Placeholder 6" descr="Screen Shot 2015-06-23 at 11.11.44 PM.png"/>
          <p:cNvPicPr>
            <a:picLocks noGrp="1" noChangeAspect="1"/>
          </p:cNvPicPr>
          <p:nvPr>
            <p:ph idx="1"/>
          </p:nvPr>
        </p:nvPicPr>
        <p:blipFill>
          <a:blip r:embed="rId2">
            <a:extLst>
              <a:ext uri="{28A0092B-C50C-407E-A947-70E740481C1C}">
                <a14:useLocalDpi xmlns:a14="http://schemas.microsoft.com/office/drawing/2010/main" val="0"/>
              </a:ext>
            </a:extLst>
          </a:blip>
          <a:srcRect l="-99030" r="-99030"/>
          <a:stretch>
            <a:fillRect/>
          </a:stretch>
        </p:blipFill>
        <p:spPr/>
      </p:pic>
    </p:spTree>
    <p:extLst>
      <p:ext uri="{BB962C8B-B14F-4D97-AF65-F5344CB8AC3E}">
        <p14:creationId xmlns:p14="http://schemas.microsoft.com/office/powerpoint/2010/main" val="2496702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Your first Android App</a:t>
            </a:r>
            <a:endParaRPr lang="en-PH" dirty="0"/>
          </a:p>
        </p:txBody>
      </p:sp>
      <p:sp>
        <p:nvSpPr>
          <p:cNvPr id="5" name="Text Placeholder 4"/>
          <p:cNvSpPr>
            <a:spLocks noGrp="1"/>
          </p:cNvSpPr>
          <p:nvPr>
            <p:ph type="body" idx="1"/>
          </p:nvPr>
        </p:nvSpPr>
        <p:spPr/>
        <p:txBody>
          <a:bodyPr/>
          <a:lstStyle/>
          <a:p>
            <a:endParaRPr lang="en-PH"/>
          </a:p>
        </p:txBody>
      </p:sp>
    </p:spTree>
    <p:extLst>
      <p:ext uri="{BB962C8B-B14F-4D97-AF65-F5344CB8AC3E}">
        <p14:creationId xmlns:p14="http://schemas.microsoft.com/office/powerpoint/2010/main" val="2904679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Create a New Android Project</a:t>
            </a:r>
            <a:endParaRPr lang="en-PH" dirty="0"/>
          </a:p>
        </p:txBody>
      </p:sp>
      <p:sp>
        <p:nvSpPr>
          <p:cNvPr id="5" name="Content Placeholder 4"/>
          <p:cNvSpPr>
            <a:spLocks noGrp="1"/>
          </p:cNvSpPr>
          <p:nvPr>
            <p:ph idx="1"/>
          </p:nvPr>
        </p:nvSpPr>
        <p:spPr/>
        <p:txBody>
          <a:bodyPr/>
          <a:lstStyle/>
          <a:p>
            <a:r>
              <a:rPr lang="en-PH" dirty="0" smtClean="0"/>
              <a:t>Click on File &gt; New &gt; Project</a:t>
            </a:r>
          </a:p>
          <a:p>
            <a:r>
              <a:rPr lang="en-PH" dirty="0" smtClean="0"/>
              <a:t>Select Android Application</a:t>
            </a:r>
            <a:endParaRPr lang="en-PH" dirty="0"/>
          </a:p>
        </p:txBody>
      </p:sp>
    </p:spTree>
    <p:extLst>
      <p:ext uri="{BB962C8B-B14F-4D97-AF65-F5344CB8AC3E}">
        <p14:creationId xmlns:p14="http://schemas.microsoft.com/office/powerpoint/2010/main" val="1156175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dirty="0" err="1" smtClean="0"/>
              <a:t>Create</a:t>
            </a:r>
            <a:r>
              <a:rPr lang="fi-FI" dirty="0" smtClean="0"/>
              <a:t> a new </a:t>
            </a:r>
            <a:r>
              <a:rPr lang="fi-FI" dirty="0" err="1" smtClean="0"/>
              <a:t>Android</a:t>
            </a:r>
            <a:r>
              <a:rPr lang="fi-FI" dirty="0" smtClean="0"/>
              <a:t> Project</a:t>
            </a:r>
          </a:p>
        </p:txBody>
      </p:sp>
      <p:sp>
        <p:nvSpPr>
          <p:cNvPr id="11267" name="Rectangle 3"/>
          <p:cNvSpPr>
            <a:spLocks noGrp="1" noChangeArrowheads="1"/>
          </p:cNvSpPr>
          <p:nvPr>
            <p:ph sz="quarter" idx="4294967295"/>
          </p:nvPr>
        </p:nvSpPr>
        <p:spPr>
          <a:xfrm>
            <a:off x="3894750" y="1604457"/>
            <a:ext cx="4793768" cy="4110543"/>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Project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MyFirstForm</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Min SDK: Android 4.0</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Application Name: </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 First Form</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Package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com.yourname.myfirstproject</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Activity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MyFirstActivity</a:t>
            </a:r>
          </a:p>
        </p:txBody>
      </p:sp>
    </p:spTree>
    <p:extLst>
      <p:ext uri="{BB962C8B-B14F-4D97-AF65-F5344CB8AC3E}">
        <p14:creationId xmlns:p14="http://schemas.microsoft.com/office/powerpoint/2010/main" val="173507397"/>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yourself</a:t>
            </a:r>
            <a:endParaRPr lang="en-US" dirty="0"/>
          </a:p>
        </p:txBody>
      </p:sp>
      <p:sp>
        <p:nvSpPr>
          <p:cNvPr id="3" name="Content Placeholder 2"/>
          <p:cNvSpPr>
            <a:spLocks noGrp="1"/>
          </p:cNvSpPr>
          <p:nvPr>
            <p:ph idx="1"/>
          </p:nvPr>
        </p:nvSpPr>
        <p:spPr/>
        <p:txBody>
          <a:bodyPr/>
          <a:lstStyle/>
          <a:p>
            <a:r>
              <a:rPr lang="en-US" dirty="0" smtClean="0"/>
              <a:t>Name/Nickname</a:t>
            </a:r>
          </a:p>
          <a:p>
            <a:r>
              <a:rPr lang="en-US" dirty="0" smtClean="0"/>
              <a:t>Team</a:t>
            </a:r>
          </a:p>
          <a:p>
            <a:r>
              <a:rPr lang="en-US" dirty="0" smtClean="0"/>
              <a:t>Programming experience</a:t>
            </a:r>
          </a:p>
          <a:p>
            <a:r>
              <a:rPr lang="en-US" dirty="0" smtClean="0"/>
              <a:t>Expectations for the training</a:t>
            </a:r>
          </a:p>
          <a:p>
            <a:r>
              <a:rPr lang="en-US" dirty="0" smtClean="0"/>
              <a:t>Smartphone user? What’s your smartphone?</a:t>
            </a:r>
          </a:p>
          <a:p>
            <a:r>
              <a:rPr lang="en-US" dirty="0" smtClean="0"/>
              <a:t>Favorite </a:t>
            </a:r>
            <a:r>
              <a:rPr lang="en-US" dirty="0" err="1" smtClean="0"/>
              <a:t>tv</a:t>
            </a:r>
            <a:r>
              <a:rPr lang="en-US" dirty="0" smtClean="0"/>
              <a:t> show? Why?</a:t>
            </a:r>
            <a:endParaRPr lang="en-US" dirty="0"/>
          </a:p>
        </p:txBody>
      </p:sp>
    </p:spTree>
    <p:extLst>
      <p:ext uri="{BB962C8B-B14F-4D97-AF65-F5344CB8AC3E}">
        <p14:creationId xmlns:p14="http://schemas.microsoft.com/office/powerpoint/2010/main" val="76028541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Create a New Android Project</a:t>
            </a:r>
            <a:endParaRPr lang="en-PH" dirty="0"/>
          </a:p>
        </p:txBody>
      </p:sp>
      <p:sp>
        <p:nvSpPr>
          <p:cNvPr id="5" name="Content Placeholder 4"/>
          <p:cNvSpPr>
            <a:spLocks noGrp="1"/>
          </p:cNvSpPr>
          <p:nvPr>
            <p:ph idx="1"/>
          </p:nvPr>
        </p:nvSpPr>
        <p:spPr/>
        <p:txBody>
          <a:bodyPr/>
          <a:lstStyle/>
          <a:p>
            <a:r>
              <a:rPr lang="en-PH" dirty="0" smtClean="0"/>
              <a:t>Click on Finish</a:t>
            </a:r>
          </a:p>
          <a:p>
            <a:r>
              <a:rPr lang="en-PH" dirty="0" smtClean="0"/>
              <a:t>Once the project appears in project explorer you have just completed your first android app</a:t>
            </a:r>
          </a:p>
          <a:p>
            <a:r>
              <a:rPr lang="en-PH" dirty="0" smtClean="0"/>
              <a:t>Try it by clicking run</a:t>
            </a:r>
            <a:endParaRPr lang="en-PH" dirty="0"/>
          </a:p>
        </p:txBody>
      </p:sp>
    </p:spTree>
    <p:extLst>
      <p:ext uri="{BB962C8B-B14F-4D97-AF65-F5344CB8AC3E}">
        <p14:creationId xmlns:p14="http://schemas.microsoft.com/office/powerpoint/2010/main" val="1830731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PH" dirty="0" smtClean="0"/>
              <a:t>Modifying Your Project</a:t>
            </a:r>
            <a:endParaRPr lang="en-PH" dirty="0"/>
          </a:p>
        </p:txBody>
      </p:sp>
      <p:sp>
        <p:nvSpPr>
          <p:cNvPr id="6" name="Text Placeholder 5"/>
          <p:cNvSpPr>
            <a:spLocks noGrp="1"/>
          </p:cNvSpPr>
          <p:nvPr>
            <p:ph type="body" idx="1"/>
          </p:nvPr>
        </p:nvSpPr>
        <p:spPr/>
        <p:txBody>
          <a:bodyPr/>
          <a:lstStyle/>
          <a:p>
            <a:endParaRPr lang="en-PH"/>
          </a:p>
        </p:txBody>
      </p:sp>
    </p:spTree>
    <p:extLst>
      <p:ext uri="{BB962C8B-B14F-4D97-AF65-F5344CB8AC3E}">
        <p14:creationId xmlns:p14="http://schemas.microsoft.com/office/powerpoint/2010/main" val="246490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main.xml in res\layout</a:t>
            </a:r>
          </a:p>
        </p:txBody>
      </p:sp>
      <p:pic>
        <p:nvPicPr>
          <p:cNvPr id="12291" name="Picture 2"/>
          <p:cNvPicPr>
            <a:picLocks noChangeAspect="1" noChangeArrowheads="1"/>
          </p:cNvPicPr>
          <p:nvPr/>
        </p:nvPicPr>
        <p:blipFill>
          <a:blip r:embed="rId3" cstate="print"/>
          <a:srcRect l="18433" t="10846" r="18425" b="21799"/>
          <a:stretch>
            <a:fillRect/>
          </a:stretch>
        </p:blipFill>
        <p:spPr bwMode="auto">
          <a:xfrm>
            <a:off x="237449" y="1587656"/>
            <a:ext cx="6772503" cy="5080498"/>
          </a:xfrm>
          <a:prstGeom prst="rect">
            <a:avLst/>
          </a:prstGeom>
          <a:noFill/>
          <a:ln w="9525">
            <a:noFill/>
            <a:round/>
            <a:headEnd/>
            <a:tailEnd/>
          </a:ln>
        </p:spPr>
      </p:pic>
      <p:pic>
        <p:nvPicPr>
          <p:cNvPr id="12292" name="Picture 3"/>
          <p:cNvPicPr>
            <a:picLocks noChangeAspect="1" noChangeArrowheads="1"/>
          </p:cNvPicPr>
          <p:nvPr/>
        </p:nvPicPr>
        <p:blipFill>
          <a:blip r:embed="rId4" cstate="print"/>
          <a:srcRect l="20073" t="2271" r="42883"/>
          <a:stretch>
            <a:fillRect/>
          </a:stretch>
        </p:blipFill>
        <p:spPr bwMode="auto">
          <a:xfrm>
            <a:off x="6130349" y="1219723"/>
            <a:ext cx="2540248" cy="4712565"/>
          </a:xfrm>
          <a:prstGeom prst="rect">
            <a:avLst/>
          </a:prstGeom>
          <a:noFill/>
          <a:ln w="9525">
            <a:noFill/>
            <a:round/>
            <a:headEnd/>
            <a:tailEnd/>
          </a:ln>
        </p:spPr>
      </p:pic>
    </p:spTree>
    <p:extLst>
      <p:ext uri="{BB962C8B-B14F-4D97-AF65-F5344CB8AC3E}">
        <p14:creationId xmlns:p14="http://schemas.microsoft.com/office/powerpoint/2010/main" val="4022351541"/>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the Activity</a:t>
            </a:r>
          </a:p>
        </p:txBody>
      </p:sp>
      <p:pic>
        <p:nvPicPr>
          <p:cNvPr id="13315" name="Picture 2"/>
          <p:cNvPicPr>
            <a:picLocks noChangeAspect="1" noChangeArrowheads="1"/>
          </p:cNvPicPr>
          <p:nvPr/>
        </p:nvPicPr>
        <p:blipFill>
          <a:blip r:embed="rId3" cstate="print"/>
          <a:srcRect r="44730" b="17590"/>
          <a:stretch>
            <a:fillRect/>
          </a:stretch>
        </p:blipFill>
        <p:spPr bwMode="auto">
          <a:xfrm>
            <a:off x="1285806" y="1476772"/>
            <a:ext cx="5080498" cy="5327466"/>
          </a:xfrm>
          <a:prstGeom prst="rect">
            <a:avLst/>
          </a:prstGeom>
          <a:noFill/>
          <a:ln w="9525">
            <a:noFill/>
            <a:round/>
            <a:headEnd/>
            <a:tailEnd/>
          </a:ln>
        </p:spPr>
      </p:pic>
    </p:spTree>
    <p:extLst>
      <p:ext uri="{BB962C8B-B14F-4D97-AF65-F5344CB8AC3E}">
        <p14:creationId xmlns:p14="http://schemas.microsoft.com/office/powerpoint/2010/main" val="1901698942"/>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Run the Activity</a:t>
            </a:r>
          </a:p>
        </p:txBody>
      </p:sp>
      <p:sp>
        <p:nvSpPr>
          <p:cNvPr id="14339" name="Rectangle 3"/>
          <p:cNvSpPr>
            <a:spLocks noGrp="1" noChangeArrowheads="1"/>
          </p:cNvSpPr>
          <p:nvPr>
            <p:ph sz="quarter" idx="4294967295"/>
          </p:nvPr>
        </p:nvSpPr>
        <p:spPr>
          <a:xfrm>
            <a:off x="4672804" y="1604457"/>
            <a:ext cx="4015713" cy="4526078"/>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Lst>
            </a:pPr>
            <a:r>
              <a:rPr lang="fi-FI" sz="2700" smtClean="0"/>
              <a:t>Make sure you have the LogCat screen</a:t>
            </a:r>
          </a:p>
        </p:txBody>
      </p:sp>
      <p:pic>
        <p:nvPicPr>
          <p:cNvPr id="14340" name="Picture 2"/>
          <p:cNvPicPr>
            <a:picLocks noChangeAspect="1" noChangeArrowheads="1"/>
          </p:cNvPicPr>
          <p:nvPr/>
        </p:nvPicPr>
        <p:blipFill>
          <a:blip r:embed="rId3" cstate="print"/>
          <a:srcRect r="49989" b="42842"/>
          <a:stretch>
            <a:fillRect/>
          </a:stretch>
        </p:blipFill>
        <p:spPr bwMode="auto">
          <a:xfrm>
            <a:off x="168754" y="1523814"/>
            <a:ext cx="4302443" cy="4952813"/>
          </a:xfrm>
          <a:prstGeom prst="rect">
            <a:avLst/>
          </a:prstGeom>
          <a:noFill/>
          <a:ln w="9525">
            <a:noFill/>
            <a:round/>
            <a:headEnd/>
            <a:tailEnd/>
          </a:ln>
        </p:spPr>
      </p:pic>
    </p:spTree>
    <p:extLst>
      <p:ext uri="{BB962C8B-B14F-4D97-AF65-F5344CB8AC3E}">
        <p14:creationId xmlns:p14="http://schemas.microsoft.com/office/powerpoint/2010/main" val="1606371676"/>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the Activity again</a:t>
            </a:r>
          </a:p>
        </p:txBody>
      </p:sp>
      <p:pic>
        <p:nvPicPr>
          <p:cNvPr id="15363" name="Picture 2"/>
          <p:cNvPicPr>
            <a:picLocks noChangeAspect="1" noChangeArrowheads="1"/>
          </p:cNvPicPr>
          <p:nvPr/>
        </p:nvPicPr>
        <p:blipFill>
          <a:blip r:embed="rId3" cstate="print"/>
          <a:srcRect t="15054" r="36836"/>
          <a:stretch>
            <a:fillRect/>
          </a:stretch>
        </p:blipFill>
        <p:spPr bwMode="auto">
          <a:xfrm>
            <a:off x="949793" y="1523815"/>
            <a:ext cx="5314960" cy="5142659"/>
          </a:xfrm>
          <a:prstGeom prst="rect">
            <a:avLst/>
          </a:prstGeom>
          <a:noFill/>
          <a:ln w="9525">
            <a:noFill/>
            <a:round/>
            <a:headEnd/>
            <a:tailEnd/>
          </a:ln>
        </p:spPr>
      </p:pic>
    </p:spTree>
    <p:extLst>
      <p:ext uri="{BB962C8B-B14F-4D97-AF65-F5344CB8AC3E}">
        <p14:creationId xmlns:p14="http://schemas.microsoft.com/office/powerpoint/2010/main" val="2068518536"/>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l="18433" r="13162"/>
          <a:stretch>
            <a:fillRect/>
          </a:stretch>
        </p:blipFill>
        <p:spPr bwMode="auto">
          <a:xfrm>
            <a:off x="557034" y="1523814"/>
            <a:ext cx="4015713" cy="4762966"/>
          </a:xfrm>
          <a:prstGeom prst="rect">
            <a:avLst/>
          </a:prstGeom>
          <a:noFill/>
          <a:ln w="9525">
            <a:noFill/>
            <a:round/>
            <a:headEnd/>
            <a:tailEnd/>
          </a:ln>
        </p:spPr>
      </p:pic>
      <p:sp>
        <p:nvSpPr>
          <p:cNvPr id="16387" name="Rectangle 2"/>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2nd run of application</a:t>
            </a:r>
          </a:p>
        </p:txBody>
      </p:sp>
      <p:sp>
        <p:nvSpPr>
          <p:cNvPr id="16388" name="Rectangle 3"/>
          <p:cNvSpPr>
            <a:spLocks noGrp="1" noChangeArrowheads="1"/>
          </p:cNvSpPr>
          <p:nvPr>
            <p:ph sz="quarter" idx="4294967295"/>
          </p:nvPr>
        </p:nvSpPr>
        <p:spPr>
          <a:xfrm>
            <a:off x="4672804" y="1604457"/>
            <a:ext cx="4015713" cy="4526078"/>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Lst>
            </a:pPr>
            <a:r>
              <a:rPr lang="fi-FI" sz="2700" smtClean="0"/>
              <a:t>Toast message appears on the screen reflecting value in EditText control</a:t>
            </a:r>
          </a:p>
        </p:txBody>
      </p:sp>
      <p:sp>
        <p:nvSpPr>
          <p:cNvPr id="16389" name="Line 4"/>
          <p:cNvSpPr>
            <a:spLocks noChangeShapeType="1"/>
          </p:cNvSpPr>
          <p:nvPr/>
        </p:nvSpPr>
        <p:spPr bwMode="auto">
          <a:xfrm flipV="1">
            <a:off x="1693500" y="1903507"/>
            <a:ext cx="3216752" cy="3432360"/>
          </a:xfrm>
          <a:prstGeom prst="line">
            <a:avLst/>
          </a:prstGeom>
          <a:noFill/>
          <a:ln w="9525">
            <a:solidFill>
              <a:srgbClr val="FF0000"/>
            </a:solidFill>
            <a:round/>
            <a:headEnd type="triangle" w="med" len="med"/>
            <a:tailEnd/>
          </a:ln>
        </p:spPr>
        <p:txBody>
          <a:bodyPr/>
          <a:lstStyle/>
          <a:p>
            <a:endParaRPr lang="en-PH"/>
          </a:p>
        </p:txBody>
      </p:sp>
    </p:spTree>
    <p:extLst>
      <p:ext uri="{BB962C8B-B14F-4D97-AF65-F5344CB8AC3E}">
        <p14:creationId xmlns:p14="http://schemas.microsoft.com/office/powerpoint/2010/main" val="410919371"/>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Example:</a:t>
            </a:r>
          </a:p>
        </p:txBody>
      </p:sp>
      <p:sp>
        <p:nvSpPr>
          <p:cNvPr id="9220" name="Rectangle 3"/>
          <p:cNvSpPr>
            <a:spLocks noGrp="1" noChangeArrowheads="1"/>
          </p:cNvSpPr>
          <p:nvPr>
            <p:ph sz="quarter" idx="4294967295"/>
          </p:nvPr>
        </p:nvSpPr>
        <p:spPr>
          <a:xfrm>
            <a:off x="4672804" y="1604457"/>
            <a:ext cx="4015713" cy="4526078"/>
          </a:xfrm>
          <a:prstGeom prst="rect">
            <a:avLst/>
          </a:prstGeom>
        </p:spPr>
        <p:txBody>
          <a:bodyPr>
            <a:normAutofit/>
          </a:bodyPr>
          <a:lstStyle/>
          <a:p>
            <a:pPr marL="801688" indent="-600075"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z="2700" smtClean="0"/>
              <a:t>Create the following form</a:t>
            </a:r>
          </a:p>
          <a:p>
            <a:pPr marL="1603375" lvl="1" indent="-531813"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mtClean="0"/>
              <a:t>It contains an EditText, Button and TextView</a:t>
            </a:r>
          </a:p>
          <a:p>
            <a:pPr marL="801688" indent="-600075"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z="2700" smtClean="0"/>
              <a:t>Whenever you click the button it will display ”Hello ” + the content of the EditText in the TextView</a:t>
            </a:r>
          </a:p>
        </p:txBody>
      </p:sp>
      <p:pic>
        <p:nvPicPr>
          <p:cNvPr id="17412" name="Picture 2"/>
          <p:cNvPicPr>
            <a:picLocks noChangeAspect="1" noChangeArrowheads="1"/>
          </p:cNvPicPr>
          <p:nvPr/>
        </p:nvPicPr>
        <p:blipFill>
          <a:blip r:embed="rId3" cstate="print"/>
          <a:srcRect l="18138" r="43900"/>
          <a:stretch>
            <a:fillRect/>
          </a:stretch>
        </p:blipFill>
        <p:spPr bwMode="auto">
          <a:xfrm>
            <a:off x="1015502" y="1770782"/>
            <a:ext cx="2540249" cy="4705845"/>
          </a:xfrm>
          <a:prstGeom prst="rect">
            <a:avLst/>
          </a:prstGeom>
          <a:noFill/>
          <a:ln w="9525">
            <a:noFill/>
            <a:round/>
            <a:headEnd/>
            <a:tailEnd/>
          </a:ln>
        </p:spPr>
      </p:pic>
    </p:spTree>
    <p:extLst>
      <p:ext uri="{BB962C8B-B14F-4D97-AF65-F5344CB8AC3E}">
        <p14:creationId xmlns:p14="http://schemas.microsoft.com/office/powerpoint/2010/main" val="143983512"/>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Main.xml</a:t>
            </a:r>
          </a:p>
        </p:txBody>
      </p:sp>
      <p:pic>
        <p:nvPicPr>
          <p:cNvPr id="18435" name="Picture 2"/>
          <p:cNvPicPr>
            <a:picLocks noChangeAspect="1" noChangeArrowheads="1"/>
          </p:cNvPicPr>
          <p:nvPr/>
        </p:nvPicPr>
        <p:blipFill>
          <a:blip r:embed="rId3" cstate="print"/>
          <a:srcRect r="40445" b="52039"/>
          <a:stretch>
            <a:fillRect/>
          </a:stretch>
        </p:blipFill>
        <p:spPr bwMode="auto">
          <a:xfrm>
            <a:off x="338999" y="1562454"/>
            <a:ext cx="7502769" cy="4571441"/>
          </a:xfrm>
          <a:prstGeom prst="rect">
            <a:avLst/>
          </a:prstGeom>
          <a:noFill/>
          <a:ln w="9525">
            <a:noFill/>
            <a:round/>
            <a:headEnd/>
            <a:tailEnd/>
          </a:ln>
        </p:spPr>
      </p:pic>
    </p:spTree>
    <p:extLst>
      <p:ext uri="{BB962C8B-B14F-4D97-AF65-F5344CB8AC3E}">
        <p14:creationId xmlns:p14="http://schemas.microsoft.com/office/powerpoint/2010/main" val="1691640303"/>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srcRect l="2650" t="27681" r="42099"/>
          <a:stretch>
            <a:fillRect/>
          </a:stretch>
        </p:blipFill>
        <p:spPr bwMode="auto">
          <a:xfrm>
            <a:off x="1523253" y="1523814"/>
            <a:ext cx="5927248" cy="4606721"/>
          </a:xfrm>
          <a:prstGeom prst="rect">
            <a:avLst/>
          </a:prstGeom>
          <a:noFill/>
          <a:ln w="9525">
            <a:noFill/>
            <a:round/>
            <a:headEnd/>
            <a:tailEnd/>
          </a:ln>
        </p:spPr>
      </p:pic>
      <p:sp>
        <p:nvSpPr>
          <p:cNvPr id="19459" name="Rectangle 2"/>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Activity code</a:t>
            </a:r>
          </a:p>
        </p:txBody>
      </p:sp>
    </p:spTree>
    <p:extLst>
      <p:ext uri="{BB962C8B-B14F-4D97-AF65-F5344CB8AC3E}">
        <p14:creationId xmlns:p14="http://schemas.microsoft.com/office/powerpoint/2010/main" val="4085251647"/>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Get an overview of Mobile Application development</a:t>
            </a:r>
          </a:p>
          <a:p>
            <a:r>
              <a:rPr lang="en-US" dirty="0" smtClean="0"/>
              <a:t>Know the basic skills needed to create a simple app.</a:t>
            </a:r>
          </a:p>
          <a:p>
            <a:r>
              <a:rPr lang="en-US" dirty="0" smtClean="0"/>
              <a:t>Create a simple application</a:t>
            </a:r>
            <a:endParaRPr lang="en-US" dirty="0"/>
          </a:p>
        </p:txBody>
      </p:sp>
    </p:spTree>
    <p:extLst>
      <p:ext uri="{BB962C8B-B14F-4D97-AF65-F5344CB8AC3E}">
        <p14:creationId xmlns:p14="http://schemas.microsoft.com/office/powerpoint/2010/main" val="41644320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END </a:t>
            </a:r>
            <a:r>
              <a:rPr lang="en-PH" smtClean="0"/>
              <a:t>OF Day 1</a:t>
            </a:r>
            <a:endParaRPr lang="en-PH" dirty="0"/>
          </a:p>
        </p:txBody>
      </p:sp>
      <p:sp>
        <p:nvSpPr>
          <p:cNvPr id="3" name="Content Placeholder 2"/>
          <p:cNvSpPr>
            <a:spLocks noGrp="1"/>
          </p:cNvSpPr>
          <p:nvPr>
            <p:ph idx="1"/>
          </p:nvPr>
        </p:nvSpPr>
        <p:spPr/>
        <p:txBody>
          <a:bodyPr/>
          <a:lstStyle/>
          <a:p>
            <a:endParaRPr lang="en-PH"/>
          </a:p>
        </p:txBody>
      </p:sp>
    </p:spTree>
    <p:extLst>
      <p:ext uri="{BB962C8B-B14F-4D97-AF65-F5344CB8AC3E}">
        <p14:creationId xmlns:p14="http://schemas.microsoft.com/office/powerpoint/2010/main" val="62379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of Things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88096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it?</a:t>
            </a:r>
            <a:endParaRPr lang="en-US" dirty="0"/>
          </a:p>
        </p:txBody>
      </p:sp>
      <p:sp>
        <p:nvSpPr>
          <p:cNvPr id="5" name="Content Placeholder 4"/>
          <p:cNvSpPr>
            <a:spLocks noGrp="1"/>
          </p:cNvSpPr>
          <p:nvPr>
            <p:ph idx="1"/>
          </p:nvPr>
        </p:nvSpPr>
        <p:spPr/>
        <p:txBody>
          <a:bodyPr>
            <a:normAutofit/>
          </a:bodyPr>
          <a:lstStyle/>
          <a:p>
            <a:pPr marL="68580" indent="0">
              <a:buNone/>
            </a:pPr>
            <a:r>
              <a:rPr lang="en-US" b="1" i="1" dirty="0" smtClean="0"/>
              <a:t>“Imagine </a:t>
            </a:r>
            <a:r>
              <a:rPr lang="en-US" b="1" i="1" dirty="0"/>
              <a:t>a world where everything can be both analogue and digitally approached - reformulates our relationship with objects – things- as well as the objects themselves.  Any object that carries an RFID tag relates not only to you, but also through being read by a RFID reader nearby, to other objects, relations or values in a database. In this world, you are no longer alone, anywhere</a:t>
            </a:r>
            <a:r>
              <a:rPr lang="en-US" b="1" i="1" dirty="0" smtClean="0"/>
              <a:t>.”</a:t>
            </a:r>
            <a:endParaRPr lang="en-US" b="1" i="1" dirty="0"/>
          </a:p>
        </p:txBody>
      </p:sp>
    </p:spTree>
    <p:extLst>
      <p:ext uri="{BB962C8B-B14F-4D97-AF65-F5344CB8AC3E}">
        <p14:creationId xmlns:p14="http://schemas.microsoft.com/office/powerpoint/2010/main" val="34249952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McKinsey Quarterly</a:t>
            </a:r>
            <a:endParaRPr lang="en-US" dirty="0"/>
          </a:p>
        </p:txBody>
      </p:sp>
      <p:sp>
        <p:nvSpPr>
          <p:cNvPr id="5" name="Content Placeholder 4"/>
          <p:cNvSpPr>
            <a:spLocks noGrp="1"/>
          </p:cNvSpPr>
          <p:nvPr>
            <p:ph idx="1"/>
          </p:nvPr>
        </p:nvSpPr>
        <p:spPr/>
        <p:txBody>
          <a:bodyPr/>
          <a:lstStyle/>
          <a:p>
            <a:pPr marL="68580" indent="0">
              <a:buNone/>
            </a:pPr>
            <a:r>
              <a:rPr lang="en-US" b="1" i="1" dirty="0" smtClean="0"/>
              <a:t>“More </a:t>
            </a:r>
            <a:r>
              <a:rPr lang="en-US" b="1" i="1" dirty="0"/>
              <a:t>objects are becoming embedded with sensors and gaining the ability to communicate. The resulting information networks promise to create new business models, improve business processes, and reduce costs and risks</a:t>
            </a:r>
            <a:r>
              <a:rPr lang="en-US" b="1" i="1" dirty="0" smtClean="0"/>
              <a:t>.”</a:t>
            </a:r>
            <a:endParaRPr lang="en-US" b="1" i="1" dirty="0"/>
          </a:p>
          <a:p>
            <a:endParaRPr lang="en-US" dirty="0"/>
          </a:p>
        </p:txBody>
      </p:sp>
    </p:spTree>
    <p:extLst>
      <p:ext uri="{BB962C8B-B14F-4D97-AF65-F5344CB8AC3E}">
        <p14:creationId xmlns:p14="http://schemas.microsoft.com/office/powerpoint/2010/main" val="25257952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1115</TotalTime>
  <Words>2274</Words>
  <Application>Microsoft Macintosh PowerPoint</Application>
  <PresentationFormat>On-screen Show (4:3)</PresentationFormat>
  <Paragraphs>249</Paragraphs>
  <Slides>60</Slides>
  <Notes>33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Perspective</vt:lpstr>
      <vt:lpstr>Android Development Boot Camp</vt:lpstr>
      <vt:lpstr>Ronald L. Ramos</vt:lpstr>
      <vt:lpstr>Ronald L. Ramos</vt:lpstr>
      <vt:lpstr>Presentations</vt:lpstr>
      <vt:lpstr>Introduce yourself</vt:lpstr>
      <vt:lpstr>Objectives</vt:lpstr>
      <vt:lpstr>The Internet of Things</vt:lpstr>
      <vt:lpstr>What is it?</vt:lpstr>
      <vt:lpstr>McKinsey Quarterly</vt:lpstr>
      <vt:lpstr>An example</vt:lpstr>
      <vt:lpstr>Cisco’s view</vt:lpstr>
      <vt:lpstr>Introduction to Android</vt:lpstr>
      <vt:lpstr>Smart Phones</vt:lpstr>
      <vt:lpstr>PowerPoint Presentation</vt:lpstr>
      <vt:lpstr>PowerPoint Presentation</vt:lpstr>
      <vt:lpstr>There are now more Android-enabled phones out there than iPhones. 400,000 new Android devices are activated each day.</vt:lpstr>
      <vt:lpstr>Google Nexus Program</vt:lpstr>
      <vt:lpstr>Google Android One</vt:lpstr>
      <vt:lpstr>Minimum specs for a good Android Phone</vt:lpstr>
      <vt:lpstr>App development is not rocket science</vt:lpstr>
      <vt:lpstr>PowerPoint Presentation</vt:lpstr>
      <vt:lpstr>PowerPoint Presentation</vt:lpstr>
      <vt:lpstr>PowerPoint Presentation</vt:lpstr>
      <vt:lpstr>Mobile development can rival Desktop Applications</vt:lpstr>
      <vt:lpstr>PowerPoint Presentation</vt:lpstr>
      <vt:lpstr>PowerPoint Presentation</vt:lpstr>
      <vt:lpstr>What is Android?</vt:lpstr>
      <vt:lpstr>Brief History</vt:lpstr>
      <vt:lpstr>Android Versions</vt:lpstr>
      <vt:lpstr>Android Version Market Share</vt:lpstr>
      <vt:lpstr>Screen Densities Distribution</vt:lpstr>
      <vt:lpstr>Why develop for Android?</vt:lpstr>
      <vt:lpstr>More Android Advantages</vt:lpstr>
      <vt:lpstr>Setting up the Android Development Environment</vt:lpstr>
      <vt:lpstr>What you’ll need</vt:lpstr>
      <vt:lpstr>Android Studio</vt:lpstr>
      <vt:lpstr>Hello World</vt:lpstr>
      <vt:lpstr>Creating a New Android Project</vt:lpstr>
      <vt:lpstr>Configure project</vt:lpstr>
      <vt:lpstr>Select Target Devices</vt:lpstr>
      <vt:lpstr>Select Activity Template</vt:lpstr>
      <vt:lpstr>Name the default files</vt:lpstr>
      <vt:lpstr>The workbench</vt:lpstr>
      <vt:lpstr>Running the project</vt:lpstr>
      <vt:lpstr>Running the emulator</vt:lpstr>
      <vt:lpstr>The running app</vt:lpstr>
      <vt:lpstr>Your first Android App</vt:lpstr>
      <vt:lpstr>Create a New Android Project</vt:lpstr>
      <vt:lpstr>Create a new Android Project</vt:lpstr>
      <vt:lpstr>Create a New Android Project</vt:lpstr>
      <vt:lpstr>Modifying Your Project</vt:lpstr>
      <vt:lpstr>Modify main.xml in res\layout</vt:lpstr>
      <vt:lpstr>Modify the Activity</vt:lpstr>
      <vt:lpstr>Run the Activity</vt:lpstr>
      <vt:lpstr>Modify the Activity again</vt:lpstr>
      <vt:lpstr>2nd run of application</vt:lpstr>
      <vt:lpstr>Example:</vt:lpstr>
      <vt:lpstr>Main.xml</vt:lpstr>
      <vt:lpstr>Activity code</vt:lpstr>
      <vt:lpstr>END OF Day 1</vt:lpstr>
    </vt:vector>
  </TitlesOfParts>
  <Company>Smart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Development Boot Camp 2013</dc:title>
  <dc:creator>RAMOS, Ronald L.</dc:creator>
  <cp:lastModifiedBy>Ronald Ramos</cp:lastModifiedBy>
  <cp:revision>35</cp:revision>
  <dcterms:created xsi:type="dcterms:W3CDTF">2013-04-07T15:10:47Z</dcterms:created>
  <dcterms:modified xsi:type="dcterms:W3CDTF">2016-08-16T13:39:14Z</dcterms:modified>
</cp:coreProperties>
</file>