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23" r:id="rId18"/>
    <p:sldId id="324" r:id="rId19"/>
    <p:sldId id="325" r:id="rId20"/>
    <p:sldId id="304" r:id="rId21"/>
    <p:sldId id="305" r:id="rId22"/>
    <p:sldId id="306" r:id="rId23"/>
    <p:sldId id="307" r:id="rId24"/>
    <p:sldId id="308" r:id="rId25"/>
    <p:sldId id="309" r:id="rId26"/>
    <p:sldId id="310" r:id="rId27"/>
    <p:sldId id="259" r:id="rId28"/>
    <p:sldId id="260" r:id="rId29"/>
    <p:sldId id="261" r:id="rId30"/>
    <p:sldId id="262" r:id="rId31"/>
    <p:sldId id="286" r:id="rId32"/>
    <p:sldId id="265" r:id="rId33"/>
    <p:sldId id="266" r:id="rId34"/>
    <p:sldId id="267" r:id="rId35"/>
    <p:sldId id="263" r:id="rId36"/>
    <p:sldId id="314" r:id="rId37"/>
    <p:sldId id="292" r:id="rId38"/>
    <p:sldId id="293" r:id="rId39"/>
    <p:sldId id="315" r:id="rId40"/>
    <p:sldId id="320" r:id="rId41"/>
    <p:sldId id="321" r:id="rId42"/>
    <p:sldId id="322" r:id="rId43"/>
    <p:sldId id="316" r:id="rId44"/>
    <p:sldId id="317" r:id="rId45"/>
    <p:sldId id="318" r:id="rId46"/>
    <p:sldId id="319"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78974" autoAdjust="0"/>
  </p:normalViewPr>
  <p:slideViewPr>
    <p:cSldViewPr>
      <p:cViewPr varScale="1">
        <p:scale>
          <a:sx n="81" d="100"/>
          <a:sy n="81" d="100"/>
        </p:scale>
        <p:origin x="-188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Studio (IDE with SDK)</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09/01/17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21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developer.android.com</a:t>
            </a:r>
            <a:r>
              <a:rPr lang="en-US" dirty="0" smtClean="0"/>
              <a:t>/about/dashboards/</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30</a:t>
            </a:fld>
            <a:endParaRPr lang="en-US"/>
          </a:p>
        </p:txBody>
      </p:sp>
    </p:spTree>
    <p:extLst>
      <p:ext uri="{BB962C8B-B14F-4D97-AF65-F5344CB8AC3E}">
        <p14:creationId xmlns:p14="http://schemas.microsoft.com/office/powerpoint/2010/main" val="192060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“Imagine 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p>
          <a:p>
            <a:endParaRPr lang="en-US" dirty="0" smtClean="0"/>
          </a:p>
          <a:p>
            <a:endParaRPr lang="en-US" dirty="0" smtClean="0"/>
          </a:p>
          <a:p>
            <a:endParaRPr lang="en-US" dirty="0" smtClean="0"/>
          </a:p>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developer.android.com</a:t>
            </a:r>
            <a:r>
              <a:rPr lang="en-US" dirty="0" smtClean="0"/>
              <a:t>/tools/studio/</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36</a:t>
            </a:fld>
            <a:endParaRPr lang="en-US"/>
          </a:p>
        </p:txBody>
      </p:sp>
    </p:spTree>
    <p:extLst>
      <p:ext uri="{BB962C8B-B14F-4D97-AF65-F5344CB8AC3E}">
        <p14:creationId xmlns:p14="http://schemas.microsoft.com/office/powerpoint/2010/main" val="50232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is the basic program module in Android.  An app has at least one Activity</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41</a:t>
            </a:fld>
            <a:endParaRPr lang="en-US"/>
          </a:p>
        </p:txBody>
      </p:sp>
    </p:spTree>
    <p:extLst>
      <p:ext uri="{BB962C8B-B14F-4D97-AF65-F5344CB8AC3E}">
        <p14:creationId xmlns:p14="http://schemas.microsoft.com/office/powerpoint/2010/main" val="51198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42</a:t>
            </a:fld>
            <a:endParaRPr lang="en-US"/>
          </a:p>
        </p:txBody>
      </p:sp>
    </p:spTree>
    <p:extLst>
      <p:ext uri="{BB962C8B-B14F-4D97-AF65-F5344CB8AC3E}">
        <p14:creationId xmlns:p14="http://schemas.microsoft.com/office/powerpoint/2010/main" val="9042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gradle</a:t>
            </a:r>
            <a:r>
              <a:rPr lang="en-US" baseline="0" dirty="0" smtClean="0"/>
              <a:t> has finished building your new project you will be taken to the AS workbench</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43</a:t>
            </a:fld>
            <a:endParaRPr lang="en-US"/>
          </a:p>
        </p:txBody>
      </p:sp>
    </p:spTree>
    <p:extLst>
      <p:ext uri="{BB962C8B-B14F-4D97-AF65-F5344CB8AC3E}">
        <p14:creationId xmlns:p14="http://schemas.microsoft.com/office/powerpoint/2010/main" val="214995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console on Android Studio will display status</a:t>
            </a:r>
            <a:r>
              <a:rPr lang="en-US" baseline="0" dirty="0" smtClean="0"/>
              <a:t> messages regarding the running app.</a:t>
            </a:r>
          </a:p>
          <a:p>
            <a:endParaRPr lang="en-US" baseline="0" dirty="0" smtClean="0"/>
          </a:p>
          <a:p>
            <a:r>
              <a:rPr lang="en-US" baseline="0" dirty="0" smtClean="0"/>
              <a:t>The emulator should also boot up on your PC</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45</a:t>
            </a:fld>
            <a:endParaRPr lang="en-US"/>
          </a:p>
        </p:txBody>
      </p:sp>
    </p:spTree>
    <p:extLst>
      <p:ext uri="{BB962C8B-B14F-4D97-AF65-F5344CB8AC3E}">
        <p14:creationId xmlns:p14="http://schemas.microsoft.com/office/powerpoint/2010/main" val="272403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49</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a:t>
            </a:r>
            <a:r>
              <a:rPr lang="fi-FI" sz="2500" dirty="0" err="1" smtClean="0">
                <a:latin typeface="Arial" charset="0"/>
                <a:ea typeface="msmincho" charset="0"/>
                <a:cs typeface="msmincho" charset="0"/>
              </a:rPr>
              <a:t>Android</a:t>
            </a:r>
            <a:r>
              <a:rPr lang="fi-FI" sz="2500" dirty="0" smtClean="0">
                <a:latin typeface="Arial" charset="0"/>
                <a:ea typeface="msmincho" charset="0"/>
                <a:cs typeface="msmincho" charset="0"/>
              </a:rPr>
              <a:t> Studio</a:t>
            </a:r>
            <a:endParaRPr lang="fi-FI" sz="2500" dirty="0">
              <a:latin typeface="Arial" charset="0"/>
              <a:ea typeface="msmincho" charset="0"/>
              <a:cs typeface="msmincho"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52</a:t>
            </a:fld>
            <a:endParaRPr lang="fi-FI" smtClean="0"/>
          </a:p>
        </p:txBody>
      </p:sp>
      <p:sp>
        <p:nvSpPr>
          <p:cNvPr id="2662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53</a:t>
            </a:fld>
            <a:endParaRPr lang="fi-FI" smtClean="0"/>
          </a:p>
        </p:txBody>
      </p:sp>
      <p:sp>
        <p:nvSpPr>
          <p:cNvPr id="2765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smtClean="0">
                <a:latin typeface="Arial" charset="0"/>
                <a:ea typeface="msmincho" charset="0"/>
                <a:cs typeface="msmincho" charset="0"/>
              </a:rPr>
              <a:t>The </a:t>
            </a:r>
            <a:r>
              <a:rPr lang="fi-FI" sz="2500" dirty="0" err="1" smtClean="0">
                <a:latin typeface="Arial" charset="0"/>
                <a:ea typeface="msmincho" charset="0"/>
                <a:cs typeface="msmincho" charset="0"/>
              </a:rPr>
              <a:t>activity</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will</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do</a:t>
            </a:r>
            <a:r>
              <a:rPr lang="fi-FI" sz="2500" dirty="0" smtClean="0">
                <a:latin typeface="Arial" charset="0"/>
                <a:ea typeface="msmincho" charset="0"/>
                <a:cs typeface="msmincho" charset="0"/>
              </a:rPr>
              <a:t> the </a:t>
            </a:r>
            <a:r>
              <a:rPr lang="fi-FI" sz="2500" dirty="0" err="1" smtClean="0">
                <a:latin typeface="Arial" charset="0"/>
                <a:ea typeface="msmincho" charset="0"/>
                <a:cs typeface="msmincho" charset="0"/>
              </a:rPr>
              <a:t>following</a:t>
            </a:r>
            <a:r>
              <a:rPr lang="fi-FI" sz="2500" dirty="0" smtClean="0">
                <a:latin typeface="Arial" charset="0"/>
                <a:ea typeface="msmincho" charset="0"/>
                <a:cs typeface="msmincho" charset="0"/>
              </a:rPr>
              <a:t>:</a:t>
            </a: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54</a:t>
            </a:fld>
            <a:endParaRPr lang="fi-FI" smtClean="0"/>
          </a:p>
        </p:txBody>
      </p:sp>
      <p:sp>
        <p:nvSpPr>
          <p:cNvPr id="2867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55</a:t>
            </a:fld>
            <a:endParaRPr lang="fi-FI" smtClean="0"/>
          </a:p>
        </p:txBody>
      </p:sp>
      <p:sp>
        <p:nvSpPr>
          <p:cNvPr id="296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56</a:t>
            </a:fld>
            <a:endParaRPr lang="fi-FI" smtClean="0"/>
          </a:p>
        </p:txBody>
      </p:sp>
      <p:sp>
        <p:nvSpPr>
          <p:cNvPr id="3072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57</a:t>
            </a:fld>
            <a:endParaRPr lang="fi-FI" smtClean="0"/>
          </a:p>
        </p:txBody>
      </p:sp>
      <p:sp>
        <p:nvSpPr>
          <p:cNvPr id="3174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58</a:t>
            </a:fld>
            <a:endParaRPr lang="fi-FI" smtClean="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59</a:t>
            </a:fld>
            <a:endParaRPr lang="fi-FI" smtClean="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09/01/17</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09/01/17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09/01/17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09/01/17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09/01/17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09/01/17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09/01/17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09/01/17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09/01/17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09/01/17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09/01/17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09/01/17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1758" y="6248400"/>
            <a:ext cx="502284" cy="533400"/>
          </a:xfrm>
          <a:prstGeom prst="rect">
            <a:avLst/>
          </a:prstGeom>
        </p:spPr>
      </p:pic>
      <p:pic>
        <p:nvPicPr>
          <p:cNvPr id="8" name="Picture 7" descr="sweeplogo.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5800" y="6257488"/>
            <a:ext cx="1143000" cy="524312"/>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 Id="rId3" Type="http://schemas.openxmlformats.org/officeDocument/2006/relationships/hyperlink" Target="http://brickstories.blogspo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UBandroid201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Camp</a:t>
            </a:r>
            <a:endParaRPr lang="en-US" dirty="0"/>
          </a:p>
        </p:txBody>
      </p:sp>
      <p:sp>
        <p:nvSpPr>
          <p:cNvPr id="3" name="Subtitle 2"/>
          <p:cNvSpPr>
            <a:spLocks noGrp="1"/>
          </p:cNvSpPr>
          <p:nvPr>
            <p:ph type="subTitle" idx="1"/>
          </p:nvPr>
        </p:nvSpPr>
        <p:spPr/>
        <p:txBody>
          <a:bodyPr>
            <a:normAutofit/>
          </a:bodyPr>
          <a:lstStyle/>
          <a:p>
            <a:r>
              <a:rPr lang="en-US" dirty="0" smtClean="0"/>
              <a:t>Ronald L. Ramos</a:t>
            </a:r>
            <a:endParaRPr lang="en-US" dirty="0"/>
          </a:p>
          <a:p>
            <a:r>
              <a:rPr lang="en-US" dirty="0" smtClean="0"/>
              <a:t>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903187"/>
            <a:ext cx="1963632" cy="2278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450" y="1752600"/>
            <a:ext cx="1435099" cy="1524000"/>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4724400" y="32004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209800"/>
            <a:ext cx="2025474" cy="24373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562100"/>
            <a:ext cx="2133600" cy="1333499"/>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Nexus Program</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dirty="0"/>
              <a:t>Google Nexus is a line of consumer electronic devices that run the Android operating system. Google manages the design, development, marketing, and support of these devices, but some development and all manufacturing are carried out by partnering with original equipment manufacturers (OEMs). </a:t>
            </a:r>
            <a:endParaRPr lang="en-US" dirty="0" smtClean="0"/>
          </a:p>
          <a:p>
            <a:r>
              <a:rPr lang="en-US" dirty="0" smtClean="0"/>
              <a:t>As </a:t>
            </a:r>
            <a:r>
              <a:rPr lang="en-US" dirty="0"/>
              <a:t>of August 2016, the devices currently available in the line are two smartphones, the Nexus 6P (made with Huawei) and Nexus 5X (made with LG). The line has also included tablets and streaming media players, though neither type of device is currently available. The most recent tablet was the Nexus 9 (made with HTC), and the most recent streaming media player the Nexus Player (made with Asus).</a:t>
            </a:r>
          </a:p>
          <a:p>
            <a:endParaRPr lang="en-US" dirty="0"/>
          </a:p>
          <a:p>
            <a:r>
              <a:rPr lang="en-US" dirty="0"/>
              <a:t>Devices in the Nexus line are considered Google's flagship Android products. They contain little to no manufacturer or wireless carrier modifications to Android (such as custom graphical user interfaces)</a:t>
            </a:r>
          </a:p>
        </p:txBody>
      </p:sp>
      <p:pic>
        <p:nvPicPr>
          <p:cNvPr id="7" name="Content Placeholder 6" descr="Nexus-6P1.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14466" r="-14466"/>
          <a:stretch>
            <a:fillRect/>
          </a:stretch>
        </p:blipFill>
        <p:spPr/>
      </p:pic>
    </p:spTree>
    <p:extLst>
      <p:ext uri="{BB962C8B-B14F-4D97-AF65-F5344CB8AC3E}">
        <p14:creationId xmlns:p14="http://schemas.microsoft.com/office/powerpoint/2010/main" val="233437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Android One</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dirty="0"/>
              <a:t>Android One is a line of consumer electronics devices that run the Android operating system. It is a standard created by Google for Android systems, and customers in the developing world. Google manages the design, development, marketing, and support of these devices while all manufacturing are carried out by partnering original equipment manufacturers (OEMs). </a:t>
            </a:r>
            <a:endParaRPr lang="en-US" dirty="0" smtClean="0"/>
          </a:p>
          <a:p>
            <a:r>
              <a:rPr lang="en-US" dirty="0" smtClean="0"/>
              <a:t>Android </a:t>
            </a:r>
            <a:r>
              <a:rPr lang="en-US" dirty="0"/>
              <a:t>One smartphones run software close to stock Android, without the often extensive vendor-specific modifications that many smartphone vendors apply. Security and system updates are handled by Google, avoiding problems some earlier phones have had with lacking security updates.[2][3] The first set of Android One devices features </a:t>
            </a:r>
            <a:r>
              <a:rPr lang="en-US" dirty="0" err="1"/>
              <a:t>MediaTek's</a:t>
            </a:r>
            <a:r>
              <a:rPr lang="en-US" dirty="0"/>
              <a:t> quad-core MT6582 Mobile System-on-Chip (Mobile </a:t>
            </a:r>
            <a:r>
              <a:rPr lang="en-US" dirty="0" err="1"/>
              <a:t>SoC</a:t>
            </a:r>
            <a:r>
              <a:rPr lang="en-US" dirty="0"/>
              <a:t>).</a:t>
            </a:r>
          </a:p>
          <a:p>
            <a:endParaRPr lang="en-US" dirty="0"/>
          </a:p>
          <a:p>
            <a:r>
              <a:rPr lang="en-US" dirty="0"/>
              <a:t>Android One phones initially rolled out in Pakistan, India, Bangladesh, </a:t>
            </a:r>
            <a:r>
              <a:rPr lang="en-US" dirty="0" err="1"/>
              <a:t>Nepal,Indonesia</a:t>
            </a:r>
            <a:r>
              <a:rPr lang="en-US" dirty="0"/>
              <a:t>, the Philippines, Sri Lanka, </a:t>
            </a:r>
            <a:r>
              <a:rPr lang="en-US" dirty="0" smtClean="0"/>
              <a:t>Myanmar </a:t>
            </a:r>
            <a:r>
              <a:rPr lang="en-US" dirty="0"/>
              <a:t>and other South Asian countries in 2014. The first Android One smartphones were by the Indian brands </a:t>
            </a:r>
            <a:r>
              <a:rPr lang="en-US" dirty="0" err="1"/>
              <a:t>Micromax</a:t>
            </a:r>
            <a:r>
              <a:rPr lang="en-US" dirty="0"/>
              <a:t>, Spice and </a:t>
            </a:r>
            <a:r>
              <a:rPr lang="en-US" dirty="0" err="1"/>
              <a:t>Karbonn</a:t>
            </a:r>
            <a:r>
              <a:rPr lang="en-US" dirty="0"/>
              <a:t> in September 2014,</a:t>
            </a:r>
          </a:p>
        </p:txBody>
      </p:sp>
      <p:pic>
        <p:nvPicPr>
          <p:cNvPr id="8" name="Content Placeholder 7" descr="cherrymobileG1.jpg"/>
          <p:cNvPicPr>
            <a:picLocks noGrp="1" noChangeAspect="1"/>
          </p:cNvPicPr>
          <p:nvPr>
            <p:ph sz="quarter" idx="14"/>
          </p:nvPr>
        </p:nvPicPr>
        <p:blipFill>
          <a:blip r:embed="rId2">
            <a:extLst>
              <a:ext uri="{28A0092B-C50C-407E-A947-70E740481C1C}">
                <a14:useLocalDpi xmlns:a14="http://schemas.microsoft.com/office/drawing/2010/main" val="0"/>
              </a:ext>
            </a:extLst>
          </a:blip>
          <a:srcRect t="-19319" b="-19319"/>
          <a:stretch>
            <a:fillRect/>
          </a:stretch>
        </p:blipFill>
        <p:spPr/>
      </p:pic>
    </p:spTree>
    <p:extLst>
      <p:ext uri="{BB962C8B-B14F-4D97-AF65-F5344CB8AC3E}">
        <p14:creationId xmlns:p14="http://schemas.microsoft.com/office/powerpoint/2010/main" val="209490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Minimum specs for a good Android Phone</a:t>
            </a:r>
            <a:endParaRPr lang="en-US" dirty="0"/>
          </a:p>
        </p:txBody>
      </p:sp>
      <p:pic>
        <p:nvPicPr>
          <p:cNvPr id="7" name="Content Placeholder 6" descr="Screen Shot 2016-08-16 at 8.49.58 PM.png"/>
          <p:cNvPicPr>
            <a:picLocks noGrp="1" noChangeAspect="1"/>
          </p:cNvPicPr>
          <p:nvPr>
            <p:ph idx="1"/>
          </p:nvPr>
        </p:nvPicPr>
        <p:blipFill>
          <a:blip r:embed="rId2">
            <a:extLst>
              <a:ext uri="{28A0092B-C50C-407E-A947-70E740481C1C}">
                <a14:useLocalDpi xmlns:a14="http://schemas.microsoft.com/office/drawing/2010/main" val="0"/>
              </a:ext>
            </a:extLst>
          </a:blip>
          <a:srcRect l="-13808" r="-13808"/>
          <a:stretch>
            <a:fillRect/>
          </a:stretch>
        </p:blipFill>
        <p:spPr/>
      </p:pic>
    </p:spTree>
    <p:extLst>
      <p:ext uri="{BB962C8B-B14F-4D97-AF65-F5344CB8AC3E}">
        <p14:creationId xmlns:p14="http://schemas.microsoft.com/office/powerpoint/2010/main" val="181024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1905000" y="304800"/>
            <a:ext cx="7772400" cy="731838"/>
          </a:xfrm>
        </p:spPr>
        <p:txBody>
          <a:bodyPr>
            <a:noAutofit/>
          </a:bodyPr>
          <a:lstStyle/>
          <a:p>
            <a:r>
              <a:rPr lang="en-US" sz="3200" dirty="0" smtClean="0"/>
              <a:t>Ronald L. Ramos</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838200" y="6096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xfrm>
            <a:off x="838200" y="1676400"/>
            <a:ext cx="7315200" cy="4395019"/>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US" sz="2400" dirty="0" smtClean="0">
                <a:solidFill>
                  <a:schemeClr val="tx2">
                    <a:lumMod val="75000"/>
                  </a:schemeClr>
                </a:solidFill>
              </a:rPr>
              <a:t>A s</a:t>
            </a:r>
            <a:r>
              <a:rPr lang="en" sz="2400" dirty="0" smtClean="0">
                <a:solidFill>
                  <a:schemeClr val="tx2">
                    <a:lumMod val="75000"/>
                  </a:schemeClr>
                </a:solidFill>
              </a:rPr>
              <a:t>oftware </a:t>
            </a:r>
            <a:r>
              <a:rPr lang="en" sz="2400" dirty="0">
                <a:solidFill>
                  <a:schemeClr val="tx2">
                    <a:lumMod val="75000"/>
                  </a:schemeClr>
                </a:solidFill>
              </a:rPr>
              <a:t>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xfrm>
            <a:off x="914400" y="533400"/>
            <a:ext cx="7315200" cy="1154097"/>
          </a:xfrm>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1676400"/>
            <a:ext cx="7315200" cy="4247286"/>
          </a:xfrm>
          <a:prstGeom prst="rect">
            <a:avLst/>
          </a:prstGeom>
        </p:spPr>
        <p:txBody>
          <a:bodyPr lIns="91425" tIns="91425" rIns="91425" bIns="91425" anchor="t" anchorCtr="0">
            <a:spAutoFit/>
          </a:bodyPr>
          <a:lstStyle/>
          <a:p>
            <a:pPr lvl="0" rtl="0">
              <a:buNone/>
            </a:pPr>
            <a:r>
              <a:rPr lang="en" dirty="0">
                <a:solidFill>
                  <a:schemeClr val="tx2">
                    <a:lumMod val="75000"/>
                  </a:schemeClr>
                </a:solidFill>
              </a:rPr>
              <a:t>July 2005 - Google Inc.  bought from Danger </a:t>
            </a:r>
            <a:r>
              <a:rPr lang="en" dirty="0" smtClean="0">
                <a:solidFill>
                  <a:schemeClr val="tx2">
                    <a:lumMod val="75000"/>
                  </a:schemeClr>
                </a:solidFill>
              </a:rPr>
              <a:t>Inc</a:t>
            </a:r>
            <a:endParaRPr lang="en" dirty="0">
              <a:solidFill>
                <a:schemeClr val="tx2">
                  <a:lumMod val="75000"/>
                </a:schemeClr>
              </a:solidFill>
            </a:endParaRPr>
          </a:p>
          <a:p>
            <a:endParaRPr lang="en" dirty="0">
              <a:solidFill>
                <a:schemeClr val="tx2">
                  <a:lumMod val="75000"/>
                </a:schemeClr>
              </a:solidFill>
            </a:endParaRPr>
          </a:p>
          <a:p>
            <a:pPr lvl="0" rtl="0">
              <a:buNone/>
            </a:pPr>
            <a:r>
              <a:rPr lang="en" dirty="0">
                <a:solidFill>
                  <a:schemeClr val="tx2">
                    <a:lumMod val="75000"/>
                  </a:schemeClr>
                </a:solidFill>
              </a:rPr>
              <a:t>Open Handset Alliance was formed headed by  Google which is composed of companies like Intel, T-Mobile, Spring Nextel and more.</a:t>
            </a:r>
          </a:p>
          <a:p>
            <a:endParaRPr lang="en" dirty="0">
              <a:solidFill>
                <a:schemeClr val="tx2">
                  <a:lumMod val="75000"/>
                </a:schemeClr>
              </a:solidFill>
            </a:endParaRPr>
          </a:p>
          <a:p>
            <a:pPr lvl="0" rtl="0">
              <a:buNone/>
            </a:pPr>
            <a:r>
              <a:rPr lang="en" dirty="0">
                <a:solidFill>
                  <a:schemeClr val="tx2">
                    <a:lumMod val="75000"/>
                  </a:schemeClr>
                </a:solidFill>
              </a:rPr>
              <a:t>In 2008, Android became available as an open source and </a:t>
            </a:r>
            <a:r>
              <a:rPr lang="en" dirty="0" smtClean="0">
                <a:solidFill>
                  <a:schemeClr val="tx2">
                    <a:lumMod val="75000"/>
                  </a:schemeClr>
                </a:solidFill>
              </a:rPr>
              <a:t>the ASOP(Android </a:t>
            </a:r>
            <a:r>
              <a:rPr lang="en" dirty="0">
                <a:solidFill>
                  <a:schemeClr val="tx2">
                    <a:lumMod val="75000"/>
                  </a:schemeClr>
                </a:solidFill>
              </a:rPr>
              <a:t>Open Source Project) is responsible for </a:t>
            </a:r>
            <a:r>
              <a:rPr lang="en" dirty="0" smtClean="0">
                <a:solidFill>
                  <a:schemeClr val="tx2">
                    <a:lumMod val="75000"/>
                  </a:schemeClr>
                </a:solidFill>
              </a:rPr>
              <a:t>maintainance </a:t>
            </a:r>
            <a:r>
              <a:rPr lang="en" dirty="0">
                <a:solidFill>
                  <a:schemeClr val="tx2">
                    <a:lumMod val="75000"/>
                  </a:schemeClr>
                </a:solidFill>
              </a:rPr>
              <a:t>and development of android.</a:t>
            </a:r>
          </a:p>
          <a:p>
            <a:endParaRPr lang="en" dirty="0">
              <a:solidFill>
                <a:schemeClr val="tx2">
                  <a:lumMod val="75000"/>
                </a:schemeClr>
              </a:solidFill>
            </a:endParaRPr>
          </a:p>
          <a:p>
            <a:pPr lvl="0" rtl="0">
              <a:buNone/>
            </a:pPr>
            <a:r>
              <a:rPr lang="en"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xfrm>
            <a:off x="914400" y="76200"/>
            <a:ext cx="7315200" cy="1154097"/>
          </a:xfrm>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22226700"/>
              </p:ext>
            </p:extLst>
          </p:nvPr>
        </p:nvGraphicFramePr>
        <p:xfrm>
          <a:off x="914400" y="1219200"/>
          <a:ext cx="7239000" cy="4754880"/>
        </p:xfrm>
        <a:graphic>
          <a:graphicData uri="http://schemas.openxmlformats.org/drawingml/2006/table">
            <a:tbl>
              <a:tblPr firstRow="1" bandRow="1">
                <a:tableStyleId>{5C22544A-7EE6-4342-B048-85BDC9FD1C3A}</a:tableStyleId>
              </a:tblPr>
              <a:tblGrid>
                <a:gridCol w="2186781"/>
                <a:gridCol w="5052219"/>
              </a:tblGrid>
              <a:tr h="342645">
                <a:tc>
                  <a:txBody>
                    <a:bodyPr/>
                    <a:lstStyle/>
                    <a:p>
                      <a:r>
                        <a:rPr lang="en-US" dirty="0" smtClean="0"/>
                        <a:t>Version Number</a:t>
                      </a:r>
                      <a:endParaRPr lang="en-US" dirty="0"/>
                    </a:p>
                  </a:txBody>
                  <a:tcPr/>
                </a:tc>
                <a:tc>
                  <a:txBody>
                    <a:bodyPr/>
                    <a:lstStyle/>
                    <a:p>
                      <a:r>
                        <a:rPr lang="en-US" dirty="0" smtClean="0"/>
                        <a:t>Name</a:t>
                      </a:r>
                      <a:endParaRPr lang="en-US" dirty="0"/>
                    </a:p>
                  </a:txBody>
                  <a:tcPr/>
                </a:tc>
              </a:tr>
              <a:tr h="342645">
                <a:tc>
                  <a:txBody>
                    <a:bodyPr/>
                    <a:lstStyle/>
                    <a:p>
                      <a:r>
                        <a:rPr lang="en-US" dirty="0" smtClean="0"/>
                        <a:t>1.1</a:t>
                      </a:r>
                      <a:endParaRPr lang="en-US" dirty="0"/>
                    </a:p>
                  </a:txBody>
                  <a:tcPr/>
                </a:tc>
                <a:tc>
                  <a:txBody>
                    <a:bodyPr/>
                    <a:lstStyle/>
                    <a:p>
                      <a:endParaRPr lang="en-US" dirty="0"/>
                    </a:p>
                  </a:txBody>
                  <a:tcPr/>
                </a:tc>
              </a:tr>
              <a:tr h="342645">
                <a:tc>
                  <a:txBody>
                    <a:bodyPr/>
                    <a:lstStyle/>
                    <a:p>
                      <a:r>
                        <a:rPr lang="en-US" dirty="0" smtClean="0"/>
                        <a:t>1.5</a:t>
                      </a:r>
                      <a:endParaRPr lang="en-US" dirty="0"/>
                    </a:p>
                  </a:txBody>
                  <a:tcPr/>
                </a:tc>
                <a:tc>
                  <a:txBody>
                    <a:bodyPr/>
                    <a:lstStyle/>
                    <a:p>
                      <a:r>
                        <a:rPr lang="en-US" dirty="0" smtClean="0"/>
                        <a:t>Cupcake</a:t>
                      </a:r>
                      <a:endParaRPr lang="en-US" dirty="0"/>
                    </a:p>
                  </a:txBody>
                  <a:tcPr/>
                </a:tc>
              </a:tr>
              <a:tr h="342645">
                <a:tc>
                  <a:txBody>
                    <a:bodyPr/>
                    <a:lstStyle/>
                    <a:p>
                      <a:r>
                        <a:rPr lang="en-US" dirty="0" smtClean="0"/>
                        <a:t>1.6</a:t>
                      </a:r>
                      <a:endParaRPr lang="en-US" dirty="0"/>
                    </a:p>
                  </a:txBody>
                  <a:tcPr/>
                </a:tc>
                <a:tc>
                  <a:txBody>
                    <a:bodyPr/>
                    <a:lstStyle/>
                    <a:p>
                      <a:r>
                        <a:rPr lang="en-US" dirty="0" smtClean="0"/>
                        <a:t>Donut</a:t>
                      </a:r>
                      <a:endParaRPr lang="en-US" dirty="0"/>
                    </a:p>
                  </a:txBody>
                  <a:tcPr/>
                </a:tc>
              </a:tr>
              <a:tr h="342645">
                <a:tc>
                  <a:txBody>
                    <a:bodyPr/>
                    <a:lstStyle/>
                    <a:p>
                      <a:r>
                        <a:rPr lang="en-US" dirty="0" smtClean="0"/>
                        <a:t>2.0/2.1</a:t>
                      </a:r>
                      <a:endParaRPr lang="en-US" dirty="0"/>
                    </a:p>
                  </a:txBody>
                  <a:tcPr/>
                </a:tc>
                <a:tc>
                  <a:txBody>
                    <a:bodyPr/>
                    <a:lstStyle/>
                    <a:p>
                      <a:r>
                        <a:rPr lang="en-US" dirty="0" smtClean="0"/>
                        <a:t>Éclair</a:t>
                      </a:r>
                      <a:endParaRPr lang="en-US" dirty="0"/>
                    </a:p>
                  </a:txBody>
                  <a:tcPr/>
                </a:tc>
              </a:tr>
              <a:tr h="342645">
                <a:tc>
                  <a:txBody>
                    <a:bodyPr/>
                    <a:lstStyle/>
                    <a:p>
                      <a:r>
                        <a:rPr lang="en-US" dirty="0" smtClean="0"/>
                        <a:t>2.2.x</a:t>
                      </a:r>
                      <a:endParaRPr lang="en-US" dirty="0"/>
                    </a:p>
                  </a:txBody>
                  <a:tcPr/>
                </a:tc>
                <a:tc>
                  <a:txBody>
                    <a:bodyPr/>
                    <a:lstStyle/>
                    <a:p>
                      <a:r>
                        <a:rPr lang="en-US" dirty="0" err="1" smtClean="0"/>
                        <a:t>Froyo</a:t>
                      </a:r>
                      <a:endParaRPr lang="en-US" dirty="0"/>
                    </a:p>
                  </a:txBody>
                  <a:tcPr/>
                </a:tc>
              </a:tr>
              <a:tr h="342645">
                <a:tc>
                  <a:txBody>
                    <a:bodyPr/>
                    <a:lstStyle/>
                    <a:p>
                      <a:r>
                        <a:rPr lang="en-US" dirty="0" smtClean="0"/>
                        <a:t>2.3.x</a:t>
                      </a:r>
                      <a:endParaRPr lang="en-US" dirty="0"/>
                    </a:p>
                  </a:txBody>
                  <a:tcPr/>
                </a:tc>
                <a:tc>
                  <a:txBody>
                    <a:bodyPr/>
                    <a:lstStyle/>
                    <a:p>
                      <a:r>
                        <a:rPr lang="en-US" dirty="0" smtClean="0"/>
                        <a:t>Gingerbread</a:t>
                      </a:r>
                      <a:endParaRPr lang="en-US" dirty="0"/>
                    </a:p>
                  </a:txBody>
                  <a:tcPr/>
                </a:tc>
              </a:tr>
              <a:tr h="342645">
                <a:tc>
                  <a:txBody>
                    <a:bodyPr/>
                    <a:lstStyle/>
                    <a:p>
                      <a:r>
                        <a:rPr lang="en-US" dirty="0" smtClean="0"/>
                        <a:t>3.X</a:t>
                      </a:r>
                      <a:endParaRPr lang="en-US" dirty="0"/>
                    </a:p>
                  </a:txBody>
                  <a:tcPr/>
                </a:tc>
                <a:tc>
                  <a:txBody>
                    <a:bodyPr/>
                    <a:lstStyle/>
                    <a:p>
                      <a:r>
                        <a:rPr lang="en-US" dirty="0" smtClean="0"/>
                        <a:t>Honeycomb</a:t>
                      </a:r>
                      <a:endParaRPr lang="en-US" dirty="0"/>
                    </a:p>
                  </a:txBody>
                  <a:tcPr/>
                </a:tc>
              </a:tr>
              <a:tr h="342645">
                <a:tc>
                  <a:txBody>
                    <a:bodyPr/>
                    <a:lstStyle/>
                    <a:p>
                      <a:r>
                        <a:rPr lang="en-US" dirty="0" smtClean="0"/>
                        <a:t>4.0-4.0.4</a:t>
                      </a:r>
                      <a:endParaRPr lang="en-US" dirty="0"/>
                    </a:p>
                  </a:txBody>
                  <a:tcPr/>
                </a:tc>
                <a:tc>
                  <a:txBody>
                    <a:bodyPr/>
                    <a:lstStyle/>
                    <a:p>
                      <a:r>
                        <a:rPr lang="en-US" dirty="0" smtClean="0"/>
                        <a:t>Ice Cream Sandwich</a:t>
                      </a:r>
                      <a:endParaRPr lang="en-US" dirty="0"/>
                    </a:p>
                  </a:txBody>
                  <a:tcPr/>
                </a:tc>
              </a:tr>
              <a:tr h="342645">
                <a:tc>
                  <a:txBody>
                    <a:bodyPr/>
                    <a:lstStyle/>
                    <a:p>
                      <a:r>
                        <a:rPr lang="en-US" dirty="0" smtClean="0"/>
                        <a:t>4.1-4.3.1</a:t>
                      </a:r>
                      <a:endParaRPr lang="en-US" dirty="0"/>
                    </a:p>
                  </a:txBody>
                  <a:tcPr/>
                </a:tc>
                <a:tc>
                  <a:txBody>
                    <a:bodyPr/>
                    <a:lstStyle/>
                    <a:p>
                      <a:r>
                        <a:rPr lang="en-US" dirty="0" smtClean="0"/>
                        <a:t>Jelly Bean</a:t>
                      </a:r>
                      <a:endParaRPr lang="en-US" dirty="0"/>
                    </a:p>
                  </a:txBody>
                  <a:tcPr/>
                </a:tc>
              </a:tr>
              <a:tr h="342645">
                <a:tc>
                  <a:txBody>
                    <a:bodyPr/>
                    <a:lstStyle/>
                    <a:p>
                      <a:r>
                        <a:rPr lang="en-US" dirty="0" smtClean="0"/>
                        <a:t>4.4</a:t>
                      </a:r>
                      <a:endParaRPr lang="en-US" dirty="0"/>
                    </a:p>
                  </a:txBody>
                  <a:tcPr/>
                </a:tc>
                <a:tc>
                  <a:txBody>
                    <a:bodyPr/>
                    <a:lstStyle/>
                    <a:p>
                      <a:r>
                        <a:rPr lang="en-US" dirty="0" err="1" smtClean="0"/>
                        <a:t>KitKat</a:t>
                      </a:r>
                      <a:endParaRPr lang="en-US" dirty="0"/>
                    </a:p>
                  </a:txBody>
                  <a:tcPr/>
                </a:tc>
              </a:tr>
              <a:tr h="337951">
                <a:tc>
                  <a:txBody>
                    <a:bodyPr/>
                    <a:lstStyle/>
                    <a:p>
                      <a:r>
                        <a:rPr lang="en-US" dirty="0" smtClean="0"/>
                        <a:t>5-5.1</a:t>
                      </a:r>
                      <a:endParaRPr lang="en-US" dirty="0"/>
                    </a:p>
                  </a:txBody>
                  <a:tcPr/>
                </a:tc>
                <a:tc>
                  <a:txBody>
                    <a:bodyPr/>
                    <a:lstStyle/>
                    <a:p>
                      <a:r>
                        <a:rPr lang="en-US" dirty="0" smtClean="0"/>
                        <a:t>Lollipop</a:t>
                      </a:r>
                      <a:endParaRPr lang="en-US" dirty="0"/>
                    </a:p>
                  </a:txBody>
                  <a:tcPr/>
                </a:tc>
              </a:tr>
              <a:tr h="337951">
                <a:tc>
                  <a:txBody>
                    <a:bodyPr/>
                    <a:lstStyle/>
                    <a:p>
                      <a:r>
                        <a:rPr lang="en-US" dirty="0" smtClean="0"/>
                        <a:t>6.0</a:t>
                      </a:r>
                      <a:endParaRPr lang="en-US" dirty="0"/>
                    </a:p>
                  </a:txBody>
                  <a:tcPr/>
                </a:tc>
                <a:tc>
                  <a:txBody>
                    <a:bodyPr/>
                    <a:lstStyle/>
                    <a:p>
                      <a:r>
                        <a:rPr lang="en-US" dirty="0" err="1" smtClean="0"/>
                        <a:t>Marshamallow</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err="1" smtClean="0"/>
              <a:t>rlramos@gmail.com</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2"/>
              </a:rPr>
              <a:t>rlramos@gmail.com</a:t>
            </a:r>
            <a:endParaRPr lang="en-US" dirty="0" smtClean="0"/>
          </a:p>
          <a:p>
            <a:r>
              <a:rPr lang="en-US" dirty="0" smtClean="0"/>
              <a:t>Blog: </a:t>
            </a:r>
            <a:r>
              <a:rPr lang="en-US" dirty="0" smtClean="0">
                <a:hlinkClick r:id="rId3"/>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533400" y="5562600"/>
            <a:ext cx="7704856" cy="584776"/>
          </a:xfrm>
          <a:prstGeom prst="rect">
            <a:avLst/>
          </a:prstGeom>
          <a:noFill/>
        </p:spPr>
        <p:txBody>
          <a:bodyPr wrap="square" rtlCol="0">
            <a:spAutoFit/>
          </a:bodyPr>
          <a:lstStyle/>
          <a:p>
            <a:r>
              <a:rPr lang="en-US" sz="1600" dirty="0" smtClean="0"/>
              <a:t>Note: When developing an application, consider the market share of the android version. The higher the market share, the higher number your target market is. </a:t>
            </a:r>
            <a:endParaRPr lang="en-SG"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0" y="1295400"/>
            <a:ext cx="6934200" cy="41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676400"/>
            <a:ext cx="7086600" cy="48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52173386"/>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pic>
        <p:nvPicPr>
          <p:cNvPr id="4" name="Content Placeholder 3" descr="Screen Shot 2015-06-23 at 11.01.06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6791" b="-16791"/>
          <a:stretch>
            <a:fillRect/>
          </a:stretch>
        </p:blipFill>
        <p:spPr/>
      </p:pic>
      <p:sp>
        <p:nvSpPr>
          <p:cNvPr id="5" name="Content Placeholder 4"/>
          <p:cNvSpPr>
            <a:spLocks noGrp="1"/>
          </p:cNvSpPr>
          <p:nvPr>
            <p:ph sz="quarter" idx="14"/>
          </p:nvPr>
        </p:nvSpPr>
        <p:spPr/>
        <p:txBody>
          <a:bodyPr/>
          <a:lstStyle/>
          <a:p>
            <a:r>
              <a:rPr lang="en-US" dirty="0"/>
              <a:t>http://</a:t>
            </a:r>
            <a:r>
              <a:rPr lang="en-US" dirty="0" err="1"/>
              <a:t>developer.android.com</a:t>
            </a:r>
            <a:r>
              <a:rPr lang="en-US" dirty="0"/>
              <a:t>/tools/studio/</a:t>
            </a:r>
            <a:r>
              <a:rPr lang="en-US" dirty="0" err="1"/>
              <a:t>index.html</a:t>
            </a:r>
            <a:endParaRPr lang="en-US" dirty="0"/>
          </a:p>
          <a:p>
            <a:endParaRPr lang="en-US" dirty="0" smtClean="0"/>
          </a:p>
          <a:p>
            <a:r>
              <a:rPr lang="en-US" dirty="0"/>
              <a:t>Android Studio is the official IDE for Android application development, based on </a:t>
            </a:r>
            <a:r>
              <a:rPr lang="en-US" dirty="0" err="1"/>
              <a:t>IntelliJ</a:t>
            </a:r>
            <a:r>
              <a:rPr lang="en-US" dirty="0"/>
              <a:t> IDEA</a:t>
            </a:r>
          </a:p>
        </p:txBody>
      </p:sp>
    </p:spTree>
    <p:extLst>
      <p:ext uri="{BB962C8B-B14F-4D97-AF65-F5344CB8AC3E}">
        <p14:creationId xmlns:p14="http://schemas.microsoft.com/office/powerpoint/2010/main" val="271057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sz="quarter" idx="13"/>
          </p:nvPr>
        </p:nvSpPr>
        <p:spPr/>
        <p:txBody>
          <a:bodyPr>
            <a:normAutofit/>
          </a:bodyPr>
          <a:lstStyle/>
          <a:p>
            <a:r>
              <a:rPr lang="en-US" dirty="0" smtClean="0"/>
              <a:t>Open Android Studio</a:t>
            </a:r>
          </a:p>
          <a:p>
            <a:r>
              <a:rPr lang="en-US" dirty="0" smtClean="0"/>
              <a:t>Select “Start a new Android Studio Project”</a:t>
            </a:r>
            <a:endParaRPr lang="en-US" dirty="0"/>
          </a:p>
        </p:txBody>
      </p:sp>
      <p:pic>
        <p:nvPicPr>
          <p:cNvPr id="3" name="Content Placeholder 2" descr="Screen Shot 2015-06-23 at 11.01.35 PM.png"/>
          <p:cNvPicPr>
            <a:picLocks noGrp="1" noChangeAspect="1"/>
          </p:cNvPicPr>
          <p:nvPr>
            <p:ph sz="quarter" idx="14"/>
          </p:nvPr>
        </p:nvPicPr>
        <p:blipFill>
          <a:blip r:embed="rId2">
            <a:extLst>
              <a:ext uri="{28A0092B-C50C-407E-A947-70E740481C1C}">
                <a14:useLocalDpi xmlns:a14="http://schemas.microsoft.com/office/drawing/2010/main" val="0"/>
              </a:ext>
            </a:extLst>
          </a:blip>
          <a:srcRect l="12613" r="12613"/>
          <a:stretch>
            <a:fillRect/>
          </a:stretch>
        </p:blipFill>
        <p:spPr>
          <a:xfrm>
            <a:off x="4681538" y="2743200"/>
            <a:ext cx="3567112" cy="3595688"/>
          </a:xfrm>
        </p:spPr>
      </p:pic>
    </p:spTree>
    <p:extLst>
      <p:ext uri="{BB962C8B-B14F-4D97-AF65-F5344CB8AC3E}">
        <p14:creationId xmlns:p14="http://schemas.microsoft.com/office/powerpoint/2010/main" val="4106026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Configure project</a:t>
            </a:r>
            <a:endParaRPr lang="en-US" dirty="0"/>
          </a:p>
        </p:txBody>
      </p:sp>
      <p:pic>
        <p:nvPicPr>
          <p:cNvPr id="5" name="Content Placeholder 4" descr="Screen Shot 2015-06-23 at 11.01.54 PM.png"/>
          <p:cNvPicPr>
            <a:picLocks noGrp="1" noChangeAspect="1"/>
          </p:cNvPicPr>
          <p:nvPr>
            <p:ph idx="1"/>
          </p:nvPr>
        </p:nvPicPr>
        <p:blipFill>
          <a:blip r:embed="rId2">
            <a:extLst>
              <a:ext uri="{28A0092B-C50C-407E-A947-70E740481C1C}">
                <a14:useLocalDpi xmlns:a14="http://schemas.microsoft.com/office/drawing/2010/main" val="0"/>
              </a:ext>
            </a:extLst>
          </a:blip>
          <a:srcRect l="-7165" r="-7165"/>
          <a:stretch>
            <a:fillRect/>
          </a:stretch>
        </p:blipFill>
        <p:spPr/>
      </p:pic>
    </p:spTree>
    <p:extLst>
      <p:ext uri="{BB962C8B-B14F-4D97-AF65-F5344CB8AC3E}">
        <p14:creationId xmlns:p14="http://schemas.microsoft.com/office/powerpoint/2010/main" val="45118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dirty="0" smtClean="0">
                <a:hlinkClick r:id="rId2"/>
              </a:rPr>
              <a:t>/android2016SMU/</a:t>
            </a:r>
            <a:endParaRPr lang="en-US" sz="3200" dirty="0" smtClean="0"/>
          </a:p>
          <a:p>
            <a:pPr marL="45720" indent="0">
              <a:buNone/>
            </a:pPr>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Target Devices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945" y="2438401"/>
            <a:ext cx="6418110" cy="3870960"/>
          </a:xfrm>
        </p:spPr>
      </p:pic>
    </p:spTree>
    <p:extLst>
      <p:ext uri="{BB962C8B-B14F-4D97-AF65-F5344CB8AC3E}">
        <p14:creationId xmlns:p14="http://schemas.microsoft.com/office/powerpoint/2010/main" val="7265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Activity Template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916" y="2438401"/>
            <a:ext cx="6410167" cy="3870960"/>
          </a:xfrm>
        </p:spPr>
      </p:pic>
    </p:spTree>
    <p:extLst>
      <p:ext uri="{BB962C8B-B14F-4D97-AF65-F5344CB8AC3E}">
        <p14:creationId xmlns:p14="http://schemas.microsoft.com/office/powerpoint/2010/main" val="206690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Name the default 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936" y="2438401"/>
            <a:ext cx="6408128" cy="3870960"/>
          </a:xfrm>
        </p:spPr>
      </p:pic>
      <p:pic>
        <p:nvPicPr>
          <p:cNvPr id="7" name="Picture 6" descr="Screen Shot 2015-06-23 at 11.0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638800"/>
            <a:ext cx="4372179" cy="1003300"/>
          </a:xfrm>
          <a:prstGeom prst="rect">
            <a:avLst/>
          </a:prstGeom>
        </p:spPr>
      </p:pic>
      <p:sp>
        <p:nvSpPr>
          <p:cNvPr id="8" name="Right Arrow 7"/>
          <p:cNvSpPr/>
          <p:nvPr/>
        </p:nvSpPr>
        <p:spPr>
          <a:xfrm rot="10237272">
            <a:off x="4465803" y="5752184"/>
            <a:ext cx="1447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07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workbench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90800"/>
            <a:ext cx="6651731" cy="3870960"/>
          </a:xfrm>
        </p:spPr>
      </p:pic>
    </p:spTree>
    <p:extLst>
      <p:ext uri="{BB962C8B-B14F-4D97-AF65-F5344CB8AC3E}">
        <p14:creationId xmlns:p14="http://schemas.microsoft.com/office/powerpoint/2010/main" val="438075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project</a:t>
            </a:r>
            <a:endParaRPr lang="en-US" dirty="0"/>
          </a:p>
        </p:txBody>
      </p:sp>
      <p:pic>
        <p:nvPicPr>
          <p:cNvPr id="4" name="Content Placeholder 3" descr="Screen Shot 2015-06-23 at 11.08.4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7919" b="-7919"/>
          <a:stretch>
            <a:fillRect/>
          </a:stretch>
        </p:blipFill>
        <p:spPr/>
      </p:pic>
      <p:sp>
        <p:nvSpPr>
          <p:cNvPr id="5" name="Content Placeholder 4"/>
          <p:cNvSpPr>
            <a:spLocks noGrp="1"/>
          </p:cNvSpPr>
          <p:nvPr>
            <p:ph sz="quarter" idx="14"/>
          </p:nvPr>
        </p:nvSpPr>
        <p:spPr/>
        <p:txBody>
          <a:bodyPr/>
          <a:lstStyle/>
          <a:p>
            <a:r>
              <a:rPr lang="en-US" dirty="0" smtClean="0"/>
              <a:t>Click “Play” on the toolbar</a:t>
            </a:r>
          </a:p>
          <a:p>
            <a:r>
              <a:rPr lang="en-US" dirty="0" smtClean="0"/>
              <a:t>You will be asked where to run your app.</a:t>
            </a:r>
          </a:p>
          <a:p>
            <a:r>
              <a:rPr lang="en-US" dirty="0" smtClean="0"/>
              <a:t>Choose “Launch Emulator”</a:t>
            </a:r>
            <a:endParaRPr lang="en-US" dirty="0"/>
          </a:p>
        </p:txBody>
      </p:sp>
    </p:spTree>
    <p:extLst>
      <p:ext uri="{BB962C8B-B14F-4D97-AF65-F5344CB8AC3E}">
        <p14:creationId xmlns:p14="http://schemas.microsoft.com/office/powerpoint/2010/main" val="393062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emulator</a:t>
            </a:r>
            <a:endParaRPr lang="en-US" dirty="0"/>
          </a:p>
        </p:txBody>
      </p:sp>
      <p:pic>
        <p:nvPicPr>
          <p:cNvPr id="5" name="Content Placeholder 4" descr="Screen Shot 2015-06-23 at 11.11.17 PM.png"/>
          <p:cNvPicPr>
            <a:picLocks noGrp="1" noChangeAspect="1"/>
          </p:cNvPicPr>
          <p:nvPr>
            <p:ph sz="quarter" idx="13"/>
          </p:nvPr>
        </p:nvPicPr>
        <p:blipFill>
          <a:blip r:embed="rId3">
            <a:extLst>
              <a:ext uri="{28A0092B-C50C-407E-A947-70E740481C1C}">
                <a14:useLocalDpi xmlns:a14="http://schemas.microsoft.com/office/drawing/2010/main" val="0"/>
              </a:ext>
            </a:extLst>
          </a:blip>
          <a:srcRect l="-28302" r="-28302"/>
          <a:stretch>
            <a:fillRect/>
          </a:stretch>
        </p:blipFill>
        <p:spPr/>
      </p:pic>
      <p:pic>
        <p:nvPicPr>
          <p:cNvPr id="6" name="Content Placeholder 5" descr="Screen Shot 2015-06-23 at 11.11.29 PM.png"/>
          <p:cNvPicPr>
            <a:picLocks noGrp="1" noChangeAspect="1"/>
          </p:cNvPicPr>
          <p:nvPr>
            <p:ph sz="quarter" idx="14"/>
          </p:nvPr>
        </p:nvPicPr>
        <p:blipFill>
          <a:blip r:embed="rId4">
            <a:extLst>
              <a:ext uri="{28A0092B-C50C-407E-A947-70E740481C1C}">
                <a14:useLocalDpi xmlns:a14="http://schemas.microsoft.com/office/drawing/2010/main" val="0"/>
              </a:ext>
            </a:extLst>
          </a:blip>
          <a:srcRect t="-204095" b="-204095"/>
          <a:stretch>
            <a:fillRect/>
          </a:stretch>
        </p:blipFill>
        <p:spPr/>
      </p:pic>
    </p:spTree>
    <p:extLst>
      <p:ext uri="{BB962C8B-B14F-4D97-AF65-F5344CB8AC3E}">
        <p14:creationId xmlns:p14="http://schemas.microsoft.com/office/powerpoint/2010/main" val="11510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running app</a:t>
            </a:r>
            <a:endParaRPr lang="en-US" dirty="0"/>
          </a:p>
        </p:txBody>
      </p:sp>
      <p:pic>
        <p:nvPicPr>
          <p:cNvPr id="7" name="Content Placeholder 6" descr="Screen Shot 2015-06-23 at 11.11.44 PM.png"/>
          <p:cNvPicPr>
            <a:picLocks noGrp="1" noChangeAspect="1"/>
          </p:cNvPicPr>
          <p:nvPr>
            <p:ph idx="1"/>
          </p:nvPr>
        </p:nvPicPr>
        <p:blipFill>
          <a:blip r:embed="rId2">
            <a:extLst>
              <a:ext uri="{28A0092B-C50C-407E-A947-70E740481C1C}">
                <a14:useLocalDpi xmlns:a14="http://schemas.microsoft.com/office/drawing/2010/main" val="0"/>
              </a:ext>
            </a:extLst>
          </a:blip>
          <a:srcRect l="-99030" r="-99030"/>
          <a:stretch>
            <a:fillRect/>
          </a:stretch>
        </p:blipFill>
        <p:spPr/>
      </p:pic>
    </p:spTree>
    <p:extLst>
      <p:ext uri="{BB962C8B-B14F-4D97-AF65-F5344CB8AC3E}">
        <p14:creationId xmlns:p14="http://schemas.microsoft.com/office/powerpoint/2010/main" val="2496702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err="1" smtClean="0"/>
              <a:t>Create</a:t>
            </a:r>
            <a:r>
              <a:rPr lang="fi-FI" dirty="0" smtClean="0"/>
              <a:t> a new </a:t>
            </a:r>
            <a:r>
              <a:rPr lang="fi-FI" dirty="0" err="1" smtClean="0"/>
              <a:t>Android</a:t>
            </a:r>
            <a:r>
              <a:rPr lang="fi-FI" dirty="0" smtClean="0"/>
              <a:t> Project</a:t>
            </a:r>
          </a:p>
        </p:txBody>
      </p:sp>
      <p:sp>
        <p:nvSpPr>
          <p:cNvPr id="11267" name="Rectangle 3"/>
          <p:cNvSpPr>
            <a:spLocks noGrp="1" noChangeArrowheads="1"/>
          </p:cNvSpPr>
          <p:nvPr>
            <p:ph sz="quarter" idx="4294967295"/>
          </p:nvPr>
        </p:nvSpPr>
        <p:spPr>
          <a:xfrm>
            <a:off x="3894750" y="1604457"/>
            <a:ext cx="4793768" cy="411054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Min SDK: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END </a:t>
            </a:r>
            <a:r>
              <a:rPr lang="en-PH" smtClean="0"/>
              <a:t>OF Day 1</a:t>
            </a: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the Buzz?</a:t>
            </a:r>
            <a:endParaRPr lang="en-US" dirty="0"/>
          </a:p>
        </p:txBody>
      </p:sp>
      <p:sp>
        <p:nvSpPr>
          <p:cNvPr id="5" name="Content Placeholder 4"/>
          <p:cNvSpPr>
            <a:spLocks noGrp="1"/>
          </p:cNvSpPr>
          <p:nvPr>
            <p:ph idx="1"/>
          </p:nvPr>
        </p:nvSpPr>
        <p:spPr/>
        <p:txBody>
          <a:bodyPr>
            <a:normAutofit/>
          </a:bodyPr>
          <a:lstStyle/>
          <a:p>
            <a:pPr marL="45720" indent="0">
              <a:buNone/>
            </a:pPr>
            <a:r>
              <a:rPr lang="en-US" dirty="0" smtClean="0"/>
              <a:t>The </a:t>
            </a:r>
            <a:r>
              <a:rPr lang="en-US" dirty="0"/>
              <a:t>Internet of Things revolves around increased machine-to-machine communication; it’s built on cloud computing and networks of data-gathering sensors; it’s mobile, virtual, and instantaneous connection; and they say it’s going to make everything in our lives from streetlights to seaports “smart.”</a:t>
            </a:r>
          </a:p>
          <a:p>
            <a:pPr marL="68580" indent="0">
              <a:buNone/>
            </a:pP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2312</Words>
  <Application>Microsoft Macintosh PowerPoint</Application>
  <PresentationFormat>On-screen Show (4:3)</PresentationFormat>
  <Paragraphs>253</Paragraphs>
  <Slides>60</Slides>
  <Notes>33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Perspective</vt:lpstr>
      <vt:lpstr>Android Development Boot Camp</vt:lpstr>
      <vt:lpstr>Ronald L. Ramos</vt:lpstr>
      <vt:lpstr>Ronald L. Ramos</vt:lpstr>
      <vt:lpstr>Presentations</vt:lpstr>
      <vt:lpstr>Introduce yourself</vt:lpstr>
      <vt:lpstr>Objectives</vt:lpstr>
      <vt:lpstr>The Internet of Things</vt:lpstr>
      <vt:lpstr>What’s the Buzz?</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Google Nexus Program</vt:lpstr>
      <vt:lpstr>Google Android One</vt:lpstr>
      <vt:lpstr>Minimum specs for a good Android 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Android Studio</vt:lpstr>
      <vt:lpstr>Hello World</vt:lpstr>
      <vt:lpstr>Creating a New Android Project</vt:lpstr>
      <vt:lpstr>Configure project</vt:lpstr>
      <vt:lpstr>Select Target Devices</vt:lpstr>
      <vt:lpstr>Select Activity Template</vt:lpstr>
      <vt:lpstr>Name the default files</vt:lpstr>
      <vt:lpstr>The workbench</vt:lpstr>
      <vt:lpstr>Running the project</vt:lpstr>
      <vt:lpstr>Running the emulator</vt:lpstr>
      <vt:lpstr>The running app</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Day 1</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41</cp:revision>
  <dcterms:created xsi:type="dcterms:W3CDTF">2013-04-07T15:10:47Z</dcterms:created>
  <dcterms:modified xsi:type="dcterms:W3CDTF">2017-01-09T01:23:07Z</dcterms:modified>
</cp:coreProperties>
</file>